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  <p:sldMasterId id="2147483677" r:id="rId3"/>
  </p:sldMasterIdLst>
  <p:notesMasterIdLst>
    <p:notesMasterId r:id="rId18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110" y="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17708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813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3149256" y="387432"/>
            <a:ext cx="4392216" cy="84451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5" name="Google Shape;65;p11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 rot="5400000">
            <a:off x="1434151" y="-593109"/>
            <a:ext cx="6296768" cy="850164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827960" y="3177109"/>
            <a:ext cx="7555875" cy="1202908"/>
          </a:xfrm>
          <a:prstGeom prst="rect">
            <a:avLst/>
          </a:prstGeom>
          <a:solidFill>
            <a:srgbClr val="1F4D7F"/>
          </a:solidFill>
          <a:ln>
            <a:noFill/>
          </a:ln>
        </p:spPr>
      </p:pic>
      <p:sp>
        <p:nvSpPr>
          <p:cNvPr id="69" name="Google Shape;69;p12"/>
          <p:cNvSpPr/>
          <p:nvPr/>
        </p:nvSpPr>
        <p:spPr>
          <a:xfrm rot="5400000">
            <a:off x="6480705" y="3726744"/>
            <a:ext cx="7556500" cy="104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6457250" y="3056524"/>
            <a:ext cx="6296768" cy="120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Font typeface="Calibri"/>
              <a:buNone/>
              <a:defRPr sz="2105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2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770830" y="6254604"/>
            <a:ext cx="2188369" cy="4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2484368" y="903819"/>
            <a:ext cx="8209033" cy="3274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484368" y="4309282"/>
            <a:ext cx="8209033" cy="113851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784914" y="1534345"/>
            <a:ext cx="7455263" cy="263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63"/>
              <a:buFont typeface="Calibri"/>
              <a:buNone/>
              <a:defRPr sz="5263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784914" y="4393449"/>
            <a:ext cx="7455263" cy="95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None/>
              <a:defRPr sz="2105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/>
            </a:lvl2pPr>
            <a:lvl3pPr lvl="2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0" y="6786034"/>
            <a:ext cx="10693400" cy="78528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4" b="1">
                <a:solidFill>
                  <a:srgbClr val="E5E6DA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1754" b="1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5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7897" y="6786033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122807" y="2413881"/>
            <a:ext cx="8445113" cy="439221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92" name="Google Shape;92;p16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071679" y="2"/>
            <a:ext cx="6416040" cy="4415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071679" y="4472264"/>
            <a:ext cx="6416040" cy="189416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386436" y="362701"/>
            <a:ext cx="5786526" cy="387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6"/>
              <a:buFont typeface="Calibri"/>
              <a:buNone/>
              <a:defRPr sz="4386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366258" y="4612411"/>
            <a:ext cx="5786527" cy="165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None/>
              <a:defRPr sz="2105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F9291"/>
              </a:buClr>
              <a:buSzPts val="1754"/>
              <a:buNone/>
              <a:defRPr sz="1754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F9291"/>
              </a:buClr>
              <a:buSzPts val="1579"/>
              <a:buNone/>
              <a:defRPr sz="1579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0" y="6786034"/>
            <a:ext cx="10693400" cy="78528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4" b="1">
                <a:solidFill>
                  <a:srgbClr val="E5E6DA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1754" b="1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7897" y="6786033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122807" y="2418080"/>
            <a:ext cx="3937845" cy="439284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5626813" y="2418080"/>
            <a:ext cx="3941107" cy="439284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04" name="Google Shape;104;p18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122807" y="2162854"/>
            <a:ext cx="3937845" cy="91530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2105"/>
              <a:buNone/>
              <a:defRPr sz="2105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 b="1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1122807" y="3170760"/>
            <a:ext cx="3937845" cy="378350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3"/>
          </p:nvPr>
        </p:nvSpPr>
        <p:spPr>
          <a:xfrm>
            <a:off x="5630075" y="2162854"/>
            <a:ext cx="3937845" cy="91530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2105"/>
              <a:buNone/>
              <a:defRPr sz="2105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 b="1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"/>
          </p:nvPr>
        </p:nvSpPr>
        <p:spPr>
          <a:xfrm>
            <a:off x="5630075" y="3170760"/>
            <a:ext cx="3937845" cy="378350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11" name="Google Shape;111;p19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840532" y="2716389"/>
            <a:ext cx="4727387" cy="442524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 sz="1754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 sz="1579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6pPr>
            <a:lvl7pPr marL="3200400" lvl="6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7pPr>
            <a:lvl8pPr marL="3657600" lvl="7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8pPr>
            <a:lvl9pPr marL="4114800" lvl="8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1133032" y="2716389"/>
            <a:ext cx="3363504" cy="408970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None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228"/>
              <a:buNone/>
              <a:defRPr sz="1228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053"/>
              <a:buNone/>
              <a:defRPr sz="1053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9pPr>
          </a:lstStyle>
          <a:p>
            <a:endParaRPr/>
          </a:p>
        </p:txBody>
      </p:sp>
      <p:pic>
        <p:nvPicPr>
          <p:cNvPr id="119" name="Google Shape;119;p21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484368" y="903819"/>
            <a:ext cx="8209033" cy="3274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484368" y="4309282"/>
            <a:ext cx="8209033" cy="113851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784914" y="1534345"/>
            <a:ext cx="7455263" cy="263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63"/>
              <a:buFont typeface="Calibri"/>
              <a:buNone/>
              <a:defRPr sz="5263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84914" y="4393449"/>
            <a:ext cx="7455263" cy="95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None/>
              <a:defRPr sz="2105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/>
            </a:lvl2pPr>
            <a:lvl3pPr lvl="2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6786034"/>
            <a:ext cx="10693400" cy="78528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4" b="1">
                <a:solidFill>
                  <a:srgbClr val="E5E6DA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/>
          </a:p>
        </p:txBody>
      </p:sp>
      <p:pic>
        <p:nvPicPr>
          <p:cNvPr id="25" name="Google Shape;25;p3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7897" y="6786033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>
            <a:spLocks noGrp="1"/>
          </p:cNvSpPr>
          <p:nvPr>
            <p:ph type="pic" idx="2"/>
          </p:nvPr>
        </p:nvSpPr>
        <p:spPr>
          <a:xfrm>
            <a:off x="4840532" y="2385483"/>
            <a:ext cx="4727387" cy="484505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13716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2456"/>
              <a:buFont typeface="Noto Sans Symbols"/>
              <a:buNone/>
              <a:defRPr sz="2456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2105"/>
              <a:buFont typeface="Noto Sans Symbols"/>
              <a:buNone/>
              <a:defRPr sz="2105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133033" y="2716388"/>
            <a:ext cx="3363504" cy="408970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None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228"/>
              <a:buNone/>
              <a:defRPr sz="1228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053"/>
              <a:buNone/>
              <a:defRPr sz="1053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9pPr>
          </a:lstStyle>
          <a:p>
            <a:endParaRPr/>
          </a:p>
        </p:txBody>
      </p:sp>
      <p:pic>
        <p:nvPicPr>
          <p:cNvPr id="124" name="Google Shape;124;p22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 rot="5400000">
            <a:off x="3149256" y="387432"/>
            <a:ext cx="4392216" cy="84451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28" name="Google Shape;128;p23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 rot="5400000">
            <a:off x="1434151" y="-593109"/>
            <a:ext cx="6296768" cy="850164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827960" y="3177109"/>
            <a:ext cx="7555875" cy="1202908"/>
          </a:xfrm>
          <a:prstGeom prst="rect">
            <a:avLst/>
          </a:prstGeom>
          <a:solidFill>
            <a:srgbClr val="1F4D7F"/>
          </a:solidFill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 rot="5400000">
            <a:off x="6480705" y="3726744"/>
            <a:ext cx="7556500" cy="104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 rot="5400000">
            <a:off x="6457250" y="3056524"/>
            <a:ext cx="6296768" cy="120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Font typeface="Calibri"/>
              <a:buNone/>
              <a:defRPr sz="2105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4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770830" y="6254604"/>
            <a:ext cx="2188369" cy="4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35236" y="3324858"/>
            <a:ext cx="9822927" cy="24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122807" y="2413881"/>
            <a:ext cx="8445113" cy="439221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29" name="Google Shape;29;p4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3071679" y="2"/>
            <a:ext cx="6416040" cy="4415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3071679" y="4472264"/>
            <a:ext cx="6416040" cy="189416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386436" y="362701"/>
            <a:ext cx="5786526" cy="387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6"/>
              <a:buFont typeface="Calibri"/>
              <a:buNone/>
              <a:defRPr sz="4386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366258" y="4612411"/>
            <a:ext cx="5786527" cy="165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5"/>
              <a:buNone/>
              <a:defRPr sz="2105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F9291"/>
              </a:buClr>
              <a:buSzPts val="1754"/>
              <a:buNone/>
              <a:defRPr sz="1754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F9291"/>
              </a:buClr>
              <a:buSzPts val="1579"/>
              <a:buNone/>
              <a:defRPr sz="1579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403"/>
              <a:buNone/>
              <a:defRPr sz="1403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6786034"/>
            <a:ext cx="10693400" cy="785283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4" b="1">
                <a:solidFill>
                  <a:srgbClr val="E5E6DA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/>
          </a:p>
        </p:txBody>
      </p:sp>
      <p:pic>
        <p:nvPicPr>
          <p:cNvPr id="36" name="Google Shape;36;p5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7897" y="6786033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122807" y="2418080"/>
            <a:ext cx="3937845" cy="439284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5626813" y="2418080"/>
            <a:ext cx="3941107" cy="439284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1" name="Google Shape;41;p6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122807" y="2162854"/>
            <a:ext cx="3937845" cy="91530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2105"/>
              <a:buNone/>
              <a:defRPr sz="2105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 b="1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122807" y="3170760"/>
            <a:ext cx="3937845" cy="378350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630075" y="2162854"/>
            <a:ext cx="3937845" cy="91530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2105"/>
              <a:buNone/>
              <a:defRPr sz="2105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None/>
              <a:defRPr sz="1754" b="1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None/>
              <a:defRPr sz="1579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None/>
              <a:defRPr sz="1403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5630075" y="3170760"/>
            <a:ext cx="3937845" cy="378350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8" name="Google Shape;48;p7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8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840532" y="2716389"/>
            <a:ext cx="4727387" cy="442524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1155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Char char="▪"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9979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Char char="▪"/>
              <a:defRPr sz="1754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8866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Char char="▪"/>
              <a:defRPr sz="1579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6pPr>
            <a:lvl7pPr marL="3200400" lvl="6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7pPr>
            <a:lvl8pPr marL="3657600" lvl="7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8pPr>
            <a:lvl9pPr marL="4114800" lvl="8" indent="-3176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Char char="▪"/>
              <a:defRPr sz="140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1133032" y="2716389"/>
            <a:ext cx="3363504" cy="408970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None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228"/>
              <a:buNone/>
              <a:defRPr sz="1228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053"/>
              <a:buNone/>
              <a:defRPr sz="1053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9pPr>
          </a:lstStyle>
          <a:p>
            <a:endParaRPr/>
          </a:p>
        </p:txBody>
      </p:sp>
      <p:pic>
        <p:nvPicPr>
          <p:cNvPr id="56" name="Google Shape;56;p9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4840532" y="2385483"/>
            <a:ext cx="4727387" cy="484505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13716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2456"/>
              <a:buFont typeface="Noto Sans Symbols"/>
              <a:buNone/>
              <a:defRPr sz="2456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2105"/>
              <a:buFont typeface="Noto Sans Symbols"/>
              <a:buNone/>
              <a:defRPr sz="2105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None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133033" y="2716388"/>
            <a:ext cx="3363504" cy="408970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None/>
              <a:defRPr sz="1929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228"/>
              <a:buNone/>
              <a:defRPr sz="1228"/>
            </a:lvl2pPr>
            <a:lvl3pPr marL="1371600" lvl="2" indent="-228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053"/>
              <a:buNone/>
              <a:defRPr sz="1053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7"/>
              <a:buNone/>
              <a:defRPr sz="877"/>
            </a:lvl9pPr>
          </a:lstStyle>
          <a:p>
            <a:endParaRPr/>
          </a:p>
        </p:txBody>
      </p:sp>
      <p:pic>
        <p:nvPicPr>
          <p:cNvPr id="61" name="Google Shape;61;p10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82863"/>
            <a:ext cx="10690727" cy="130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 b="0" i="0" u="none" strike="noStrike" cap="none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03767"/>
            <a:ext cx="10690727" cy="1510922"/>
          </a:xfrm>
          <a:prstGeom prst="rect">
            <a:avLst/>
          </a:prstGeom>
          <a:solidFill>
            <a:srgbClr val="1F4D7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22807" y="2413881"/>
            <a:ext cx="8445113" cy="439221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1155" algn="l" rtl="0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Font typeface="Noto Sans Symbols"/>
              <a:buChar char="▪"/>
              <a:defRPr sz="192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979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Char char="▪"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8866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Font typeface="Noto Sans Symbols"/>
              <a:buChar char="▪"/>
              <a:defRPr sz="157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122807" y="7003756"/>
            <a:ext cx="172956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852369" y="7003756"/>
            <a:ext cx="498866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841032" y="7003756"/>
            <a:ext cx="1726888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7" name="Google Shape;17;p1" descr="C:\Users\Ricardo\Desktop\Unichristus_logo_preferencial_parci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0" y="382863"/>
            <a:ext cx="10690727" cy="130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>
              <a:solidFill>
                <a:srgbClr val="E5E6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03767"/>
            <a:ext cx="10690727" cy="1510922"/>
          </a:xfrm>
          <a:prstGeom prst="rect">
            <a:avLst/>
          </a:prstGeom>
          <a:solidFill>
            <a:srgbClr val="1F4D7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22807" y="513841"/>
            <a:ext cx="8445113" cy="1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1"/>
              <a:buFont typeface="Calibri"/>
              <a:buNone/>
              <a:defRPr sz="263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1122807" y="2413881"/>
            <a:ext cx="8445113" cy="4392216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1155" algn="l" rtl="0">
              <a:lnSpc>
                <a:spcPct val="100000"/>
              </a:lnSpc>
              <a:spcBef>
                <a:spcPts val="1316"/>
              </a:spcBef>
              <a:spcAft>
                <a:spcPts val="0"/>
              </a:spcAft>
              <a:buClr>
                <a:schemeClr val="dk2"/>
              </a:buClr>
              <a:buSzPts val="1930"/>
              <a:buFont typeface="Noto Sans Symbols"/>
              <a:buChar char="▪"/>
              <a:defRPr sz="192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979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754"/>
              <a:buFont typeface="Noto Sans Symbols"/>
              <a:buChar char="▪"/>
              <a:defRPr sz="1754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8866" algn="l" rtl="0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2"/>
              </a:buClr>
              <a:buSzPts val="1579"/>
              <a:buFont typeface="Noto Sans Symbols"/>
              <a:buChar char="▪"/>
              <a:defRPr sz="157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Noto Sans Symbols"/>
              <a:buChar char="▪"/>
              <a:defRPr sz="1403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122807" y="7003756"/>
            <a:ext cx="172956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852369" y="7003756"/>
            <a:ext cx="498866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841032" y="7003756"/>
            <a:ext cx="1726888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80" name="Google Shape;80;p13" descr="C:\Users\Ricardo\Desktop\Unichristus_logo_preferencial_parci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9427" y="548217"/>
            <a:ext cx="2563973" cy="7704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 extrusionOk="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 extrusionOk="0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 extrusionOk="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 extrusionOk="0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 extrusionOk="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 extrusionOk="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 extrusionOk="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 extrusionOk="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 extrusionOk="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 extrusionOk="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 extrusionOk="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 extrusionOk="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35236" y="3324858"/>
            <a:ext cx="9822927" cy="24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3vX92vPiXy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4214422" y="4764583"/>
            <a:ext cx="5949064" cy="52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7" b="1" i="0" u="none" strike="noStrike" cap="none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SISTEMA DE INFORMAÇÃO GERENCIAL</a:t>
            </a:r>
            <a:endParaRPr sz="2807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4236948" y="5277479"/>
            <a:ext cx="5391541" cy="8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6" dirty="0" err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Professora</a:t>
            </a:r>
            <a:r>
              <a:rPr lang="en-US" sz="2456" dirty="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: Ana Paula Oliveira de Melo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6" dirty="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-US" sz="2456" i="1" u="sng" dirty="0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apaula.melo@yahoo.com</a:t>
            </a:r>
            <a:endParaRPr sz="2456" i="1" u="sng" dirty="0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6980636" y="6073266"/>
            <a:ext cx="1066318" cy="47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6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4236948" y="6872186"/>
            <a:ext cx="4829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https://www.youtube.com/watch?v=x-1-gLv3aWs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263024" y="3854450"/>
            <a:ext cx="10139680" cy="2133600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complexo de elementos em interação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400184" y="3071874"/>
            <a:ext cx="9861550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Sistema</a:t>
            </a:r>
            <a:endParaRPr sz="2800" dirty="0"/>
          </a:p>
        </p:txBody>
      </p:sp>
      <p:sp>
        <p:nvSpPr>
          <p:cNvPr id="265" name="Google Shape;265;p41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/>
        </p:nvSpPr>
        <p:spPr>
          <a:xfrm>
            <a:off x="400184" y="3071874"/>
            <a:ext cx="9861550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73" name="Google Shape;273;p42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42"/>
          <p:cNvGrpSpPr/>
          <p:nvPr/>
        </p:nvGrpSpPr>
        <p:grpSpPr>
          <a:xfrm>
            <a:off x="831851" y="2392539"/>
            <a:ext cx="8134795" cy="4752621"/>
            <a:chOff x="0" y="0"/>
            <a:chExt cx="8134795" cy="4752621"/>
          </a:xfrm>
        </p:grpSpPr>
        <p:sp>
          <p:nvSpPr>
            <p:cNvPr id="276" name="Google Shape;276;p42"/>
            <p:cNvSpPr/>
            <p:nvPr/>
          </p:nvSpPr>
          <p:spPr>
            <a:xfrm>
              <a:off x="610234" y="0"/>
              <a:ext cx="6915996" cy="475262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0" y="1538119"/>
              <a:ext cx="2592120" cy="190104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2"/>
            <p:cNvSpPr txBox="1"/>
            <p:nvPr/>
          </p:nvSpPr>
          <p:spPr>
            <a:xfrm>
              <a:off x="92802" y="1630921"/>
              <a:ext cx="2406516" cy="17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Entradas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2772172" y="1425786"/>
              <a:ext cx="2592120" cy="190104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2"/>
            <p:cNvSpPr txBox="1"/>
            <p:nvPr/>
          </p:nvSpPr>
          <p:spPr>
            <a:xfrm>
              <a:off x="2864974" y="1518588"/>
              <a:ext cx="2406516" cy="17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Processamento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5542675" y="1425786"/>
              <a:ext cx="2592120" cy="190104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2"/>
            <p:cNvSpPr txBox="1"/>
            <p:nvPr/>
          </p:nvSpPr>
          <p:spPr>
            <a:xfrm>
              <a:off x="5635477" y="1518588"/>
              <a:ext cx="2406516" cy="17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Saídas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/>
        </p:nvSpPr>
        <p:spPr>
          <a:xfrm>
            <a:off x="1283809" y="3646558"/>
            <a:ext cx="1725924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940676" cy="8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Elementos básicos de um sistema</a:t>
            </a:r>
            <a:endParaRPr sz="2800"/>
          </a:p>
        </p:txBody>
      </p:sp>
      <p:sp>
        <p:nvSpPr>
          <p:cNvPr id="289" name="Google Shape;289;p4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/>
          <p:nvPr/>
        </p:nvSpPr>
        <p:spPr>
          <a:xfrm>
            <a:off x="1209387" y="4083050"/>
            <a:ext cx="2297545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4203700" y="3735802"/>
            <a:ext cx="2493818" cy="115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Transformação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7338030" y="3646558"/>
            <a:ext cx="1725924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7263608" y="4083050"/>
            <a:ext cx="2297545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43"/>
          <p:cNvCxnSpPr/>
          <p:nvPr/>
        </p:nvCxnSpPr>
        <p:spPr>
          <a:xfrm flipH="1">
            <a:off x="8229762" y="4311650"/>
            <a:ext cx="38331" cy="1447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43"/>
          <p:cNvCxnSpPr/>
          <p:nvPr/>
        </p:nvCxnSpPr>
        <p:spPr>
          <a:xfrm rot="10800000">
            <a:off x="2097809" y="5759450"/>
            <a:ext cx="613195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43"/>
          <p:cNvCxnSpPr/>
          <p:nvPr/>
        </p:nvCxnSpPr>
        <p:spPr>
          <a:xfrm rot="10800000">
            <a:off x="2097809" y="4540250"/>
            <a:ext cx="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43"/>
          <p:cNvSpPr txBox="1"/>
          <p:nvPr/>
        </p:nvSpPr>
        <p:spPr>
          <a:xfrm>
            <a:off x="3811656" y="5686431"/>
            <a:ext cx="3341309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Retroalimentação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774700" y="2863850"/>
            <a:ext cx="9220200" cy="3581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7021184" y="2459096"/>
            <a:ext cx="2042770" cy="8445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 rot="-5400000">
            <a:off x="8268761" y="4675115"/>
            <a:ext cx="10894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e Avaliação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/>
        </p:nvSpPr>
        <p:spPr>
          <a:xfrm>
            <a:off x="400184" y="3071874"/>
            <a:ext cx="9861550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Objetivos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totais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dos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sistemas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são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o que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queremos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que o Sistema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faça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.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objetivos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estão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ligados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diretamente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com a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responsabilidade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ou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missão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 dentro da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organização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Times New Roman"/>
                <a:cs typeface="Calibri"/>
                <a:sym typeface="Calibri"/>
              </a:rPr>
              <a:t>.</a:t>
            </a:r>
          </a:p>
          <a:p>
            <a:pPr marL="12700" marR="5080" lvl="0" indent="190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Visão Sistêmica</a:t>
            </a:r>
            <a:endParaRPr sz="2800"/>
          </a:p>
        </p:txBody>
      </p:sp>
      <p:sp>
        <p:nvSpPr>
          <p:cNvPr id="308" name="Google Shape;308;p44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85617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Sistemas de Informação</a:t>
            </a:r>
            <a:endParaRPr/>
          </a:p>
          <a:p>
            <a:pPr marL="975487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/>
              <a:t>Gerencial</a:t>
            </a:r>
            <a:endParaRPr/>
          </a:p>
        </p:txBody>
      </p:sp>
      <p:sp>
        <p:nvSpPr>
          <p:cNvPr id="315" name="Google Shape;315;p45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435236" y="3324858"/>
            <a:ext cx="9822927" cy="162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0" marR="5080" lvl="0" indent="1270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TED: Leitura do Cap. 02 do Livro Padozeve (2015)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1122807" y="2226172"/>
            <a:ext cx="8445113" cy="349624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Dinâmica de apresentação</a:t>
            </a:r>
            <a:endParaRPr sz="3158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Apresentação da Ementa</a:t>
            </a:r>
            <a:endParaRPr sz="3158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de Avaliação</a:t>
            </a:r>
            <a:endParaRPr sz="3158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Livros Utilizados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Expectativa da disciplina</a:t>
            </a:r>
            <a:endParaRPr sz="3158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244937" y="1374835"/>
            <a:ext cx="8445113" cy="11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743"/>
              </a:buClr>
              <a:buSzPts val="2631"/>
              <a:buFont typeface="Calibri"/>
              <a:buNone/>
            </a:pPr>
            <a:r>
              <a:rPr lang="en-US" sz="2631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AGENDA AULA 01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8258484" y="891150"/>
            <a:ext cx="2351826" cy="3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/>
        </p:nvSpPr>
        <p:spPr>
          <a:xfrm>
            <a:off x="1122807" y="2226172"/>
            <a:ext cx="8445113" cy="349624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Ensino</a:t>
            </a:r>
            <a:endParaRPr sz="315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8067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chemeClr val="dk2"/>
              </a:buClr>
              <a:buSzPts val="3158"/>
              <a:buFont typeface="Noto Sans Symbols"/>
              <a:buNone/>
            </a:pPr>
            <a:endParaRPr sz="315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https://www.youtube.com/watch?v=3vX92vPiXyU</a:t>
            </a:r>
            <a:endParaRPr sz="315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8067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chemeClr val="dk2"/>
              </a:buClr>
              <a:buSzPts val="3158"/>
              <a:buFont typeface="Noto Sans Symbols"/>
              <a:buNone/>
            </a:pPr>
            <a:endParaRPr sz="315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244937" y="1374835"/>
            <a:ext cx="8445113" cy="11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743"/>
              </a:buClr>
              <a:buSzPts val="2631"/>
              <a:buFont typeface="Calibri"/>
              <a:buNone/>
            </a:pPr>
            <a:r>
              <a:rPr lang="en-US" sz="2631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APRESENTAÇÃO DA EMENTA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8258484" y="891150"/>
            <a:ext cx="2351826" cy="3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1122807" y="2226172"/>
            <a:ext cx="8445113" cy="349624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espero obter nesse processo?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será minha contribuição?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Espero que não aconteça!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Espero que aconteça!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coisa que quero saber ao final.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Char char="▪"/>
            </a:pPr>
            <a:r>
              <a:rPr lang="en-US" sz="315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Algo novo que quero sair praticando.</a:t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244937" y="1374835"/>
            <a:ext cx="8445113" cy="11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4743"/>
              </a:buClr>
              <a:buSzPts val="2631"/>
              <a:buFont typeface="Calibri"/>
              <a:buNone/>
            </a:pPr>
            <a:r>
              <a:rPr lang="en-US" sz="2631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EXPECTATIVA DA DISCIPLINA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8258484" y="891150"/>
            <a:ext cx="2351826" cy="3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503585" y="2226172"/>
            <a:ext cx="9064335" cy="349624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8"/>
              <a:buFont typeface="Noto Sans Symbols"/>
              <a:buNone/>
            </a:pP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Inovação</a:t>
            </a:r>
            <a:r>
              <a:rPr lang="en-US" sz="3158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Rupturas</a:t>
            </a:r>
            <a:r>
              <a:rPr lang="en-US" sz="3158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158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3158" b="1" dirty="0">
                <a:latin typeface="Calibri"/>
                <a:ea typeface="Calibri"/>
                <a:cs typeface="Calibri"/>
                <a:sym typeface="Calibri"/>
              </a:rPr>
              <a:t> era de </a:t>
            </a: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inovações</a:t>
            </a:r>
            <a:r>
              <a:rPr lang="en-US" sz="3158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58" b="1" dirty="0" err="1">
                <a:latin typeface="Calibri"/>
                <a:ea typeface="Calibri"/>
                <a:cs typeface="Calibri"/>
                <a:sym typeface="Calibri"/>
              </a:rPr>
              <a:t>exponenciais</a:t>
            </a:r>
            <a:endParaRPr sz="315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8258484" y="891150"/>
            <a:ext cx="2351826" cy="3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85617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Sistemas de Informação</a:t>
            </a:r>
            <a:endParaRPr/>
          </a:p>
          <a:p>
            <a:pPr marL="975487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/>
              <a:t>Gerencial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263533" y="2699004"/>
            <a:ext cx="10139680" cy="3500754"/>
          </a:xfrm>
          <a:prstGeom prst="rect">
            <a:avLst/>
          </a:pr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46604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2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da Disciplina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00184" y="3071874"/>
            <a:ext cx="9861550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o papel do Contador em uma organização  globalizada, através das inter-relações de processos e  funções da empresa, demonstrando a organização  como um organismo dinâmico através do uso das  tecnologias da informação e da contabilidade.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Objetivo da disciplina</a:t>
            </a:r>
            <a:endParaRPr sz="2800"/>
          </a:p>
        </p:txBody>
      </p:sp>
      <p:sp>
        <p:nvSpPr>
          <p:cNvPr id="238" name="Google Shape;238;p38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400184" y="3071874"/>
            <a:ext cx="9861550" cy="1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transformar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12700" marR="5080" lvl="0" indent="1904" algn="ctr" rtl="0">
              <a:lnSpc>
                <a:spcPct val="100200"/>
              </a:lnSpc>
              <a:spcBef>
                <a:spcPts val="95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Objetivo da disciplina</a:t>
            </a:r>
            <a:endParaRPr sz="2800"/>
          </a:p>
        </p:txBody>
      </p:sp>
      <p:sp>
        <p:nvSpPr>
          <p:cNvPr id="247" name="Google Shape;247;p3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/>
          <p:nvPr/>
        </p:nvSpPr>
        <p:spPr>
          <a:xfrm>
            <a:off x="263024" y="3854450"/>
            <a:ext cx="10139680" cy="1339108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 Sistema ?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400184" y="3071874"/>
            <a:ext cx="9861550" cy="5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1904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21310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56" name="Google Shape;256;p4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S103462902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3462902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262</Words>
  <Application>Microsoft Office PowerPoint</Application>
  <PresentationFormat>Personalizar</PresentationFormat>
  <Paragraphs>67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TS103462902</vt:lpstr>
      <vt:lpstr>1_TS103462902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Sistemas de Informação Gerencial</vt:lpstr>
      <vt:lpstr>Objetivo da disciplina</vt:lpstr>
      <vt:lpstr>Objetivo da disciplina</vt:lpstr>
      <vt:lpstr>Apresentação do PowerPoint</vt:lpstr>
      <vt:lpstr>Sistema</vt:lpstr>
      <vt:lpstr>Apresentação do PowerPoint</vt:lpstr>
      <vt:lpstr>Elementos básicos de um sistema</vt:lpstr>
      <vt:lpstr>Visão Sistêmica</vt:lpstr>
      <vt:lpstr>Sistemas de Informação Gerencial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Oliveira de Melo</dc:creator>
  <cp:lastModifiedBy>Ana Paula Oliveira de Melo</cp:lastModifiedBy>
  <cp:revision>6</cp:revision>
  <dcterms:modified xsi:type="dcterms:W3CDTF">2019-08-02T20:15:43Z</dcterms:modified>
</cp:coreProperties>
</file>