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-1110" y="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270565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0a947fc2d_0_2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40a947fc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51f9a8a5b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51f9a8a5bd_0_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0a947fc2d_0_4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40a947fc2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0a947fc2d_0_8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0a947fc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40a947fc2d_0_7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40a947fc2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0a947fc2d_0_5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40a947fc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0a947fc2d_0_62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g40a947fc2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40a947fc2d_0_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40a947fc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0a947fc2d_0_1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40a947fc2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 extrusionOk="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 extrusionOk="0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 extrusionOk="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 extrusionOk="0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 extrusionOk="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 extrusionOk="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 extrusionOk="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 extrusionOk="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 extrusionOk="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 extrusionOk="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 extrusionOk="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 extrusionOk="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/>
        </p:nvSpPr>
        <p:spPr>
          <a:xfrm>
            <a:off x="4149228" y="4489194"/>
            <a:ext cx="627634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Informação Gerencial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4365525" y="5368550"/>
            <a:ext cx="59664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5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Professora: Ana Paula Oliveira de Melo</a:t>
            </a: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866518" y="6080249"/>
            <a:ext cx="897255" cy="4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196477" y="2584194"/>
            <a:ext cx="10275000" cy="3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Apoio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à </a:t>
            </a:r>
            <a:r>
              <a:rPr lang="en-US" sz="2400" b="1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Operações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SPT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6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automatização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trabalhos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repetitivos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rotineiros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comuns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negócios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empresa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agiliza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facilita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a  realização dos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trabalhos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oferecer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uma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gama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maior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informações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Ex: 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transação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das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rotinas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folha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pagamento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computadorização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além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produzir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cheques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para 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pagamento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dos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colaboradores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pode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fornecer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relatórios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exigidos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pelos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federais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estaduais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 São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também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exemplos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SPT, a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emissão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notas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fiscais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e o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controle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latin typeface="Calibri"/>
                <a:ea typeface="Calibri"/>
                <a:cs typeface="Calibri"/>
                <a:sym typeface="Calibri"/>
              </a:rPr>
              <a:t>estoque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Calibri"/>
              <a:ea typeface="Calibri"/>
              <a:cs typeface="Calibri"/>
              <a:sym typeface="Calibri"/>
            </a:endParaRPr>
          </a:p>
          <a:p>
            <a:pPr marL="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https://www.youtube.com/watch?v=0Og0KSCzFl4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7"/>
          <p:cNvSpPr txBox="1"/>
          <p:nvPr/>
        </p:nvSpPr>
        <p:spPr>
          <a:xfrm>
            <a:off x="196477" y="2584194"/>
            <a:ext cx="10274935" cy="3147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Apoio à Operações – STC e SAE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7470" lvl="0" indent="0" algn="just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 necessidade do nível de conhecimento da empresa é suprida pelos sistemas de trabalho do conhecimento e  de automação de escritório. Segundo BATISTA (2004, p. 24), a definição que se aplica ao STC e SAE é descrita da  seguinte forma: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682114" marR="7937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77470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LAUDON e LAUDON (2001, p. 33) também definem: “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os sistemas de automação de escritório (SAE)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são  aplicações de informática projetadas para aumentar a produtividade dos trabalhadores de dados, dando  suporte à coordenação e às atividades de comunicação de um escritório típico”.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400" cy="50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8740" marR="77470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Sistemas de Apoio à Operações - </a:t>
            </a:r>
            <a:r>
              <a:rPr lang="en-US" sz="2400">
                <a:solidFill>
                  <a:srgbClr val="FFFFFF"/>
                </a:solidFill>
              </a:rPr>
              <a:t>Sistemas de Automação de Escritório (SAE)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1" name="Google Shape;161;p18"/>
          <p:cNvSpPr txBox="1">
            <a:spLocks noGrp="1"/>
          </p:cNvSpPr>
          <p:nvPr>
            <p:ph type="body" idx="1"/>
          </p:nvPr>
        </p:nvSpPr>
        <p:spPr>
          <a:xfrm>
            <a:off x="137050" y="2429150"/>
            <a:ext cx="10556400" cy="269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/>
              <a:t>1. Gerenciamento de Documentos: criar, armazenar/ recuperar e comunicar imagens e documentos digitais 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/>
              <a:t>2.Organizar Indivíduos e Grupos: criar, gerenciar e comunicar documentos, planos e calendários 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/>
              <a:t>3.Comunicar-se com Indivíduos e Grupos: iniciar, receber e gerenciar comunicação vocal e digital com diversos grupos e indivíduos 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/>
              <a:t>4.Gerenciar Dados sobre Indivíduos e Grupos: entrar e gerenciar dados para acompanhar clientes externos, vendedores e grupos e indivíduos internos 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/>
              <a:t>5.Gerenciar Projetos: planejar, iniciar, avaliar, monitorar projetos, alocação de recursos e decisão de pessoal</a:t>
            </a:r>
            <a:endParaRPr sz="2400" b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9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196475" y="2584205"/>
            <a:ext cx="10275000" cy="42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Apoio à Operações – STC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7937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sistemas de trabalho do conhecimento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exigem uma visão ampla das pessoas, pois além de saber usar os  aplicativos dos escritórios, essas pessoas precisam saber utilizar o que o aplicativo oferece para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 criar  informações novas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(e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x:Realidade Virtual, Inteligência Artificial).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São sistemas de Informação que ajudam os trabalhadores de conhecimento na criação e integração de novo conhecimento na organização. Trabalho de conhecimento tem se tornado importante também em vários novos serviços, tais como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análise ambiental e financeira e recomendação de investimento </a:t>
            </a: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3B464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196477" y="2584194"/>
            <a:ext cx="10274935" cy="3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200" lvl="0" indent="0" algn="just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Quando se fala em fornecer informações para a tomada de decisão, toda a empresa deve estar envolvida nesse  processo.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A complexa relação entre os diversos gerentes de uma organização deve ser facilitada pelos sistemas  de apoio gerencial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. O’BRIEN (2002, p.29), afirma que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114" marR="7683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“quando os sistemas de informação se concentram em fornecer informação e apoio à tomada  de decisão eficaz pelos gerentes, eles são chamados sistemas de apoio gerencial”.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 txBox="1"/>
          <p:nvPr/>
        </p:nvSpPr>
        <p:spPr>
          <a:xfrm>
            <a:off x="196477" y="2584194"/>
            <a:ext cx="10275000" cy="3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682113" marR="76835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Entre os vários tipos de sistemas de apoio gerencial, pode-se citar: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81100" marR="0" lvl="0" indent="-34163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 de Suporte da Decisão (SSD)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1811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 de Suporte Executivo (SSE)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1181100" marR="0" lvl="0" indent="-3416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 de Informação Gerencial (SIG).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196477" y="2584194"/>
            <a:ext cx="102750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Suporte a Decisão - SSD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 de suporte de auxílio direto a questões de decisões gerenciais;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Tem como foco flexibilizar informações não estruturadas para tomar a decisão;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Ex: Sistemas em extensão dos modelos de contabilidade gerencial para o manuseio de problemas de planejamentos semi-estruturados e estratégicos.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como: adicionar ou abandonar linhas de produção; fazer ou comprar algo; alugar ou comprar; decisões de canais de distribuições.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Ex: Business Intelligence (BI)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196477" y="2584194"/>
            <a:ext cx="10275000" cy="23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EIS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 sistemas de suporte executivo dão suporte ao nível estratégico da empresa e ajudam a definir os objetivos a  serem estabelecidos, utilizando-se de tecnologia avançada para a elaboração de gráficos e relatórios.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 usuários desse sistema são os executivos seniores.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78740" lvl="0" indent="0" algn="l" rtl="0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 sistemas de suporte executivo não são projetados para resolver problemas específicos, em vez disso,  fornecem uma capacidade de computação e telecomunicações que pode mudar a estrutura dos problemas.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96477" y="2584194"/>
            <a:ext cx="10274935" cy="394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200" lvl="0" indent="0" algn="just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 sistema de informação gerencial dá suporte às funções de planejamento, controle e organização de uma  empresa, fornecendo informações seguras e em tempo hábil para tomada de decisão. OLIVEIRA (2002, p. 59),  define que,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83485" marR="77470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“o sistema de informação gerencial é representado pelo conjunto de subsistemas,  visualizados de forma integrada e capaz de gerar informações necessárias ao  processo decisório”.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83485" marR="7556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196477" y="2584194"/>
            <a:ext cx="10275000" cy="3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GARCIA e GARCIA (2003, p. 29) apud POLLONI, definem que sistema de informação gerencial: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83485" marR="7556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“é qualquer sistema que produza posições atualizadas no âmbito corporativo,  resultado da integração de vários grupos de sistemas de informação que utilizam  recursos de consolidação e interligação de entidades dentro de uma organização”.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8561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/>
          </a:p>
          <a:p>
            <a:pPr marL="975487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263533" y="2699004"/>
            <a:ext cx="10139680" cy="3500754"/>
          </a:xfrm>
          <a:prstGeom prst="rect">
            <a:avLst/>
          </a:pr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endParaRPr sz="4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46604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52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da Disciplina</a:t>
            </a:r>
            <a:endParaRPr sz="52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6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6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6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6"/>
          <p:cNvSpPr txBox="1"/>
          <p:nvPr/>
        </p:nvSpPr>
        <p:spPr>
          <a:xfrm>
            <a:off x="196477" y="2584194"/>
            <a:ext cx="10274935" cy="394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7470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Os sistemas de informação gerencial mudam constantemente para atender o dinamismo dos negócios, o que  vai de encontro à necessidade de qualquer organização para sobreviver no mercado.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Para BATISTA (2004, p. 22), sistema de informação gerencial: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83485" marR="76200" lvl="0" indent="5016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É o conjunto de tecnologias que disponibilizam os meios necessários à operação  do processamento dos dados disponíveis.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2483485" marR="76200" lvl="0" indent="5016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É um sistema voltado para a coleta,  armazenagem, recuperação e processamento de informações usadas ou desejadas  por um ou mais executivos no desempenho de suas atividades.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2483485" marR="76200" lvl="0" indent="5016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É o processo de  transformação de dados em informações que são utilizadas na estrutura decisória da  empresa proporcionam a sustentação administrativa para otimizar os resultados  esperados. 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  <a:p>
            <a:pPr marL="2483485" marR="76200" lvl="0" indent="50164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>
                <a:latin typeface="Calibri"/>
                <a:ea typeface="Calibri"/>
                <a:cs typeface="Calibri"/>
                <a:sym typeface="Calibri"/>
              </a:rPr>
              <a:t>A estrutura decisória da empresa, no contexto de processos gerenciais,  classifica os sistemas de acordo com o problema organizacional que ajuda a resolver.</a:t>
            </a:r>
            <a:endParaRPr sz="175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7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196475" y="2584199"/>
            <a:ext cx="10275000" cy="46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STAIR (1998, p.278), assim define,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83485" marR="7747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“o propósito básico de um SIG é ajudar a empresa a alcançar suas metas, fornecendo  a seus gerentes detalhes sobre as operações regulares da organização, de forma que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2483485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possam controlar, organizar e planejar com mais efetividade e com maior eficiência”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76835" lvl="0" indent="0" algn="just" rtl="0">
              <a:lnSpc>
                <a:spcPct val="100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Os executivos devem buscar projetar os sistemas de informação gerencial inserindo dados de origem interna e  externa, existindo portanto, uma interação entre os meios, resultando na concretização dos objetivos  preestabelecidos pela empresa.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8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8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8"/>
          <p:cNvSpPr txBox="1"/>
          <p:nvPr/>
        </p:nvSpPr>
        <p:spPr>
          <a:xfrm>
            <a:off x="196477" y="2584194"/>
            <a:ext cx="10274935" cy="409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9375" lvl="0" indent="0" algn="l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As fontes externas advém do relacionamento com fornecedores, acionistas, clientes e concorrentes, facilitadas  nas atuais circunstâncias pela evolução tecnológica.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2483485" marR="76835" lvl="0" indent="0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9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9"/>
          <p:cNvSpPr txBox="1"/>
          <p:nvPr/>
        </p:nvSpPr>
        <p:spPr>
          <a:xfrm>
            <a:off x="196477" y="2584194"/>
            <a:ext cx="10275000" cy="40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Apoio Gerencial - SIG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835" lvl="0" indent="0" algn="just" rtl="0">
              <a:lnSpc>
                <a:spcPct val="100200"/>
              </a:lnSpc>
              <a:spcBef>
                <a:spcPts val="1155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 fontes internas estão relacionadas aos bancos de dados mantidos pela organização. Os bancos de dados são  atualizados pela captura e armazenamento dos dados resultantes da integração dos diversos sistemas que  compõem a organização, entre eles, sistemas de finanças, sistemas de contabilidade, sistemas de recursos  humanos, sistemas de venda e marketing.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OLIVEIRA (1992, p. 39), afirma que: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483485" marR="76835" lvl="0" indent="0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“Sistema de Informação Gerencial (SIG) é o processo de transformação de dados em  informações que são utilizadas na estrutura decisória  da empresa, proporcionando, ainda, a sustentação administrativa para otimizar os  resultados esperados”.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196477" y="2584194"/>
            <a:ext cx="10274935" cy="29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Resumo dos Sistemas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1412627" y="3119627"/>
            <a:ext cx="7842504" cy="36362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85617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/>
          </a:p>
          <a:p>
            <a:pPr marL="975487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400184" y="3071874"/>
            <a:ext cx="9893031" cy="269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64400" rIns="0" bIns="0" anchor="t" anchorCtr="0">
            <a:noAutofit/>
          </a:bodyPr>
          <a:lstStyle/>
          <a:p>
            <a:pPr marL="0" marR="5080" lvl="0" indent="0" algn="ctr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dessa aula: Mostrar a  classificação dos sistemas de  informação.</a:t>
            </a:r>
            <a:endParaRPr/>
          </a:p>
        </p:txBody>
      </p:sp>
      <p:pic>
        <p:nvPicPr>
          <p:cNvPr id="73" name="Google Shape;7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0"/>
          <p:cNvSpPr txBox="1"/>
          <p:nvPr/>
        </p:nvSpPr>
        <p:spPr>
          <a:xfrm>
            <a:off x="263024" y="2506471"/>
            <a:ext cx="10137775" cy="349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5715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Os 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sistemas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, do ponto de vista empresarial, podem ser classificados de</a:t>
            </a:r>
            <a:r>
              <a:rPr lang="en-US" sz="3600" b="1">
                <a:latin typeface="Calibri"/>
                <a:ea typeface="Calibri"/>
                <a:cs typeface="Calibri"/>
                <a:sym typeface="Calibri"/>
              </a:rPr>
              <a:t> acordo com a sua forma de utilização e  o tipo de retorno dado ao processo de tomada de decisões. </a:t>
            </a:r>
            <a:endParaRPr sz="3600" b="1">
              <a:latin typeface="Calibri"/>
              <a:ea typeface="Calibri"/>
              <a:cs typeface="Calibri"/>
              <a:sym typeface="Calibri"/>
            </a:endParaRPr>
          </a:p>
          <a:p>
            <a:pPr marL="12700" marR="5715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Os sistemas podem ser de contexto operacional ou  gerencial, ou seja, Sistemas de Apoio às operações e Sistema de Apoio Gerencial. 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5080" lvl="0" indent="0" algn="just" rtl="0">
              <a:lnSpc>
                <a:spcPct val="1002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263026" y="1517400"/>
            <a:ext cx="53733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 - Tipos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/>
          <p:nvPr/>
        </p:nvSpPr>
        <p:spPr>
          <a:xfrm>
            <a:off x="263025" y="2598425"/>
            <a:ext cx="30225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Estratégico</a:t>
            </a:r>
            <a:endParaRPr sz="3000" b="1"/>
          </a:p>
        </p:txBody>
      </p:sp>
      <p:sp>
        <p:nvSpPr>
          <p:cNvPr id="90" name="Google Shape;90;p11"/>
          <p:cNvSpPr/>
          <p:nvPr/>
        </p:nvSpPr>
        <p:spPr>
          <a:xfrm>
            <a:off x="263025" y="4155450"/>
            <a:ext cx="30225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Tático</a:t>
            </a:r>
            <a:endParaRPr sz="3000" b="1"/>
          </a:p>
        </p:txBody>
      </p:sp>
      <p:sp>
        <p:nvSpPr>
          <p:cNvPr id="91" name="Google Shape;91;p11"/>
          <p:cNvSpPr/>
          <p:nvPr/>
        </p:nvSpPr>
        <p:spPr>
          <a:xfrm>
            <a:off x="263025" y="5712475"/>
            <a:ext cx="30225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/>
              <a:t>Operacional</a:t>
            </a:r>
            <a:endParaRPr sz="3000" b="1"/>
          </a:p>
        </p:txBody>
      </p:sp>
      <p:sp>
        <p:nvSpPr>
          <p:cNvPr id="92" name="Google Shape;92;p11"/>
          <p:cNvSpPr/>
          <p:nvPr/>
        </p:nvSpPr>
        <p:spPr>
          <a:xfrm>
            <a:off x="4309250" y="2598425"/>
            <a:ext cx="47052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Informações geradas nesse sistema são utilizadas para a definição do Planejamento Estratégico, ou seja, para a tomada de decisão.</a:t>
            </a:r>
            <a:endParaRPr sz="1800"/>
          </a:p>
        </p:txBody>
      </p:sp>
      <p:sp>
        <p:nvSpPr>
          <p:cNvPr id="93" name="Google Shape;93;p11"/>
          <p:cNvSpPr/>
          <p:nvPr/>
        </p:nvSpPr>
        <p:spPr>
          <a:xfrm>
            <a:off x="4309250" y="4155450"/>
            <a:ext cx="47052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São usados no  controle dos planejamentos operacionais, define as táticas ou metas a serem cumpridas.</a:t>
            </a:r>
            <a:endParaRPr sz="1800"/>
          </a:p>
        </p:txBody>
      </p:sp>
      <p:sp>
        <p:nvSpPr>
          <p:cNvPr id="94" name="Google Shape;94;p11"/>
          <p:cNvSpPr/>
          <p:nvPr/>
        </p:nvSpPr>
        <p:spPr>
          <a:xfrm>
            <a:off x="4309250" y="5712475"/>
            <a:ext cx="4705200" cy="1244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	São utilizados para o desenvolvimento das tarefas diárias da empresa, como exemplo: sistema  de compra/venda.</a:t>
            </a:r>
            <a:endParaRPr sz="1800"/>
          </a:p>
        </p:txBody>
      </p:sp>
      <p:cxnSp>
        <p:nvCxnSpPr>
          <p:cNvPr id="95" name="Google Shape;95;p11"/>
          <p:cNvCxnSpPr>
            <a:stCxn id="89" idx="3"/>
            <a:endCxn id="92" idx="1"/>
          </p:cNvCxnSpPr>
          <p:nvPr/>
        </p:nvCxnSpPr>
        <p:spPr>
          <a:xfrm>
            <a:off x="3285525" y="3220775"/>
            <a:ext cx="10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96;p11"/>
          <p:cNvCxnSpPr>
            <a:stCxn id="90" idx="3"/>
            <a:endCxn id="93" idx="1"/>
          </p:cNvCxnSpPr>
          <p:nvPr/>
        </p:nvCxnSpPr>
        <p:spPr>
          <a:xfrm>
            <a:off x="3285525" y="4777800"/>
            <a:ext cx="10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" name="Google Shape;97;p11"/>
          <p:cNvCxnSpPr>
            <a:stCxn id="91" idx="3"/>
            <a:endCxn id="94" idx="1"/>
          </p:cNvCxnSpPr>
          <p:nvPr/>
        </p:nvCxnSpPr>
        <p:spPr>
          <a:xfrm>
            <a:off x="3285525" y="6334825"/>
            <a:ext cx="1023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2487046" y="2564892"/>
            <a:ext cx="5858255" cy="41361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 txBox="1"/>
          <p:nvPr/>
        </p:nvSpPr>
        <p:spPr>
          <a:xfrm>
            <a:off x="196477" y="2584194"/>
            <a:ext cx="10275000" cy="28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Apoio à Operações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200" lvl="0" indent="0" algn="just" rtl="0">
              <a:lnSpc>
                <a:spcPct val="100099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Os sistemas de Apoio às Operações de uma empresa têm por principais metas processar transações, c</a:t>
            </a:r>
            <a:r>
              <a:rPr lang="en-US" sz="3000" b="1">
                <a:latin typeface="Calibri"/>
                <a:ea typeface="Calibri"/>
                <a:cs typeface="Calibri"/>
                <a:sym typeface="Calibri"/>
              </a:rPr>
              <a:t>ontrolar  processos industriais e atualizar banco de dados, fornecendo informações de âmbito interno e externo.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78740" marR="76200" lvl="0" indent="0" algn="just" rtl="0">
              <a:lnSpc>
                <a:spcPct val="100099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Apesar  da sua importância para o desenvolvimento normal das atividades da empresa, não consegue desenvolver  informações específicas, necessitando do apoio do sistema de informação gerencial. 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800" cy="4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8617589" y="1791715"/>
            <a:ext cx="2007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196477" y="2572512"/>
            <a:ext cx="10274935" cy="350519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193429" y="2567940"/>
            <a:ext cx="10282555" cy="360044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196477" y="2584194"/>
            <a:ext cx="10275000" cy="28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Apoio à Operações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6200" lvl="0" indent="0" algn="just" rtl="0">
              <a:lnSpc>
                <a:spcPct val="100099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Faz parte do Sistema de  Apoio às Operações: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978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Sistemas de Processamento de Transações (SPT)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7978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Sistemas de Trabalho do Conhecimento (STC)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marL="779780" marR="0" lvl="0" indent="-3409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▪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Sistemas de Automação de Escritório (SAE)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>
            <a:spLocks noGrp="1"/>
          </p:cNvSpPr>
          <p:nvPr>
            <p:ph type="title"/>
          </p:nvPr>
        </p:nvSpPr>
        <p:spPr>
          <a:xfrm>
            <a:off x="263024" y="1517395"/>
            <a:ext cx="3550920" cy="453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en-US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196477" y="2584194"/>
            <a:ext cx="10274935" cy="3413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Apoio à Operações - SPT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77470" lvl="0" indent="0" algn="just" rtl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Os sistemas de processamento de transações são utilizados no nível operacional da empresa, afirmam LAUDON  e LAUDON (2001, p. 31), que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682114" marR="7620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“ … um sistema de processamento de transações é um sistema computadorizado que executa  e registra as transações rotineiras diárias necessárias para a condução dos negócios”.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8740" marR="77470" lvl="0" indent="0" algn="just" rtl="0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1608</Words>
  <Application>Microsoft Office PowerPoint</Application>
  <PresentationFormat>Personalizar</PresentationFormat>
  <Paragraphs>171</Paragraphs>
  <Slides>24</Slides>
  <Notes>24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Office Theme</vt:lpstr>
      <vt:lpstr>Apresentação do PowerPoint</vt:lpstr>
      <vt:lpstr>Sistemas de Informação Gerencial</vt:lpstr>
      <vt:lpstr>Sistemas de Informação Gerencial</vt:lpstr>
      <vt:lpstr>Sistemas de Informação</vt:lpstr>
      <vt:lpstr>Sistemas de Informação - Tipos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Apoio à Operações - Sistemas de Automação de Escritório (SAE)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  <vt:lpstr>Sistemas de Informação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 Oliveira de Melo</cp:lastModifiedBy>
  <cp:revision>1</cp:revision>
  <dcterms:modified xsi:type="dcterms:W3CDTF">2019-08-30T20:54:26Z</dcterms:modified>
</cp:coreProperties>
</file>