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56500"/>
  <p:notesSz cx="106934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15E43-DD48-4743-BF40-4D6ADF09016E}">
  <a:tblStyle styleId="{C6815E43-DD48-4743-BF40-4D6ADF09016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7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17708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4c0a6c073_0_0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600" cy="297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54c0a6c0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00" cy="255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39bb8141_0_0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600" cy="297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3f39bb81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00" cy="255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263533" y="2699004"/>
            <a:ext cx="10166333" cy="350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404" y="771144"/>
            <a:ext cx="10692765" cy="304800"/>
          </a:xfrm>
          <a:custGeom>
            <a:avLst/>
            <a:gdLst/>
            <a:ahLst/>
            <a:cxnLst/>
            <a:rect l="l" t="t" r="r" b="b"/>
            <a:pathLst>
              <a:path w="10692765" h="304800" extrusionOk="0">
                <a:moveTo>
                  <a:pt x="0" y="304800"/>
                </a:moveTo>
                <a:lnTo>
                  <a:pt x="10692384" y="304800"/>
                </a:lnTo>
                <a:lnTo>
                  <a:pt x="1069238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404" y="2375916"/>
            <a:ext cx="10692765" cy="4410710"/>
          </a:xfrm>
          <a:custGeom>
            <a:avLst/>
            <a:gdLst/>
            <a:ahLst/>
            <a:cxnLst/>
            <a:rect l="l" t="t" r="r" b="b"/>
            <a:pathLst>
              <a:path w="10692765" h="4410709" extrusionOk="0">
                <a:moveTo>
                  <a:pt x="0" y="4410456"/>
                </a:moveTo>
                <a:lnTo>
                  <a:pt x="10692384" y="4410456"/>
                </a:lnTo>
                <a:lnTo>
                  <a:pt x="10692384" y="0"/>
                </a:lnTo>
                <a:lnTo>
                  <a:pt x="0" y="0"/>
                </a:lnTo>
                <a:lnTo>
                  <a:pt x="0" y="4410456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404" y="1075944"/>
            <a:ext cx="10689590" cy="97790"/>
          </a:xfrm>
          <a:custGeom>
            <a:avLst/>
            <a:gdLst/>
            <a:ahLst/>
            <a:cxnLst/>
            <a:rect l="l" t="t" r="r" b="b"/>
            <a:pathLst>
              <a:path w="10689590" h="97790" extrusionOk="0">
                <a:moveTo>
                  <a:pt x="0" y="97536"/>
                </a:moveTo>
                <a:lnTo>
                  <a:pt x="10689336" y="97536"/>
                </a:lnTo>
                <a:lnTo>
                  <a:pt x="106893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DDC1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404" y="1173480"/>
            <a:ext cx="10689590" cy="1202690"/>
          </a:xfrm>
          <a:custGeom>
            <a:avLst/>
            <a:gdLst/>
            <a:ahLst/>
            <a:cxnLst/>
            <a:rect l="l" t="t" r="r" b="b"/>
            <a:pathLst>
              <a:path w="10689590" h="1202689" extrusionOk="0">
                <a:moveTo>
                  <a:pt x="0" y="0"/>
                </a:moveTo>
                <a:lnTo>
                  <a:pt x="0" y="1202436"/>
                </a:lnTo>
                <a:lnTo>
                  <a:pt x="10689336" y="1202436"/>
                </a:lnTo>
                <a:lnTo>
                  <a:pt x="10689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D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04" y="1164336"/>
            <a:ext cx="10692130" cy="1219200"/>
          </a:xfrm>
          <a:custGeom>
            <a:avLst/>
            <a:gdLst/>
            <a:ahLst/>
            <a:cxnLst/>
            <a:rect l="l" t="t" r="r" b="b"/>
            <a:pathLst>
              <a:path w="10692130" h="1219200" extrusionOk="0">
                <a:moveTo>
                  <a:pt x="10691994" y="7233"/>
                </a:moveTo>
                <a:lnTo>
                  <a:pt x="10691994" y="0"/>
                </a:lnTo>
                <a:lnTo>
                  <a:pt x="0" y="0"/>
                </a:lnTo>
                <a:lnTo>
                  <a:pt x="0" y="9144"/>
                </a:lnTo>
                <a:lnTo>
                  <a:pt x="10689333" y="9144"/>
                </a:lnTo>
                <a:lnTo>
                  <a:pt x="10689333" y="4572"/>
                </a:lnTo>
                <a:lnTo>
                  <a:pt x="10691994" y="7233"/>
                </a:lnTo>
                <a:close/>
              </a:path>
              <a:path w="10692130" h="1219200" extrusionOk="0">
                <a:moveTo>
                  <a:pt x="0" y="9144"/>
                </a:moveTo>
                <a:lnTo>
                  <a:pt x="0" y="4572"/>
                </a:lnTo>
                <a:lnTo>
                  <a:pt x="0" y="9144"/>
                </a:lnTo>
                <a:close/>
              </a:path>
              <a:path w="10692130" h="1219200" extrusionOk="0">
                <a:moveTo>
                  <a:pt x="0" y="1211580"/>
                </a:moveTo>
                <a:lnTo>
                  <a:pt x="0" y="9144"/>
                </a:lnTo>
                <a:lnTo>
                  <a:pt x="0" y="1211580"/>
                </a:lnTo>
                <a:close/>
              </a:path>
              <a:path w="10692130" h="1219200" extrusionOk="0">
                <a:moveTo>
                  <a:pt x="10691994" y="1212853"/>
                </a:moveTo>
                <a:lnTo>
                  <a:pt x="10691994" y="1211580"/>
                </a:lnTo>
                <a:lnTo>
                  <a:pt x="0" y="1211580"/>
                </a:lnTo>
                <a:lnTo>
                  <a:pt x="0" y="1214628"/>
                </a:lnTo>
                <a:lnTo>
                  <a:pt x="0" y="1219200"/>
                </a:lnTo>
                <a:lnTo>
                  <a:pt x="10689333" y="1219200"/>
                </a:lnTo>
                <a:lnTo>
                  <a:pt x="10689333" y="1214628"/>
                </a:lnTo>
                <a:lnTo>
                  <a:pt x="10691994" y="1212853"/>
                </a:lnTo>
                <a:close/>
              </a:path>
              <a:path w="10692130" h="1219200" extrusionOk="0">
                <a:moveTo>
                  <a:pt x="0" y="1219200"/>
                </a:moveTo>
                <a:lnTo>
                  <a:pt x="0" y="1214628"/>
                </a:lnTo>
                <a:lnTo>
                  <a:pt x="0" y="1219200"/>
                </a:lnTo>
                <a:close/>
              </a:path>
              <a:path w="10692130" h="1219200" extrusionOk="0">
                <a:moveTo>
                  <a:pt x="10691994" y="9144"/>
                </a:moveTo>
                <a:lnTo>
                  <a:pt x="10691994" y="7233"/>
                </a:lnTo>
                <a:lnTo>
                  <a:pt x="10689333" y="4572"/>
                </a:lnTo>
                <a:lnTo>
                  <a:pt x="10689333" y="9144"/>
                </a:lnTo>
                <a:lnTo>
                  <a:pt x="10691994" y="9144"/>
                </a:lnTo>
                <a:close/>
              </a:path>
              <a:path w="10692130" h="1219200" extrusionOk="0">
                <a:moveTo>
                  <a:pt x="10691994" y="1211580"/>
                </a:moveTo>
                <a:lnTo>
                  <a:pt x="10691994" y="9144"/>
                </a:lnTo>
                <a:lnTo>
                  <a:pt x="10689333" y="9144"/>
                </a:lnTo>
                <a:lnTo>
                  <a:pt x="10689333" y="1211580"/>
                </a:lnTo>
                <a:lnTo>
                  <a:pt x="10691994" y="1211580"/>
                </a:lnTo>
                <a:close/>
              </a:path>
              <a:path w="10692130" h="1219200" extrusionOk="0">
                <a:moveTo>
                  <a:pt x="10691994" y="1219200"/>
                </a:moveTo>
                <a:lnTo>
                  <a:pt x="10691994" y="1212853"/>
                </a:lnTo>
                <a:lnTo>
                  <a:pt x="10689333" y="1214628"/>
                </a:lnTo>
                <a:lnTo>
                  <a:pt x="10689333" y="1219200"/>
                </a:lnTo>
                <a:lnTo>
                  <a:pt x="10691994" y="121920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023481" y="1441703"/>
            <a:ext cx="167640" cy="1920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715378" y="1374647"/>
            <a:ext cx="195071" cy="25907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776593" y="1374647"/>
            <a:ext cx="198119" cy="26822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233793" y="1374647"/>
            <a:ext cx="438912" cy="26822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953121" y="1408175"/>
            <a:ext cx="478536" cy="23469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471281" y="1441703"/>
            <a:ext cx="146304" cy="2011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246242" y="1261872"/>
            <a:ext cx="411480" cy="49072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263533" y="2699004"/>
            <a:ext cx="10166333" cy="350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04" y="771143"/>
            <a:ext cx="10691995" cy="60137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4149228" y="4489194"/>
            <a:ext cx="627634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Sistemas de Informação Gerencial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3699999" y="5368550"/>
            <a:ext cx="6103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Professora: Ana Paula Oliveira de Melo</a:t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866518" y="6080249"/>
            <a:ext cx="897255" cy="40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Contábil e 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6215593" y="3026154"/>
            <a:ext cx="1071245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7421221" y="3026154"/>
            <a:ext cx="622935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8178584" y="3026154"/>
            <a:ext cx="1146175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263025" y="3026150"/>
            <a:ext cx="86907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1750">
                <a:solidFill>
                  <a:srgbClr val="3B46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1750">
                <a:solidFill>
                  <a:srgbClr val="3B46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en-US" sz="1750">
                <a:solidFill>
                  <a:srgbClr val="3B46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SIGE,</a:t>
            </a:r>
            <a:r>
              <a:rPr lang="en-US" sz="1750">
                <a:solidFill>
                  <a:srgbClr val="3B46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deságua</a:t>
            </a:r>
            <a:r>
              <a:rPr lang="en-US" sz="1750">
                <a:solidFill>
                  <a:srgbClr val="3B46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r>
              <a:rPr lang="en-US" sz="1750">
                <a:solidFill>
                  <a:srgbClr val="3B46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750">
                <a:solidFill>
                  <a:srgbClr val="3B46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Contabilidade, e a partir dessas informações produzem</a:t>
            </a:r>
            <a:r>
              <a:rPr lang="en-US" sz="1750">
                <a:solidFill>
                  <a:srgbClr val="3B46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demonstrações que embasam o processo decisório. Ex.: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196477" y="2584194"/>
            <a:ext cx="10274935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 de Gestão dentro do SIGE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226957" y="3842003"/>
            <a:ext cx="10244324" cy="2513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226957" y="4168139"/>
            <a:ext cx="10244324" cy="3246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226957" y="4818888"/>
            <a:ext cx="10244324" cy="3246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226957" y="5704332"/>
            <a:ext cx="10244324" cy="3261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" name="Google Shape;212;p16"/>
          <p:cNvGraphicFramePr/>
          <p:nvPr/>
        </p:nvGraphicFramePr>
        <p:xfrm>
          <a:off x="224172" y="38420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{C6815E43-DD48-4743-BF40-4D6ADF09016E}</a:tableStyleId>
              </a:tblPr>
              <a:tblGrid>
                <a:gridCol w="29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50">
                <a:tc gridSpan="2">
                  <a:txBody>
                    <a:bodyPr/>
                    <a:lstStyle/>
                    <a:p>
                      <a:pPr marL="116395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r>
                        <a:rPr lang="en-US" sz="155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155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reflete na contabilidade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850" marB="0">
                    <a:lnB w="12700" cap="flat" cmpd="sng">
                      <a:solidFill>
                        <a:srgbClr val="E5E6D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87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Fabricação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850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5E6D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12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Centros de Custo, Definição dos Recursos: MOD, Depreciação e Terceiros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850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5E6D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Faturamento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850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12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Contas de Clientes, Receitas por Transação e de Controle de Impostos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850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Contas a Receber/Pagar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Contas de Receitas e Despesas Complementares (juros, descontos, etc.)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70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Compras e Recebimentos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850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1280" marR="151765" lvl="0" indent="-635" algn="l" rtl="0">
                        <a:lnSpc>
                          <a:spcPct val="1018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Contas de Despesas por Centros de Custo e Destino dos Materiais, Contas de Estoques  e Contas de Controle de Impostos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400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50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Folha de Pagamento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850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12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Contas de Despesas de Mão-de-obra e Centros de Custo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850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75">
                <a:tc>
                  <a:txBody>
                    <a:bodyPr/>
                    <a:lstStyle/>
                    <a:p>
                      <a:pPr marL="8191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Custos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12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5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Contas para Estoques, Consumo, Produtos, etc.</a:t>
                      </a:r>
                      <a:endParaRPr sz="155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575" marB="0">
                    <a:lnL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387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3" name="Google Shape;213;p16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8/14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8617594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63533" y="2699004"/>
            <a:ext cx="10139680" cy="3500754"/>
          </a:xfrm>
          <a:custGeom>
            <a:avLst/>
            <a:gdLst/>
            <a:ahLst/>
            <a:cxnLst/>
            <a:rect l="l" t="t" r="r" b="b"/>
            <a:pathLst>
              <a:path w="10139680" h="3500754" extrusionOk="0">
                <a:moveTo>
                  <a:pt x="0" y="0"/>
                </a:moveTo>
                <a:lnTo>
                  <a:pt x="0" y="3500628"/>
                </a:lnTo>
                <a:lnTo>
                  <a:pt x="10139172" y="3500628"/>
                </a:lnTo>
                <a:lnTo>
                  <a:pt x="10139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628784" y="3184650"/>
            <a:ext cx="9407525" cy="179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065" marR="5080" lvl="0" indent="0" algn="ctr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dessa aula: Apresentar o processo de  gestão, através do módulo de contabilidade  dentro e fora de um SIGE.</a:t>
            </a:r>
            <a:endParaRPr sz="3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Contábil e 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196477" y="2584194"/>
            <a:ext cx="10274935" cy="126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just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A tomada de decisão requer o conhecimento </a:t>
            </a:r>
            <a:r>
              <a:rPr lang="en-US" sz="175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de fatos passados e presentes com vistas ao futuro</a:t>
            </a: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. Esse  processo exige o envolvimento do gestor desde o planejamento até a implantação de medidas corretivas para a  obtenção do desempenho esperado. Ou seja, o processo de gestão passa por: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383929" y="4521708"/>
            <a:ext cx="3035935" cy="847725"/>
          </a:xfrm>
          <a:custGeom>
            <a:avLst/>
            <a:gdLst/>
            <a:ahLst/>
            <a:cxnLst/>
            <a:rect l="l" t="t" r="r" b="b"/>
            <a:pathLst>
              <a:path w="3035935" h="847725" extrusionOk="0">
                <a:moveTo>
                  <a:pt x="0" y="0"/>
                </a:moveTo>
                <a:lnTo>
                  <a:pt x="0" y="847344"/>
                </a:lnTo>
                <a:lnTo>
                  <a:pt x="3035808" y="847344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379357" y="4515611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29" h="858520" extrusionOk="0">
                <a:moveTo>
                  <a:pt x="3046473" y="858012"/>
                </a:moveTo>
                <a:lnTo>
                  <a:pt x="3046473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2192"/>
                </a:lnTo>
                <a:lnTo>
                  <a:pt x="10668" y="6096"/>
                </a:lnTo>
                <a:lnTo>
                  <a:pt x="10668" y="12192"/>
                </a:lnTo>
                <a:lnTo>
                  <a:pt x="3034281" y="12192"/>
                </a:lnTo>
                <a:lnTo>
                  <a:pt x="3034281" y="6096"/>
                </a:lnTo>
                <a:lnTo>
                  <a:pt x="3040377" y="12192"/>
                </a:lnTo>
                <a:lnTo>
                  <a:pt x="3040377" y="858012"/>
                </a:lnTo>
                <a:lnTo>
                  <a:pt x="3046473" y="858012"/>
                </a:lnTo>
                <a:close/>
              </a:path>
              <a:path w="3046729" h="858520" extrusionOk="0">
                <a:moveTo>
                  <a:pt x="10668" y="12192"/>
                </a:moveTo>
                <a:lnTo>
                  <a:pt x="10668" y="6096"/>
                </a:lnTo>
                <a:lnTo>
                  <a:pt x="4572" y="12192"/>
                </a:lnTo>
                <a:lnTo>
                  <a:pt x="10668" y="12192"/>
                </a:lnTo>
                <a:close/>
              </a:path>
              <a:path w="3046729" h="858520" extrusionOk="0">
                <a:moveTo>
                  <a:pt x="10668" y="847344"/>
                </a:moveTo>
                <a:lnTo>
                  <a:pt x="10668" y="12192"/>
                </a:lnTo>
                <a:lnTo>
                  <a:pt x="4572" y="12192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29" h="858520" extrusionOk="0">
                <a:moveTo>
                  <a:pt x="3040377" y="847344"/>
                </a:moveTo>
                <a:lnTo>
                  <a:pt x="4572" y="847344"/>
                </a:lnTo>
                <a:lnTo>
                  <a:pt x="10668" y="853440"/>
                </a:lnTo>
                <a:lnTo>
                  <a:pt x="10668" y="858012"/>
                </a:lnTo>
                <a:lnTo>
                  <a:pt x="3034281" y="858012"/>
                </a:lnTo>
                <a:lnTo>
                  <a:pt x="3034281" y="853440"/>
                </a:lnTo>
                <a:lnTo>
                  <a:pt x="3040377" y="847344"/>
                </a:lnTo>
                <a:close/>
              </a:path>
              <a:path w="3046729" h="858520" extrusionOk="0">
                <a:moveTo>
                  <a:pt x="10668" y="858012"/>
                </a:moveTo>
                <a:lnTo>
                  <a:pt x="10668" y="853440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29" h="858520" extrusionOk="0">
                <a:moveTo>
                  <a:pt x="3040377" y="12192"/>
                </a:moveTo>
                <a:lnTo>
                  <a:pt x="3034281" y="6096"/>
                </a:lnTo>
                <a:lnTo>
                  <a:pt x="3034281" y="12192"/>
                </a:lnTo>
                <a:lnTo>
                  <a:pt x="3040377" y="12192"/>
                </a:lnTo>
                <a:close/>
              </a:path>
              <a:path w="3046729" h="858520" extrusionOk="0">
                <a:moveTo>
                  <a:pt x="3040377" y="847344"/>
                </a:moveTo>
                <a:lnTo>
                  <a:pt x="3040377" y="12192"/>
                </a:lnTo>
                <a:lnTo>
                  <a:pt x="3034281" y="12192"/>
                </a:lnTo>
                <a:lnTo>
                  <a:pt x="3034281" y="847344"/>
                </a:lnTo>
                <a:lnTo>
                  <a:pt x="3040377" y="847344"/>
                </a:lnTo>
                <a:close/>
              </a:path>
              <a:path w="3046729" h="858520" extrusionOk="0">
                <a:moveTo>
                  <a:pt x="3040377" y="858012"/>
                </a:moveTo>
                <a:lnTo>
                  <a:pt x="3040377" y="847344"/>
                </a:lnTo>
                <a:lnTo>
                  <a:pt x="3034281" y="853440"/>
                </a:lnTo>
                <a:lnTo>
                  <a:pt x="3034281" y="858012"/>
                </a:lnTo>
                <a:lnTo>
                  <a:pt x="3040377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383929" y="4797042"/>
            <a:ext cx="3035935" cy="26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9372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3815974" y="4521708"/>
            <a:ext cx="3035935" cy="847725"/>
          </a:xfrm>
          <a:custGeom>
            <a:avLst/>
            <a:gdLst/>
            <a:ahLst/>
            <a:cxnLst/>
            <a:rect l="l" t="t" r="r" b="b"/>
            <a:pathLst>
              <a:path w="3035934" h="847725" extrusionOk="0">
                <a:moveTo>
                  <a:pt x="0" y="0"/>
                </a:moveTo>
                <a:lnTo>
                  <a:pt x="0" y="847344"/>
                </a:lnTo>
                <a:lnTo>
                  <a:pt x="3035808" y="847344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3811402" y="4515611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29" h="858520" extrusionOk="0">
                <a:moveTo>
                  <a:pt x="3046476" y="858012"/>
                </a:moveTo>
                <a:lnTo>
                  <a:pt x="3046476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2192"/>
                </a:lnTo>
                <a:lnTo>
                  <a:pt x="10668" y="6096"/>
                </a:lnTo>
                <a:lnTo>
                  <a:pt x="10668" y="12192"/>
                </a:lnTo>
                <a:lnTo>
                  <a:pt x="3035808" y="12192"/>
                </a:lnTo>
                <a:lnTo>
                  <a:pt x="3035808" y="6096"/>
                </a:lnTo>
                <a:lnTo>
                  <a:pt x="3040380" y="12192"/>
                </a:lnTo>
                <a:lnTo>
                  <a:pt x="3040380" y="858012"/>
                </a:lnTo>
                <a:lnTo>
                  <a:pt x="3046476" y="858012"/>
                </a:lnTo>
                <a:close/>
              </a:path>
              <a:path w="3046729" h="858520" extrusionOk="0">
                <a:moveTo>
                  <a:pt x="10668" y="12192"/>
                </a:moveTo>
                <a:lnTo>
                  <a:pt x="10668" y="6096"/>
                </a:lnTo>
                <a:lnTo>
                  <a:pt x="4572" y="12192"/>
                </a:lnTo>
                <a:lnTo>
                  <a:pt x="10668" y="12192"/>
                </a:lnTo>
                <a:close/>
              </a:path>
              <a:path w="3046729" h="858520" extrusionOk="0">
                <a:moveTo>
                  <a:pt x="10668" y="847344"/>
                </a:moveTo>
                <a:lnTo>
                  <a:pt x="10668" y="12192"/>
                </a:lnTo>
                <a:lnTo>
                  <a:pt x="4572" y="12192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29" h="858520" extrusionOk="0">
                <a:moveTo>
                  <a:pt x="3040380" y="847344"/>
                </a:moveTo>
                <a:lnTo>
                  <a:pt x="4572" y="847344"/>
                </a:lnTo>
                <a:lnTo>
                  <a:pt x="10668" y="853440"/>
                </a:lnTo>
                <a:lnTo>
                  <a:pt x="10668" y="858012"/>
                </a:lnTo>
                <a:lnTo>
                  <a:pt x="3035808" y="858012"/>
                </a:lnTo>
                <a:lnTo>
                  <a:pt x="3035808" y="853440"/>
                </a:lnTo>
                <a:lnTo>
                  <a:pt x="3040380" y="847344"/>
                </a:lnTo>
                <a:close/>
              </a:path>
              <a:path w="3046729" h="858520" extrusionOk="0">
                <a:moveTo>
                  <a:pt x="10668" y="858012"/>
                </a:moveTo>
                <a:lnTo>
                  <a:pt x="10668" y="853440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29" h="858520" extrusionOk="0">
                <a:moveTo>
                  <a:pt x="3040380" y="12192"/>
                </a:moveTo>
                <a:lnTo>
                  <a:pt x="3035808" y="6096"/>
                </a:lnTo>
                <a:lnTo>
                  <a:pt x="3035808" y="12192"/>
                </a:lnTo>
                <a:lnTo>
                  <a:pt x="3040380" y="12192"/>
                </a:lnTo>
                <a:close/>
              </a:path>
              <a:path w="3046729" h="858520" extrusionOk="0">
                <a:moveTo>
                  <a:pt x="3040380" y="847344"/>
                </a:moveTo>
                <a:lnTo>
                  <a:pt x="3040380" y="12192"/>
                </a:lnTo>
                <a:lnTo>
                  <a:pt x="3035808" y="12192"/>
                </a:lnTo>
                <a:lnTo>
                  <a:pt x="3035808" y="847344"/>
                </a:lnTo>
                <a:lnTo>
                  <a:pt x="3040380" y="847344"/>
                </a:lnTo>
                <a:close/>
              </a:path>
              <a:path w="3046729" h="858520" extrusionOk="0">
                <a:moveTo>
                  <a:pt x="3040380" y="858012"/>
                </a:moveTo>
                <a:lnTo>
                  <a:pt x="3040380" y="847344"/>
                </a:lnTo>
                <a:lnTo>
                  <a:pt x="3035808" y="853440"/>
                </a:lnTo>
                <a:lnTo>
                  <a:pt x="3035808" y="858012"/>
                </a:lnTo>
                <a:lnTo>
                  <a:pt x="3040380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3815974" y="4797042"/>
            <a:ext cx="3035935" cy="26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7248021" y="4521708"/>
            <a:ext cx="3035935" cy="847725"/>
          </a:xfrm>
          <a:custGeom>
            <a:avLst/>
            <a:gdLst/>
            <a:ahLst/>
            <a:cxnLst/>
            <a:rect l="l" t="t" r="r" b="b"/>
            <a:pathLst>
              <a:path w="3035934" h="847725" extrusionOk="0">
                <a:moveTo>
                  <a:pt x="0" y="0"/>
                </a:moveTo>
                <a:lnTo>
                  <a:pt x="0" y="847344"/>
                </a:lnTo>
                <a:lnTo>
                  <a:pt x="3035808" y="847344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7243450" y="4515611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29" h="858520" extrusionOk="0">
                <a:moveTo>
                  <a:pt x="3046476" y="858012"/>
                </a:moveTo>
                <a:lnTo>
                  <a:pt x="3046476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2192"/>
                </a:lnTo>
                <a:lnTo>
                  <a:pt x="10668" y="6096"/>
                </a:lnTo>
                <a:lnTo>
                  <a:pt x="10668" y="12192"/>
                </a:lnTo>
                <a:lnTo>
                  <a:pt x="3035808" y="12192"/>
                </a:lnTo>
                <a:lnTo>
                  <a:pt x="3035808" y="6096"/>
                </a:lnTo>
                <a:lnTo>
                  <a:pt x="3040380" y="12192"/>
                </a:lnTo>
                <a:lnTo>
                  <a:pt x="3040380" y="858012"/>
                </a:lnTo>
                <a:lnTo>
                  <a:pt x="3046476" y="858012"/>
                </a:lnTo>
                <a:close/>
              </a:path>
              <a:path w="3046729" h="858520" extrusionOk="0">
                <a:moveTo>
                  <a:pt x="10668" y="12192"/>
                </a:moveTo>
                <a:lnTo>
                  <a:pt x="10668" y="6096"/>
                </a:lnTo>
                <a:lnTo>
                  <a:pt x="4572" y="12192"/>
                </a:lnTo>
                <a:lnTo>
                  <a:pt x="10668" y="12192"/>
                </a:lnTo>
                <a:close/>
              </a:path>
              <a:path w="3046729" h="858520" extrusionOk="0">
                <a:moveTo>
                  <a:pt x="10668" y="847344"/>
                </a:moveTo>
                <a:lnTo>
                  <a:pt x="10668" y="12192"/>
                </a:lnTo>
                <a:lnTo>
                  <a:pt x="4572" y="12192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29" h="858520" extrusionOk="0">
                <a:moveTo>
                  <a:pt x="3040380" y="847344"/>
                </a:moveTo>
                <a:lnTo>
                  <a:pt x="4572" y="847344"/>
                </a:lnTo>
                <a:lnTo>
                  <a:pt x="10668" y="853440"/>
                </a:lnTo>
                <a:lnTo>
                  <a:pt x="10668" y="858012"/>
                </a:lnTo>
                <a:lnTo>
                  <a:pt x="3035808" y="858012"/>
                </a:lnTo>
                <a:lnTo>
                  <a:pt x="3035808" y="853440"/>
                </a:lnTo>
                <a:lnTo>
                  <a:pt x="3040380" y="847344"/>
                </a:lnTo>
                <a:close/>
              </a:path>
              <a:path w="3046729" h="858520" extrusionOk="0">
                <a:moveTo>
                  <a:pt x="10668" y="858012"/>
                </a:moveTo>
                <a:lnTo>
                  <a:pt x="10668" y="853440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29" h="858520" extrusionOk="0">
                <a:moveTo>
                  <a:pt x="3040380" y="12192"/>
                </a:moveTo>
                <a:lnTo>
                  <a:pt x="3035808" y="6096"/>
                </a:lnTo>
                <a:lnTo>
                  <a:pt x="3035808" y="12192"/>
                </a:lnTo>
                <a:lnTo>
                  <a:pt x="3040380" y="12192"/>
                </a:lnTo>
                <a:close/>
              </a:path>
              <a:path w="3046729" h="858520" extrusionOk="0">
                <a:moveTo>
                  <a:pt x="3040380" y="847344"/>
                </a:moveTo>
                <a:lnTo>
                  <a:pt x="3040380" y="12192"/>
                </a:lnTo>
                <a:lnTo>
                  <a:pt x="3035808" y="12192"/>
                </a:lnTo>
                <a:lnTo>
                  <a:pt x="3035808" y="847344"/>
                </a:lnTo>
                <a:lnTo>
                  <a:pt x="3040380" y="847344"/>
                </a:lnTo>
                <a:close/>
              </a:path>
              <a:path w="3046729" h="858520" extrusionOk="0">
                <a:moveTo>
                  <a:pt x="3040380" y="858012"/>
                </a:moveTo>
                <a:lnTo>
                  <a:pt x="3040380" y="847344"/>
                </a:lnTo>
                <a:lnTo>
                  <a:pt x="3035808" y="853440"/>
                </a:lnTo>
                <a:lnTo>
                  <a:pt x="3035808" y="858012"/>
                </a:lnTo>
                <a:lnTo>
                  <a:pt x="3040380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7248021" y="4797042"/>
            <a:ext cx="3035935" cy="26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9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452000" y="5382257"/>
            <a:ext cx="7755255" cy="136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312420" marR="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642"/>
              </a:buClr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Estratégico (Longo prazo)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2420" marR="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642"/>
              </a:buClr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Operacional (Médio prazo)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12420" marR="0" lvl="0" indent="-2997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642"/>
              </a:buClr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Programação (Curto prazo)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6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(Adaptado de: PADOVEZE, Clóvis L. </a:t>
            </a:r>
            <a:r>
              <a:rPr lang="en-US" sz="12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Sistemas de Informações Contábeis</a:t>
            </a:r>
            <a:r>
              <a:rPr lang="en-US" sz="12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. São Paulo: Atlas, 2004)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31884" y="6569964"/>
            <a:ext cx="208788" cy="198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3/14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Contábil e 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196477" y="2584194"/>
            <a:ext cx="10274935" cy="73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 de Gestão - Planejamento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Com o objetivo de garantir a continuidade da organização, o planejamento divide-se: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196477" y="3627120"/>
            <a:ext cx="3035935" cy="847725"/>
          </a:xfrm>
          <a:custGeom>
            <a:avLst/>
            <a:gdLst/>
            <a:ahLst/>
            <a:cxnLst/>
            <a:rect l="l" t="t" r="r" b="b"/>
            <a:pathLst>
              <a:path w="3035935" h="847725" extrusionOk="0">
                <a:moveTo>
                  <a:pt x="0" y="0"/>
                </a:moveTo>
                <a:lnTo>
                  <a:pt x="0" y="847344"/>
                </a:lnTo>
                <a:lnTo>
                  <a:pt x="3035808" y="847344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191905" y="3621023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30" h="858520" extrusionOk="0">
                <a:moveTo>
                  <a:pt x="3046473" y="858012"/>
                </a:moveTo>
                <a:lnTo>
                  <a:pt x="3046473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2192"/>
                </a:lnTo>
                <a:lnTo>
                  <a:pt x="10668" y="6096"/>
                </a:lnTo>
                <a:lnTo>
                  <a:pt x="10668" y="12192"/>
                </a:lnTo>
                <a:lnTo>
                  <a:pt x="3034281" y="12192"/>
                </a:lnTo>
                <a:lnTo>
                  <a:pt x="3034281" y="6096"/>
                </a:lnTo>
                <a:lnTo>
                  <a:pt x="3040377" y="12192"/>
                </a:lnTo>
                <a:lnTo>
                  <a:pt x="3040377" y="858012"/>
                </a:lnTo>
                <a:lnTo>
                  <a:pt x="3046473" y="858012"/>
                </a:lnTo>
                <a:close/>
              </a:path>
              <a:path w="3046730" h="858520" extrusionOk="0">
                <a:moveTo>
                  <a:pt x="10668" y="12192"/>
                </a:moveTo>
                <a:lnTo>
                  <a:pt x="10668" y="6096"/>
                </a:lnTo>
                <a:lnTo>
                  <a:pt x="4572" y="12192"/>
                </a:lnTo>
                <a:lnTo>
                  <a:pt x="10668" y="12192"/>
                </a:lnTo>
                <a:close/>
              </a:path>
              <a:path w="3046730" h="858520" extrusionOk="0">
                <a:moveTo>
                  <a:pt x="10668" y="847344"/>
                </a:moveTo>
                <a:lnTo>
                  <a:pt x="10668" y="12192"/>
                </a:lnTo>
                <a:lnTo>
                  <a:pt x="4572" y="12192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4572" y="847344"/>
                </a:lnTo>
                <a:lnTo>
                  <a:pt x="10668" y="853440"/>
                </a:lnTo>
                <a:lnTo>
                  <a:pt x="10668" y="858012"/>
                </a:lnTo>
                <a:lnTo>
                  <a:pt x="3034281" y="858012"/>
                </a:lnTo>
                <a:lnTo>
                  <a:pt x="3034281" y="853440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10668" y="858012"/>
                </a:moveTo>
                <a:lnTo>
                  <a:pt x="10668" y="853440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30" h="858520" extrusionOk="0">
                <a:moveTo>
                  <a:pt x="3040377" y="12192"/>
                </a:moveTo>
                <a:lnTo>
                  <a:pt x="3034281" y="6096"/>
                </a:lnTo>
                <a:lnTo>
                  <a:pt x="3034281" y="12192"/>
                </a:lnTo>
                <a:lnTo>
                  <a:pt x="3040377" y="12192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3040377" y="12192"/>
                </a:lnTo>
                <a:lnTo>
                  <a:pt x="3034281" y="12192"/>
                </a:lnTo>
                <a:lnTo>
                  <a:pt x="3034281" y="847344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3040377" y="858012"/>
                </a:moveTo>
                <a:lnTo>
                  <a:pt x="3040377" y="847344"/>
                </a:lnTo>
                <a:lnTo>
                  <a:pt x="3034281" y="853440"/>
                </a:lnTo>
                <a:lnTo>
                  <a:pt x="3034281" y="858012"/>
                </a:lnTo>
                <a:lnTo>
                  <a:pt x="3040377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196477" y="3783582"/>
            <a:ext cx="30359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951864" marR="945514" lvl="0" indent="107950" algn="l" rtl="0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Estratégico  (Longo prazo)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196477" y="4626864"/>
            <a:ext cx="3035935" cy="847725"/>
          </a:xfrm>
          <a:custGeom>
            <a:avLst/>
            <a:gdLst/>
            <a:ahLst/>
            <a:cxnLst/>
            <a:rect l="l" t="t" r="r" b="b"/>
            <a:pathLst>
              <a:path w="3035935" h="847725" extrusionOk="0">
                <a:moveTo>
                  <a:pt x="0" y="0"/>
                </a:moveTo>
                <a:lnTo>
                  <a:pt x="0" y="847344"/>
                </a:lnTo>
                <a:lnTo>
                  <a:pt x="3035808" y="847344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191905" y="4620767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30" h="858520" extrusionOk="0">
                <a:moveTo>
                  <a:pt x="3046473" y="858012"/>
                </a:moveTo>
                <a:lnTo>
                  <a:pt x="3046473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034281" y="10668"/>
                </a:lnTo>
                <a:lnTo>
                  <a:pt x="3034281" y="6096"/>
                </a:lnTo>
                <a:lnTo>
                  <a:pt x="3040377" y="10668"/>
                </a:lnTo>
                <a:lnTo>
                  <a:pt x="3040377" y="858012"/>
                </a:lnTo>
                <a:lnTo>
                  <a:pt x="3046473" y="858012"/>
                </a:lnTo>
                <a:close/>
              </a:path>
              <a:path w="3046730" h="858520" extrusionOk="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046730" h="858520" extrusionOk="0">
                <a:moveTo>
                  <a:pt x="10668" y="84734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4572" y="847344"/>
                </a:lnTo>
                <a:lnTo>
                  <a:pt x="10668" y="853440"/>
                </a:lnTo>
                <a:lnTo>
                  <a:pt x="10668" y="858012"/>
                </a:lnTo>
                <a:lnTo>
                  <a:pt x="3034281" y="858012"/>
                </a:lnTo>
                <a:lnTo>
                  <a:pt x="3034281" y="853440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10668" y="858012"/>
                </a:moveTo>
                <a:lnTo>
                  <a:pt x="10668" y="853440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30" h="858520" extrusionOk="0">
                <a:moveTo>
                  <a:pt x="3040377" y="10668"/>
                </a:moveTo>
                <a:lnTo>
                  <a:pt x="3034281" y="6096"/>
                </a:lnTo>
                <a:lnTo>
                  <a:pt x="3034281" y="10668"/>
                </a:lnTo>
                <a:lnTo>
                  <a:pt x="3040377" y="10668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3040377" y="10668"/>
                </a:lnTo>
                <a:lnTo>
                  <a:pt x="3034281" y="10668"/>
                </a:lnTo>
                <a:lnTo>
                  <a:pt x="3034281" y="847344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3040377" y="858012"/>
                </a:moveTo>
                <a:lnTo>
                  <a:pt x="3040377" y="847344"/>
                </a:lnTo>
                <a:lnTo>
                  <a:pt x="3034281" y="853440"/>
                </a:lnTo>
                <a:lnTo>
                  <a:pt x="3034281" y="858012"/>
                </a:lnTo>
                <a:lnTo>
                  <a:pt x="3040377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196477" y="4781801"/>
            <a:ext cx="30359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932180" marR="925830" lvl="0" indent="81914" algn="l" rtl="0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Operacional  (Médio prazo)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196477" y="5631180"/>
            <a:ext cx="3035935" cy="845819"/>
          </a:xfrm>
          <a:custGeom>
            <a:avLst/>
            <a:gdLst/>
            <a:ahLst/>
            <a:cxnLst/>
            <a:rect l="l" t="t" r="r" b="b"/>
            <a:pathLst>
              <a:path w="3035935" h="845820" extrusionOk="0">
                <a:moveTo>
                  <a:pt x="0" y="0"/>
                </a:moveTo>
                <a:lnTo>
                  <a:pt x="0" y="845820"/>
                </a:lnTo>
                <a:lnTo>
                  <a:pt x="3035808" y="845820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191905" y="5625084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30" h="858520" extrusionOk="0">
                <a:moveTo>
                  <a:pt x="3046473" y="858012"/>
                </a:moveTo>
                <a:lnTo>
                  <a:pt x="3046473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034281" y="10668"/>
                </a:lnTo>
                <a:lnTo>
                  <a:pt x="3034281" y="6096"/>
                </a:lnTo>
                <a:lnTo>
                  <a:pt x="3040377" y="10668"/>
                </a:lnTo>
                <a:lnTo>
                  <a:pt x="3040377" y="858012"/>
                </a:lnTo>
                <a:lnTo>
                  <a:pt x="3046473" y="858012"/>
                </a:lnTo>
                <a:close/>
              </a:path>
              <a:path w="3046730" h="858520" extrusionOk="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046730" h="858520" extrusionOk="0">
                <a:moveTo>
                  <a:pt x="10668" y="84734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4572" y="847344"/>
                </a:lnTo>
                <a:lnTo>
                  <a:pt x="10668" y="851916"/>
                </a:lnTo>
                <a:lnTo>
                  <a:pt x="10668" y="858012"/>
                </a:lnTo>
                <a:lnTo>
                  <a:pt x="3034281" y="858012"/>
                </a:lnTo>
                <a:lnTo>
                  <a:pt x="3034281" y="851916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10668" y="858012"/>
                </a:moveTo>
                <a:lnTo>
                  <a:pt x="10668" y="851916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30" h="858520" extrusionOk="0">
                <a:moveTo>
                  <a:pt x="3040377" y="10668"/>
                </a:moveTo>
                <a:lnTo>
                  <a:pt x="3034281" y="6096"/>
                </a:lnTo>
                <a:lnTo>
                  <a:pt x="3034281" y="10668"/>
                </a:lnTo>
                <a:lnTo>
                  <a:pt x="3040377" y="10668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3040377" y="10668"/>
                </a:lnTo>
                <a:lnTo>
                  <a:pt x="3034281" y="10668"/>
                </a:lnTo>
                <a:lnTo>
                  <a:pt x="3034281" y="847344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3040377" y="858012"/>
                </a:moveTo>
                <a:lnTo>
                  <a:pt x="3040377" y="847344"/>
                </a:lnTo>
                <a:lnTo>
                  <a:pt x="3034281" y="851916"/>
                </a:lnTo>
                <a:lnTo>
                  <a:pt x="3034281" y="858012"/>
                </a:lnTo>
                <a:lnTo>
                  <a:pt x="3040377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196477" y="5786117"/>
            <a:ext cx="30359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972185" marR="963294" lvl="0" indent="-5080" algn="l" rtl="0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Programação </a:t>
            </a:r>
            <a:r>
              <a:rPr lang="en-US" sz="155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(Curto prazo)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3460380" y="3759198"/>
            <a:ext cx="5126355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Implementação das Diretrizes e Políticas da organização.  Ex.: Elaboração do plano de contas.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3460380" y="4749798"/>
            <a:ext cx="4431665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Busca da otimização do resultado a médio prazo.  Ex.: Planejamento Tributário.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 txBox="1"/>
          <p:nvPr/>
        </p:nvSpPr>
        <p:spPr>
          <a:xfrm>
            <a:off x="3460380" y="5757161"/>
            <a:ext cx="5447665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Busca do aumento da eficiência durante a fase de execução.  Ex.: Alterações no plano de contas.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2218320" y="6534401"/>
            <a:ext cx="5988685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(Adaptado de: PADOVEZE, Clóvis L. </a:t>
            </a:r>
            <a:r>
              <a:rPr lang="en-US" sz="12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Sistemas de Informações Contábeis</a:t>
            </a:r>
            <a:r>
              <a:rPr lang="en-US" sz="12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. São Paulo: Atlas, 2004)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31884" y="6569964"/>
            <a:ext cx="208788" cy="198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4/14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Contábil e 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196477" y="2584194"/>
            <a:ext cx="10274935" cy="73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 de Gestão - Execução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Com o objetivo de garantir o resultado a cada transação, conforme o planejamento.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196477" y="3627120"/>
            <a:ext cx="3035935" cy="847725"/>
          </a:xfrm>
          <a:custGeom>
            <a:avLst/>
            <a:gdLst/>
            <a:ahLst/>
            <a:cxnLst/>
            <a:rect l="l" t="t" r="r" b="b"/>
            <a:pathLst>
              <a:path w="3035935" h="847725" extrusionOk="0">
                <a:moveTo>
                  <a:pt x="0" y="0"/>
                </a:moveTo>
                <a:lnTo>
                  <a:pt x="0" y="847344"/>
                </a:lnTo>
                <a:lnTo>
                  <a:pt x="3035808" y="847344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91905" y="3621023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30" h="858520" extrusionOk="0">
                <a:moveTo>
                  <a:pt x="3046473" y="858012"/>
                </a:moveTo>
                <a:lnTo>
                  <a:pt x="3046473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2192"/>
                </a:lnTo>
                <a:lnTo>
                  <a:pt x="10668" y="6096"/>
                </a:lnTo>
                <a:lnTo>
                  <a:pt x="10668" y="12192"/>
                </a:lnTo>
                <a:lnTo>
                  <a:pt x="3034281" y="12192"/>
                </a:lnTo>
                <a:lnTo>
                  <a:pt x="3034281" y="6096"/>
                </a:lnTo>
                <a:lnTo>
                  <a:pt x="3040377" y="12192"/>
                </a:lnTo>
                <a:lnTo>
                  <a:pt x="3040377" y="858012"/>
                </a:lnTo>
                <a:lnTo>
                  <a:pt x="3046473" y="858012"/>
                </a:lnTo>
                <a:close/>
              </a:path>
              <a:path w="3046730" h="858520" extrusionOk="0">
                <a:moveTo>
                  <a:pt x="10668" y="12192"/>
                </a:moveTo>
                <a:lnTo>
                  <a:pt x="10668" y="6096"/>
                </a:lnTo>
                <a:lnTo>
                  <a:pt x="4572" y="12192"/>
                </a:lnTo>
                <a:lnTo>
                  <a:pt x="10668" y="12192"/>
                </a:lnTo>
                <a:close/>
              </a:path>
              <a:path w="3046730" h="858520" extrusionOk="0">
                <a:moveTo>
                  <a:pt x="10668" y="847344"/>
                </a:moveTo>
                <a:lnTo>
                  <a:pt x="10668" y="12192"/>
                </a:lnTo>
                <a:lnTo>
                  <a:pt x="4572" y="12192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4572" y="847344"/>
                </a:lnTo>
                <a:lnTo>
                  <a:pt x="10668" y="853440"/>
                </a:lnTo>
                <a:lnTo>
                  <a:pt x="10668" y="858012"/>
                </a:lnTo>
                <a:lnTo>
                  <a:pt x="3034281" y="858012"/>
                </a:lnTo>
                <a:lnTo>
                  <a:pt x="3034281" y="853440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10668" y="858012"/>
                </a:moveTo>
                <a:lnTo>
                  <a:pt x="10668" y="853440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30" h="858520" extrusionOk="0">
                <a:moveTo>
                  <a:pt x="3040377" y="12192"/>
                </a:moveTo>
                <a:lnTo>
                  <a:pt x="3034281" y="6096"/>
                </a:lnTo>
                <a:lnTo>
                  <a:pt x="3034281" y="12192"/>
                </a:lnTo>
                <a:lnTo>
                  <a:pt x="3040377" y="12192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3040377" y="12192"/>
                </a:lnTo>
                <a:lnTo>
                  <a:pt x="3034281" y="12192"/>
                </a:lnTo>
                <a:lnTo>
                  <a:pt x="3034281" y="847344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3040377" y="858012"/>
                </a:moveTo>
                <a:lnTo>
                  <a:pt x="3040377" y="847344"/>
                </a:lnTo>
                <a:lnTo>
                  <a:pt x="3034281" y="853440"/>
                </a:lnTo>
                <a:lnTo>
                  <a:pt x="3034281" y="858012"/>
                </a:lnTo>
                <a:lnTo>
                  <a:pt x="3040377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196477" y="3903978"/>
            <a:ext cx="3035935" cy="26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3460380" y="3753102"/>
            <a:ext cx="5499735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A cada transação efetuada ou ainda a cada tarefa executada.  Ex. Escrituração.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2218320" y="6534401"/>
            <a:ext cx="5988685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(Adaptado de: PADOVEZE, Clóvis L. </a:t>
            </a:r>
            <a:r>
              <a:rPr lang="en-US" sz="12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Sistemas de Informações Contábeis</a:t>
            </a:r>
            <a:r>
              <a:rPr lang="en-US" sz="12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. São Paulo: Atlas, 2004)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31884" y="6569964"/>
            <a:ext cx="208788" cy="198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5/14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Contábil e 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/>
          <p:nvPr/>
        </p:nvSpPr>
        <p:spPr>
          <a:xfrm>
            <a:off x="196477" y="2584194"/>
            <a:ext cx="10274935" cy="73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 de Gestão - Controle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Com o objetivo de detectar, mensurar e corrigir desvios da execução. Na contabilidade, ocorrem: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196477" y="3627120"/>
            <a:ext cx="3035935" cy="847725"/>
          </a:xfrm>
          <a:custGeom>
            <a:avLst/>
            <a:gdLst/>
            <a:ahLst/>
            <a:cxnLst/>
            <a:rect l="l" t="t" r="r" b="b"/>
            <a:pathLst>
              <a:path w="3035935" h="847725" extrusionOk="0">
                <a:moveTo>
                  <a:pt x="0" y="0"/>
                </a:moveTo>
                <a:lnTo>
                  <a:pt x="0" y="847344"/>
                </a:lnTo>
                <a:lnTo>
                  <a:pt x="3035808" y="847344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191905" y="3621023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30" h="858520" extrusionOk="0">
                <a:moveTo>
                  <a:pt x="3046473" y="858012"/>
                </a:moveTo>
                <a:lnTo>
                  <a:pt x="3046473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2192"/>
                </a:lnTo>
                <a:lnTo>
                  <a:pt x="10668" y="6096"/>
                </a:lnTo>
                <a:lnTo>
                  <a:pt x="10668" y="12192"/>
                </a:lnTo>
                <a:lnTo>
                  <a:pt x="3034281" y="12192"/>
                </a:lnTo>
                <a:lnTo>
                  <a:pt x="3034281" y="6096"/>
                </a:lnTo>
                <a:lnTo>
                  <a:pt x="3040377" y="12192"/>
                </a:lnTo>
                <a:lnTo>
                  <a:pt x="3040377" y="858012"/>
                </a:lnTo>
                <a:lnTo>
                  <a:pt x="3046473" y="858012"/>
                </a:lnTo>
                <a:close/>
              </a:path>
              <a:path w="3046730" h="858520" extrusionOk="0">
                <a:moveTo>
                  <a:pt x="10668" y="12192"/>
                </a:moveTo>
                <a:lnTo>
                  <a:pt x="10668" y="6096"/>
                </a:lnTo>
                <a:lnTo>
                  <a:pt x="4572" y="12192"/>
                </a:lnTo>
                <a:lnTo>
                  <a:pt x="10668" y="12192"/>
                </a:lnTo>
                <a:close/>
              </a:path>
              <a:path w="3046730" h="858520" extrusionOk="0">
                <a:moveTo>
                  <a:pt x="10668" y="847344"/>
                </a:moveTo>
                <a:lnTo>
                  <a:pt x="10668" y="12192"/>
                </a:lnTo>
                <a:lnTo>
                  <a:pt x="4572" y="12192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4572" y="847344"/>
                </a:lnTo>
                <a:lnTo>
                  <a:pt x="10668" y="853440"/>
                </a:lnTo>
                <a:lnTo>
                  <a:pt x="10668" y="858012"/>
                </a:lnTo>
                <a:lnTo>
                  <a:pt x="3034281" y="858012"/>
                </a:lnTo>
                <a:lnTo>
                  <a:pt x="3034281" y="853440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10668" y="858012"/>
                </a:moveTo>
                <a:lnTo>
                  <a:pt x="10668" y="853440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30" h="858520" extrusionOk="0">
                <a:moveTo>
                  <a:pt x="3040377" y="12192"/>
                </a:moveTo>
                <a:lnTo>
                  <a:pt x="3034281" y="6096"/>
                </a:lnTo>
                <a:lnTo>
                  <a:pt x="3034281" y="12192"/>
                </a:lnTo>
                <a:lnTo>
                  <a:pt x="3040377" y="12192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3040377" y="12192"/>
                </a:lnTo>
                <a:lnTo>
                  <a:pt x="3034281" y="12192"/>
                </a:lnTo>
                <a:lnTo>
                  <a:pt x="3034281" y="847344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3040377" y="858012"/>
                </a:moveTo>
                <a:lnTo>
                  <a:pt x="3040377" y="847344"/>
                </a:lnTo>
                <a:lnTo>
                  <a:pt x="3034281" y="853440"/>
                </a:lnTo>
                <a:lnTo>
                  <a:pt x="3034281" y="858012"/>
                </a:lnTo>
                <a:lnTo>
                  <a:pt x="3040377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196477" y="3903978"/>
            <a:ext cx="3035935" cy="26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196477" y="4626864"/>
            <a:ext cx="3035935" cy="847725"/>
          </a:xfrm>
          <a:custGeom>
            <a:avLst/>
            <a:gdLst/>
            <a:ahLst/>
            <a:cxnLst/>
            <a:rect l="l" t="t" r="r" b="b"/>
            <a:pathLst>
              <a:path w="3035935" h="847725" extrusionOk="0">
                <a:moveTo>
                  <a:pt x="0" y="0"/>
                </a:moveTo>
                <a:lnTo>
                  <a:pt x="0" y="847344"/>
                </a:lnTo>
                <a:lnTo>
                  <a:pt x="3035808" y="847344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191905" y="4620767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30" h="858520" extrusionOk="0">
                <a:moveTo>
                  <a:pt x="3046473" y="858012"/>
                </a:moveTo>
                <a:lnTo>
                  <a:pt x="3046473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034281" y="10668"/>
                </a:lnTo>
                <a:lnTo>
                  <a:pt x="3034281" y="6096"/>
                </a:lnTo>
                <a:lnTo>
                  <a:pt x="3040377" y="10668"/>
                </a:lnTo>
                <a:lnTo>
                  <a:pt x="3040377" y="858012"/>
                </a:lnTo>
                <a:lnTo>
                  <a:pt x="3046473" y="858012"/>
                </a:lnTo>
                <a:close/>
              </a:path>
              <a:path w="3046730" h="858520" extrusionOk="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046730" h="858520" extrusionOk="0">
                <a:moveTo>
                  <a:pt x="10668" y="84734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4572" y="847344"/>
                </a:lnTo>
                <a:lnTo>
                  <a:pt x="10668" y="853440"/>
                </a:lnTo>
                <a:lnTo>
                  <a:pt x="10668" y="858012"/>
                </a:lnTo>
                <a:lnTo>
                  <a:pt x="3034281" y="858012"/>
                </a:lnTo>
                <a:lnTo>
                  <a:pt x="3034281" y="853440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10668" y="858012"/>
                </a:moveTo>
                <a:lnTo>
                  <a:pt x="10668" y="853440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30" h="858520" extrusionOk="0">
                <a:moveTo>
                  <a:pt x="3040377" y="10668"/>
                </a:moveTo>
                <a:lnTo>
                  <a:pt x="3034281" y="6096"/>
                </a:lnTo>
                <a:lnTo>
                  <a:pt x="3034281" y="10668"/>
                </a:lnTo>
                <a:lnTo>
                  <a:pt x="3040377" y="10668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3040377" y="10668"/>
                </a:lnTo>
                <a:lnTo>
                  <a:pt x="3034281" y="10668"/>
                </a:lnTo>
                <a:lnTo>
                  <a:pt x="3034281" y="847344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3040377" y="858012"/>
                </a:moveTo>
                <a:lnTo>
                  <a:pt x="3040377" y="847344"/>
                </a:lnTo>
                <a:lnTo>
                  <a:pt x="3034281" y="853440"/>
                </a:lnTo>
                <a:lnTo>
                  <a:pt x="3034281" y="858012"/>
                </a:lnTo>
                <a:lnTo>
                  <a:pt x="3040377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196477" y="4902198"/>
            <a:ext cx="3035935" cy="26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Durante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196477" y="5631180"/>
            <a:ext cx="3035935" cy="845819"/>
          </a:xfrm>
          <a:custGeom>
            <a:avLst/>
            <a:gdLst/>
            <a:ahLst/>
            <a:cxnLst/>
            <a:rect l="l" t="t" r="r" b="b"/>
            <a:pathLst>
              <a:path w="3035935" h="845820" extrusionOk="0">
                <a:moveTo>
                  <a:pt x="0" y="0"/>
                </a:moveTo>
                <a:lnTo>
                  <a:pt x="0" y="845820"/>
                </a:lnTo>
                <a:lnTo>
                  <a:pt x="3035808" y="845820"/>
                </a:lnTo>
                <a:lnTo>
                  <a:pt x="303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191905" y="5625084"/>
            <a:ext cx="3046730" cy="858519"/>
          </a:xfrm>
          <a:custGeom>
            <a:avLst/>
            <a:gdLst/>
            <a:ahLst/>
            <a:cxnLst/>
            <a:rect l="l" t="t" r="r" b="b"/>
            <a:pathLst>
              <a:path w="3046730" h="858520" extrusionOk="0">
                <a:moveTo>
                  <a:pt x="3046473" y="858012"/>
                </a:moveTo>
                <a:lnTo>
                  <a:pt x="3046473" y="0"/>
                </a:lnTo>
                <a:lnTo>
                  <a:pt x="0" y="0"/>
                </a:lnTo>
                <a:lnTo>
                  <a:pt x="0" y="858012"/>
                </a:lnTo>
                <a:lnTo>
                  <a:pt x="4572" y="858012"/>
                </a:lnTo>
                <a:lnTo>
                  <a:pt x="4572" y="10668"/>
                </a:lnTo>
                <a:lnTo>
                  <a:pt x="10668" y="6096"/>
                </a:lnTo>
                <a:lnTo>
                  <a:pt x="10668" y="10668"/>
                </a:lnTo>
                <a:lnTo>
                  <a:pt x="3034281" y="10668"/>
                </a:lnTo>
                <a:lnTo>
                  <a:pt x="3034281" y="6096"/>
                </a:lnTo>
                <a:lnTo>
                  <a:pt x="3040377" y="10668"/>
                </a:lnTo>
                <a:lnTo>
                  <a:pt x="3040377" y="858012"/>
                </a:lnTo>
                <a:lnTo>
                  <a:pt x="3046473" y="858012"/>
                </a:lnTo>
                <a:close/>
              </a:path>
              <a:path w="3046730" h="858520" extrusionOk="0">
                <a:moveTo>
                  <a:pt x="10668" y="10668"/>
                </a:moveTo>
                <a:lnTo>
                  <a:pt x="10668" y="6096"/>
                </a:lnTo>
                <a:lnTo>
                  <a:pt x="4572" y="10668"/>
                </a:lnTo>
                <a:lnTo>
                  <a:pt x="10668" y="10668"/>
                </a:lnTo>
                <a:close/>
              </a:path>
              <a:path w="3046730" h="858520" extrusionOk="0">
                <a:moveTo>
                  <a:pt x="10668" y="847344"/>
                </a:moveTo>
                <a:lnTo>
                  <a:pt x="10668" y="10668"/>
                </a:lnTo>
                <a:lnTo>
                  <a:pt x="4572" y="10668"/>
                </a:lnTo>
                <a:lnTo>
                  <a:pt x="4572" y="847344"/>
                </a:lnTo>
                <a:lnTo>
                  <a:pt x="10668" y="847344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4572" y="847344"/>
                </a:lnTo>
                <a:lnTo>
                  <a:pt x="10668" y="851916"/>
                </a:lnTo>
                <a:lnTo>
                  <a:pt x="10668" y="858012"/>
                </a:lnTo>
                <a:lnTo>
                  <a:pt x="3034281" y="858012"/>
                </a:lnTo>
                <a:lnTo>
                  <a:pt x="3034281" y="851916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10668" y="858012"/>
                </a:moveTo>
                <a:lnTo>
                  <a:pt x="10668" y="851916"/>
                </a:lnTo>
                <a:lnTo>
                  <a:pt x="4572" y="847344"/>
                </a:lnTo>
                <a:lnTo>
                  <a:pt x="4572" y="858012"/>
                </a:lnTo>
                <a:lnTo>
                  <a:pt x="10668" y="858012"/>
                </a:lnTo>
                <a:close/>
              </a:path>
              <a:path w="3046730" h="858520" extrusionOk="0">
                <a:moveTo>
                  <a:pt x="3040377" y="10668"/>
                </a:moveTo>
                <a:lnTo>
                  <a:pt x="3034281" y="6096"/>
                </a:lnTo>
                <a:lnTo>
                  <a:pt x="3034281" y="10668"/>
                </a:lnTo>
                <a:lnTo>
                  <a:pt x="3040377" y="10668"/>
                </a:lnTo>
                <a:close/>
              </a:path>
              <a:path w="3046730" h="858520" extrusionOk="0">
                <a:moveTo>
                  <a:pt x="3040377" y="847344"/>
                </a:moveTo>
                <a:lnTo>
                  <a:pt x="3040377" y="10668"/>
                </a:lnTo>
                <a:lnTo>
                  <a:pt x="3034281" y="10668"/>
                </a:lnTo>
                <a:lnTo>
                  <a:pt x="3034281" y="847344"/>
                </a:lnTo>
                <a:lnTo>
                  <a:pt x="3040377" y="847344"/>
                </a:lnTo>
                <a:close/>
              </a:path>
              <a:path w="3046730" h="858520" extrusionOk="0">
                <a:moveTo>
                  <a:pt x="3040377" y="858012"/>
                </a:moveTo>
                <a:lnTo>
                  <a:pt x="3040377" y="847344"/>
                </a:lnTo>
                <a:lnTo>
                  <a:pt x="3034281" y="851916"/>
                </a:lnTo>
                <a:lnTo>
                  <a:pt x="3034281" y="858012"/>
                </a:lnTo>
                <a:lnTo>
                  <a:pt x="3040377" y="858012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196477" y="5906513"/>
            <a:ext cx="3035935" cy="26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3510672" y="3893310"/>
            <a:ext cx="6802120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Preliminar a execução. Ex.: Lançamentos pré-codificados (débito e crédito).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3510672" y="4886957"/>
            <a:ext cx="5711190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Concomitante a execução. Ex.: Observação a inversão de saldo.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3510672" y="5891273"/>
            <a:ext cx="6160770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Subsequente a execução. Ex.: Análise das demonstrações contábeis.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2218320" y="6534401"/>
            <a:ext cx="5988685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(Adaptado de: PADOVEZE, Clóvis L. </a:t>
            </a:r>
            <a:r>
              <a:rPr lang="en-US" sz="12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Sistemas de Informações Contábeis</a:t>
            </a:r>
            <a:r>
              <a:rPr lang="en-US" sz="12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. São Paulo: Atlas, 2004)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31884" y="6569964"/>
            <a:ext cx="208788" cy="198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6/14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Contábil e 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196477" y="2584194"/>
            <a:ext cx="10275000" cy="4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 de Gestão e o SIGE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6835" lvl="0" indent="0" algn="just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O progresso da tecnologia e a </a:t>
            </a:r>
            <a:r>
              <a:rPr lang="en-US" sz="30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utilização de ferramentas tecnológicas</a:t>
            </a:r>
            <a:r>
              <a:rPr lang="en-US" sz="30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 estão fazendo com que os sistemas  integrados de gestão empresarial através do </a:t>
            </a:r>
            <a:r>
              <a:rPr lang="en-US" sz="30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módulo de contabilidade</a:t>
            </a:r>
            <a:r>
              <a:rPr lang="en-US" sz="30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 produza informações cada vez mais ágeis  e precisas, elevando seu potencial como ferramenta de gestão.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3805" marR="76835" lvl="0" indent="0" algn="just" rtl="0">
              <a:lnSpc>
                <a:spcPct val="101899"/>
              </a:lnSpc>
              <a:spcBef>
                <a:spcPts val="69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31884" y="6569964"/>
            <a:ext cx="208788" cy="1981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9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Contábil e 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196477" y="2584194"/>
            <a:ext cx="10275000" cy="4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 de Gestão e o SIGE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4930" lvl="0" indent="0" algn="just" rtl="0">
              <a:lnSpc>
                <a:spcPct val="101800"/>
              </a:lnSpc>
              <a:spcBef>
                <a:spcPts val="123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A Contabilidade possui mecanismos para fornecer </a:t>
            </a:r>
            <a:r>
              <a:rPr lang="en-US" sz="3200" b="1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informações econômicas</a:t>
            </a:r>
            <a:r>
              <a:rPr lang="en-US" sz="32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1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financeiras e sociais</a:t>
            </a:r>
            <a:r>
              <a:rPr lang="en-US" sz="32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 baseadas no  conhecimento fidedigno da realidade para que seus usuários tenham uma ferramenta para a tomada de  decisão e para o gerenciamento da empresa (LAURENTINO et al., 2008): </a:t>
            </a:r>
            <a:r>
              <a:rPr lang="en-US" sz="3200" b="1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trata-se do caráter prospectivo das  demonstrações contábeis, que permite ao gestor avaliar a situação presente do negócio e projetar tendências  futuras.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3805" marR="76835" lvl="0" indent="0" algn="just" rtl="0">
              <a:lnSpc>
                <a:spcPct val="101899"/>
              </a:lnSpc>
              <a:spcBef>
                <a:spcPts val="695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31884" y="6569964"/>
            <a:ext cx="208800" cy="19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0284849" y="787399"/>
            <a:ext cx="3303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900" cy="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Ciência Contábil e 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196477" y="2584194"/>
            <a:ext cx="10275000" cy="4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 de Gestão e o SIGE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6835" lvl="0" indent="0" algn="just" rtl="0">
              <a:lnSpc>
                <a:spcPct val="100000"/>
              </a:lnSpc>
              <a:spcBef>
                <a:spcPts val="1375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O progresso da tecnologia e a utilização de ferramentas tecnológicas estão fazendo com que os sistemas  integrados de gestão empresarial através do módulo de contabilidade produza informações cada vez mais ágeis  e precisas, elevando seu potencial como ferramenta de gestão. Nesse sentido, alguns autores reforçam que: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3805" marR="76200" lvl="0" indent="-284478" algn="just" rtl="0">
              <a:lnSpc>
                <a:spcPct val="101899"/>
              </a:lnSpc>
              <a:spcBef>
                <a:spcPts val="730"/>
              </a:spcBef>
              <a:spcAft>
                <a:spcPts val="0"/>
              </a:spcAft>
              <a:buClr>
                <a:srgbClr val="3B4642"/>
              </a:buClr>
              <a:buSzPts val="2100"/>
              <a:buFont typeface="Noto Sans Symbols"/>
              <a:buChar char="▪"/>
            </a:pPr>
            <a:r>
              <a:rPr lang="en-US" sz="21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A Contabilidade abrange processos como: a escrituração, a montagem das demonstrações contábeis, e a  análise de balanço. Desses processos, a análise de balanço é o mais apropriado para embasar o processo de  tomada de decisão (VELTER e MISSAGIA, 2006).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3805" marR="76835" lvl="0" indent="-284478" algn="just" rtl="0">
              <a:lnSpc>
                <a:spcPct val="101899"/>
              </a:lnSpc>
              <a:spcBef>
                <a:spcPts val="695"/>
              </a:spcBef>
              <a:spcAft>
                <a:spcPts val="0"/>
              </a:spcAft>
              <a:buClr>
                <a:srgbClr val="3B4642"/>
              </a:buClr>
              <a:buSzPts val="2100"/>
              <a:buFont typeface="Noto Sans Symbols"/>
              <a:buChar char="▪"/>
            </a:pPr>
            <a:r>
              <a:rPr lang="en-US" sz="2100" i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É por meio do controle contábil que a Controladoria fornece orientação para proceder à elaboração do plano  de negócio, sua execução e controle (NASCIMENTO e REGINATO, 2009).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10284849" y="787399"/>
            <a:ext cx="3303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Microsoft Office PowerPoint</Application>
  <PresentationFormat>Personalizar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Apresentação do PowerPoint</vt:lpstr>
      <vt:lpstr>Ciência Contábil e Sistema de Informação  Contábil</vt:lpstr>
      <vt:lpstr>Ciência Contábil e Sistema de Informação  Contábil</vt:lpstr>
      <vt:lpstr>Ciência Contábil e Sistema de Informação  Contábil</vt:lpstr>
      <vt:lpstr>Ciência Contábil e Sistema de Informação  Contábil</vt:lpstr>
      <vt:lpstr>Ciência Contábil e Sistema de Informação  Contábil</vt:lpstr>
      <vt:lpstr>Ciência Contábil e Sistema de Informação  Contábil</vt:lpstr>
      <vt:lpstr>Ciência Contábil e Sistema de Informação  Contábil</vt:lpstr>
      <vt:lpstr>Ciência Contábil e Sistema de Informação  Contábil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</dc:creator>
  <cp:lastModifiedBy>Ana Paula</cp:lastModifiedBy>
  <cp:revision>1</cp:revision>
  <dcterms:modified xsi:type="dcterms:W3CDTF">2019-09-06T16:43:16Z</dcterms:modified>
</cp:coreProperties>
</file>