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0" r:id="rId3"/>
    <p:sldId id="261" r:id="rId4"/>
    <p:sldId id="270" r:id="rId5"/>
    <p:sldId id="264" r:id="rId6"/>
    <p:sldId id="277" r:id="rId7"/>
    <p:sldId id="265" r:id="rId8"/>
    <p:sldId id="266" r:id="rId9"/>
    <p:sldId id="271" r:id="rId10"/>
    <p:sldId id="267" r:id="rId11"/>
    <p:sldId id="272" r:id="rId12"/>
    <p:sldId id="268" r:id="rId13"/>
    <p:sldId id="269" r:id="rId14"/>
    <p:sldId id="273" r:id="rId15"/>
    <p:sldId id="280" r:id="rId16"/>
    <p:sldId id="281" r:id="rId17"/>
    <p:sldId id="282" r:id="rId18"/>
    <p:sldId id="283" r:id="rId19"/>
    <p:sldId id="285" r:id="rId20"/>
    <p:sldId id="286" r:id="rId21"/>
    <p:sldId id="288" r:id="rId22"/>
    <p:sldId id="289" r:id="rId23"/>
    <p:sldId id="290" r:id="rId24"/>
    <p:sldId id="291" r:id="rId25"/>
    <p:sldId id="292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6"/>
    <p:restoredTop sz="94375"/>
  </p:normalViewPr>
  <p:slideViewPr>
    <p:cSldViewPr>
      <p:cViewPr varScale="1">
        <p:scale>
          <a:sx n="93" d="100"/>
          <a:sy n="93" d="100"/>
        </p:scale>
        <p:origin x="154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CC397-8B6D-9748-AAE1-E01689FA5040}" type="datetimeFigureOut">
              <a:rPr lang="pt-BR" smtClean="0"/>
              <a:t>11/10/2019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27342-A9FA-334A-9F87-8FD0B3EA2E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3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4" y="771144"/>
            <a:ext cx="10692765" cy="304800"/>
          </a:xfrm>
          <a:custGeom>
            <a:avLst/>
            <a:gdLst/>
            <a:ahLst/>
            <a:cxnLst/>
            <a:rect l="l" t="t" r="r" b="b"/>
            <a:pathLst>
              <a:path w="10692765" h="304800">
                <a:moveTo>
                  <a:pt x="0" y="304800"/>
                </a:moveTo>
                <a:lnTo>
                  <a:pt x="10692384" y="304800"/>
                </a:lnTo>
                <a:lnTo>
                  <a:pt x="1069238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5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04" y="2375916"/>
            <a:ext cx="10692765" cy="4410710"/>
          </a:xfrm>
          <a:custGeom>
            <a:avLst/>
            <a:gdLst/>
            <a:ahLst/>
            <a:cxnLst/>
            <a:rect l="l" t="t" r="r" b="b"/>
            <a:pathLst>
              <a:path w="10692765" h="4410709">
                <a:moveTo>
                  <a:pt x="0" y="4410456"/>
                </a:moveTo>
                <a:lnTo>
                  <a:pt x="10692384" y="4410456"/>
                </a:lnTo>
                <a:lnTo>
                  <a:pt x="10692384" y="0"/>
                </a:lnTo>
                <a:lnTo>
                  <a:pt x="0" y="0"/>
                </a:lnTo>
                <a:lnTo>
                  <a:pt x="0" y="4410456"/>
                </a:lnTo>
                <a:close/>
              </a:path>
            </a:pathLst>
          </a:custGeom>
          <a:solidFill>
            <a:srgbClr val="E5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04" y="1075944"/>
            <a:ext cx="10689590" cy="97790"/>
          </a:xfrm>
          <a:custGeom>
            <a:avLst/>
            <a:gdLst/>
            <a:ahLst/>
            <a:cxnLst/>
            <a:rect l="l" t="t" r="r" b="b"/>
            <a:pathLst>
              <a:path w="10689590" h="97790">
                <a:moveTo>
                  <a:pt x="0" y="97536"/>
                </a:moveTo>
                <a:lnTo>
                  <a:pt x="10689336" y="97536"/>
                </a:lnTo>
                <a:lnTo>
                  <a:pt x="106893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DC1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04" y="1173480"/>
            <a:ext cx="10689590" cy="1202690"/>
          </a:xfrm>
          <a:custGeom>
            <a:avLst/>
            <a:gdLst/>
            <a:ahLst/>
            <a:cxnLst/>
            <a:rect l="l" t="t" r="r" b="b"/>
            <a:pathLst>
              <a:path w="10689590" h="1202689">
                <a:moveTo>
                  <a:pt x="0" y="0"/>
                </a:moveTo>
                <a:lnTo>
                  <a:pt x="0" y="1202436"/>
                </a:lnTo>
                <a:lnTo>
                  <a:pt x="10689336" y="1202436"/>
                </a:lnTo>
                <a:lnTo>
                  <a:pt x="10689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D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04" y="1164336"/>
            <a:ext cx="10692130" cy="1219200"/>
          </a:xfrm>
          <a:custGeom>
            <a:avLst/>
            <a:gdLst/>
            <a:ahLst/>
            <a:cxnLst/>
            <a:rect l="l" t="t" r="r" b="b"/>
            <a:pathLst>
              <a:path w="10692130" h="1219200">
                <a:moveTo>
                  <a:pt x="10691994" y="7233"/>
                </a:moveTo>
                <a:lnTo>
                  <a:pt x="10691994" y="0"/>
                </a:lnTo>
                <a:lnTo>
                  <a:pt x="0" y="0"/>
                </a:lnTo>
                <a:lnTo>
                  <a:pt x="0" y="9144"/>
                </a:lnTo>
                <a:lnTo>
                  <a:pt x="10689333" y="9144"/>
                </a:lnTo>
                <a:lnTo>
                  <a:pt x="10689333" y="4572"/>
                </a:lnTo>
                <a:lnTo>
                  <a:pt x="10691994" y="7233"/>
                </a:lnTo>
                <a:close/>
              </a:path>
              <a:path w="10692130" h="1219200">
                <a:moveTo>
                  <a:pt x="0" y="9144"/>
                </a:moveTo>
                <a:lnTo>
                  <a:pt x="0" y="4572"/>
                </a:lnTo>
                <a:lnTo>
                  <a:pt x="0" y="9144"/>
                </a:lnTo>
                <a:close/>
              </a:path>
              <a:path w="10692130" h="1219200">
                <a:moveTo>
                  <a:pt x="0" y="1211580"/>
                </a:moveTo>
                <a:lnTo>
                  <a:pt x="0" y="9144"/>
                </a:lnTo>
                <a:lnTo>
                  <a:pt x="0" y="1211580"/>
                </a:lnTo>
                <a:close/>
              </a:path>
              <a:path w="10692130" h="1219200">
                <a:moveTo>
                  <a:pt x="10691994" y="1212853"/>
                </a:moveTo>
                <a:lnTo>
                  <a:pt x="10691994" y="1211580"/>
                </a:lnTo>
                <a:lnTo>
                  <a:pt x="0" y="1211580"/>
                </a:lnTo>
                <a:lnTo>
                  <a:pt x="0" y="1214628"/>
                </a:lnTo>
                <a:lnTo>
                  <a:pt x="0" y="1219200"/>
                </a:lnTo>
                <a:lnTo>
                  <a:pt x="10689333" y="1219200"/>
                </a:lnTo>
                <a:lnTo>
                  <a:pt x="10689333" y="1214628"/>
                </a:lnTo>
                <a:lnTo>
                  <a:pt x="10691994" y="1212853"/>
                </a:lnTo>
                <a:close/>
              </a:path>
              <a:path w="10692130" h="1219200">
                <a:moveTo>
                  <a:pt x="0" y="1219200"/>
                </a:moveTo>
                <a:lnTo>
                  <a:pt x="0" y="1214628"/>
                </a:lnTo>
                <a:lnTo>
                  <a:pt x="0" y="1219200"/>
                </a:lnTo>
                <a:close/>
              </a:path>
              <a:path w="10692130" h="1219200">
                <a:moveTo>
                  <a:pt x="10691994" y="9144"/>
                </a:moveTo>
                <a:lnTo>
                  <a:pt x="10691994" y="7233"/>
                </a:lnTo>
                <a:lnTo>
                  <a:pt x="10689333" y="4572"/>
                </a:lnTo>
                <a:lnTo>
                  <a:pt x="10689333" y="9144"/>
                </a:lnTo>
                <a:lnTo>
                  <a:pt x="10691994" y="9144"/>
                </a:lnTo>
                <a:close/>
              </a:path>
              <a:path w="10692130" h="1219200">
                <a:moveTo>
                  <a:pt x="10691994" y="1211580"/>
                </a:moveTo>
                <a:lnTo>
                  <a:pt x="10691994" y="9144"/>
                </a:lnTo>
                <a:lnTo>
                  <a:pt x="10689333" y="9144"/>
                </a:lnTo>
                <a:lnTo>
                  <a:pt x="10689333" y="1211580"/>
                </a:lnTo>
                <a:lnTo>
                  <a:pt x="10691994" y="1211580"/>
                </a:lnTo>
                <a:close/>
              </a:path>
              <a:path w="10692130" h="1219200">
                <a:moveTo>
                  <a:pt x="10691994" y="1219200"/>
                </a:moveTo>
                <a:lnTo>
                  <a:pt x="10691994" y="1212853"/>
                </a:lnTo>
                <a:lnTo>
                  <a:pt x="10689333" y="1214628"/>
                </a:lnTo>
                <a:lnTo>
                  <a:pt x="10689333" y="1219200"/>
                </a:lnTo>
                <a:lnTo>
                  <a:pt x="10691994" y="121920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23481" y="1441703"/>
            <a:ext cx="167640" cy="192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715378" y="1374647"/>
            <a:ext cx="195071" cy="259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8776593" y="1374647"/>
            <a:ext cx="198119" cy="26822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233793" y="1374647"/>
            <a:ext cx="438912" cy="2682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953121" y="1408175"/>
            <a:ext cx="478536" cy="2346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0471281" y="1441703"/>
            <a:ext cx="146304" cy="2011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46242" y="1261872"/>
            <a:ext cx="411480" cy="4907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184" y="3071874"/>
            <a:ext cx="9893031" cy="269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4" y="771143"/>
            <a:ext cx="10691995" cy="6013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49228" y="4489194"/>
            <a:ext cx="62763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5" dirty="0">
                <a:solidFill>
                  <a:srgbClr val="3B4642"/>
                </a:solidFill>
                <a:latin typeface="Calibri"/>
                <a:cs typeface="Calibri"/>
              </a:rPr>
              <a:t>Sistemas </a:t>
            </a:r>
            <a:r>
              <a:rPr sz="3500" b="1" dirty="0">
                <a:solidFill>
                  <a:srgbClr val="3B4642"/>
                </a:solidFill>
                <a:latin typeface="Calibri"/>
                <a:cs typeface="Calibri"/>
              </a:rPr>
              <a:t>de </a:t>
            </a:r>
            <a:r>
              <a:rPr sz="3500" b="1" spc="-10" dirty="0">
                <a:solidFill>
                  <a:srgbClr val="3B4642"/>
                </a:solidFill>
                <a:latin typeface="Calibri"/>
                <a:cs typeface="Calibri"/>
              </a:rPr>
              <a:t>Informação</a:t>
            </a:r>
            <a:r>
              <a:rPr sz="3500" b="1" spc="5" dirty="0">
                <a:solidFill>
                  <a:srgbClr val="3B4642"/>
                </a:solidFill>
                <a:latin typeface="Calibri"/>
                <a:cs typeface="Calibri"/>
              </a:rPr>
              <a:t> </a:t>
            </a:r>
            <a:r>
              <a:rPr sz="3500" b="1" spc="-10" dirty="0">
                <a:solidFill>
                  <a:srgbClr val="3B4642"/>
                </a:solidFill>
                <a:latin typeface="Calibri"/>
                <a:cs typeface="Calibri"/>
              </a:rPr>
              <a:t>Gerencial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3978" y="5368541"/>
            <a:ext cx="4096121" cy="3911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0" dirty="0">
                <a:solidFill>
                  <a:srgbClr val="3B4642"/>
                </a:solidFill>
                <a:latin typeface="Calibri"/>
                <a:cs typeface="Calibri"/>
              </a:rPr>
              <a:t>Professor</a:t>
            </a:r>
            <a:r>
              <a:rPr lang="pt-BR" sz="2450" spc="-10" dirty="0">
                <a:solidFill>
                  <a:srgbClr val="3B4642"/>
                </a:solidFill>
                <a:latin typeface="Calibri"/>
                <a:cs typeface="Calibri"/>
              </a:rPr>
              <a:t>a Ana Paula Oliveira</a:t>
            </a:r>
            <a:endParaRPr sz="24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6518" y="6080249"/>
            <a:ext cx="89725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3B4642"/>
                </a:solidFill>
                <a:latin typeface="Calibri"/>
                <a:cs typeface="Calibri"/>
              </a:rPr>
              <a:t>201</a:t>
            </a:r>
            <a:r>
              <a:rPr lang="pt-BR" sz="2450" dirty="0">
                <a:solidFill>
                  <a:srgbClr val="3B4642"/>
                </a:solidFill>
                <a:latin typeface="Calibri"/>
                <a:cs typeface="Calibri"/>
              </a:rPr>
              <a:t>9.2</a:t>
            </a:r>
            <a:endParaRPr sz="24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378455"/>
            <a:ext cx="10126345" cy="39292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lang="pt-BR" sz="3600" dirty="0"/>
              <a:t>A necessidade da Contabilidade reconhecer a importância da tecnologia embarcada nestes sistemas, que controlam a informação em nível: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3600" b="1" dirty="0"/>
              <a:t>Operacional</a:t>
            </a:r>
            <a:r>
              <a:rPr lang="pt-BR" sz="3600" dirty="0"/>
              <a:t> (lançamentos contábeis)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3600" b="1" dirty="0"/>
              <a:t>Gerencial</a:t>
            </a:r>
            <a:r>
              <a:rPr lang="pt-BR" sz="3600" dirty="0"/>
              <a:t> (demonstrativos financeiros) 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3600" b="1" dirty="0"/>
              <a:t>Estratégico</a:t>
            </a:r>
            <a:r>
              <a:rPr lang="pt-BR" sz="3600" dirty="0"/>
              <a:t> (projeção futura de demonstrativos financeiros)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0016" y="2509246"/>
            <a:ext cx="10126345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lang="pt-BR" sz="5400" dirty="0"/>
              <a:t>A </a:t>
            </a:r>
            <a:r>
              <a:rPr lang="pt-BR" sz="5400" b="1" dirty="0"/>
              <a:t>Tecnologia da Informação </a:t>
            </a:r>
            <a:r>
              <a:rPr lang="pt-BR" sz="5400" dirty="0"/>
              <a:t>aliada ao </a:t>
            </a:r>
            <a:r>
              <a:rPr lang="pt-BR" sz="5400" b="1" dirty="0"/>
              <a:t>SIC</a:t>
            </a:r>
            <a:r>
              <a:rPr lang="pt-BR" sz="5400" dirty="0"/>
              <a:t> é vital para o funcionamento do negócio no ambiente moderno e competitivo das organizações</a:t>
            </a:r>
            <a:endParaRPr sz="5400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9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1" t="24141" r="13510" b="24498"/>
          <a:stretch/>
        </p:blipFill>
        <p:spPr>
          <a:xfrm>
            <a:off x="539749" y="2635250"/>
            <a:ext cx="9613900" cy="41148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41300" y="156845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Gerenciamento dos Recursos </a:t>
            </a:r>
            <a:r>
              <a:rPr lang="pt-BR" sz="3200">
                <a:solidFill>
                  <a:schemeClr val="bg1"/>
                </a:solidFill>
              </a:rPr>
              <a:t>nos SIC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7826876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 - Tecnologia de Apoio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584194"/>
            <a:ext cx="10134600" cy="4573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Leitura ótica (Leitor de códigos de barra)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 err="1">
                <a:latin typeface="Calibri"/>
                <a:cs typeface="Calibri"/>
              </a:rPr>
              <a:t>Smart</a:t>
            </a:r>
            <a:r>
              <a:rPr lang="pt-BR" sz="2400" spc="-5" dirty="0">
                <a:latin typeface="Calibri"/>
                <a:cs typeface="Calibri"/>
              </a:rPr>
              <a:t> </a:t>
            </a:r>
            <a:r>
              <a:rPr lang="pt-BR" sz="2400" spc="-5" dirty="0" err="1">
                <a:latin typeface="Calibri"/>
                <a:cs typeface="Calibri"/>
              </a:rPr>
              <a:t>Tag</a:t>
            </a:r>
            <a:endParaRPr lang="pt-BR" sz="2400" spc="-5" dirty="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Scanner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Coletores Eletrônicos de Dados (ponto eletrônico/ tempo de máquina parada)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EDI </a:t>
            </a:r>
            <a:r>
              <a:rPr lang="mr-IN" sz="2400" spc="-5" dirty="0">
                <a:latin typeface="Calibri"/>
                <a:cs typeface="Calibri"/>
              </a:rPr>
              <a:t>–</a:t>
            </a:r>
            <a:r>
              <a:rPr lang="pt-BR" sz="2400" spc="-5" dirty="0">
                <a:latin typeface="Calibri"/>
                <a:cs typeface="Calibri"/>
              </a:rPr>
              <a:t> Troca Eletrônica de Dados (Sistema de Transmissão e Retransmissão de dados)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 err="1">
                <a:latin typeface="Calibri"/>
                <a:cs typeface="Calibri"/>
              </a:rPr>
              <a:t>Multimidia</a:t>
            </a:r>
            <a:r>
              <a:rPr lang="pt-BR" sz="2400" spc="-5" dirty="0">
                <a:latin typeface="Calibri"/>
                <a:cs typeface="Calibri"/>
              </a:rPr>
              <a:t> (Fotos e </a:t>
            </a:r>
            <a:r>
              <a:rPr lang="pt-BR" sz="2400" spc="-5" dirty="0" err="1">
                <a:latin typeface="Calibri"/>
                <a:cs typeface="Calibri"/>
              </a:rPr>
              <a:t>Videos</a:t>
            </a:r>
            <a:r>
              <a:rPr lang="pt-BR" sz="2400" spc="-5" dirty="0">
                <a:latin typeface="Calibri"/>
                <a:cs typeface="Calibri"/>
              </a:rPr>
              <a:t>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Telecomunicação e </a:t>
            </a:r>
            <a:r>
              <a:rPr lang="pt-BR" sz="2400" spc="-5" dirty="0" err="1">
                <a:latin typeface="Calibri"/>
                <a:cs typeface="Calibri"/>
              </a:rPr>
              <a:t>Satelites</a:t>
            </a:r>
            <a:r>
              <a:rPr lang="pt-BR" sz="2400" spc="-5" dirty="0">
                <a:latin typeface="Calibri"/>
                <a:cs typeface="Calibri"/>
              </a:rPr>
              <a:t> (Reuniões à distância/ Sistema de Segurança)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Dispositivos Portáteis (Smartphones e </a:t>
            </a:r>
            <a:r>
              <a:rPr lang="pt-BR" sz="2400" spc="-5" dirty="0" err="1">
                <a:latin typeface="Calibri"/>
                <a:cs typeface="Calibri"/>
              </a:rPr>
              <a:t>Tablets</a:t>
            </a:r>
            <a:r>
              <a:rPr lang="pt-BR" sz="2400" spc="-5" dirty="0">
                <a:latin typeface="Calibri"/>
                <a:cs typeface="Calibri"/>
              </a:rPr>
              <a:t>)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Wireless (Comunicação Sem fio)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Biometria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2400" spc="-5" dirty="0">
                <a:latin typeface="Calibri"/>
                <a:cs typeface="Calibri"/>
              </a:rPr>
              <a:t>Aplicativos de </a:t>
            </a:r>
            <a:r>
              <a:rPr lang="pt-BR" sz="2400" spc="-5" dirty="0" err="1">
                <a:latin typeface="Calibri"/>
                <a:cs typeface="Calibri"/>
              </a:rPr>
              <a:t>Geolocalização</a:t>
            </a:r>
            <a:r>
              <a:rPr lang="pt-BR" sz="2400" spc="-5" dirty="0">
                <a:latin typeface="Calibri"/>
                <a:cs typeface="Calibri"/>
              </a:rPr>
              <a:t> (GPS)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 </a:t>
            </a:r>
            <a:r>
              <a:rPr lang="mr-IN" sz="2800" spc="-10" dirty="0"/>
              <a:t>–</a:t>
            </a:r>
            <a:r>
              <a:rPr lang="pt-BR" sz="2800" spc="-10" dirty="0"/>
              <a:t> Aplicativos Genéricos 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584194"/>
            <a:ext cx="10134600" cy="4508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spc="-5" dirty="0">
                <a:latin typeface="Calibri"/>
                <a:cs typeface="Calibri"/>
              </a:rPr>
              <a:t>Workflow (Sistema de Gerenciamento e distribuição de informações de forma eletrônica de um processo, dentro de uma </a:t>
            </a:r>
            <a:r>
              <a:rPr lang="pt-BR" sz="3200" spc="-5">
                <a:latin typeface="Calibri"/>
                <a:cs typeface="Calibri"/>
              </a:rPr>
              <a:t>organização.</a:t>
            </a:r>
            <a:endParaRPr lang="pt-BR" sz="3200" i="1" spc="-5" dirty="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i="1" spc="-5" dirty="0">
                <a:latin typeface="Calibri"/>
                <a:cs typeface="Calibri"/>
              </a:rPr>
              <a:t>Data </a:t>
            </a:r>
            <a:r>
              <a:rPr lang="pt-BR" sz="3200" i="1" spc="-5" dirty="0" err="1">
                <a:latin typeface="Calibri"/>
                <a:cs typeface="Calibri"/>
              </a:rPr>
              <a:t>Warehousing</a:t>
            </a:r>
            <a:r>
              <a:rPr lang="pt-BR" sz="3200" spc="-5" dirty="0">
                <a:latin typeface="Calibri"/>
                <a:cs typeface="Calibri"/>
              </a:rPr>
              <a:t>: Repositório para informações organizações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spc="-5" dirty="0">
                <a:latin typeface="Calibri"/>
                <a:cs typeface="Calibri"/>
              </a:rPr>
              <a:t>Internet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spc="-5" dirty="0">
                <a:latin typeface="Calibri"/>
                <a:cs typeface="Calibri"/>
              </a:rPr>
              <a:t>Browser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spc="-5" dirty="0">
                <a:latin typeface="Calibri"/>
                <a:cs typeface="Calibri"/>
              </a:rPr>
              <a:t>Cartão de Crédito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spc="-5" dirty="0">
                <a:latin typeface="Calibri"/>
                <a:cs typeface="Calibri"/>
              </a:rPr>
              <a:t>Correio Eletrônico (E-mail/ Intranet)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3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 </a:t>
            </a:r>
            <a:r>
              <a:rPr lang="mr-IN" sz="2800" spc="-10" dirty="0"/>
              <a:t>–</a:t>
            </a:r>
            <a:r>
              <a:rPr lang="pt-BR" sz="2800" spc="-10" dirty="0"/>
              <a:t> Aplicativos Específicos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2366518"/>
            <a:ext cx="10134600" cy="4534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Planilhas eletrônicas;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Processadores de textos;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Sistemas de apresentação gráfica;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Sistemas matemáticos-estatísticos;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Sistemas de engenharia. Ex. CAD;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Sistema para integração de manufatura;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Sistemas de logística;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CRM(</a:t>
            </a:r>
            <a:r>
              <a:rPr lang="pt-BR" sz="3200" i="1" dirty="0" err="1"/>
              <a:t>Customers</a:t>
            </a:r>
            <a:r>
              <a:rPr lang="pt-BR" sz="3200" i="1" dirty="0"/>
              <a:t> </a:t>
            </a:r>
            <a:r>
              <a:rPr lang="pt-BR" sz="3200" i="1" dirty="0" err="1"/>
              <a:t>relationship</a:t>
            </a:r>
            <a:r>
              <a:rPr lang="pt-BR" sz="3200" i="1" dirty="0"/>
              <a:t> management) </a:t>
            </a:r>
            <a:r>
              <a:rPr lang="pt-BR" sz="3200" dirty="0"/>
              <a:t>Gerenciamento das relações com os clientes.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3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 </a:t>
            </a:r>
            <a:r>
              <a:rPr lang="mr-IN" sz="2800" spc="-10" dirty="0"/>
              <a:t>–</a:t>
            </a:r>
            <a:r>
              <a:rPr lang="pt-BR" sz="2800" spc="-10" dirty="0"/>
              <a:t> Aplicativos Genéricos 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2366518"/>
            <a:ext cx="10134600" cy="3485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 err="1"/>
              <a:t>Customer</a:t>
            </a:r>
            <a:r>
              <a:rPr lang="pt-BR" sz="3200" dirty="0"/>
              <a:t> </a:t>
            </a:r>
            <a:r>
              <a:rPr lang="pt-BR" sz="3200" dirty="0" err="1"/>
              <a:t>relationship</a:t>
            </a:r>
            <a:r>
              <a:rPr lang="pt-BR" sz="3200" dirty="0"/>
              <a:t> management (CRM)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endParaRPr lang="pt-BR" sz="3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O CRM busca eliminar o conceito de dono da informação, pois com sua implantação, as informações ficam a disposição para todos os setores da empresa para que, independente do setor que o cliente necessite, ele fique sempre satisfeito com o atendimento dado.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2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 </a:t>
            </a:r>
            <a:r>
              <a:rPr lang="mr-IN" sz="2800" spc="-10" dirty="0"/>
              <a:t>–</a:t>
            </a:r>
            <a:r>
              <a:rPr lang="pt-BR" sz="2800" spc="-10" dirty="0"/>
              <a:t> Aplicativos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2366518"/>
            <a:ext cx="10134600" cy="49757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3200" b="1" dirty="0"/>
              <a:t>SEGURANÇA EM SISTEMAS DE INFORMAÇÃO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Com o desenvolvimento da Internet e dos sistemas de informações das empresas, fez surgir um número cada vez maior de indivíduos mal intencionados, interessados em roubar dados de pessoas e empresas para se beneficiar financeiramente de modo desleal. 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endParaRPr lang="pt-BR" sz="3200" dirty="0"/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 err="1"/>
              <a:t>Stair</a:t>
            </a:r>
            <a:r>
              <a:rPr lang="pt-BR" sz="3200" dirty="0"/>
              <a:t> e Reynolds (2011, p. 26) salientam que “erros e desperdícios relacionados aos computadores também constituem uma preocupação”.</a:t>
            </a:r>
            <a:endParaRPr lang="pt-BR" sz="2800" spc="-5" dirty="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43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 </a:t>
            </a:r>
            <a:r>
              <a:rPr lang="mr-IN" sz="2800" spc="-10" dirty="0"/>
              <a:t>–</a:t>
            </a:r>
            <a:r>
              <a:rPr lang="pt-BR" sz="2800" spc="-10" dirty="0"/>
              <a:t> Aplicativos 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300" y="2366518"/>
            <a:ext cx="10134600" cy="4470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3200" b="1" dirty="0"/>
              <a:t>CERTIFICAÇÃO DIGITAL</a:t>
            </a:r>
          </a:p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</a:pPr>
            <a:r>
              <a:rPr lang="pt-BR" sz="3200" dirty="0"/>
              <a:t>Uma espécie de assinatura digital de arquivos de dados usados para determinar a identidade de pessoas e ativos eletrônicos, a fim de permitir transações on-line com segurança (</a:t>
            </a:r>
            <a:r>
              <a:rPr lang="pt-BR" sz="3200" dirty="0" err="1"/>
              <a:t>Laudon</a:t>
            </a:r>
            <a:r>
              <a:rPr lang="pt-BR" sz="3200" dirty="0"/>
              <a:t> e </a:t>
            </a:r>
            <a:r>
              <a:rPr lang="pt-BR" sz="3200" dirty="0" err="1"/>
              <a:t>Laudon</a:t>
            </a:r>
            <a:r>
              <a:rPr lang="pt-BR" sz="3200" dirty="0"/>
              <a:t>, 2004).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3200" dirty="0"/>
              <a:t>Para </a:t>
            </a:r>
            <a:r>
              <a:rPr lang="pt-BR" sz="3200" dirty="0" err="1"/>
              <a:t>Stair</a:t>
            </a:r>
            <a:r>
              <a:rPr lang="pt-BR" sz="3200" dirty="0"/>
              <a:t> e Reynolds (2011, p. 317) “certificados digitais, portanto, criam uma cadeia de confiança por toda a transação, verificando as identidades tanto do comprador quanto do fornecedor”. </a:t>
            </a:r>
            <a:endParaRPr lang="pt-BR" sz="2800" spc="-5" dirty="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6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103020" y="2803378"/>
            <a:ext cx="10288032" cy="311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/>
              <a:t>Sistemas Operacionais</a:t>
            </a:r>
          </a:p>
          <a:p>
            <a:pPr algn="ctr"/>
            <a:r>
              <a:rPr lang="pt-BR" sz="2000" b="1" dirty="0"/>
              <a:t>Principais  áreas operacionais da empresa: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/>
              <a:t>Produção;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/>
              <a:t>Comercialização;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2000" b="1" dirty="0"/>
              <a:t>Administração.</a:t>
            </a:r>
          </a:p>
        </p:txBody>
      </p:sp>
    </p:spTree>
    <p:extLst>
      <p:ext uri="{BB962C8B-B14F-4D97-AF65-F5344CB8AC3E}">
        <p14:creationId xmlns:p14="http://schemas.microsoft.com/office/powerpoint/2010/main" val="948791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7594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393700" y="3473450"/>
            <a:ext cx="97536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tx1"/>
                </a:solidFill>
              </a:rPr>
              <a:t>Sistema </a:t>
            </a:r>
            <a:r>
              <a:rPr lang="pt-BR" sz="7200" b="1">
                <a:solidFill>
                  <a:schemeClr val="tx1"/>
                </a:solidFill>
              </a:rPr>
              <a:t>de Informação </a:t>
            </a:r>
            <a:r>
              <a:rPr lang="pt-BR" sz="7200" b="1" dirty="0">
                <a:solidFill>
                  <a:schemeClr val="tx1"/>
                </a:solidFill>
              </a:rPr>
              <a:t>Contábil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112164" y="2711450"/>
            <a:ext cx="10272880" cy="4480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/>
              <a:t>1. Tecnologias de Produção</a:t>
            </a:r>
          </a:p>
          <a:p>
            <a:r>
              <a:rPr lang="pt-BR" sz="2800" b="1" i="1" dirty="0"/>
              <a:t>CIM- Computer </a:t>
            </a:r>
            <a:r>
              <a:rPr lang="pt-BR" sz="2800" b="1" i="1" dirty="0" err="1"/>
              <a:t>Integrated</a:t>
            </a:r>
            <a:r>
              <a:rPr lang="pt-BR" sz="2800" b="1" i="1" dirty="0"/>
              <a:t> Manufacturing (</a:t>
            </a:r>
            <a:r>
              <a:rPr lang="pt-BR" sz="2800" dirty="0"/>
              <a:t>Fabricação Integrada por Computador)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Agiliza e integra o processo produtivo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Assegura a qualidade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Reduz os tempos de preparação das máquinas 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Produção Flexível 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Atendimento dos prazos 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Individualização dos produtos </a:t>
            </a:r>
          </a:p>
          <a:p>
            <a:endParaRPr lang="pt-BR" sz="2800" b="1" i="1" dirty="0"/>
          </a:p>
        </p:txBody>
      </p:sp>
    </p:spTree>
    <p:extLst>
      <p:ext uri="{BB962C8B-B14F-4D97-AF65-F5344CB8AC3E}">
        <p14:creationId xmlns:p14="http://schemas.microsoft.com/office/powerpoint/2010/main" val="47946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112164" y="2514868"/>
            <a:ext cx="10487264" cy="467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/>
              <a:t>1. Tecnologias de Produção</a:t>
            </a:r>
          </a:p>
          <a:p>
            <a:r>
              <a:rPr lang="pt-BR" sz="2800" b="1" i="1" dirty="0"/>
              <a:t>CIM- Computer </a:t>
            </a:r>
            <a:r>
              <a:rPr lang="pt-BR" sz="2800" b="1" i="1" dirty="0" err="1"/>
              <a:t>Integrated</a:t>
            </a:r>
            <a:r>
              <a:rPr lang="pt-BR" sz="2800" b="1" i="1" dirty="0"/>
              <a:t> Manufacturing (</a:t>
            </a:r>
            <a:r>
              <a:rPr lang="pt-BR" sz="2800" dirty="0"/>
              <a:t>Fabricação Integrada por Computador)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Bill </a:t>
            </a:r>
            <a:r>
              <a:rPr lang="pt-BR" sz="2800" dirty="0" err="1"/>
              <a:t>of</a:t>
            </a:r>
            <a:r>
              <a:rPr lang="pt-BR" sz="2800" dirty="0"/>
              <a:t> material (BOM) – estrutura do produto.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CAD/ CAE – desenvolvimento do produto.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CAM – processo de fabricação.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CNC – comando numérico computadorizado (todos os equipamentos controlados por meio de computadores)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Células de Produção – maquinas automatizadas</a:t>
            </a:r>
          </a:p>
          <a:p>
            <a:pPr marL="457200" indent="-457200">
              <a:buFont typeface="Arial" charset="0"/>
              <a:buChar char="•"/>
            </a:pPr>
            <a:r>
              <a:rPr lang="pt-BR" sz="2800" dirty="0"/>
              <a:t>FMS (</a:t>
            </a:r>
            <a:r>
              <a:rPr lang="pt-BR" sz="2800" i="1" dirty="0" err="1"/>
              <a:t>Flexible</a:t>
            </a:r>
            <a:r>
              <a:rPr lang="pt-BR" sz="2800" i="1" dirty="0"/>
              <a:t> Manufacturing System) – </a:t>
            </a:r>
            <a:r>
              <a:rPr lang="pt-BR" sz="2800" dirty="0"/>
              <a:t>apresentação das células de produção.</a:t>
            </a:r>
          </a:p>
          <a:p>
            <a:pPr marL="457200" indent="-457200">
              <a:buFont typeface="Arial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97821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112164" y="2514868"/>
            <a:ext cx="10272880" cy="4676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/>
              <a:t>2. Administração de Produção 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400" b="1" dirty="0"/>
              <a:t>MRP</a:t>
            </a:r>
            <a:r>
              <a:rPr lang="pt-BR" sz="4400" dirty="0"/>
              <a:t> </a:t>
            </a:r>
            <a:r>
              <a:rPr lang="mr-IN" sz="4400" dirty="0"/>
              <a:t>–</a:t>
            </a:r>
            <a:r>
              <a:rPr lang="pt-BR" sz="4400" dirty="0"/>
              <a:t> </a:t>
            </a:r>
            <a:r>
              <a:rPr lang="pt-BR" sz="4400" i="1" dirty="0"/>
              <a:t>Material </a:t>
            </a:r>
            <a:r>
              <a:rPr lang="pt-BR" sz="4400" i="1" dirty="0" err="1"/>
              <a:t>Requirments</a:t>
            </a:r>
            <a:r>
              <a:rPr lang="pt-BR" sz="4400" i="1" dirty="0"/>
              <a:t> Planning – </a:t>
            </a:r>
            <a:r>
              <a:rPr lang="pt-BR" sz="4400" dirty="0"/>
              <a:t>planejamento das necessidades de materiais.</a:t>
            </a:r>
            <a:endParaRPr lang="pt-BR" sz="4400" i="1" dirty="0"/>
          </a:p>
          <a:p>
            <a:pPr marL="914400" lvl="1" indent="-457200">
              <a:buFont typeface="Arial" charset="0"/>
              <a:buChar char="•"/>
            </a:pPr>
            <a:r>
              <a:rPr lang="pt-BR" sz="4400" b="1" dirty="0"/>
              <a:t>JIT</a:t>
            </a:r>
            <a:r>
              <a:rPr lang="pt-BR" sz="4400" dirty="0"/>
              <a:t> </a:t>
            </a:r>
            <a:r>
              <a:rPr lang="mr-IN" sz="4400" dirty="0"/>
              <a:t>–</a:t>
            </a:r>
            <a:r>
              <a:rPr lang="pt-BR" sz="4400" dirty="0"/>
              <a:t> </a:t>
            </a:r>
            <a:r>
              <a:rPr lang="pt-BR" sz="4400" i="1" dirty="0"/>
              <a:t>Just in Time – </a:t>
            </a:r>
            <a:r>
              <a:rPr lang="pt-BR" sz="4400" dirty="0"/>
              <a:t>no momento certo.</a:t>
            </a:r>
            <a:endParaRPr lang="pt-BR" sz="4400" i="1" dirty="0"/>
          </a:p>
          <a:p>
            <a:pPr marL="914400" lvl="1" indent="-457200">
              <a:buFont typeface="Arial" charset="0"/>
              <a:buChar char="•"/>
            </a:pPr>
            <a:r>
              <a:rPr lang="pt-BR" sz="4400" b="1" dirty="0"/>
              <a:t>OPT</a:t>
            </a:r>
            <a:r>
              <a:rPr lang="pt-BR" sz="4400" dirty="0"/>
              <a:t> </a:t>
            </a:r>
            <a:r>
              <a:rPr lang="mr-IN" sz="4400" dirty="0"/>
              <a:t>–</a:t>
            </a:r>
            <a:r>
              <a:rPr lang="pt-BR" sz="4400" dirty="0"/>
              <a:t> </a:t>
            </a:r>
            <a:r>
              <a:rPr lang="pt-BR" sz="4400" i="1" dirty="0" err="1"/>
              <a:t>Optimized</a:t>
            </a:r>
            <a:r>
              <a:rPr lang="pt-BR" sz="4400" i="1" dirty="0"/>
              <a:t> Manufacturing Technology – teoria das </a:t>
            </a:r>
            <a:r>
              <a:rPr lang="pt-BR" sz="4400" i="1" dirty="0" err="1"/>
              <a:t>restições</a:t>
            </a:r>
            <a:endParaRPr lang="pt-BR" sz="4400" i="1" dirty="0"/>
          </a:p>
          <a:p>
            <a:pPr marL="457200" indent="-457200">
              <a:buFont typeface="Arial" charset="0"/>
              <a:buChar char="•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978183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84224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/>
              <a:t>2. Administração de Produção 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800" b="1" dirty="0"/>
              <a:t>MRP</a:t>
            </a:r>
            <a:r>
              <a:rPr lang="pt-BR" sz="2800" dirty="0"/>
              <a:t> </a:t>
            </a:r>
            <a:r>
              <a:rPr lang="mr-IN" sz="2800" dirty="0"/>
              <a:t>–</a:t>
            </a:r>
            <a:r>
              <a:rPr lang="pt-BR" sz="2800" dirty="0"/>
              <a:t> </a:t>
            </a:r>
            <a:r>
              <a:rPr lang="pt-BR" sz="2800" i="1" dirty="0"/>
              <a:t>Material </a:t>
            </a:r>
            <a:r>
              <a:rPr lang="pt-BR" sz="2800" i="1" dirty="0" err="1"/>
              <a:t>Requirments</a:t>
            </a:r>
            <a:r>
              <a:rPr lang="pt-BR" sz="2800" i="1" dirty="0"/>
              <a:t> Planning </a:t>
            </a:r>
            <a:r>
              <a:rPr lang="mr-IN" sz="2800" i="1" dirty="0"/>
              <a:t>–</a:t>
            </a:r>
            <a:r>
              <a:rPr lang="pt-BR" sz="2800" i="1" dirty="0"/>
              <a:t> </a:t>
            </a:r>
            <a:r>
              <a:rPr lang="pt-BR" sz="2800" dirty="0"/>
              <a:t>Planejamento da necessidade de materiais 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800" dirty="0"/>
              <a:t>Calcular e planificar as necessidades de materiais comprados e fabricados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800" i="1" dirty="0"/>
              <a:t> </a:t>
            </a:r>
            <a:r>
              <a:rPr lang="pt-BR" sz="2800" dirty="0"/>
              <a:t>Liberar pedidos e reprogramar os pedidos em aberto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800" dirty="0"/>
              <a:t>Liberar as ordens de fabricação e e reprogramar as ordens em aberto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800" dirty="0"/>
              <a:t>Calcular e planificar as necessidades de capacidade de produção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800" dirty="0"/>
              <a:t>Planejar e controlar a produção e os estoques 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1581836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/>
              <a:t>2. Administração de Produção 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2400" b="1" i="1" dirty="0"/>
              <a:t>Just-in-Time</a:t>
            </a:r>
            <a:endParaRPr lang="pt-BR" sz="2400" i="1" dirty="0"/>
          </a:p>
          <a:p>
            <a:pPr marL="1371600" lvl="2" indent="-457200">
              <a:buFont typeface="Arial" charset="0"/>
              <a:buChar char="•"/>
            </a:pPr>
            <a:r>
              <a:rPr lang="pt-BR" sz="2400" dirty="0"/>
              <a:t>As compras de matéria-prima só devem ser feitas em quantidade e momento exato da necessidade de produção;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400" dirty="0"/>
              <a:t>A empresa deve aprender a trabalhar com poucos fornecedores, de confiança e que assegurem a qualidade e os prazos de entrega do material;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400" dirty="0"/>
              <a:t>Os fornecedores devem ter condições de entregar os materiais em lotes pequenos, rápido, continuo e integrado a produção.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400" dirty="0"/>
              <a:t>A empresa deve ter operários multiespecializados para conviver com a flexibilidade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2400" dirty="0"/>
              <a:t>Alto nível de controle de qualidade </a:t>
            </a:r>
          </a:p>
        </p:txBody>
      </p:sp>
    </p:spTree>
    <p:extLst>
      <p:ext uri="{BB962C8B-B14F-4D97-AF65-F5344CB8AC3E}">
        <p14:creationId xmlns:p14="http://schemas.microsoft.com/office/powerpoint/2010/main" val="1683465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2. Administração de Produção 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b="1" dirty="0"/>
              <a:t>Teoria das Restrições/ Tecnologia da Produção Otimizada 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3200" dirty="0"/>
              <a:t>Identificar a restrição do sistema (o elo mais fraco)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3200" dirty="0"/>
              <a:t>Explorar a restrição ( eliminar as perdas e aumentar os ganhos)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3200" dirty="0"/>
              <a:t>Subordinar tudo a decisão anterior;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3200" dirty="0"/>
              <a:t>Ultrapassar a restrição</a:t>
            </a:r>
          </a:p>
          <a:p>
            <a:pPr marL="1371600" lvl="2" indent="-457200">
              <a:buFont typeface="+mj-lt"/>
              <a:buAutoNum type="arabicPeriod"/>
            </a:pPr>
            <a:r>
              <a:rPr lang="pt-BR" sz="3200" dirty="0"/>
              <a:t>Voltar ao passo 1 e identificar uma nova restrição</a:t>
            </a:r>
          </a:p>
        </p:txBody>
      </p:sp>
    </p:spTree>
    <p:extLst>
      <p:ext uri="{BB962C8B-B14F-4D97-AF65-F5344CB8AC3E}">
        <p14:creationId xmlns:p14="http://schemas.microsoft.com/office/powerpoint/2010/main" val="86056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b="1" dirty="0"/>
              <a:t>3. Sistemas de Informações de Apoio à Produção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400" dirty="0"/>
              <a:t>Capacidade Fabril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400" dirty="0"/>
              <a:t>Chão de Fábrica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400" dirty="0"/>
              <a:t>Estoque de Produtos em Processo</a:t>
            </a:r>
          </a:p>
          <a:p>
            <a:pPr marL="914400" lvl="1" indent="-457200">
              <a:buFont typeface="Arial" charset="0"/>
              <a:buChar char="•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01035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/>
              <a:t>3. </a:t>
            </a:r>
            <a:r>
              <a:rPr lang="pt-BR" sz="4000" b="1" dirty="0"/>
              <a:t>Sistemas de Informações de Apoio à Produção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/>
              <a:t>Capacidade Fabril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4000" dirty="0"/>
              <a:t>Gestão de Recursos (</a:t>
            </a:r>
            <a:r>
              <a:rPr lang="pt-BR" sz="4000" dirty="0" err="1"/>
              <a:t>fisicos</a:t>
            </a:r>
            <a:r>
              <a:rPr lang="pt-BR" sz="4000" dirty="0"/>
              <a:t> </a:t>
            </a:r>
            <a:r>
              <a:rPr lang="pt-BR" sz="4000" dirty="0" err="1"/>
              <a:t>x</a:t>
            </a:r>
            <a:r>
              <a:rPr lang="pt-BR" sz="4000" dirty="0"/>
              <a:t> humanos) para a produção</a:t>
            </a:r>
          </a:p>
          <a:p>
            <a:r>
              <a:rPr lang="pt-BR" sz="4000" dirty="0"/>
              <a:t>Capacidade existente </a:t>
            </a:r>
            <a:r>
              <a:rPr lang="pt-BR" sz="4000" dirty="0" err="1"/>
              <a:t>x</a:t>
            </a:r>
            <a:r>
              <a:rPr lang="pt-BR" sz="4000" dirty="0"/>
              <a:t> Capacidade Necessária para os programas de produção</a:t>
            </a:r>
          </a:p>
          <a:p>
            <a:pPr marL="1371600" lvl="2" indent="-457200">
              <a:buFont typeface="Arial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78969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/>
              <a:t>3. Sistemas de Informações de Apoio à Produção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600" dirty="0"/>
              <a:t>Capacidade Fabril</a:t>
            </a:r>
          </a:p>
          <a:p>
            <a:r>
              <a:rPr lang="pt-BR" sz="3200" dirty="0"/>
              <a:t>Capacidade existente </a:t>
            </a:r>
            <a:r>
              <a:rPr lang="pt-BR" sz="3200" dirty="0" err="1"/>
              <a:t>x</a:t>
            </a:r>
            <a:r>
              <a:rPr lang="pt-BR" sz="3200" dirty="0"/>
              <a:t> Capacidade Necessária para os programas de produção</a:t>
            </a:r>
          </a:p>
          <a:p>
            <a:endParaRPr lang="pt-BR" sz="3200" dirty="0"/>
          </a:p>
          <a:p>
            <a:r>
              <a:rPr lang="pt-BR" sz="3200" dirty="0"/>
              <a:t>Capacidade existente &gt; capacidade necessária = capacidade ociosa</a:t>
            </a:r>
          </a:p>
          <a:p>
            <a:r>
              <a:rPr lang="pt-BR" sz="3200" dirty="0"/>
              <a:t>Capacidade existente &lt; capacidade necessária = Novos investimentos</a:t>
            </a:r>
          </a:p>
        </p:txBody>
      </p:sp>
    </p:spTree>
    <p:extLst>
      <p:ext uri="{BB962C8B-B14F-4D97-AF65-F5344CB8AC3E}">
        <p14:creationId xmlns:p14="http://schemas.microsoft.com/office/powerpoint/2010/main" val="411381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3. Sistemas de Informações de Apoio à Produção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/>
              <a:t>Chão de Fábrica </a:t>
            </a:r>
            <a:r>
              <a:rPr lang="mr-IN" sz="3200" dirty="0"/>
              <a:t>–</a:t>
            </a:r>
            <a:r>
              <a:rPr lang="pt-BR" sz="3200" dirty="0"/>
              <a:t> planeja, configura e monitora cada equipamento, juntamente com todas as fases do processo de produção (Eficiência da Fábrica)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/>
              <a:t> Informações: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Qual máquina vai fazer tal operação ou fase de trabalho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Qual máquina vai fazer tal componente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Qual funcionário acionará tal máquina</a:t>
            </a:r>
          </a:p>
        </p:txBody>
      </p:sp>
    </p:spTree>
    <p:extLst>
      <p:ext uri="{BB962C8B-B14F-4D97-AF65-F5344CB8AC3E}">
        <p14:creationId xmlns:p14="http://schemas.microsoft.com/office/powerpoint/2010/main" val="136571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405886"/>
            <a:ext cx="10189075" cy="34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2800" dirty="0"/>
              <a:t>Sistemas de Informações Contábil (SIC) toma forma de um sistema completo e dinâmico que incorpora todos os eventos </a:t>
            </a:r>
            <a:r>
              <a:rPr lang="pt-BR" sz="2800" b="1" dirty="0"/>
              <a:t>financeiramente mensuráveis da organização, </a:t>
            </a:r>
            <a:r>
              <a:rPr lang="pt-BR" sz="2800" dirty="0"/>
              <a:t>com o propósito de informar com exata totalidade o </a:t>
            </a:r>
            <a:r>
              <a:rPr lang="pt-BR" sz="2800" b="1" dirty="0"/>
              <a:t>valor patrimonial da empresa</a:t>
            </a:r>
            <a:r>
              <a:rPr lang="pt-BR" sz="2800" dirty="0"/>
              <a:t>. 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endParaRPr lang="pt-BR" sz="2800" dirty="0"/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2800" dirty="0"/>
              <a:t>o SIC esta atrelado à contabilidade via geração de informação e conhecimento acerca do valor patrimonial da empresa, inclusive, para tomada de decisão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object 2"/>
          <p:cNvSpPr txBox="1">
            <a:spLocks/>
          </p:cNvSpPr>
          <p:nvPr/>
        </p:nvSpPr>
        <p:spPr>
          <a:xfrm>
            <a:off x="263024" y="1517395"/>
            <a:ext cx="60742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155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pt-BR" sz="2800" kern="0" spc="-10"/>
              <a:t>Sistemas </a:t>
            </a:r>
            <a:r>
              <a:rPr lang="pt-BR" sz="2800" kern="0"/>
              <a:t>de</a:t>
            </a:r>
            <a:r>
              <a:rPr lang="pt-BR" sz="2800" kern="0" spc="-10"/>
              <a:t> Informação Contábil  (SIC)</a:t>
            </a:r>
            <a:endParaRPr lang="pt-BR" sz="2800" kern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89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3. Sistemas de Informações de Apoio à Produção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/>
              <a:t>Chão de Fábrica :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Quais as fases subsequentes e que máquina e funcionário deverão fazer;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Que ordem de produção está sendo elaborada;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Qual o lote de fabricação;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Qual o ferramental utilizado;</a:t>
            </a:r>
          </a:p>
          <a:p>
            <a:pPr marL="1485900" lvl="2" indent="-571500">
              <a:buFont typeface="Courier New" charset="0"/>
              <a:buChar char="o"/>
            </a:pPr>
            <a:r>
              <a:rPr lang="pt-BR" sz="3200" dirty="0"/>
              <a:t>Quais os padrões de tolerância técnica a serem obedecidos</a:t>
            </a:r>
          </a:p>
        </p:txBody>
      </p:sp>
    </p:spTree>
    <p:extLst>
      <p:ext uri="{BB962C8B-B14F-4D97-AF65-F5344CB8AC3E}">
        <p14:creationId xmlns:p14="http://schemas.microsoft.com/office/powerpoint/2010/main" val="1905203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502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/>
              <a:t>3. Sistemas de Informações de Apoio à Produção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600" dirty="0"/>
              <a:t>Estoque de produtos em processo (controlar itens, subconjuntos, conjuntos e produtos em fase de finalização, de forma quantitativa)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600" dirty="0"/>
              <a:t>Informações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600" dirty="0"/>
              <a:t>Quantidade de entrada, saída e saldo;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600" dirty="0"/>
              <a:t>Identificação das movimentações por tipo de entrada e saída; </a:t>
            </a:r>
          </a:p>
        </p:txBody>
      </p:sp>
    </p:spTree>
    <p:extLst>
      <p:ext uri="{BB962C8B-B14F-4D97-AF65-F5344CB8AC3E}">
        <p14:creationId xmlns:p14="http://schemas.microsoft.com/office/powerpoint/2010/main" val="664993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3. Sistemas de Informações de Apoio à Produção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/>
              <a:t>Estoque de produtos em processo 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Número da ordem de fabricação; 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Quantidade da ordem e quantidades executadas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Fase em que se encontra o estoque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Centro de custo anterior, centro de custo atual e próximo centro de custo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Dados e etiquetas</a:t>
            </a:r>
          </a:p>
        </p:txBody>
      </p:sp>
    </p:spTree>
    <p:extLst>
      <p:ext uri="{BB962C8B-B14F-4D97-AF65-F5344CB8AC3E}">
        <p14:creationId xmlns:p14="http://schemas.microsoft.com/office/powerpoint/2010/main" val="1650644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/>
              <a:t>4. Engenharia de Projeto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/>
              <a:t>Estrutura de produto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/>
              <a:t>Processo de fabricação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/>
              <a:t>Gerenciamento e Contabilização de projetos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/>
              <a:t>Controle das atividades de engenharia</a:t>
            </a:r>
          </a:p>
        </p:txBody>
      </p:sp>
    </p:spTree>
    <p:extLst>
      <p:ext uri="{BB962C8B-B14F-4D97-AF65-F5344CB8AC3E}">
        <p14:creationId xmlns:p14="http://schemas.microsoft.com/office/powerpoint/2010/main" val="1524479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/>
              <a:t>4. Engenharia de Projeto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/>
              <a:t>Estrutura de produto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/>
              <a:t>Elaboração da lista de materiais baseados na produção dos produtos finais</a:t>
            </a:r>
          </a:p>
          <a:p>
            <a:pPr lvl="2"/>
            <a:r>
              <a:rPr lang="pt-BR" sz="3200" dirty="0"/>
              <a:t>Os dados do sistema são: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Número de identificação de cada item;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Descrição do item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200" dirty="0"/>
              <a:t>Quantidade necessária</a:t>
            </a:r>
          </a:p>
        </p:txBody>
      </p:sp>
    </p:spTree>
    <p:extLst>
      <p:ext uri="{BB962C8B-B14F-4D97-AF65-F5344CB8AC3E}">
        <p14:creationId xmlns:p14="http://schemas.microsoft.com/office/powerpoint/2010/main" val="172628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/>
              <a:t>4. Engenharia de Projeto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600" dirty="0"/>
              <a:t>Estrutura de produto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600" dirty="0"/>
              <a:t>Unidade de medida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600" dirty="0"/>
              <a:t>Origem do item (comprado, fabricado ou importado)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600" dirty="0"/>
              <a:t>Relacionamento para aglutinação</a:t>
            </a:r>
          </a:p>
          <a:p>
            <a:pPr marL="1828800" lvl="3" indent="-457200">
              <a:buFont typeface="Arial" charset="0"/>
              <a:buChar char="•"/>
            </a:pPr>
            <a:r>
              <a:rPr lang="pt-BR" sz="3600" dirty="0"/>
              <a:t>Relacionamento para detalhamento </a:t>
            </a:r>
          </a:p>
        </p:txBody>
      </p:sp>
    </p:spTree>
    <p:extLst>
      <p:ext uri="{BB962C8B-B14F-4D97-AF65-F5344CB8AC3E}">
        <p14:creationId xmlns:p14="http://schemas.microsoft.com/office/powerpoint/2010/main" val="51163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schemeClr val="bg1"/>
                </a:solidFill>
              </a:rPr>
              <a:t>4. Engenharia de Projeto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Processo de fabricação ( planejar e elaborar os processos de de cada componente final </a:t>
            </a:r>
            <a:r>
              <a:rPr lang="mr-IN" sz="3200" dirty="0">
                <a:solidFill>
                  <a:schemeClr val="bg1"/>
                </a:solidFill>
              </a:rPr>
              <a:t>–</a:t>
            </a:r>
            <a:r>
              <a:rPr lang="pt-BR" sz="3200" dirty="0">
                <a:solidFill>
                  <a:schemeClr val="bg1"/>
                </a:solidFill>
              </a:rPr>
              <a:t> fases)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 Os dados do sistema: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Número do item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Processos a serem executados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Equipamentos utilizados em cada processo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Tempo para montagem de equipamento (</a:t>
            </a:r>
            <a:r>
              <a:rPr lang="pt-BR" sz="3200" i="1" dirty="0">
                <a:solidFill>
                  <a:schemeClr val="bg1"/>
                </a:solidFill>
              </a:rPr>
              <a:t>setup)</a:t>
            </a:r>
          </a:p>
        </p:txBody>
      </p:sp>
    </p:spTree>
    <p:extLst>
      <p:ext uri="{BB962C8B-B14F-4D97-AF65-F5344CB8AC3E}">
        <p14:creationId xmlns:p14="http://schemas.microsoft.com/office/powerpoint/2010/main" val="1506443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65540" y="2101850"/>
            <a:ext cx="10515204" cy="457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solidFill>
                  <a:schemeClr val="bg1"/>
                </a:solidFill>
              </a:rPr>
              <a:t>4. Engenharia de Projeto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Processo de fabricação 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Lote de fabricação médio;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Tempo de fabricação despendido pela mão de obra direta nas operações;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Tempo de fabricação despendido pelo equipamento em cada fase;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600" dirty="0">
                <a:solidFill>
                  <a:schemeClr val="bg1"/>
                </a:solidFill>
              </a:rPr>
              <a:t>Fases subsequentes;</a:t>
            </a:r>
          </a:p>
        </p:txBody>
      </p:sp>
    </p:spTree>
    <p:extLst>
      <p:ext uri="{BB962C8B-B14F-4D97-AF65-F5344CB8AC3E}">
        <p14:creationId xmlns:p14="http://schemas.microsoft.com/office/powerpoint/2010/main" val="1290935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-36068" y="2505216"/>
            <a:ext cx="10515204" cy="5051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schemeClr val="bg1"/>
                </a:solidFill>
              </a:rPr>
              <a:t>4. Engenharia de Projeto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Processo de fabricação</a:t>
            </a:r>
          </a:p>
          <a:p>
            <a:pPr lvl="1"/>
            <a:r>
              <a:rPr lang="pt-BR" sz="3200" dirty="0">
                <a:solidFill>
                  <a:schemeClr val="bg1"/>
                </a:solidFill>
              </a:rPr>
              <a:t> Os dados do sistema:</a:t>
            </a:r>
          </a:p>
          <a:p>
            <a:pPr lvl="2"/>
            <a:r>
              <a:rPr lang="pt-BR" sz="3200" dirty="0">
                <a:solidFill>
                  <a:schemeClr val="bg1"/>
                </a:solidFill>
              </a:rPr>
              <a:t>Fases subsequentes;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Ferramental e dispositivos necessários para executar as operações; 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Material indireto a ser utilizado;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Materiais ou fase de tratamento do material;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Tolerância permitida.</a:t>
            </a:r>
          </a:p>
        </p:txBody>
      </p:sp>
    </p:spTree>
    <p:extLst>
      <p:ext uri="{BB962C8B-B14F-4D97-AF65-F5344CB8AC3E}">
        <p14:creationId xmlns:p14="http://schemas.microsoft.com/office/powerpoint/2010/main" val="733326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-36068" y="2505216"/>
            <a:ext cx="10515204" cy="5051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200" b="1" dirty="0">
                <a:solidFill>
                  <a:schemeClr val="bg1"/>
                </a:solidFill>
              </a:rPr>
              <a:t>4. Engenharia de Projeto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Gerenciamento e Contabilização de Projetos: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 Técnicas de gerenciamento de projetos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Cronograma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Valores orçados 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Realização de tarefas </a:t>
            </a:r>
          </a:p>
          <a:p>
            <a:pPr marL="1371600" lvl="2" indent="-457200">
              <a:buFont typeface="Arial" charset="0"/>
              <a:buChar char="•"/>
            </a:pPr>
            <a:r>
              <a:rPr lang="pt-BR" sz="3200" dirty="0">
                <a:solidFill>
                  <a:schemeClr val="bg1"/>
                </a:solidFill>
              </a:rPr>
              <a:t>Variações orçado </a:t>
            </a:r>
            <a:r>
              <a:rPr lang="pt-BR" sz="3200" dirty="0" err="1">
                <a:solidFill>
                  <a:schemeClr val="bg1"/>
                </a:solidFill>
              </a:rPr>
              <a:t>x</a:t>
            </a:r>
            <a:r>
              <a:rPr lang="pt-BR" sz="3200" dirty="0">
                <a:solidFill>
                  <a:schemeClr val="bg1"/>
                </a:solidFill>
              </a:rPr>
              <a:t> realizado. </a:t>
            </a:r>
          </a:p>
          <a:p>
            <a:pPr marL="1371600" lvl="2" indent="-457200">
              <a:buFont typeface="Arial" charset="0"/>
              <a:buChar char="•"/>
            </a:pP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75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60742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  (SIC)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405886"/>
            <a:ext cx="10189075" cy="3916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3600" dirty="0"/>
              <a:t>SIC analisa como as </a:t>
            </a:r>
            <a:r>
              <a:rPr lang="pt-BR" sz="3600" b="1" dirty="0"/>
              <a:t>organizações registram, resumem </a:t>
            </a:r>
            <a:r>
              <a:rPr lang="pt-BR" sz="3600" dirty="0"/>
              <a:t>e divulgam os </a:t>
            </a:r>
            <a:r>
              <a:rPr lang="pt-BR" sz="3600" b="1" dirty="0"/>
              <a:t>eventos empresariais. </a:t>
            </a:r>
          </a:p>
          <a:p>
            <a:pPr marL="755650" lvl="1" indent="-285750"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3600" dirty="0"/>
              <a:t>São registrados por meio dos </a:t>
            </a:r>
            <a:r>
              <a:rPr lang="pt-BR" sz="3600" b="1" dirty="0"/>
              <a:t>sistemas humanos e computacionais</a:t>
            </a:r>
            <a:r>
              <a:rPr lang="pt-BR" sz="3600" dirty="0"/>
              <a:t> da organização</a:t>
            </a:r>
          </a:p>
          <a:p>
            <a:pPr marL="755650" lvl="1" indent="-285750">
              <a:spcBef>
                <a:spcPts val="100"/>
              </a:spcBef>
              <a:buFont typeface="Arial" charset="0"/>
              <a:buChar char="•"/>
              <a:tabLst>
                <a:tab pos="413384" algn="l"/>
              </a:tabLst>
            </a:pPr>
            <a:r>
              <a:rPr lang="pt-BR" sz="3600" dirty="0"/>
              <a:t>São resumidos pelos </a:t>
            </a:r>
            <a:r>
              <a:rPr lang="pt-BR" sz="3600" b="1" dirty="0"/>
              <a:t>métodos contábeis e divulgados por meio de relatórios </a:t>
            </a:r>
            <a:r>
              <a:rPr lang="pt-BR" sz="3600" dirty="0"/>
              <a:t>destinados aos usuários da informação contábil.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1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24" y="1382045"/>
            <a:ext cx="800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8" name="Retângulo Arredondado 7"/>
          <p:cNvSpPr/>
          <p:nvPr/>
        </p:nvSpPr>
        <p:spPr>
          <a:xfrm>
            <a:off x="-36068" y="2505216"/>
            <a:ext cx="10515204" cy="5051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b="1" dirty="0">
                <a:solidFill>
                  <a:schemeClr val="bg1"/>
                </a:solidFill>
              </a:rPr>
              <a:t>5. Compras (</a:t>
            </a:r>
            <a:r>
              <a:rPr lang="pt-BR" sz="4000" dirty="0">
                <a:solidFill>
                  <a:schemeClr val="bg1"/>
                </a:solidFill>
              </a:rPr>
              <a:t>Envolve grandes volumes de dinheiro seu controle é necessário para a otimização dos seus resultados.)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5.1 Cadastro de Fornecedores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5.2 Pedidos de Compra e Cotações 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5.3 Importações</a:t>
            </a:r>
          </a:p>
          <a:p>
            <a:pPr marL="914400" lvl="1" indent="-457200">
              <a:buFont typeface="Arial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5.4 Contratos e Terceirizações</a:t>
            </a:r>
          </a:p>
        </p:txBody>
      </p:sp>
    </p:spTree>
    <p:extLst>
      <p:ext uri="{BB962C8B-B14F-4D97-AF65-F5344CB8AC3E}">
        <p14:creationId xmlns:p14="http://schemas.microsoft.com/office/powerpoint/2010/main" val="55641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584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800" spc="-10" dirty="0"/>
              <a:t>Sistemas </a:t>
            </a:r>
            <a:r>
              <a:rPr lang="pt-BR" sz="2800" dirty="0"/>
              <a:t>de</a:t>
            </a:r>
            <a:r>
              <a:rPr lang="pt-BR" sz="2800" spc="-10" dirty="0"/>
              <a:t> Informação Contábil (SIC)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399791"/>
            <a:ext cx="10126980" cy="33983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413384" algn="l"/>
              </a:tabLst>
            </a:pPr>
            <a:r>
              <a:rPr lang="pt-BR" sz="4400" b="1" dirty="0"/>
              <a:t>SIC torna-se um sistema consolidador de todos os processos, demonstrando, de forma estruturada, o desempenho e os resultados econômico-financeiros das empresas.</a:t>
            </a:r>
            <a:endParaRPr sz="4400" b="1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584567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800" spc="-10" dirty="0"/>
              <a:t>Sistemas </a:t>
            </a:r>
            <a:r>
              <a:rPr lang="pt-BR" sz="2800" dirty="0"/>
              <a:t>de</a:t>
            </a:r>
            <a:r>
              <a:rPr lang="pt-BR" sz="2800" spc="-10" dirty="0"/>
              <a:t> Informação Contábil (SIC)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927100" y="2716276"/>
            <a:ext cx="2667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Contabilidade Financeira</a:t>
            </a:r>
          </a:p>
        </p:txBody>
      </p:sp>
      <p:sp>
        <p:nvSpPr>
          <p:cNvPr id="7" name="Retângulo 6"/>
          <p:cNvSpPr/>
          <p:nvPr/>
        </p:nvSpPr>
        <p:spPr>
          <a:xfrm>
            <a:off x="927100" y="5149850"/>
            <a:ext cx="2667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Contabilidade de Custos </a:t>
            </a:r>
          </a:p>
        </p:txBody>
      </p:sp>
      <p:sp>
        <p:nvSpPr>
          <p:cNvPr id="9" name="Retângulo 8"/>
          <p:cNvSpPr/>
          <p:nvPr/>
        </p:nvSpPr>
        <p:spPr>
          <a:xfrm>
            <a:off x="5950589" y="2716276"/>
            <a:ext cx="2667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Contabilidade Gerencial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957193" y="5149850"/>
            <a:ext cx="26670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Sistema Orçamentário</a:t>
            </a:r>
          </a:p>
        </p:txBody>
      </p:sp>
      <p:cxnSp>
        <p:nvCxnSpPr>
          <p:cNvPr id="12" name="Conector de Seta Reta 11"/>
          <p:cNvCxnSpPr/>
          <p:nvPr/>
        </p:nvCxnSpPr>
        <p:spPr>
          <a:xfrm>
            <a:off x="3692590" y="5938012"/>
            <a:ext cx="2154428" cy="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3692590" y="3478276"/>
            <a:ext cx="2154428" cy="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260600" y="4294071"/>
            <a:ext cx="0" cy="75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284089" y="4294071"/>
            <a:ext cx="0" cy="75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3898900" y="4006850"/>
            <a:ext cx="152400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3898900" y="4024503"/>
            <a:ext cx="1524000" cy="1125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28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6988676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r>
              <a:rPr lang="pt-BR" sz="2800" spc="-10" dirty="0"/>
              <a:t> Contábil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404363"/>
            <a:ext cx="1012571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3384" lvl="0" indent="-400685" algn="ctr">
              <a:spcBef>
                <a:spcPts val="100"/>
              </a:spcBef>
              <a:tabLst>
                <a:tab pos="414020" algn="l"/>
              </a:tabLst>
            </a:pPr>
            <a:r>
              <a:rPr lang="pt-BR" sz="4400" dirty="0"/>
              <a:t>O sistema contábil pode </a:t>
            </a:r>
            <a:r>
              <a:rPr lang="pt-BR" sz="4400" b="1" dirty="0"/>
              <a:t>ser interligado a outros sistemas de informações</a:t>
            </a:r>
            <a:r>
              <a:rPr lang="pt-BR" sz="4400" dirty="0"/>
              <a:t>, principalmente os que dizem respeito aos </a:t>
            </a:r>
            <a:r>
              <a:rPr lang="pt-BR" sz="4400" b="1" dirty="0"/>
              <a:t>fatores externos</a:t>
            </a:r>
            <a:r>
              <a:rPr lang="pt-BR" sz="4400" dirty="0"/>
              <a:t>, propiciando informações de extrema relevância para </a:t>
            </a:r>
            <a:r>
              <a:rPr lang="pt-BR" sz="4400" b="1" dirty="0"/>
              <a:t>os objetivos estratégicos da empresa</a:t>
            </a:r>
            <a:endParaRPr sz="4400" b="1" dirty="0">
              <a:latin typeface="Calibri"/>
              <a:cs typeface="Calibri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407411"/>
            <a:ext cx="1012761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pt-BR" sz="4000" b="1" dirty="0"/>
              <a:t>Sistema de Informação Contábil em duas grandes áreas, quais sejam: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sp>
        <p:nvSpPr>
          <p:cNvPr id="6" name="Retângulo Arredondado 5"/>
          <p:cNvSpPr/>
          <p:nvPr/>
        </p:nvSpPr>
        <p:spPr>
          <a:xfrm>
            <a:off x="561848" y="3809845"/>
            <a:ext cx="8915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Área Legal/ Fiscal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598932" y="5683250"/>
            <a:ext cx="8915400" cy="1447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Área Gerencial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/>
              <a:t>Sistemas </a:t>
            </a:r>
            <a:r>
              <a:rPr sz="2800" dirty="0"/>
              <a:t>de</a:t>
            </a:r>
            <a:r>
              <a:rPr sz="2800" spc="-10" dirty="0"/>
              <a:t> Informação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Sistemas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55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1550">
              <a:latin typeface="Calibri"/>
              <a:cs typeface="Calibri"/>
            </a:endParaRPr>
          </a:p>
          <a:p>
            <a:pPr marL="1205865">
              <a:lnSpc>
                <a:spcPct val="100000"/>
              </a:lnSpc>
              <a:spcBef>
                <a:spcPts val="30"/>
              </a:spcBef>
            </a:pPr>
            <a:r>
              <a:rPr sz="1550" b="1" spc="0" dirty="0">
                <a:solidFill>
                  <a:srgbClr val="FFFFFF"/>
                </a:solidFill>
                <a:latin typeface="Calibri"/>
                <a:cs typeface="Calibri"/>
              </a:rPr>
              <a:t>Gerencial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024" y="2407411"/>
            <a:ext cx="1012761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pt-BR" sz="4000" b="1" dirty="0"/>
              <a:t>Sistema de Informação Contábil em duas grandes áreas, quais sejam: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256" y="1253254"/>
            <a:ext cx="2710172" cy="113282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" t="45959" r="5178" b="24950"/>
          <a:stretch/>
        </p:blipFill>
        <p:spPr>
          <a:xfrm>
            <a:off x="-23875" y="4068409"/>
            <a:ext cx="10648700" cy="22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8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8586</TotalTime>
  <Words>1915</Words>
  <Application>Microsoft Office PowerPoint</Application>
  <PresentationFormat>Personalizar</PresentationFormat>
  <Paragraphs>310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Apresentação do PowerPoint</vt:lpstr>
      <vt:lpstr>Apresentação do PowerPoint</vt:lpstr>
      <vt:lpstr>Apresentação do PowerPoint</vt:lpstr>
      <vt:lpstr>Sistemas de Informação Contábil  (SIC)</vt:lpstr>
      <vt:lpstr>Sistemas de Informação Contábil (SIC)</vt:lpstr>
      <vt:lpstr>Sistemas de Informação Contábil (SIC)</vt:lpstr>
      <vt:lpstr>Sistemas de Informação Contábil</vt:lpstr>
      <vt:lpstr>Sistemas de Informação</vt:lpstr>
      <vt:lpstr>Sistemas de Informação</vt:lpstr>
      <vt:lpstr>Sistemas de Informação</vt:lpstr>
      <vt:lpstr>Sistemas de Informação</vt:lpstr>
      <vt:lpstr>Apresentação do PowerPoint</vt:lpstr>
      <vt:lpstr>Sistemas de Informação Contábil - Tecnologia de Apoio</vt:lpstr>
      <vt:lpstr>Sistemas de Informação Contábil – Aplicativos Genéricos </vt:lpstr>
      <vt:lpstr>Sistemas de Informação Contábil – Aplicativos Específicos</vt:lpstr>
      <vt:lpstr>Sistemas de Informação Contábil – Aplicativos Genéricos </vt:lpstr>
      <vt:lpstr>Sistemas de Informação Contábil – Aplicativos</vt:lpstr>
      <vt:lpstr>Sistemas de Informação Contábil – Aplicativos 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  <vt:lpstr>Sistemas de Informação Contábil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UNICHRISTUS - SIG - Material de Apoio - 2017.01.3</dc:title>
  <dc:creator>003333l1</dc:creator>
  <cp:keywords>()</cp:keywords>
  <cp:lastModifiedBy>Ana Paula</cp:lastModifiedBy>
  <cp:revision>56</cp:revision>
  <dcterms:created xsi:type="dcterms:W3CDTF">2018-01-29T18:51:53Z</dcterms:created>
  <dcterms:modified xsi:type="dcterms:W3CDTF">2019-10-11T18:08:58Z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2017-08-29T00:00:00Z</vt:filetime>
  </property>
  <property fmtid="{D5CDD505-2E9C-101B-9397-08002B2CF9AE}" pid="3" name="Creator">
    <vt:lpwstr>PDFCreator Version 1.3.2</vt:lpwstr>
  </property>
  <property fmtid="{D5CDD505-2E9C-101B-9397-08002B2CF9AE}" pid="4" name="LastSaved">
    <vt:filetime>2018-01-29T00:00:00Z</vt:filetime>
  </property>
</Properties>
</file>