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gwNKOSvCWVGrLHyHTDnU2iKz5a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 Branco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 rot="5400000">
            <a:off x="4101370" y="-630460"/>
            <a:ext cx="3986213" cy="9628632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65" name="Google Shape;65;p29" descr="C:\Users\Ricardo\Desktop\Unichristus_logo_preferencial_parci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68705" y="497541"/>
            <a:ext cx="2923295" cy="699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e texto verticais" type="vertTitleAndTx">
  <p:cSld name="VERTICAL_TITLE_AND_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0"/>
          <p:cNvSpPr txBox="1">
            <a:spLocks noGrp="1"/>
          </p:cNvSpPr>
          <p:nvPr>
            <p:ph type="body" idx="1"/>
          </p:nvPr>
        </p:nvSpPr>
        <p:spPr>
          <a:xfrm rot="5400000">
            <a:off x="2367386" y="-1526938"/>
            <a:ext cx="5714714" cy="9693088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68" name="Google Shape;68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7523375" y="2743540"/>
            <a:ext cx="6857433" cy="1371487"/>
          </a:xfrm>
          <a:prstGeom prst="rect">
            <a:avLst/>
          </a:prstGeom>
          <a:solidFill>
            <a:srgbClr val="1F4D7F"/>
          </a:solidFill>
          <a:ln>
            <a:noFill/>
          </a:ln>
        </p:spPr>
      </p:pic>
      <p:sp>
        <p:nvSpPr>
          <p:cNvPr id="69" name="Google Shape;69;p30"/>
          <p:cNvSpPr/>
          <p:nvPr/>
        </p:nvSpPr>
        <p:spPr>
          <a:xfrm rot="5400000">
            <a:off x="8267671" y="3370131"/>
            <a:ext cx="6858000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0"/>
          <p:cNvSpPr txBox="1">
            <a:spLocks noGrp="1"/>
          </p:cNvSpPr>
          <p:nvPr>
            <p:ph type="title"/>
          </p:nvPr>
        </p:nvSpPr>
        <p:spPr>
          <a:xfrm rot="5400000">
            <a:off x="8094434" y="2634163"/>
            <a:ext cx="5714714" cy="137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alibri"/>
              <a:buNone/>
              <a:defRPr sz="2400" b="1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1" name="Google Shape;71;p30" descr="C:\Users\Ricardo\Desktop\Unichristus_logo_preferencial_parci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10254481" y="5627992"/>
            <a:ext cx="1986083" cy="475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/>
          <p:nvPr/>
        </p:nvSpPr>
        <p:spPr>
          <a:xfrm>
            <a:off x="2832533" y="820273"/>
            <a:ext cx="9359467" cy="297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1"/>
          <p:cNvSpPr/>
          <p:nvPr/>
        </p:nvSpPr>
        <p:spPr>
          <a:xfrm>
            <a:off x="2832533" y="3910945"/>
            <a:ext cx="9359467" cy="1033272"/>
          </a:xfrm>
          <a:prstGeom prst="rect">
            <a:avLst/>
          </a:prstGeom>
          <a:solidFill>
            <a:srgbClr val="1F4D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1"/>
          <p:cNvSpPr txBox="1">
            <a:spLocks noGrp="1"/>
          </p:cNvSpPr>
          <p:nvPr>
            <p:ph type="ctrTitle"/>
          </p:nvPr>
        </p:nvSpPr>
        <p:spPr>
          <a:xfrm>
            <a:off x="3175199" y="1392515"/>
            <a:ext cx="850006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subTitle" idx="1"/>
          </p:nvPr>
        </p:nvSpPr>
        <p:spPr>
          <a:xfrm>
            <a:off x="3175199" y="3987332"/>
            <a:ext cx="8500062" cy="865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 b="1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1"/>
          <p:cNvSpPr/>
          <p:nvPr/>
        </p:nvSpPr>
        <p:spPr>
          <a:xfrm>
            <a:off x="0" y="6158753"/>
            <a:ext cx="12192000" cy="712694"/>
          </a:xfrm>
          <a:prstGeom prst="rect">
            <a:avLst/>
          </a:prstGeom>
          <a:solidFill>
            <a:srgbClr val="1F4D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www.unichristus.edu.br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21" descr="C:\Users\Ricardo\Desktop\Unichristus_logo_preferencial_parci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07340" y="6158752"/>
            <a:ext cx="2923295" cy="699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29" name="Google Shape;29;p22" descr="C:\Users\Ricardo\Desktop\Unichristus_logo_preferencial_parci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68705" y="497541"/>
            <a:ext cx="2923295" cy="699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beçalho da Seção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3"/>
          <p:cNvSpPr/>
          <p:nvPr/>
        </p:nvSpPr>
        <p:spPr>
          <a:xfrm>
            <a:off x="3502152" y="1"/>
            <a:ext cx="7315200" cy="40072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23"/>
          <p:cNvSpPr/>
          <p:nvPr/>
        </p:nvSpPr>
        <p:spPr>
          <a:xfrm>
            <a:off x="3502152" y="4058862"/>
            <a:ext cx="7315200" cy="1719072"/>
          </a:xfrm>
          <a:prstGeom prst="rect">
            <a:avLst/>
          </a:prstGeom>
          <a:solidFill>
            <a:srgbClr val="1F4D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23"/>
          <p:cNvSpPr txBox="1">
            <a:spLocks noGrp="1"/>
          </p:cNvSpPr>
          <p:nvPr>
            <p:ph type="title"/>
          </p:nvPr>
        </p:nvSpPr>
        <p:spPr>
          <a:xfrm>
            <a:off x="3861020" y="329174"/>
            <a:ext cx="6597464" cy="3516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  <a:defRPr sz="50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body" idx="1"/>
          </p:nvPr>
        </p:nvSpPr>
        <p:spPr>
          <a:xfrm>
            <a:off x="3838014" y="4186053"/>
            <a:ext cx="659746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 b="1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F9291"/>
              </a:buClr>
              <a:buSzPts val="2000"/>
              <a:buNone/>
              <a:defRPr sz="2000">
                <a:solidFill>
                  <a:srgbClr val="8F929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F9291"/>
              </a:buClr>
              <a:buSzPts val="1800"/>
              <a:buNone/>
              <a:defRPr sz="1800">
                <a:solidFill>
                  <a:srgbClr val="8F929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291"/>
              </a:buClr>
              <a:buSzPts val="1600"/>
              <a:buNone/>
              <a:defRPr sz="1600">
                <a:solidFill>
                  <a:srgbClr val="8F929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291"/>
              </a:buClr>
              <a:buSzPts val="1600"/>
              <a:buNone/>
              <a:defRPr sz="1600">
                <a:solidFill>
                  <a:srgbClr val="8F929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291"/>
              </a:buClr>
              <a:buSzPts val="1600"/>
              <a:buNone/>
              <a:defRPr sz="1600">
                <a:solidFill>
                  <a:srgbClr val="8F929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291"/>
              </a:buClr>
              <a:buSzPts val="1600"/>
              <a:buNone/>
              <a:defRPr sz="1600">
                <a:solidFill>
                  <a:srgbClr val="8F929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291"/>
              </a:buClr>
              <a:buSzPts val="1600"/>
              <a:buNone/>
              <a:defRPr sz="1600">
                <a:solidFill>
                  <a:srgbClr val="8F929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9291"/>
              </a:buClr>
              <a:buSzPts val="1600"/>
              <a:buNone/>
              <a:defRPr sz="1600">
                <a:solidFill>
                  <a:srgbClr val="8F929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3"/>
          <p:cNvSpPr/>
          <p:nvPr/>
        </p:nvSpPr>
        <p:spPr>
          <a:xfrm>
            <a:off x="0" y="6158753"/>
            <a:ext cx="12192000" cy="712694"/>
          </a:xfrm>
          <a:prstGeom prst="rect">
            <a:avLst/>
          </a:prstGeom>
          <a:solidFill>
            <a:srgbClr val="1F4D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www.unichristus.edu.br</a:t>
            </a:r>
            <a:endParaRPr sz="20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23" descr="C:\Users\Ricardo\Desktop\Unichristus_logo_preferencial_parci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07340" y="6158752"/>
            <a:ext cx="2923295" cy="699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1"/>
          </p:nvPr>
        </p:nvSpPr>
        <p:spPr>
          <a:xfrm>
            <a:off x="1280160" y="2194560"/>
            <a:ext cx="4489704" cy="3986784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2"/>
          </p:nvPr>
        </p:nvSpPr>
        <p:spPr>
          <a:xfrm>
            <a:off x="6415368" y="2194560"/>
            <a:ext cx="4493424" cy="3986784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41" name="Google Shape;41;p24" descr="C:\Users\Ricardo\Desktop\Unichristus_logo_preferencial_parci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68705" y="497541"/>
            <a:ext cx="2923295" cy="699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>
  <p:cSld name="Comparação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5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1"/>
          </p:nvPr>
        </p:nvSpPr>
        <p:spPr>
          <a:xfrm>
            <a:off x="1280160" y="1962926"/>
            <a:ext cx="4489704" cy="830695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2"/>
          </p:nvPr>
        </p:nvSpPr>
        <p:spPr>
          <a:xfrm>
            <a:off x="1280160" y="2877664"/>
            <a:ext cx="4489704" cy="3433769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3"/>
          </p:nvPr>
        </p:nvSpPr>
        <p:spPr>
          <a:xfrm>
            <a:off x="6419088" y="1962926"/>
            <a:ext cx="4489704" cy="830695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body" idx="4"/>
          </p:nvPr>
        </p:nvSpPr>
        <p:spPr>
          <a:xfrm>
            <a:off x="6419088" y="2877664"/>
            <a:ext cx="4489704" cy="3433769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/>
            </a:lvl9pPr>
          </a:lstStyle>
          <a:p>
            <a:endParaRPr/>
          </a:p>
        </p:txBody>
      </p:sp>
      <p:pic>
        <p:nvPicPr>
          <p:cNvPr id="48" name="Google Shape;48;p25" descr="C:\Users\Ricardo\Desktop\Unichristus_logo_preferencial_parci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68705" y="497541"/>
            <a:ext cx="2923295" cy="699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26" descr="C:\Users\Ricardo\Desktop\Unichristus_logo_preferencial_parci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68705" y="497541"/>
            <a:ext cx="2923295" cy="699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>
  <p:cSld name="Conteúdo com Legenda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body" idx="1"/>
          </p:nvPr>
        </p:nvSpPr>
        <p:spPr>
          <a:xfrm>
            <a:off x="5518896" y="2465294"/>
            <a:ext cx="5389895" cy="4016188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Char char="▪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body" idx="2"/>
          </p:nvPr>
        </p:nvSpPr>
        <p:spPr>
          <a:xfrm>
            <a:off x="1291818" y="2465294"/>
            <a:ext cx="3834874" cy="3711669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56" name="Google Shape;56;p27" descr="C:\Users\Ricardo\Desktop\Unichristus_logo_preferencial_parci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68705" y="497541"/>
            <a:ext cx="2923295" cy="699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>
            <a:spLocks noGrp="1"/>
          </p:cNvSpPr>
          <p:nvPr>
            <p:ph type="pic" idx="2"/>
          </p:nvPr>
        </p:nvSpPr>
        <p:spPr>
          <a:xfrm>
            <a:off x="5518896" y="2164976"/>
            <a:ext cx="5389895" cy="4397189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1371600" rIns="91425" bIns="45700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  <a:defRPr sz="2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body" idx="1"/>
          </p:nvPr>
        </p:nvSpPr>
        <p:spPr>
          <a:xfrm>
            <a:off x="1291819" y="2465293"/>
            <a:ext cx="3834874" cy="3711669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61" name="Google Shape;61;p28" descr="C:\Users\Ricardo\Desktop\Unichristus_logo_preferencial_parcial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68705" y="497541"/>
            <a:ext cx="2923295" cy="699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0" y="347472"/>
            <a:ext cx="12188952" cy="1188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1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457200"/>
            <a:ext cx="12188952" cy="1371257"/>
          </a:xfrm>
          <a:prstGeom prst="rect">
            <a:avLst/>
          </a:prstGeom>
          <a:solidFill>
            <a:srgbClr val="1F4D7F"/>
          </a:solidFill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" name="Google Shape;12;p19"/>
          <p:cNvSpPr txBox="1">
            <a:spLocks noGrp="1"/>
          </p:cNvSpPr>
          <p:nvPr>
            <p:ph type="title"/>
          </p:nvPr>
        </p:nvSpPr>
        <p:spPr>
          <a:xfrm>
            <a:off x="1280160" y="466343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body" idx="1"/>
          </p:nvPr>
        </p:nvSpPr>
        <p:spPr>
          <a:xfrm>
            <a:off x="1280160" y="2190749"/>
            <a:ext cx="9628632" cy="3986213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▪"/>
              <a:defRPr sz="22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▪"/>
              <a:defRPr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▪"/>
              <a:defRPr sz="16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dt" idx="10"/>
          </p:nvPr>
        </p:nvSpPr>
        <p:spPr>
          <a:xfrm>
            <a:off x="1280160" y="6356350"/>
            <a:ext cx="197194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ftr" idx="11"/>
          </p:nvPr>
        </p:nvSpPr>
        <p:spPr>
          <a:xfrm>
            <a:off x="3252107" y="6356350"/>
            <a:ext cx="56877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8939894" y="6356350"/>
            <a:ext cx="19688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17" name="Google Shape;17;p19" descr="C:\Users\Ricardo\Desktop\Unichristus_logo_preferencial_parcial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9268705" y="497541"/>
            <a:ext cx="2923295" cy="69924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/>
          <p:nvPr/>
        </p:nvSpPr>
        <p:spPr>
          <a:xfrm>
            <a:off x="4805042" y="4553559"/>
            <a:ext cx="722338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DE INFORMAÇÕES GERENCIAIS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4830724" y="5138334"/>
            <a:ext cx="6119689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Professora: Ana Paula Oliveira de Melo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Email: </a:t>
            </a:r>
            <a:r>
              <a:rPr lang="en-US" sz="2800" i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apaula.melo@yahoo.com</a:t>
            </a:r>
            <a:endParaRPr sz="2800" i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7958919" y="6045645"/>
            <a:ext cx="9156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/>
        </p:nvSpPr>
        <p:spPr>
          <a:xfrm>
            <a:off x="1280160" y="1659409"/>
            <a:ext cx="9628632" cy="3986213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Noto Sans Symbols"/>
              <a:buNone/>
            </a:pPr>
            <a:r>
              <a:rPr lang="en-US" sz="4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Subsistema Contabilidade por Responsabilidade</a:t>
            </a:r>
            <a:endParaRPr sz="48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0"/>
          <p:cNvSpPr txBox="1"/>
          <p:nvPr/>
        </p:nvSpPr>
        <p:spPr>
          <a:xfrm>
            <a:off x="9415848" y="137294"/>
            <a:ext cx="2681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/>
          <p:nvPr/>
        </p:nvSpPr>
        <p:spPr>
          <a:xfrm>
            <a:off x="214313" y="1192426"/>
            <a:ext cx="11313043" cy="5014912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segmentação da empresa por responsabilidade ocorre por meio da sua estrutura hierarquica. </a:t>
            </a:r>
            <a:endParaRPr/>
          </a:p>
          <a:p>
            <a:pPr marL="685800" marR="0" lvl="1" indent="-228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principais centros de responsabilidade são: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Centro de custos ou de despesas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Atividades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Centro de lucros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Centro de investimentos ou unidade de negócios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▪"/>
            </a:pPr>
            <a:r>
              <a:rPr lang="en-US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Objetiva dar a cada centro de responsabilidade as informações contábeis do segmento da empresa que ele administra.</a:t>
            </a:r>
            <a:endParaRPr/>
          </a:p>
          <a:p>
            <a:pPr marL="685800" marR="0" lvl="1" indent="-635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Noto Sans Symbols"/>
              <a:buNone/>
            </a:pP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 txBox="1"/>
          <p:nvPr/>
        </p:nvSpPr>
        <p:spPr>
          <a:xfrm>
            <a:off x="9415848" y="137294"/>
            <a:ext cx="2681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1"/>
          <p:cNvSpPr txBox="1"/>
          <p:nvPr/>
        </p:nvSpPr>
        <p:spPr>
          <a:xfrm>
            <a:off x="214313" y="607651"/>
            <a:ext cx="850720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rPr>
              <a:t>Subsistemas Contabilidade por Responsabilidade</a:t>
            </a:r>
            <a:endParaRPr sz="32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/>
          <p:nvPr/>
        </p:nvSpPr>
        <p:spPr>
          <a:xfrm>
            <a:off x="214313" y="1192426"/>
            <a:ext cx="11313043" cy="5014912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Apurar os custos e despesas controláveis de cada segmento da empresa</a:t>
            </a: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Apurar o resultado (lucro ou prejuízo), de cada filial, centro de lucro,  divisão ou unidade de negócio da empresa</a:t>
            </a: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Avaliar o retorno do investimento de cada centro de responsabilidade</a:t>
            </a: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Avaliar o desempenho dos gestores de cada centro de responsabilidade</a:t>
            </a: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2"/>
          <p:cNvSpPr txBox="1"/>
          <p:nvPr/>
        </p:nvSpPr>
        <p:spPr>
          <a:xfrm>
            <a:off x="9415848" y="137294"/>
            <a:ext cx="2681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2"/>
          <p:cNvSpPr txBox="1"/>
          <p:nvPr/>
        </p:nvSpPr>
        <p:spPr>
          <a:xfrm>
            <a:off x="214313" y="607651"/>
            <a:ext cx="1027877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rPr>
              <a:t>Subsistemas Contabilidade por Responsabilidade - Objetivo</a:t>
            </a:r>
            <a:endParaRPr sz="32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/>
        </p:nvSpPr>
        <p:spPr>
          <a:xfrm>
            <a:off x="214313" y="1192426"/>
            <a:ext cx="11313043" cy="5014912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▪"/>
            </a:pPr>
            <a:r>
              <a:rPr lang="en-US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Atribuições</a:t>
            </a:r>
            <a:endParaRPr sz="2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Identificação das áreas de responsabilidade e dos centros de resultados da empresa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Definição dos conceitos de mensuração a serem publicados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Definição do sistema de transferência entre os centros de resultado e as atividades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Definição do momento das transferências (produção, venda, transferência pós-deduzida).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Definição dos procedimentos gerais dos fluxos de informações entre os centros de resultados ou atividades segmentadas no sistema. </a:t>
            </a:r>
            <a:endParaRPr/>
          </a:p>
        </p:txBody>
      </p:sp>
      <p:sp>
        <p:nvSpPr>
          <p:cNvPr id="163" name="Google Shape;163;p13"/>
          <p:cNvSpPr txBox="1"/>
          <p:nvPr/>
        </p:nvSpPr>
        <p:spPr>
          <a:xfrm>
            <a:off x="9415848" y="137294"/>
            <a:ext cx="2681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3"/>
          <p:cNvSpPr txBox="1"/>
          <p:nvPr/>
        </p:nvSpPr>
        <p:spPr>
          <a:xfrm>
            <a:off x="0" y="607651"/>
            <a:ext cx="1183484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rPr>
              <a:t>Subsistemas Contabilidade por Responsabilidade – Atribuições e Funções</a:t>
            </a:r>
            <a:endParaRPr sz="30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/>
          <p:nvPr/>
        </p:nvSpPr>
        <p:spPr>
          <a:xfrm>
            <a:off x="214313" y="1192426"/>
            <a:ext cx="11313043" cy="5014912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lang="en-US" sz="3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Utilização dos recursos e informações disponibilizados para auxiliar no processo de tomada de decisão.</a:t>
            </a:r>
            <a:endParaRPr/>
          </a:p>
        </p:txBody>
      </p:sp>
      <p:sp>
        <p:nvSpPr>
          <p:cNvPr id="170" name="Google Shape;170;p14"/>
          <p:cNvSpPr txBox="1"/>
          <p:nvPr/>
        </p:nvSpPr>
        <p:spPr>
          <a:xfrm>
            <a:off x="9415848" y="137294"/>
            <a:ext cx="2681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214313" y="607651"/>
            <a:ext cx="1198994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rPr>
              <a:t>Subsistemas Contabilidade por Responsabilidade - Operacionalidades</a:t>
            </a:r>
            <a:endParaRPr sz="32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/>
          <p:nvPr/>
        </p:nvSpPr>
        <p:spPr>
          <a:xfrm>
            <a:off x="214313" y="1293451"/>
            <a:ext cx="5843587" cy="4650640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 seguintes subsistemas enviam informaçõs para o sistema de Contabilidade por Responsabilidade</a:t>
            </a:r>
            <a:endParaRPr sz="3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5"/>
          <p:cNvSpPr txBox="1"/>
          <p:nvPr/>
        </p:nvSpPr>
        <p:spPr>
          <a:xfrm>
            <a:off x="9415848" y="137294"/>
            <a:ext cx="2681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5"/>
          <p:cNvSpPr txBox="1"/>
          <p:nvPr/>
        </p:nvSpPr>
        <p:spPr>
          <a:xfrm>
            <a:off x="214313" y="607651"/>
            <a:ext cx="1038277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rPr>
              <a:t>Subsistemas de Custos – Integração com outros subsistemas</a:t>
            </a:r>
            <a:endParaRPr sz="32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15"/>
          <p:cNvPicPr preferRelativeResize="0"/>
          <p:nvPr/>
        </p:nvPicPr>
        <p:blipFill rotWithShape="1">
          <a:blip r:embed="rId4">
            <a:alphaModFix/>
          </a:blip>
          <a:srcRect l="8673" t="28639" r="6047" b="19902"/>
          <a:stretch/>
        </p:blipFill>
        <p:spPr>
          <a:xfrm>
            <a:off x="6372225" y="1485379"/>
            <a:ext cx="4989513" cy="4014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/>
          <p:nvPr/>
        </p:nvSpPr>
        <p:spPr>
          <a:xfrm>
            <a:off x="214313" y="1293451"/>
            <a:ext cx="11101387" cy="4913887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marR="0" lvl="1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Noto Sans Symbols"/>
              <a:buNone/>
            </a:pP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9415848" y="137294"/>
            <a:ext cx="2681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214313" y="607651"/>
            <a:ext cx="1038277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rPr>
              <a:t>Subsistemas de Custos – Integração com outros subsistemas</a:t>
            </a:r>
            <a:endParaRPr/>
          </a:p>
        </p:txBody>
      </p:sp>
      <p:pic>
        <p:nvPicPr>
          <p:cNvPr id="187" name="Google Shape;187;p16"/>
          <p:cNvPicPr preferRelativeResize="0"/>
          <p:nvPr/>
        </p:nvPicPr>
        <p:blipFill rotWithShape="1">
          <a:blip r:embed="rId4">
            <a:alphaModFix/>
          </a:blip>
          <a:srcRect l="5770" t="29696" r="6729" b="32595"/>
          <a:stretch/>
        </p:blipFill>
        <p:spPr>
          <a:xfrm>
            <a:off x="2378454" y="1739680"/>
            <a:ext cx="6861104" cy="3942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/>
          <p:nvPr/>
        </p:nvSpPr>
        <p:spPr>
          <a:xfrm>
            <a:off x="214313" y="1192426"/>
            <a:ext cx="11313043" cy="5014912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lang="en-US" sz="3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Demonstração de Resultados por atividade ou centro de lucro</a:t>
            </a:r>
            <a:endParaRPr sz="3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lang="en-US" sz="3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Balanço patrimonial por atividade ou centro de lucro</a:t>
            </a:r>
            <a:endParaRPr sz="3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lang="en-US" sz="3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Receitas e Despesas por filial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lang="en-US" sz="3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Despesas por centro de custos ou despesas</a:t>
            </a:r>
            <a:endParaRPr sz="3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▪"/>
            </a:pPr>
            <a:r>
              <a:rPr lang="en-US" sz="3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de Rentabilidade por centro de investimentos</a:t>
            </a:r>
            <a:endParaRPr sz="36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7"/>
          <p:cNvSpPr txBox="1"/>
          <p:nvPr/>
        </p:nvSpPr>
        <p:spPr>
          <a:xfrm>
            <a:off x="9415848" y="137294"/>
            <a:ext cx="2681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214313" y="607651"/>
            <a:ext cx="1211299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rPr>
              <a:t>Subsistemas Contabilidade por Responsabilidade – Relatórios Gerados</a:t>
            </a:r>
            <a:endParaRPr sz="32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/>
        </p:nvSpPr>
        <p:spPr>
          <a:xfrm>
            <a:off x="388419" y="714375"/>
            <a:ext cx="11313043" cy="5014912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None/>
            </a:pPr>
            <a:r>
              <a:rPr lang="en-US" sz="3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Leitura Complementar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Você deve ler capítulo 24 e 25 do livro base de nossa disciplina (ver no plano de ensino</a:t>
            </a:r>
            <a:endParaRPr sz="24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9415848" y="137294"/>
            <a:ext cx="2681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/>
          <p:nvPr/>
        </p:nvSpPr>
        <p:spPr>
          <a:xfrm>
            <a:off x="1280160" y="1659409"/>
            <a:ext cx="9628632" cy="3986213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oto Sans Symbols"/>
              <a:buNone/>
            </a:pPr>
            <a:r>
              <a:rPr lang="en-US" sz="48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Subsistema de Custos e Contabilidade por Responsabilidade</a:t>
            </a:r>
            <a:endParaRPr sz="48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9415848" y="137294"/>
            <a:ext cx="2681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/>
          <p:nvPr/>
        </p:nvSpPr>
        <p:spPr>
          <a:xfrm>
            <a:off x="122100" y="1421183"/>
            <a:ext cx="11818002" cy="4648228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None/>
            </a:pPr>
            <a:r>
              <a:rPr lang="en-US" sz="2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Apurar informações para a tomada de decisão das empresas:</a:t>
            </a:r>
            <a:endParaRPr sz="28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 unitário dos produtos e atividades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 por ordem de trabalho </a:t>
            </a:r>
            <a:endParaRPr/>
          </a:p>
          <a:p>
            <a:pPr marL="685800" marR="0" lvl="1" indent="-2286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 para formação de preços de vendas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de custos </a:t>
            </a:r>
            <a:endParaRPr/>
          </a:p>
          <a:p>
            <a:pPr marL="685800" marR="0" lvl="1" indent="-2286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de rentabilidade de produtos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Listas de preços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Acompanhamento de preços de venda formados e práticados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Custo-padrão e análise das variações </a:t>
            </a:r>
            <a:endParaRPr/>
          </a:p>
          <a:p>
            <a:pPr marL="685800" marR="0" lvl="1" indent="-2286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Acompanhamento das variações de preço dos insumos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279263" y="688764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endParaRPr sz="30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3"/>
          <p:cNvSpPr txBox="1"/>
          <p:nvPr/>
        </p:nvSpPr>
        <p:spPr>
          <a:xfrm>
            <a:off x="9415848" y="137294"/>
            <a:ext cx="2681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279263" y="774852"/>
            <a:ext cx="66786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rPr>
              <a:t>Subsistemas de Custos - Objetivos</a:t>
            </a:r>
            <a:endParaRPr sz="36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/>
          <p:nvPr/>
        </p:nvSpPr>
        <p:spPr>
          <a:xfrm>
            <a:off x="279263" y="1359628"/>
            <a:ext cx="11818002" cy="4709784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None/>
            </a:pPr>
            <a:r>
              <a:rPr lang="en-US" sz="3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Definir conceitos de acumulação, mensuração e formatos de cálculo dos valores a serem incorporados e organizados pelo sistema. 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▪"/>
            </a:pPr>
            <a:r>
              <a:rPr lang="en-US" sz="3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 por ordem ou processo</a:t>
            </a:r>
            <a:endParaRPr sz="32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▪"/>
            </a:pPr>
            <a:r>
              <a:rPr lang="en-US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Sistema de acumulação de custos por ordem de fabricação:</a:t>
            </a:r>
            <a:r>
              <a:rPr lang="en-US"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base de acumulação são os custos reais da encomenda ou lote da encomenda.</a:t>
            </a:r>
            <a:endParaRPr/>
          </a:p>
          <a:p>
            <a:pPr marL="685800" marR="0" lvl="1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▪"/>
            </a:pPr>
            <a:r>
              <a:rPr lang="en-US" sz="3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Sistema de acumulação de custos por processos: </a:t>
            </a:r>
            <a:r>
              <a:rPr lang="en-US" sz="3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base de acumulação são os custos departamentais por onde passam os produtos fabricados em série. </a:t>
            </a:r>
            <a:endParaRPr sz="3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4"/>
          <p:cNvSpPr txBox="1"/>
          <p:nvPr/>
        </p:nvSpPr>
        <p:spPr>
          <a:xfrm>
            <a:off x="279263" y="688764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endParaRPr sz="30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9415848" y="137294"/>
            <a:ext cx="2681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279263" y="774852"/>
            <a:ext cx="803649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rPr>
              <a:t>Subsistemas de Custos - Atribuições e Funções</a:t>
            </a:r>
            <a:endParaRPr sz="32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/>
        </p:nvSpPr>
        <p:spPr>
          <a:xfrm>
            <a:off x="279263" y="1369820"/>
            <a:ext cx="11565407" cy="4699591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▪"/>
            </a:pPr>
            <a:r>
              <a:rPr lang="en-US" sz="3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Custeio por absorção ou custeio variável</a:t>
            </a:r>
            <a:endParaRPr sz="3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 absorção: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inclui os custos diretos/ variáveis, e absorve, por meio de rateio ou critérios de alocação, os custos indiretos/ fixos (Custeamento por atividades).</a:t>
            </a:r>
            <a:endParaRPr/>
          </a:p>
          <a:p>
            <a:pPr marL="685800" marR="0" lvl="1" indent="-2286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Variável: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só considera custos variáveis ou diretos, não havendo rateios ou alocações (Oriundo da teoria das restrições).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▪"/>
            </a:pPr>
            <a:r>
              <a:rPr lang="en-US" sz="3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Formato dos Cálculos: </a:t>
            </a:r>
            <a:r>
              <a:rPr lang="en-US" sz="30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critérios de rateio, critério de acumulação dos dados direcionadores de atividades, por exemplo.</a:t>
            </a:r>
            <a:endParaRPr/>
          </a:p>
          <a:p>
            <a:pPr marL="228600" marR="0" lvl="0" indent="-2286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▪"/>
            </a:pPr>
            <a:r>
              <a:rPr lang="en-US" sz="3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Definições dos padrões: </a:t>
            </a:r>
            <a:r>
              <a:rPr lang="en-US" sz="30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padrões de preço e padrões de quantidade.</a:t>
            </a:r>
            <a:endParaRPr sz="3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50800" algn="just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None/>
            </a:pPr>
            <a:endParaRPr sz="2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5"/>
          <p:cNvSpPr txBox="1"/>
          <p:nvPr/>
        </p:nvSpPr>
        <p:spPr>
          <a:xfrm>
            <a:off x="279263" y="688764"/>
            <a:ext cx="9628632" cy="1362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endParaRPr sz="30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9415848" y="137294"/>
            <a:ext cx="2681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279263" y="774852"/>
            <a:ext cx="803649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rPr>
              <a:t>Subsistemas de Custos - Atribuições e Funções</a:t>
            </a:r>
            <a:endParaRPr sz="32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/>
        </p:nvSpPr>
        <p:spPr>
          <a:xfrm>
            <a:off x="214313" y="1192426"/>
            <a:ext cx="11313043" cy="5014912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Rapidez e flexibilidade para o processo decisório</a:t>
            </a:r>
            <a:endParaRPr sz="28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Integração por análise: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realizar uma integração dos subsitemas</a:t>
            </a: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▪"/>
            </a:pPr>
            <a:r>
              <a:rPr lang="en-US" sz="28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Apuração por objetos de custo: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subsistema deve estar aberto para outras apurações: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 por ordem de trabalho</a:t>
            </a: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 por partes e peças</a:t>
            </a: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 por conjuntos, normais e opcionais</a:t>
            </a: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 de configuração de produtos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 por processos</a:t>
            </a: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 por setor ou departamentos</a:t>
            </a: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9415848" y="137294"/>
            <a:ext cx="2681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214313" y="607651"/>
            <a:ext cx="96723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rPr>
              <a:t>Subsistemas de Custos – Operacionalidade dos sistemas</a:t>
            </a:r>
            <a:endParaRPr sz="32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/>
        </p:nvSpPr>
        <p:spPr>
          <a:xfrm>
            <a:off x="214313" y="1192426"/>
            <a:ext cx="11313043" cy="5014912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▪"/>
            </a:pPr>
            <a:r>
              <a:rPr lang="en-US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Geração de listas de preços: </a:t>
            </a: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procedimentos automáticos para geração e correção da lista de preços</a:t>
            </a: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▪"/>
            </a:pPr>
            <a:r>
              <a:rPr lang="en-US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das variações: </a:t>
            </a: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sistema deve trabalhar com diversas opções de preços dos insumos de produção como: preços reais, preços padrões e preços de reposição.</a:t>
            </a:r>
            <a:endParaRPr/>
          </a:p>
          <a:p>
            <a:pPr marL="685800" marR="0" lvl="1" indent="-228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▪"/>
            </a:pPr>
            <a:r>
              <a:rPr lang="en-US" sz="2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Avaliação Geral da Eficiênica: </a:t>
            </a: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 processo sistemático de reunir informações para que seja possível efetuar análises comparativas entre o planejado e realizado.</a:t>
            </a:r>
            <a:endParaRPr sz="26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9415848" y="137294"/>
            <a:ext cx="2681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214313" y="607651"/>
            <a:ext cx="96723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rPr>
              <a:t>Subsistemas de Custos – Operacionalidade dos sistemas</a:t>
            </a:r>
            <a:endParaRPr sz="32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/>
        </p:nvSpPr>
        <p:spPr>
          <a:xfrm>
            <a:off x="214313" y="1192426"/>
            <a:ext cx="11313043" cy="5014912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Noto Sans Symbols"/>
              <a:buNone/>
            </a:pP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8"/>
          <p:cNvSpPr txBox="1"/>
          <p:nvPr/>
        </p:nvSpPr>
        <p:spPr>
          <a:xfrm>
            <a:off x="9415848" y="137294"/>
            <a:ext cx="2681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8"/>
          <p:cNvSpPr txBox="1"/>
          <p:nvPr/>
        </p:nvSpPr>
        <p:spPr>
          <a:xfrm>
            <a:off x="214313" y="607651"/>
            <a:ext cx="1055147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rPr>
              <a:t>Subsistemas de Custos – Integrações com outros subsistemas</a:t>
            </a:r>
            <a:endParaRPr sz="32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8"/>
          <p:cNvPicPr preferRelativeResize="0"/>
          <p:nvPr/>
        </p:nvPicPr>
        <p:blipFill rotWithShape="1">
          <a:blip r:embed="rId4">
            <a:alphaModFix/>
          </a:blip>
          <a:srcRect l="6460" t="14583" r="8354" b="22916"/>
          <a:stretch/>
        </p:blipFill>
        <p:spPr>
          <a:xfrm>
            <a:off x="5343525" y="1258583"/>
            <a:ext cx="3743325" cy="4882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/>
        </p:nvSpPr>
        <p:spPr>
          <a:xfrm>
            <a:off x="214313" y="1192426"/>
            <a:ext cx="11313043" cy="5014912"/>
          </a:xfrm>
          <a:prstGeom prst="rect">
            <a:avLst/>
          </a:prstGeom>
          <a:solidFill>
            <a:srgbClr val="A1B6C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 unitário por produto</a:t>
            </a: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Comparação entre os preços de venda praticados x preços de vendas calculados</a:t>
            </a: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Levantamento de custo das ordens de trabalho no custeio por ordem</a:t>
            </a: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228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 de fabricação por setor de departamento, no custeio por processo.</a:t>
            </a:r>
            <a:endParaRPr/>
          </a:p>
          <a:p>
            <a:pPr marL="685800" marR="0" lvl="1" indent="-2286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Noto Sans Symbols"/>
              <a:buChar char="▪"/>
            </a:pPr>
            <a:r>
              <a:rPr lang="en-US" sz="2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Análise das variações entre o custo-padrão e o custo real.</a:t>
            </a:r>
            <a:endParaRPr/>
          </a:p>
          <a:p>
            <a:pPr marL="685800" marR="0" lvl="1" indent="-635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Noto Sans Symbols"/>
              <a:buNone/>
            </a:pP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9"/>
          <p:cNvSpPr txBox="1"/>
          <p:nvPr/>
        </p:nvSpPr>
        <p:spPr>
          <a:xfrm>
            <a:off x="9415848" y="137294"/>
            <a:ext cx="26814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GRADUAÇÃO</a:t>
            </a:r>
            <a:endParaRPr sz="18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9"/>
          <p:cNvSpPr txBox="1"/>
          <p:nvPr/>
        </p:nvSpPr>
        <p:spPr>
          <a:xfrm>
            <a:off x="214313" y="607651"/>
            <a:ext cx="998613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3C4743"/>
                </a:solidFill>
                <a:latin typeface="Calibri"/>
                <a:ea typeface="Calibri"/>
                <a:cs typeface="Calibri"/>
                <a:sym typeface="Calibri"/>
              </a:rPr>
              <a:t>Subsistemas de Custos – Informações e relatórios gerados</a:t>
            </a:r>
            <a:endParaRPr sz="3200" b="1">
              <a:solidFill>
                <a:srgbClr val="3C47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S103462902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Education">
      <a:dk1>
        <a:srgbClr val="3C4743"/>
      </a:dk1>
      <a:lt1>
        <a:srgbClr val="E5E6DA"/>
      </a:lt1>
      <a:dk2>
        <a:srgbClr val="000000"/>
      </a:dk2>
      <a:lt2>
        <a:srgbClr val="FFFFFF"/>
      </a:lt2>
      <a:accent1>
        <a:srgbClr val="DDC237"/>
      </a:accent1>
      <a:accent2>
        <a:srgbClr val="94A43E"/>
      </a:accent2>
      <a:accent3>
        <a:srgbClr val="6488A3"/>
      </a:accent3>
      <a:accent4>
        <a:srgbClr val="926E8F"/>
      </a:accent4>
      <a:accent5>
        <a:srgbClr val="96A1AA"/>
      </a:accent5>
      <a:accent6>
        <a:srgbClr val="A99E8A"/>
      </a:accent6>
      <a:hlink>
        <a:srgbClr val="6488A3"/>
      </a:hlink>
      <a:folHlink>
        <a:srgbClr val="926E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809</Words>
  <Application>Microsoft Office PowerPoint</Application>
  <PresentationFormat>Widescreen</PresentationFormat>
  <Paragraphs>98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Noto Sans Symbols</vt:lpstr>
      <vt:lpstr>TS103462902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Paula</dc:creator>
  <cp:lastModifiedBy>Ana Paula</cp:lastModifiedBy>
  <cp:revision>2</cp:revision>
  <dcterms:created xsi:type="dcterms:W3CDTF">2014-02-13T18:02:48Z</dcterms:created>
  <dcterms:modified xsi:type="dcterms:W3CDTF">2019-11-29T16:42:58Z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TC034629029991</vt:lpwstr>
  </property>
</Properties>
</file>