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4101370" y="-630460"/>
            <a:ext cx="3986213" cy="962863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5" name="Google Shape;65;p11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 rot="5400000">
            <a:off x="2367386" y="-1526938"/>
            <a:ext cx="5714714" cy="9693088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523375" y="2743540"/>
            <a:ext cx="6857433" cy="1371487"/>
          </a:xfrm>
          <a:prstGeom prst="rect">
            <a:avLst/>
          </a:prstGeom>
          <a:solidFill>
            <a:srgbClr val="1F4D7F"/>
          </a:solidFill>
          <a:ln>
            <a:noFill/>
          </a:ln>
        </p:spPr>
      </p:pic>
      <p:sp>
        <p:nvSpPr>
          <p:cNvPr id="69" name="Google Shape;69;p12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8094434" y="2634163"/>
            <a:ext cx="5714714" cy="137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2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254481" y="5627992"/>
            <a:ext cx="1986083" cy="47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832533" y="820273"/>
            <a:ext cx="9359467" cy="29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832533" y="3910945"/>
            <a:ext cx="9359467" cy="1033272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3175199" y="1392515"/>
            <a:ext cx="85000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175199" y="3987332"/>
            <a:ext cx="8500062" cy="86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6158753"/>
            <a:ext cx="12192000" cy="712694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7340" y="6158752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29" name="Google Shape;29;p4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3502152" y="1"/>
            <a:ext cx="7315200" cy="40072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3502152" y="4058862"/>
            <a:ext cx="7315200" cy="1719072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861020" y="329174"/>
            <a:ext cx="6597464" cy="351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sz="5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838014" y="4186053"/>
            <a:ext cx="659746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2000"/>
              <a:buNone/>
              <a:defRPr sz="2000">
                <a:solidFill>
                  <a:srgbClr val="8F929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1800"/>
              <a:buNone/>
              <a:defRPr sz="1800">
                <a:solidFill>
                  <a:srgbClr val="8F929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6158753"/>
            <a:ext cx="12192000" cy="712694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7340" y="6158752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280160" y="2194560"/>
            <a:ext cx="4489704" cy="3986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415368" y="2194560"/>
            <a:ext cx="4493424" cy="3986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41" name="Google Shape;41;p6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280160" y="1962926"/>
            <a:ext cx="4489704" cy="83069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1280160" y="2877664"/>
            <a:ext cx="4489704" cy="34337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419088" y="1962926"/>
            <a:ext cx="4489704" cy="83069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419088" y="2877664"/>
            <a:ext cx="4489704" cy="34337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48" name="Google Shape;48;p7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8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5518896" y="2465294"/>
            <a:ext cx="5389895" cy="4016188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1291818" y="2465294"/>
            <a:ext cx="3834874" cy="37116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56" name="Google Shape;56;p9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5518896" y="2164976"/>
            <a:ext cx="5389895" cy="439718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13716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291819" y="2465293"/>
            <a:ext cx="3834874" cy="37116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1" name="Google Shape;61;p10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57200"/>
            <a:ext cx="12188952" cy="1371257"/>
          </a:xfrm>
          <a:prstGeom prst="rect">
            <a:avLst/>
          </a:prstGeom>
          <a:solidFill>
            <a:srgbClr val="1F4D7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  <a:defRPr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7" name="Google Shape;17;p1" descr="C:\Users\Ricardo\Desktop\Unichristus_logo_preferencial_parcia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4805042" y="4553559"/>
            <a:ext cx="72233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INFORMAÇÕES GERENCIAIS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4830724" y="5138334"/>
            <a:ext cx="61196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Ana Paula Oliveira de Melo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lang="en-US" sz="28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apaula.melo@yahoo.com</a:t>
            </a:r>
            <a:endParaRPr sz="28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958919" y="6045645"/>
            <a:ext cx="915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142875" y="1294390"/>
            <a:ext cx="11954390" cy="480359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integrações estão ligadas aos valores de entradas e saídas.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Subsistema de entradas de materiais e serviços;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Subsistema de controle de projetos;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Subsistema de emissão de notas fiscais e faturamento.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Subsistema de contabilidade societária e fiscal ( para as contabilizações e apropriação dos créditos de ICMS, PIS e Cofins)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Subsistema de contabilidade em outros padrões monetários (para as contabilizações de depreciações e saldo dos valores;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Subsistema de custo (para as depreciações por equipamento e centro de custo)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Subsistema de contabilidade por responsabilidade, para a depreciação e investimentos por àrea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Subsistema de orçamentos e previsões, para as informações sobre as depreciações futuras.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78724" y="593833"/>
            <a:ext cx="110821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 de Controle Patrimonial- Integrações com outros subsistemas</a:t>
            </a:r>
            <a:endParaRPr sz="28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42875" y="1294390"/>
            <a:ext cx="11954390" cy="480359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Livro Razão Auxiliar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Deve gerar o razão auxiliar de correção monetária de balanço. Este livro é obrigatório para a legislação fiscal, e deve conter toda a movimentação das contas do ativo permanente e patrimônio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líquido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por subconta que representa a natureza dos diversos bens e direitos classificados como ativo permanente e também as subcontas do patrimônio líquido.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Emissão de Relatórios de Controles e Livros Fiscais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Aquisições ou entradas do mês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Baixas do mês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 nas vendas permanentes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Depreciações por equipamentos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Depreciações do mês por centro de custo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Imobilizado por centro de custo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por divisão ou unidades de negócio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perdas por desvalorização 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-72266" y="618546"/>
            <a:ext cx="123846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Controle Patrimonial- Informações e Relatórios Gerados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42875" y="1294390"/>
            <a:ext cx="11954390" cy="480359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Controle de Investimentos</a:t>
            </a:r>
            <a:endParaRPr sz="2400" b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 controle de investimentos passa pela aprovação do Planejamento estratégico/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Orçamentário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empresa, estrutura-se um sistema para acompanhar a liberação, empenho e realização dos diversos investimentos planejados. Esse sistema deve conter níveis de autoridade e responsabilidade para as decisões de investimentos.</a:t>
            </a:r>
            <a:endParaRPr/>
          </a:p>
          <a:p>
            <a:pPr marL="685800" marR="0" lvl="1" indent="-101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42875" y="618550"/>
            <a:ext cx="1149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Controle Patrimonial- Controle de Investimentos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388419" y="714375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 Complementar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deve ler capítulo 18 do livro base de nossa disciplina (ver no plano de ensino).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/>
        </p:nvSpPr>
        <p:spPr>
          <a:xfrm>
            <a:off x="1280160" y="165940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oto Sans Symbols"/>
              <a:buNone/>
            </a:pPr>
            <a:r>
              <a:rPr lang="en-US" sz="4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Subsistema de Controle Patrimonial</a:t>
            </a:r>
            <a:endParaRPr sz="4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122100" y="1421183"/>
            <a:ext cx="11818002" cy="4648228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sua existência se dá pela grande quantidade de itens de ativos imobilizados 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intangíveis</a:t>
            </a:r>
            <a:r>
              <a:rPr lang="en-US" sz="2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nas organizações e precisam ser controlados.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Objetivos:</a:t>
            </a: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79263" y="774852"/>
            <a:ext cx="9292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Controle Patrimonial- Objetivos</a:t>
            </a:r>
            <a:endParaRPr sz="36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9263" y="2930090"/>
            <a:ext cx="11522212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Assegurar o </a:t>
            </a:r>
            <a:r>
              <a:rPr lang="en-US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controle físico e escritural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todos os itens considerados como </a:t>
            </a:r>
            <a:r>
              <a:rPr lang="en-US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ativos fixos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da empresa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Permitir o processo de</a:t>
            </a:r>
            <a:r>
              <a:rPr lang="en-US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valorização contábil, fiscal e gerencial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do ativo fixo da empresa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Permitir o processo de</a:t>
            </a:r>
            <a:r>
              <a:rPr lang="en-US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planejamento e controle dos recursos fixos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à disposição da empresa;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Armazenar todas as informações necessárias para todas as gestões relacionadas com o ativo fixo da empresa;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Permitir o </a:t>
            </a:r>
            <a:r>
              <a:rPr lang="en-US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processo de segurança e responsabilidade dos bens e direitos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à disposição dos funcionários da empresa;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Permitir o processo de </a:t>
            </a:r>
            <a:r>
              <a:rPr lang="en-US" sz="2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controle dos impostos recuperáveis</a:t>
            </a:r>
            <a:r>
              <a:rPr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das imobilizações (ICMS, PIS e Cofins).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142875" y="1265815"/>
            <a:ext cx="11954390" cy="480359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(tipos):</a:t>
            </a:r>
            <a:endParaRPr/>
          </a:p>
          <a:p>
            <a:pPr marL="914400" marR="0" lvl="1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 e irrestrito, físico e escritural, de todos os íten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considerados permanentes (Ex: máquinas, veículos e equipamentos)</a:t>
            </a:r>
            <a:endParaRPr/>
          </a:p>
          <a:p>
            <a:pPr marL="914400" marR="0" lvl="1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Controle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apenas escritural e nenhum controle físico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(Ex: dinheiro em caixa, itens em estoque)</a:t>
            </a:r>
            <a:endParaRPr/>
          </a:p>
          <a:p>
            <a:pPr marL="914400" marR="0" lvl="1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parcial físico e escritural dos itens relevantes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 controle apenas escritural dos itens classificados como não relevantes.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OBS: Os controles mais utilizados são o ítem um e três, conforme a listagem acima.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Normalização dos procedimentos dos eventos patrimoniais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Essa atribuição tem como função registrar todos os procedimentos relacionados aos eventos patrimoniais que são: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79276" y="593825"/>
            <a:ext cx="10874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Controle Patrimonial- Atribuições e Funções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142875" y="1265815"/>
            <a:ext cx="11954390" cy="480359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Normalização dos procedimentos dos eventos patrimoniais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Essa atribuição tem como função registrar todos os procedimentos relacionados aos eventos patrimoniais (entradas e saídas de bens) que são: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886232" y="593833"/>
            <a:ext cx="102671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Controle Patrimonial- Atribuições e Funções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42875" y="2233028"/>
            <a:ext cx="114729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Aquisição de bens e direitos com intenção de permanência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Transferência de bens entre estabelecimentos fiscais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Transferência de bens entre departamentos ou divisões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Empréstimos e comodato de bens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Doação de bens e direitos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Locação e arrendamento mercantil de bens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Reformas de equipamentos ou aquisições completamente ativáveis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Obras civis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Sinistro de bens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Bens para museu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Sucateamento e desmanche de bens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Venda de bens e direitos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Aplicação do teste para validação do valor recuperável do ativo (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impairment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142875" y="1294390"/>
            <a:ext cx="11954390" cy="480359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Critérios de atribuição de valor e depreciações e decisão de ativamento de gastos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Definição de critérios de valores para registros de bens patrimoniais.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Definição de critérios para o cálculo da depreciação.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Definição de critérios de ativ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mento dos gastos.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Correção monetária e contabilização das contas do patrimônio líquido</a:t>
            </a:r>
            <a:endParaRPr sz="22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correção monetária das contas do ativo permanente e das contas do patrimônio líquido.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Identificação Patrimonial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atribuir número de ordem aos bens e direitos da empresa por meio de plaquetas de patrimônio que são acopladas aos bens adquiridos. A identificação é necessária tanto para gerenciamento interno dos itens permanentes, como para as necessidades escriturais de controle das depreciações e baixas patrimoniais.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para Manutenção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a utilização dos registros patrimoniais para a gerência da manutenção dos bens da empresa.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42876" y="593825"/>
            <a:ext cx="11010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Controle Patrimonial- Atribuições e Funções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42875" y="1294390"/>
            <a:ext cx="11954390" cy="480359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Patrimonial como banco de dados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necessário que o sistema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possibilite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para cada bem ou direito controlado, o arquivamento em forma de banco de dados, de todas as informações necessárias para a sua gestão, para todas as áreas da empresa.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Exemplos de alguns dados a serem arquivados para cada ítem: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 do bem ou direito (número da identificação patrimonial)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original, valor reavaliado, valor de mercado;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Fabricante e fornecedor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os dados da Nota Fiscal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Marca, modelo, número de série.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Identificação expressiva para fins de custeio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de família de bens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Centro de custo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Localização física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Planta do seguro.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28400" y="593833"/>
            <a:ext cx="11782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Controle Patrimonial- Operacionalidades do Sistema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28400" y="1166272"/>
            <a:ext cx="11968865" cy="520595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Módulo de Cálculo de Atualização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Possibilitar o cálculo das correções monetárias e depreciação, por exemplo. Cada cálculo tornará obrigatório uma acumulação do valor de bens e direitos específica e não podem ser misturados, já que é da natureza destes elementos patrimoniais manterem valores acumulados decorrentes de critérios passados.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Módulo de Previsão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Utiliza-se esse módulo para o processo de projeção das depreciações para os próximos exercícios, em todas as possibilidades fiscais e gerenciais.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Reavaliações, Incorporações e Valor único dos bens e direitos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processos de adição de valores contábeis aos valores originais dos bens e direitos. O sistema deve permitir um acompanhamento dos valores partilhados e de mesma natureza, bem como do total de todos os valores de cada bem ou direito, que denomina-se valor único.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Reavaliação: caracteriza-se por uma adição de valor decorrente de valor de mercado posterior ao da aquisição e deve ser feito segundo as normas legais.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Incorporação: acontece quando se adquire ou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constrói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internamente itens complementares ao bem original.</a:t>
            </a:r>
            <a:endParaRPr/>
          </a:p>
          <a:p>
            <a:pPr marL="685800" marR="0" lvl="1" indent="-101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28400" y="593833"/>
            <a:ext cx="11782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Controle Patrimonial- Operacionalidades do Sistema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42875" y="1294390"/>
            <a:ext cx="11954390" cy="480359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Baixas Parciais: </a:t>
            </a:r>
            <a:r>
              <a:rPr lang="en-US" sz="22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operacionalidade que permite excluir parte do bem.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Bens de pequeno valor/ ativamento por lotes:</a:t>
            </a:r>
            <a:r>
              <a:rPr lang="en-US" sz="22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bens de pequeno valor que podem ser ativados em conjunto, ou mesmo controle de bens de pequeno valor, lançados em despesa na contabilidade, mas que deseja controlar fisicamente.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Apuração e Controle dos Créditos Fiscais:</a:t>
            </a:r>
            <a:r>
              <a:rPr lang="en-US" sz="22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lesgislações federais e estaduais, dentro de determinadas condições e critérios, o crédito de ICMS, PIS e Cofins sobre determinado itens que são ativados, ou mesmo sobre o valor das depreciações de determinados bens imobilizados. Assim é necessário que este sistema tenha condições tanto de apurar o valor dos créditos fiscais, nas diversas condições, bem como de controlar os valores a serem aproveitados em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exercícios</a:t>
            </a:r>
            <a:r>
              <a:rPr lang="en-US" sz="22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futuros ou a serem estornados nas situações previstas pela lei.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28400" y="593833"/>
            <a:ext cx="11782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Controle Patrimonial- Operacionalidades do Sistema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S103462902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Microsoft Office PowerPoint</Application>
  <PresentationFormat>Widescreen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Noto Sans Symbols</vt:lpstr>
      <vt:lpstr>TS103462902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</dc:creator>
  <cp:lastModifiedBy>Ana Paula</cp:lastModifiedBy>
  <cp:revision>1</cp:revision>
  <dcterms:modified xsi:type="dcterms:W3CDTF">2019-10-25T14:56:59Z</dcterms:modified>
</cp:coreProperties>
</file>