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638" y="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e263e51d_0_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3ee263e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ee263e51d_0_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ee263e5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ee263e51d_0_1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ee263e51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 extrusionOk="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 extrusionOk="0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 extrusionOk="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 extrusionOk="0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 extrusionOk="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 extrusionOk="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 extrusionOk="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 extrusionOk="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 extrusionOk="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 extrusionOk="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 extrusionOk="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 extrusionOk="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4149228" y="4489194"/>
            <a:ext cx="627634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Informação Gerencial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4163336" y="5642861"/>
            <a:ext cx="5236071" cy="39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 dirty="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Professora Ana Paula Oliveira de Melo</a:t>
            </a:r>
            <a:endParaRPr sz="24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/>
        </p:nvSpPr>
        <p:spPr>
          <a:xfrm>
            <a:off x="276859" y="3778250"/>
            <a:ext cx="10139680" cy="923330"/>
          </a:xfrm>
          <a:prstGeom prst="rect">
            <a:avLst/>
          </a:pr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162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Estudo Dirigido</a:t>
            </a:r>
            <a:endParaRPr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8561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/>
          </a:p>
          <a:p>
            <a:pPr marL="975487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/>
        </p:nvSpPr>
        <p:spPr>
          <a:xfrm>
            <a:off x="263024" y="2386077"/>
            <a:ext cx="10134600" cy="4437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Baseado na Leitura do Cap. 04 </a:t>
            </a:r>
            <a:endParaRPr/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Objetivo: Conhecer a importância dos bancos de dados ? Habilidades de construir critérios na escolha do banco de dados.</a:t>
            </a:r>
            <a:endParaRPr/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I)</a:t>
            </a:r>
            <a:endParaRPr/>
          </a:p>
          <a:p>
            <a:pPr marL="812800" marR="5080" lvl="1" indent="-34290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Conceitue com suas palavras: Banco de dados e Informações estruturadas e não estruturadas</a:t>
            </a:r>
            <a:endParaRPr/>
          </a:p>
          <a:p>
            <a:pPr marL="812800" marR="5080" lvl="1" indent="-34290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Quais as consequências da </a:t>
            </a: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má</a:t>
            </a: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 escolha de um banco de dados?</a:t>
            </a:r>
            <a:endParaRPr/>
          </a:p>
          <a:p>
            <a:pPr marL="812800" marR="5080" lvl="1" indent="-34290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Como o gestor precisa se preparar para realizar uma escolha adequada para o banco de dados.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000">
                <a:latin typeface="Calibri"/>
                <a:ea typeface="Calibri"/>
                <a:cs typeface="Calibri"/>
                <a:sym typeface="Calibri"/>
              </a:rPr>
              <a:t>II) Conforme a leitura dos objetivos dos banco de dados:</a:t>
            </a:r>
            <a:endParaRPr/>
          </a:p>
          <a:p>
            <a:pPr marL="812800" marR="5080" lvl="1" indent="-34290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Elabore dois novos objetivos</a:t>
            </a:r>
            <a:endParaRPr/>
          </a:p>
          <a:p>
            <a:pPr marL="812800" marR="5080" lvl="1" indent="-34290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AutoNum type="alphaLcPeriod"/>
            </a:pPr>
            <a:r>
              <a:rPr lang="pt-BR" sz="2000" b="0" i="0" u="none" strike="noStrike" cap="none">
                <a:latin typeface="Calibri"/>
                <a:ea typeface="Calibri"/>
                <a:cs typeface="Calibri"/>
                <a:sym typeface="Calibri"/>
              </a:rPr>
              <a:t>Escolhe dois trechos que você achou mais importantes e faça um breve resumo deles. Justifique a sua escolha.</a:t>
            </a:r>
            <a:endParaRPr sz="2000" b="0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241300" y="3778250"/>
            <a:ext cx="10139680" cy="1184940"/>
          </a:xfrm>
          <a:prstGeom prst="rect">
            <a:avLst/>
          </a:pr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93465" marR="152400" lvl="0" indent="-3436620" algn="l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Dados, Informações Estruturadas e Não Estruturadas </a:t>
            </a:r>
            <a:endParaRPr sz="3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8617594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263024" y="2405887"/>
            <a:ext cx="9760585" cy="3670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3600" b="1"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/>
          </a:p>
          <a:p>
            <a:pPr marL="755650" marR="0" lvl="1" indent="-28575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pt-BR" sz="4000" b="0" i="0" u="none" strike="noStrike" cap="none">
                <a:latin typeface="Calibri"/>
                <a:ea typeface="Calibri"/>
                <a:cs typeface="Calibri"/>
                <a:sym typeface="Calibri"/>
              </a:rPr>
              <a:t>É um dos conceitos mais importantes para análise de sistemas de informações contábeis </a:t>
            </a:r>
            <a:endParaRPr/>
          </a:p>
          <a:p>
            <a:pPr marL="755650" marR="0" lvl="1" indent="-285750" algn="l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Char char="•"/>
            </a:pPr>
            <a:r>
              <a:rPr lang="pt-BR" sz="4000" b="0" i="0" u="none" strike="noStrike" cap="none">
                <a:latin typeface="Calibri"/>
                <a:ea typeface="Calibri"/>
                <a:cs typeface="Calibri"/>
                <a:sym typeface="Calibri"/>
              </a:rPr>
              <a:t>Armazenamento de informações de forma estruturada. </a:t>
            </a:r>
            <a:endParaRPr/>
          </a:p>
        </p:txBody>
      </p:sp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263024" y="2399791"/>
            <a:ext cx="10126980" cy="444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36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3600" b="1">
                <a:latin typeface="Calibri"/>
                <a:ea typeface="Calibri"/>
                <a:cs typeface="Calibri"/>
                <a:sym typeface="Calibri"/>
              </a:rPr>
              <a:t>Gerenciamento de Banco de Dados: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marL="298450" marR="0" lvl="0" indent="-3873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❑"/>
            </a:pPr>
            <a:r>
              <a:rPr lang="pt-BR" sz="3600" b="1">
                <a:latin typeface="Calibri"/>
                <a:ea typeface="Calibri"/>
                <a:cs typeface="Calibri"/>
                <a:sym typeface="Calibri"/>
              </a:rPr>
              <a:t>Objetivos dos Bancos de Dados em manter: </a:t>
            </a:r>
            <a:endParaRPr sz="3600"/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latin typeface="Calibri"/>
                <a:ea typeface="Calibri"/>
                <a:cs typeface="Calibri"/>
                <a:sym typeface="Calibri"/>
              </a:rPr>
              <a:t>Integridade dos dados</a:t>
            </a:r>
            <a:endParaRPr sz="3600"/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latin typeface="Calibri"/>
                <a:ea typeface="Calibri"/>
                <a:cs typeface="Calibri"/>
                <a:sym typeface="Calibri"/>
              </a:rPr>
              <a:t>Rapidez e flexibilidade no acesso de informações</a:t>
            </a:r>
            <a:endParaRPr sz="3600"/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latin typeface="Calibri"/>
                <a:ea typeface="Calibri"/>
                <a:cs typeface="Calibri"/>
                <a:sym typeface="Calibri"/>
              </a:rPr>
              <a:t>Independência entre dados e programas</a:t>
            </a:r>
            <a:endParaRPr sz="3600"/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latin typeface="Calibri"/>
                <a:ea typeface="Calibri"/>
                <a:cs typeface="Calibri"/>
                <a:sym typeface="Calibri"/>
              </a:rPr>
              <a:t>Sigilo e segurança de dados</a:t>
            </a:r>
            <a:endParaRPr sz="3600"/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latin typeface="Calibri"/>
                <a:ea typeface="Calibri"/>
                <a:cs typeface="Calibri"/>
                <a:sym typeface="Calibri"/>
              </a:rPr>
              <a:t>Padronização dos dados</a:t>
            </a:r>
            <a:endParaRPr sz="36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263024" y="2399791"/>
            <a:ext cx="10127100" cy="44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pt-BR" sz="2800" dirty="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pt-BR" sz="2800" b="1" dirty="0">
                <a:latin typeface="Calibri"/>
                <a:ea typeface="Calibri"/>
                <a:cs typeface="Calibri"/>
                <a:sym typeface="Calibri"/>
              </a:rPr>
              <a:t>Gerenciamento de Banco de Dados:</a:t>
            </a:r>
            <a:endParaRPr sz="2800" dirty="0">
              <a:latin typeface="Calibri"/>
              <a:ea typeface="Calibri"/>
              <a:cs typeface="Calibri"/>
              <a:sym typeface="Calibri"/>
            </a:endParaRPr>
          </a:p>
          <a:p>
            <a:pPr marL="469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298450" marR="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Noto Sans Symbols"/>
              <a:buChar char="❑"/>
            </a:pPr>
            <a:r>
              <a:rPr lang="pt-BR" sz="3000" b="1" dirty="0">
                <a:latin typeface="Calibri"/>
                <a:ea typeface="Calibri"/>
                <a:cs typeface="Calibri"/>
                <a:sym typeface="Calibri"/>
              </a:rPr>
              <a:t>Objetivos do Sistema Gerenciador de um Banco de Dados</a:t>
            </a:r>
            <a:endParaRPr sz="3000" dirty="0"/>
          </a:p>
          <a:p>
            <a:pPr marL="7556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pt-BR" sz="3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Proteger os dados compartilhados </a:t>
            </a:r>
            <a:endParaRPr sz="3000" dirty="0"/>
          </a:p>
          <a:p>
            <a:pPr marL="7556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pt-BR" sz="3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Estruturar os dados, de forma fácil e necessários ao atendimento de situações diversas.</a:t>
            </a:r>
            <a:endParaRPr sz="3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pt-BR" sz="3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Minimizar os impactos negativos nas mudanças dos sistemas;</a:t>
            </a:r>
            <a:endParaRPr sz="3000" dirty="0"/>
          </a:p>
          <a:p>
            <a:pPr marL="7556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pt-BR" sz="3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Evitar erros e falhas em bases de dados;</a:t>
            </a:r>
            <a:endParaRPr sz="3000" dirty="0"/>
          </a:p>
          <a:p>
            <a:pPr marL="755650" marR="0" lvl="1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•"/>
            </a:pPr>
            <a:r>
              <a:rPr lang="pt-BR" sz="3000" b="0" i="0" u="none" strike="noStrike" cap="none" dirty="0">
                <a:latin typeface="Calibri"/>
                <a:ea typeface="Calibri"/>
                <a:cs typeface="Calibri"/>
                <a:sym typeface="Calibri"/>
              </a:rPr>
              <a:t>Atender a essas questões com qualidade e segurança operacional</a:t>
            </a:r>
            <a:endParaRPr sz="3000" b="0" i="0" u="none" strike="noStrike" cap="none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https://www.youtube.com/watch?v=XfO3TRvESBo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158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263024" y="2404363"/>
            <a:ext cx="10125710" cy="394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413384" marR="0" lvl="0" indent="-40068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 startAt="3"/>
            </a:pPr>
            <a:r>
              <a:rPr lang="pt-BR" sz="2800" b="1">
                <a:latin typeface="Calibri"/>
                <a:ea typeface="Calibri"/>
                <a:cs typeface="Calibri"/>
                <a:sym typeface="Calibri"/>
              </a:rPr>
              <a:t>Informações Estruturadas e Não Estruturadas </a:t>
            </a:r>
            <a:endParaRPr/>
          </a:p>
          <a:p>
            <a:pPr marL="413384" marR="0" lvl="0" indent="-222885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marL="12699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800" b="1">
                <a:latin typeface="Calibri"/>
                <a:ea typeface="Calibri"/>
                <a:cs typeface="Calibri"/>
                <a:sym typeface="Calibri"/>
              </a:rPr>
              <a:t>Informações Estruturadas: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são aquelas sobre as quais a organização tem mais domínio; são as que retratam e representam a base de sua operacionalização.</a:t>
            </a:r>
            <a:endParaRPr/>
          </a:p>
          <a:p>
            <a:pPr marL="12699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2800" b="1">
              <a:latin typeface="Calibri"/>
              <a:ea typeface="Calibri"/>
              <a:cs typeface="Calibri"/>
              <a:sym typeface="Calibri"/>
            </a:endParaRPr>
          </a:p>
          <a:p>
            <a:pPr marL="12699" marR="0" lvl="0" indent="0" algn="just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800" b="1">
                <a:latin typeface="Calibri"/>
                <a:ea typeface="Calibri"/>
                <a:cs typeface="Calibri"/>
                <a:sym typeface="Calibri"/>
              </a:rPr>
              <a:t>Informações Não Estruturadas: </a:t>
            </a:r>
            <a:r>
              <a:rPr lang="pt-BR" sz="2800">
                <a:latin typeface="Calibri"/>
                <a:ea typeface="Calibri"/>
                <a:cs typeface="Calibri"/>
                <a:sym typeface="Calibri"/>
              </a:rPr>
              <a:t> são necessárias ao exercício de situar a organização no segmento econômico a que pertence e de projetar um perfil de seu comportamento esperado. </a:t>
            </a:r>
            <a:endParaRPr sz="2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263024" y="2407411"/>
            <a:ext cx="10127615" cy="506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Calibri"/>
                <a:ea typeface="Calibri"/>
                <a:cs typeface="Calibri"/>
                <a:sym typeface="Calibri"/>
              </a:rPr>
              <a:t>4. Planejamento e Controle das Informações, Ciclo Administrativo e Nível Empresarial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Há uma necessidade de um planejamento de relatórios em todos os níveis hierárquicos e para diferentes usuários .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O sistema de informação contábil deve produzir informações que possam atender aos seguintes aspectos: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927100" marR="0" lvl="2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Nível Empresarial 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Estratégico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Tático 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Operacional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263024" y="2407411"/>
            <a:ext cx="10127700" cy="50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latin typeface="Calibri"/>
                <a:ea typeface="Calibri"/>
                <a:cs typeface="Calibri"/>
                <a:sym typeface="Calibri"/>
              </a:rPr>
              <a:t>4. Planejamento e Controle das Informações, Ciclo Administrativo e Nível Empresarial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Há uma necessidade de um planejamento de relatórios em todos os níveis hierárquicos e para diferentes usuários .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O sistema de informação contábil deve produzir informações que possam atender aos seguintes aspectos: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400"/>
          </a:p>
          <a:p>
            <a:pPr marL="927100" marR="0" lvl="2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Ciclo Administrativo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Planejamento 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Execução 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Controle</a:t>
            </a:r>
            <a:endParaRPr sz="2400"/>
          </a:p>
          <a:p>
            <a:pPr marL="0" marR="0" lvl="2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263025" y="2407403"/>
            <a:ext cx="10127700" cy="3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pt-BR" sz="2400" b="1">
                <a:latin typeface="Calibri"/>
                <a:ea typeface="Calibri"/>
                <a:cs typeface="Calibri"/>
                <a:sym typeface="Calibri"/>
              </a:rPr>
              <a:t>. Planejamento e Controle das Informações, Ciclo Administrativo e Nível Empresarial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Há uma necessidade de um planejamento de relatórios em todos os níveis hierárquicos e para diferentes usuários .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O sistema de informação contábil deve produzir informações que possam atender aos seguintes aspectos:</a:t>
            </a:r>
            <a:endParaRPr sz="2400"/>
          </a:p>
          <a:p>
            <a:pPr marL="469900" marR="0" lvl="1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endParaRPr sz="2400"/>
          </a:p>
          <a:p>
            <a:pPr marL="927100" marR="0" lvl="2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1" i="0" u="none" strike="noStrike" cap="none">
                <a:latin typeface="Calibri"/>
                <a:ea typeface="Calibri"/>
                <a:cs typeface="Calibri"/>
                <a:sym typeface="Calibri"/>
              </a:rPr>
              <a:t>Nível de Estruturação da Informação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Estruturada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Semiestruturada</a:t>
            </a:r>
            <a:endParaRPr sz="2400"/>
          </a:p>
          <a:p>
            <a:pPr marL="1384300" marR="0" lvl="3" indent="0" algn="just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latin typeface="Calibri"/>
                <a:ea typeface="Calibri"/>
                <a:cs typeface="Calibri"/>
                <a:sym typeface="Calibri"/>
              </a:rPr>
              <a:t>Não Estruturada</a:t>
            </a:r>
            <a:endParaRPr sz="2400" b="0" i="0" u="none" strike="noStrike" cap="none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Personalizar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Apresentação do PowerPoint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 Gerencial</vt:lpstr>
      <vt:lpstr>Sistemas de Informação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1</cp:revision>
  <dcterms:modified xsi:type="dcterms:W3CDTF">2019-08-23T17:46:45Z</dcterms:modified>
</cp:coreProperties>
</file>