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74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633913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6057900" y="0"/>
            <a:ext cx="4632325" cy="37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177088"/>
            <a:ext cx="4633913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>
            <a:spLocks noGrp="1"/>
          </p:cNvSpPr>
          <p:nvPr>
            <p:ph type="body" idx="1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263533" y="2699004"/>
            <a:ext cx="10166333" cy="350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404" y="771144"/>
            <a:ext cx="10692765" cy="304800"/>
          </a:xfrm>
          <a:custGeom>
            <a:avLst/>
            <a:gdLst/>
            <a:ahLst/>
            <a:cxnLst/>
            <a:rect l="l" t="t" r="r" b="b"/>
            <a:pathLst>
              <a:path w="10692765" h="304800" extrusionOk="0">
                <a:moveTo>
                  <a:pt x="0" y="304800"/>
                </a:moveTo>
                <a:lnTo>
                  <a:pt x="10692384" y="304800"/>
                </a:lnTo>
                <a:lnTo>
                  <a:pt x="10692384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404" y="2375916"/>
            <a:ext cx="10692765" cy="4410710"/>
          </a:xfrm>
          <a:custGeom>
            <a:avLst/>
            <a:gdLst/>
            <a:ahLst/>
            <a:cxnLst/>
            <a:rect l="l" t="t" r="r" b="b"/>
            <a:pathLst>
              <a:path w="10692765" h="4410709" extrusionOk="0">
                <a:moveTo>
                  <a:pt x="0" y="4410456"/>
                </a:moveTo>
                <a:lnTo>
                  <a:pt x="10692384" y="4410456"/>
                </a:lnTo>
                <a:lnTo>
                  <a:pt x="10692384" y="0"/>
                </a:lnTo>
                <a:lnTo>
                  <a:pt x="0" y="0"/>
                </a:lnTo>
                <a:lnTo>
                  <a:pt x="0" y="4410456"/>
                </a:lnTo>
                <a:close/>
              </a:path>
            </a:pathLst>
          </a:custGeom>
          <a:solidFill>
            <a:srgbClr val="E5E6D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1404" y="1075944"/>
            <a:ext cx="10689590" cy="97790"/>
          </a:xfrm>
          <a:custGeom>
            <a:avLst/>
            <a:gdLst/>
            <a:ahLst/>
            <a:cxnLst/>
            <a:rect l="l" t="t" r="r" b="b"/>
            <a:pathLst>
              <a:path w="10689590" h="97790" extrusionOk="0">
                <a:moveTo>
                  <a:pt x="0" y="97536"/>
                </a:moveTo>
                <a:lnTo>
                  <a:pt x="10689336" y="97536"/>
                </a:lnTo>
                <a:lnTo>
                  <a:pt x="10689336" y="0"/>
                </a:lnTo>
                <a:lnTo>
                  <a:pt x="0" y="0"/>
                </a:lnTo>
                <a:lnTo>
                  <a:pt x="0" y="97536"/>
                </a:lnTo>
                <a:close/>
              </a:path>
            </a:pathLst>
          </a:custGeom>
          <a:solidFill>
            <a:srgbClr val="DDC13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1404" y="1173480"/>
            <a:ext cx="10689590" cy="1202690"/>
          </a:xfrm>
          <a:custGeom>
            <a:avLst/>
            <a:gdLst/>
            <a:ahLst/>
            <a:cxnLst/>
            <a:rect l="l" t="t" r="r" b="b"/>
            <a:pathLst>
              <a:path w="10689590" h="1202689" extrusionOk="0">
                <a:moveTo>
                  <a:pt x="0" y="0"/>
                </a:moveTo>
                <a:lnTo>
                  <a:pt x="0" y="1202436"/>
                </a:lnTo>
                <a:lnTo>
                  <a:pt x="10689336" y="1202436"/>
                </a:lnTo>
                <a:lnTo>
                  <a:pt x="10689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1F4D7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1404" y="1164336"/>
            <a:ext cx="10692130" cy="1219200"/>
          </a:xfrm>
          <a:custGeom>
            <a:avLst/>
            <a:gdLst/>
            <a:ahLst/>
            <a:cxnLst/>
            <a:rect l="l" t="t" r="r" b="b"/>
            <a:pathLst>
              <a:path w="10692130" h="1219200" extrusionOk="0">
                <a:moveTo>
                  <a:pt x="10691994" y="7233"/>
                </a:moveTo>
                <a:lnTo>
                  <a:pt x="10691994" y="0"/>
                </a:lnTo>
                <a:lnTo>
                  <a:pt x="0" y="0"/>
                </a:lnTo>
                <a:lnTo>
                  <a:pt x="0" y="9144"/>
                </a:lnTo>
                <a:lnTo>
                  <a:pt x="10689333" y="9144"/>
                </a:lnTo>
                <a:lnTo>
                  <a:pt x="10689333" y="4572"/>
                </a:lnTo>
                <a:lnTo>
                  <a:pt x="10691994" y="7233"/>
                </a:lnTo>
                <a:close/>
              </a:path>
              <a:path w="10692130" h="1219200" extrusionOk="0">
                <a:moveTo>
                  <a:pt x="0" y="9144"/>
                </a:moveTo>
                <a:lnTo>
                  <a:pt x="0" y="4572"/>
                </a:lnTo>
                <a:lnTo>
                  <a:pt x="0" y="9144"/>
                </a:lnTo>
                <a:close/>
              </a:path>
              <a:path w="10692130" h="1219200" extrusionOk="0">
                <a:moveTo>
                  <a:pt x="0" y="1211580"/>
                </a:moveTo>
                <a:lnTo>
                  <a:pt x="0" y="9144"/>
                </a:lnTo>
                <a:lnTo>
                  <a:pt x="0" y="1211580"/>
                </a:lnTo>
                <a:close/>
              </a:path>
              <a:path w="10692130" h="1219200" extrusionOk="0">
                <a:moveTo>
                  <a:pt x="10691994" y="1212853"/>
                </a:moveTo>
                <a:lnTo>
                  <a:pt x="10691994" y="1211580"/>
                </a:lnTo>
                <a:lnTo>
                  <a:pt x="0" y="1211580"/>
                </a:lnTo>
                <a:lnTo>
                  <a:pt x="0" y="1214628"/>
                </a:lnTo>
                <a:lnTo>
                  <a:pt x="0" y="1219200"/>
                </a:lnTo>
                <a:lnTo>
                  <a:pt x="10689333" y="1219200"/>
                </a:lnTo>
                <a:lnTo>
                  <a:pt x="10689333" y="1214628"/>
                </a:lnTo>
                <a:lnTo>
                  <a:pt x="10691994" y="1212853"/>
                </a:lnTo>
                <a:close/>
              </a:path>
              <a:path w="10692130" h="1219200" extrusionOk="0">
                <a:moveTo>
                  <a:pt x="0" y="1219200"/>
                </a:moveTo>
                <a:lnTo>
                  <a:pt x="0" y="1214628"/>
                </a:lnTo>
                <a:lnTo>
                  <a:pt x="0" y="1219200"/>
                </a:lnTo>
                <a:close/>
              </a:path>
              <a:path w="10692130" h="1219200" extrusionOk="0">
                <a:moveTo>
                  <a:pt x="10691994" y="9144"/>
                </a:moveTo>
                <a:lnTo>
                  <a:pt x="10691994" y="7233"/>
                </a:lnTo>
                <a:lnTo>
                  <a:pt x="10689333" y="4572"/>
                </a:lnTo>
                <a:lnTo>
                  <a:pt x="10689333" y="9144"/>
                </a:lnTo>
                <a:lnTo>
                  <a:pt x="10691994" y="9144"/>
                </a:lnTo>
                <a:close/>
              </a:path>
              <a:path w="10692130" h="1219200" extrusionOk="0">
                <a:moveTo>
                  <a:pt x="10691994" y="1211580"/>
                </a:moveTo>
                <a:lnTo>
                  <a:pt x="10691994" y="9144"/>
                </a:lnTo>
                <a:lnTo>
                  <a:pt x="10689333" y="9144"/>
                </a:lnTo>
                <a:lnTo>
                  <a:pt x="10689333" y="1211580"/>
                </a:lnTo>
                <a:lnTo>
                  <a:pt x="10691994" y="1211580"/>
                </a:lnTo>
                <a:close/>
              </a:path>
              <a:path w="10692130" h="1219200" extrusionOk="0">
                <a:moveTo>
                  <a:pt x="10691994" y="1219200"/>
                </a:moveTo>
                <a:lnTo>
                  <a:pt x="10691994" y="1212853"/>
                </a:lnTo>
                <a:lnTo>
                  <a:pt x="10689333" y="1214628"/>
                </a:lnTo>
                <a:lnTo>
                  <a:pt x="10689333" y="1219200"/>
                </a:lnTo>
                <a:lnTo>
                  <a:pt x="10691994" y="121920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023481" y="1441703"/>
            <a:ext cx="167640" cy="192023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9715378" y="1374647"/>
            <a:ext cx="195071" cy="25907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8776593" y="1374647"/>
            <a:ext cx="198119" cy="268223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9233793" y="1374647"/>
            <a:ext cx="438912" cy="268223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9953121" y="1408175"/>
            <a:ext cx="478536" cy="2346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0471281" y="1441703"/>
            <a:ext cx="146304" cy="20116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8246242" y="1261872"/>
            <a:ext cx="411480" cy="49072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 txBox="1">
            <a:spLocks noGrp="1"/>
          </p:cNvSpPr>
          <p:nvPr>
            <p:ph type="title"/>
          </p:nvPr>
        </p:nvSpPr>
        <p:spPr>
          <a:xfrm>
            <a:off x="68570" y="1791715"/>
            <a:ext cx="10556258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5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body" idx="1"/>
          </p:nvPr>
        </p:nvSpPr>
        <p:spPr>
          <a:xfrm>
            <a:off x="263533" y="2699004"/>
            <a:ext cx="10166333" cy="350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1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1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b="0" u="none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/>
          <p:nvPr/>
        </p:nvSpPr>
        <p:spPr>
          <a:xfrm>
            <a:off x="1404" y="771143"/>
            <a:ext cx="10691995" cy="601370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4149228" y="4489194"/>
            <a:ext cx="627634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Sistemas de Informação Gerencial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4089538" y="5534469"/>
            <a:ext cx="4530480" cy="4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50" dirty="0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Professora: Ana Paula Oliveira</a:t>
            </a:r>
            <a:endParaRPr sz="24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6866533" y="6080250"/>
            <a:ext cx="1925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>
            <a:spLocks noGrp="1"/>
          </p:cNvSpPr>
          <p:nvPr>
            <p:ph type="title"/>
          </p:nvPr>
        </p:nvSpPr>
        <p:spPr>
          <a:xfrm>
            <a:off x="79214" y="1426127"/>
            <a:ext cx="7810042" cy="59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 Estruturação da conta contábil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6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6"/>
          <p:cNvSpPr txBox="1"/>
          <p:nvPr/>
        </p:nvSpPr>
        <p:spPr>
          <a:xfrm>
            <a:off x="6866" y="2406650"/>
            <a:ext cx="10277983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 conjunta das variáveis definidas nos passos anteriores, determinará como a conta contábil deve ser estruturada, seus segmentos, níveis e processo de aglutinação.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9214" y="1187450"/>
            <a:ext cx="7810042" cy="115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4- Parametrização dos demais módulos do SIGE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7"/>
          <p:cNvSpPr txBox="1"/>
          <p:nvPr/>
        </p:nvSpPr>
        <p:spPr>
          <a:xfrm>
            <a:off x="6866" y="2406650"/>
            <a:ext cx="10686534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Verificar se cada módulo do SIGE está preparado para fornecer as informações necessárias para o sistema de informações contábeis.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>
            <a:spLocks noGrp="1"/>
          </p:cNvSpPr>
          <p:nvPr>
            <p:ph type="title"/>
          </p:nvPr>
        </p:nvSpPr>
        <p:spPr>
          <a:xfrm>
            <a:off x="79214" y="1187450"/>
            <a:ext cx="7810042" cy="115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 Plano de Contas e Operacionalização dos Lançamentos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8"/>
          <p:cNvSpPr txBox="1"/>
          <p:nvPr/>
        </p:nvSpPr>
        <p:spPr>
          <a:xfrm>
            <a:off x="6866" y="2406650"/>
            <a:ext cx="10686534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operacionalização dos lançamentos deve ser uma informação que leve à ação.</a:t>
            </a:r>
            <a:endParaRPr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Plano de contas deve ser elaborados tendo em vista os relatório futuros que deles originarão e a necessidade da integração de todo o Sistema de Informação contábil.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79214" y="1187450"/>
            <a:ext cx="7810042" cy="1153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6- Disponibilização das informações e relatórios gerenciais</a:t>
            </a:r>
            <a:endParaRPr sz="40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6866" y="2406650"/>
            <a:ext cx="10686534" cy="2862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Referente as saídas do sistema que são os relatórios gerenciais e contábeis, sempre buscando atender as necessidades. </a:t>
            </a:r>
            <a:endParaRPr sz="3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8617594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263533" y="2699004"/>
            <a:ext cx="10139680" cy="3500754"/>
          </a:xfrm>
          <a:custGeom>
            <a:avLst/>
            <a:gdLst/>
            <a:ahLst/>
            <a:cxnLst/>
            <a:rect l="l" t="t" r="r" b="b"/>
            <a:pathLst>
              <a:path w="10139680" h="3500754" extrusionOk="0">
                <a:moveTo>
                  <a:pt x="0" y="0"/>
                </a:moveTo>
                <a:lnTo>
                  <a:pt x="0" y="3500628"/>
                </a:lnTo>
                <a:lnTo>
                  <a:pt x="10139172" y="3500628"/>
                </a:lnTo>
                <a:lnTo>
                  <a:pt x="10139172" y="0"/>
                </a:lnTo>
                <a:lnTo>
                  <a:pt x="0" y="0"/>
                </a:lnTo>
                <a:close/>
              </a:path>
            </a:pathLst>
          </a:custGeom>
          <a:solidFill>
            <a:srgbClr val="A1B7C8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8"/>
          <p:cNvSpPr txBox="1"/>
          <p:nvPr/>
        </p:nvSpPr>
        <p:spPr>
          <a:xfrm>
            <a:off x="469900" y="2838176"/>
            <a:ext cx="9407525" cy="247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de Informação  Contábil e Enfoque Sistêmico Aplicado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Subsistemas do Sistema de Informação Contábil</a:t>
            </a:r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4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9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9"/>
          <p:cNvSpPr txBox="1"/>
          <p:nvPr/>
        </p:nvSpPr>
        <p:spPr>
          <a:xfrm>
            <a:off x="196477" y="2584194"/>
            <a:ext cx="10274935" cy="112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 de Informação Contábil</a:t>
            </a:r>
            <a:endParaRPr/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/>
          <p:nvPr/>
        </p:nvSpPr>
        <p:spPr>
          <a:xfrm>
            <a:off x="3481734" y="3528071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Acumula, classifica, processa, Analisa e comunica as informações financeiras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9"/>
          <p:cNvSpPr/>
          <p:nvPr/>
        </p:nvSpPr>
        <p:spPr>
          <a:xfrm>
            <a:off x="7708900" y="3343434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Fornece informações para operações, controle e tomada de decisões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/>
          <p:nvPr/>
        </p:nvSpPr>
        <p:spPr>
          <a:xfrm>
            <a:off x="8074104" y="5226050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Proporciona uma base para escolha de uma entre as várias alternativas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4622508" y="5275103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Auxilia nos três níveis de decisão: estratégico, tático e operacional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263532" y="5226050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Prover informações monetárias e não monetárias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174125" y="3343434"/>
            <a:ext cx="2340476" cy="136094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uma peça fundamental do Sistema de Informação Gerencial de uma empresa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4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0"/>
          <p:cNvSpPr txBox="1"/>
          <p:nvPr/>
        </p:nvSpPr>
        <p:spPr>
          <a:xfrm>
            <a:off x="196477" y="2584194"/>
            <a:ext cx="10274935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Recursos do Sistema de Informação Contábil</a:t>
            </a:r>
            <a:endParaRPr/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0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0"/>
          <p:cNvSpPr txBox="1"/>
          <p:nvPr/>
        </p:nvSpPr>
        <p:spPr>
          <a:xfrm>
            <a:off x="193429" y="3244850"/>
            <a:ext cx="1027798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Humanos </a:t>
            </a: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(capacitação adequada eml: ciências contábeis, enfoque sistêmico da contabilidade, visão contábil gerencial completa).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pt-BR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</a:t>
            </a:r>
            <a:r>
              <a:rPr lang="pt-BR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(efetivar todo o potencial gerencial da informação contábil a ser gerada e utilizada)</a:t>
            </a: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57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455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Informação  Contábil</a:t>
            </a: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1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196477" y="2572512"/>
            <a:ext cx="10274935" cy="350520"/>
          </a:xfrm>
          <a:custGeom>
            <a:avLst/>
            <a:gdLst/>
            <a:ahLst/>
            <a:cxnLst/>
            <a:rect l="l" t="t" r="r" b="b"/>
            <a:pathLst>
              <a:path w="10274935" h="350519" extrusionOk="0">
                <a:moveTo>
                  <a:pt x="0" y="0"/>
                </a:moveTo>
                <a:lnTo>
                  <a:pt x="0" y="350520"/>
                </a:lnTo>
                <a:lnTo>
                  <a:pt x="10274808" y="350520"/>
                </a:lnTo>
                <a:lnTo>
                  <a:pt x="10274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193429" y="2567940"/>
            <a:ext cx="10282555" cy="360045"/>
          </a:xfrm>
          <a:custGeom>
            <a:avLst/>
            <a:gdLst/>
            <a:ahLst/>
            <a:cxnLst/>
            <a:rect l="l" t="t" r="r" b="b"/>
            <a:pathLst>
              <a:path w="10282555" h="360044" extrusionOk="0">
                <a:moveTo>
                  <a:pt x="10282425" y="356616"/>
                </a:moveTo>
                <a:lnTo>
                  <a:pt x="10282425" y="1524"/>
                </a:lnTo>
                <a:lnTo>
                  <a:pt x="10280901" y="0"/>
                </a:lnTo>
                <a:lnTo>
                  <a:pt x="1524" y="0"/>
                </a:lnTo>
                <a:lnTo>
                  <a:pt x="0" y="1524"/>
                </a:lnTo>
                <a:lnTo>
                  <a:pt x="0" y="356616"/>
                </a:lnTo>
                <a:lnTo>
                  <a:pt x="1524" y="359664"/>
                </a:lnTo>
                <a:lnTo>
                  <a:pt x="3048" y="359664"/>
                </a:lnTo>
                <a:lnTo>
                  <a:pt x="3048" y="7620"/>
                </a:lnTo>
                <a:lnTo>
                  <a:pt x="7620" y="4572"/>
                </a:lnTo>
                <a:lnTo>
                  <a:pt x="7620" y="7620"/>
                </a:lnTo>
                <a:lnTo>
                  <a:pt x="10274805" y="7620"/>
                </a:lnTo>
                <a:lnTo>
                  <a:pt x="10274805" y="4572"/>
                </a:lnTo>
                <a:lnTo>
                  <a:pt x="10277853" y="7620"/>
                </a:lnTo>
                <a:lnTo>
                  <a:pt x="10277853" y="359664"/>
                </a:lnTo>
                <a:lnTo>
                  <a:pt x="10280901" y="359664"/>
                </a:lnTo>
                <a:lnTo>
                  <a:pt x="10282425" y="356616"/>
                </a:lnTo>
                <a:close/>
              </a:path>
              <a:path w="10282555" h="360044" extrusionOk="0">
                <a:moveTo>
                  <a:pt x="7620" y="7620"/>
                </a:moveTo>
                <a:lnTo>
                  <a:pt x="7620" y="4572"/>
                </a:lnTo>
                <a:lnTo>
                  <a:pt x="3048" y="7620"/>
                </a:lnTo>
                <a:lnTo>
                  <a:pt x="7620" y="7620"/>
                </a:lnTo>
                <a:close/>
              </a:path>
              <a:path w="10282555" h="360044" extrusionOk="0">
                <a:moveTo>
                  <a:pt x="7620" y="350520"/>
                </a:moveTo>
                <a:lnTo>
                  <a:pt x="7620" y="7620"/>
                </a:lnTo>
                <a:lnTo>
                  <a:pt x="3048" y="7620"/>
                </a:lnTo>
                <a:lnTo>
                  <a:pt x="3048" y="350520"/>
                </a:lnTo>
                <a:lnTo>
                  <a:pt x="7620" y="3505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3048" y="350520"/>
                </a:lnTo>
                <a:lnTo>
                  <a:pt x="7620" y="355092"/>
                </a:lnTo>
                <a:lnTo>
                  <a:pt x="7620" y="359664"/>
                </a:lnTo>
                <a:lnTo>
                  <a:pt x="10274805" y="359664"/>
                </a:lnTo>
                <a:lnTo>
                  <a:pt x="10274805" y="355092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7620" y="359664"/>
                </a:moveTo>
                <a:lnTo>
                  <a:pt x="7620" y="355092"/>
                </a:lnTo>
                <a:lnTo>
                  <a:pt x="3048" y="350520"/>
                </a:lnTo>
                <a:lnTo>
                  <a:pt x="3048" y="359664"/>
                </a:lnTo>
                <a:lnTo>
                  <a:pt x="7620" y="359664"/>
                </a:lnTo>
                <a:close/>
              </a:path>
              <a:path w="10282555" h="360044" extrusionOk="0">
                <a:moveTo>
                  <a:pt x="10277853" y="7620"/>
                </a:moveTo>
                <a:lnTo>
                  <a:pt x="10274805" y="4572"/>
                </a:lnTo>
                <a:lnTo>
                  <a:pt x="10274805" y="7620"/>
                </a:lnTo>
                <a:lnTo>
                  <a:pt x="10277853" y="7620"/>
                </a:lnTo>
                <a:close/>
              </a:path>
              <a:path w="10282555" h="360044" extrusionOk="0">
                <a:moveTo>
                  <a:pt x="10277853" y="350520"/>
                </a:moveTo>
                <a:lnTo>
                  <a:pt x="10277853" y="7620"/>
                </a:lnTo>
                <a:lnTo>
                  <a:pt x="10274805" y="7620"/>
                </a:lnTo>
                <a:lnTo>
                  <a:pt x="10274805" y="350520"/>
                </a:lnTo>
                <a:lnTo>
                  <a:pt x="10277853" y="350520"/>
                </a:lnTo>
                <a:close/>
              </a:path>
              <a:path w="10282555" h="360044" extrusionOk="0">
                <a:moveTo>
                  <a:pt x="10277853" y="359664"/>
                </a:moveTo>
                <a:lnTo>
                  <a:pt x="10277853" y="350520"/>
                </a:lnTo>
                <a:lnTo>
                  <a:pt x="10274805" y="355092"/>
                </a:lnTo>
                <a:lnTo>
                  <a:pt x="10274805" y="359664"/>
                </a:lnTo>
                <a:lnTo>
                  <a:pt x="10277853" y="359664"/>
                </a:lnTo>
                <a:close/>
              </a:path>
            </a:pathLst>
          </a:custGeom>
          <a:solidFill>
            <a:srgbClr val="006FB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196477" y="2584194"/>
            <a:ext cx="10274935" cy="169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noAutofit/>
          </a:bodyPr>
          <a:lstStyle/>
          <a:p>
            <a:pPr marL="787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Saídas do Sistema de Informação Contábil</a:t>
            </a:r>
            <a:endParaRPr/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 b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4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1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1"/>
          <p:cNvSpPr txBox="1"/>
          <p:nvPr/>
        </p:nvSpPr>
        <p:spPr>
          <a:xfrm>
            <a:off x="157234" y="3430579"/>
            <a:ext cx="1027798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Relatórios Contábeis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Análises Contábeis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Informação eletrônica integrada para usuários específicos (dentro e fora da empresa)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Interfaces contábeis com outros sistemas de informações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Consultorias, assessorias ou apresentações formais. </a:t>
            </a: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7293476" cy="1276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12700" marR="5080" lvl="0" indent="0" algn="l" rtl="0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Estruturação do Sistema de Informação Contábil no SIGE</a:t>
            </a:r>
            <a:b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2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2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2"/>
          <p:cNvGrpSpPr/>
          <p:nvPr/>
        </p:nvGrpSpPr>
        <p:grpSpPr>
          <a:xfrm>
            <a:off x="748136" y="2432034"/>
            <a:ext cx="8784901" cy="5040517"/>
            <a:chOff x="618461" y="1396"/>
            <a:chExt cx="8784901" cy="5040517"/>
          </a:xfrm>
        </p:grpSpPr>
        <p:sp>
          <p:nvSpPr>
            <p:cNvPr id="121" name="Google Shape;121;p12"/>
            <p:cNvSpPr/>
            <p:nvPr/>
          </p:nvSpPr>
          <p:spPr>
            <a:xfrm rot="5400000">
              <a:off x="207039" y="1145824"/>
              <a:ext cx="1791562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2"/>
            <p:cNvSpPr/>
            <p:nvPr/>
          </p:nvSpPr>
          <p:spPr>
            <a:xfrm>
              <a:off x="618461" y="1396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2"/>
            <p:cNvSpPr txBox="1"/>
            <p:nvPr/>
          </p:nvSpPr>
          <p:spPr>
            <a:xfrm>
              <a:off x="660641" y="43576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 Visão dos negócios e da organização 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 rot="5400000">
              <a:off x="207039" y="2946009"/>
              <a:ext cx="1791562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2"/>
            <p:cNvSpPr/>
            <p:nvPr/>
          </p:nvSpPr>
          <p:spPr>
            <a:xfrm>
              <a:off x="618461" y="1801581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2"/>
            <p:cNvSpPr txBox="1"/>
            <p:nvPr/>
          </p:nvSpPr>
          <p:spPr>
            <a:xfrm>
              <a:off x="660641" y="1843761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2- Identificação das necessidades de informação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2"/>
            <p:cNvSpPr/>
            <p:nvPr/>
          </p:nvSpPr>
          <p:spPr>
            <a:xfrm>
              <a:off x="1107132" y="3846102"/>
              <a:ext cx="3183705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618461" y="3601766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2"/>
            <p:cNvSpPr txBox="1"/>
            <p:nvPr/>
          </p:nvSpPr>
          <p:spPr>
            <a:xfrm>
              <a:off x="660641" y="3643946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3- Estruturação da conta contábil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 rot="-5400000">
              <a:off x="3399367" y="2946009"/>
              <a:ext cx="1791562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3810788" y="3601766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2"/>
            <p:cNvSpPr txBox="1"/>
            <p:nvPr/>
          </p:nvSpPr>
          <p:spPr>
            <a:xfrm>
              <a:off x="3852968" y="3643946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4- Disponibilização das informações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 rot="-5400000">
              <a:off x="3399367" y="1145824"/>
              <a:ext cx="1791562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3810788" y="1801581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2"/>
            <p:cNvSpPr txBox="1"/>
            <p:nvPr/>
          </p:nvSpPr>
          <p:spPr>
            <a:xfrm>
              <a:off x="3852968" y="1843761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5- Plano de contas e operacionalização dos lançamentos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4299460" y="245732"/>
              <a:ext cx="3183705" cy="216022"/>
            </a:xfrm>
            <a:prstGeom prst="rect">
              <a:avLst/>
            </a:prstGeom>
            <a:gradFill>
              <a:gsLst>
                <a:gs pos="0">
                  <a:srgbClr val="7D8CA2"/>
                </a:gs>
                <a:gs pos="80000">
                  <a:srgbClr val="A5B7D5"/>
                </a:gs>
                <a:gs pos="100000">
                  <a:srgbClr val="A5B8D7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3810788" y="1396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2"/>
            <p:cNvSpPr txBox="1"/>
            <p:nvPr/>
          </p:nvSpPr>
          <p:spPr>
            <a:xfrm>
              <a:off x="3852968" y="43576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6- Parametrização dos demais módulos do SIGE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7003116" y="1396"/>
              <a:ext cx="2400246" cy="1440147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2D5C97"/>
                </a:gs>
                <a:gs pos="80000">
                  <a:srgbClr val="3C7AC5"/>
                </a:gs>
                <a:gs pos="100000">
                  <a:srgbClr val="397BC9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2"/>
            <p:cNvSpPr txBox="1"/>
            <p:nvPr/>
          </p:nvSpPr>
          <p:spPr>
            <a:xfrm>
              <a:off x="7045296" y="43576"/>
              <a:ext cx="2315886" cy="135578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7- Disponibilização das informações e dos relatórios gerenciais</a:t>
              </a:r>
              <a:endParaRPr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47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Visão dos negócios e da organização 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3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3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3"/>
          <p:cNvSpPr txBox="1"/>
          <p:nvPr/>
        </p:nvSpPr>
        <p:spPr>
          <a:xfrm>
            <a:off x="6866" y="2639842"/>
            <a:ext cx="10277983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dos Negócios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Produtos, linhas de produtos e subprodutos das diversas unidades de negócio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Materiais e Principais insumos dos produtos e unidades de negócio</a:t>
            </a:r>
            <a:endParaRPr/>
          </a:p>
          <a:p>
            <a:pPr marL="914400" marR="0" lvl="1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Processos básicos de produção e comercialização utilizados para os produtos nas unidades de negócio</a:t>
            </a:r>
            <a:endParaRPr/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>
            <a:spLocks noGrp="1"/>
          </p:cNvSpPr>
          <p:nvPr>
            <p:ph type="title"/>
          </p:nvPr>
        </p:nvSpPr>
        <p:spPr>
          <a:xfrm>
            <a:off x="263024" y="1314703"/>
            <a:ext cx="6120765" cy="47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 Visão dos negócios e da organização 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4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4"/>
          <p:cNvSpPr txBox="1"/>
          <p:nvPr/>
        </p:nvSpPr>
        <p:spPr>
          <a:xfrm>
            <a:off x="6866" y="2406650"/>
            <a:ext cx="10277983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Visão da Organização 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Segmentação da empresa em setores, divisões, diretorias e áreas da empresa;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Segmentação da empresa em atividades;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Incorporação da hierarquia formal ao sistema de informação contábil;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produtos/ serviços de cada unidade de negócio;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contas de despesas e receitas;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do grau de responsabilidade sobre os ativos, receitas e despesas.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title"/>
          </p:nvPr>
        </p:nvSpPr>
        <p:spPr>
          <a:xfrm>
            <a:off x="79214" y="1270750"/>
            <a:ext cx="7810042" cy="9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075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2-Identificação das necessidades de informações de todos os usuários do sistema de informação contábil</a:t>
            </a:r>
            <a:endParaRPr sz="32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8617589" y="1791715"/>
            <a:ext cx="2007235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Sistemas de Informação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5865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rPr lang="pt-BR" sz="155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Gerencial</a:t>
            </a:r>
            <a:endParaRPr sz="1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10284849" y="787399"/>
            <a:ext cx="330200" cy="21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3B4642"/>
                </a:solidFill>
                <a:latin typeface="Calibri"/>
                <a:ea typeface="Calibri"/>
                <a:cs typeface="Calibri"/>
                <a:sym typeface="Calibri"/>
              </a:rPr>
              <a:t>7/14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89256" y="1253254"/>
            <a:ext cx="2710172" cy="113282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6866" y="2406650"/>
            <a:ext cx="10277983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junto a alta administração as necessidades da companhia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Grau de detalhamento da informação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Quantidade de departamentos ou centros de custo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e formas de relatórios a serem extraídos do Sistema Contábil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Formas de agrupamento das informações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Prazos das informações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pt-BR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 de moeda</a:t>
            </a:r>
            <a:endParaRPr/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Microsoft Office PowerPoint</Application>
  <PresentationFormat>Personalizar</PresentationFormat>
  <Paragraphs>107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Apresentação do PowerPoint</vt:lpstr>
      <vt:lpstr>Apresentação do PowerPoint</vt:lpstr>
      <vt:lpstr>Sistema de Informação  Contábil</vt:lpstr>
      <vt:lpstr>Sistema de Informação  Contábil</vt:lpstr>
      <vt:lpstr>Sistema de Informação  Contábil</vt:lpstr>
      <vt:lpstr>Estruturação do Sistema de Informação Contábil no SIGE </vt:lpstr>
      <vt:lpstr>1- Visão dos negócios e da organização </vt:lpstr>
      <vt:lpstr>1- Visão dos negócios e da organização </vt:lpstr>
      <vt:lpstr>2-Identificação das necessidades de informações de todos os usuários do sistema de informação contábil</vt:lpstr>
      <vt:lpstr>3- Estruturação da conta contábil</vt:lpstr>
      <vt:lpstr>4- Parametrização dos demais módulos do SIGE</vt:lpstr>
      <vt:lpstr>5- Plano de Contas e Operacionalização dos Lançamentos</vt:lpstr>
      <vt:lpstr>6- Disponibilização das informações e relatórios gerenciais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Paula</dc:creator>
  <cp:lastModifiedBy>Ana Paula</cp:lastModifiedBy>
  <cp:revision>1</cp:revision>
  <dcterms:modified xsi:type="dcterms:W3CDTF">2019-09-27T19:07:15Z</dcterms:modified>
</cp:coreProperties>
</file>