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5" r:id="rId3"/>
    <p:sldId id="286" r:id="rId4"/>
    <p:sldId id="268" r:id="rId5"/>
    <p:sldId id="326" r:id="rId6"/>
    <p:sldId id="327" r:id="rId7"/>
    <p:sldId id="328" r:id="rId8"/>
    <p:sldId id="329" r:id="rId9"/>
    <p:sldId id="330" r:id="rId10"/>
    <p:sldId id="332" r:id="rId11"/>
    <p:sldId id="334" r:id="rId12"/>
    <p:sldId id="333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7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0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415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729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7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4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8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1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url-do-lin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confi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7909" y="1888067"/>
            <a:ext cx="8803740" cy="1646302"/>
          </a:xfrm>
        </p:spPr>
        <p:txBody>
          <a:bodyPr>
            <a:normAutofit/>
          </a:bodyPr>
          <a:lstStyle/>
          <a:p>
            <a:pPr algn="ctr"/>
            <a:r>
              <a:rPr lang="pt-BR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761101"/>
            <a:ext cx="7766936" cy="109689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Prof. Ms. Ricardo Alexandre </a:t>
            </a:r>
            <a:r>
              <a:rPr lang="pt-BR" sz="2000" dirty="0" err="1">
                <a:solidFill>
                  <a:schemeClr val="tx1"/>
                </a:solidFill>
              </a:rPr>
              <a:t>Bontempo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5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commits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3880773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segundo atalho que iremos criar será para o nosso processo de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Nesta configuração utilizaremos os parâmetros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–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all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que adiciona todos os arquivos para o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staged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de mudanças, e logo em seguida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(&amp;&amp;)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executa o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com o parâmetro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-m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que nos permite incluir a mensagem descritiva do nosso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c = !git add --all &amp;&amp; git commit –m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Lembre-se que caso você não queira adicionar todos os arquivos alterados para o processo de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deve-se incluir individualmente os arquivos que desejamos com o comando tradicional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add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[nome do arquivo] 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 depois executarmos o comando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-m “[Mensagem Descritiva]”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 Ou seja, o processo tradicional.</a:t>
            </a:r>
          </a:p>
        </p:txBody>
      </p:sp>
    </p:spTree>
    <p:extLst>
      <p:ext uri="{BB962C8B-B14F-4D97-AF65-F5344CB8AC3E}">
        <p14:creationId xmlns:p14="http://schemas.microsoft.com/office/powerpoint/2010/main" val="389876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7178" y="3292797"/>
            <a:ext cx="8803740" cy="1646302"/>
          </a:xfrm>
        </p:spPr>
        <p:txBody>
          <a:bodyPr>
            <a:noAutofit/>
          </a:bodyPr>
          <a:lstStyle/>
          <a:p>
            <a:pPr algn="ctr"/>
            <a:r>
              <a:rPr lang="pt-BR" sz="32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Agora que você já sabe como configurá-lo, gostaria de passar também, de forma mais geral e didática, os dez principais comandos do </a:t>
            </a:r>
            <a:r>
              <a:rPr lang="pt-BR" sz="3200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sz="32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que toda pessoa desenvolvedora deveria saber. </a:t>
            </a:r>
            <a:endParaRPr lang="pt-B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7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3880773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Para começar um projeto que ainda não seja um repositório (ou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repo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), 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Init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costuma ser o primeiro comando que você vai usar, pois vai precisar de um subdiretório .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na raiz do seu projeto.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Esse comando cria um repositório vazio ou transforma uma pasta que você já tem, e que não está com controle de versão, em um repositório.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init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endParaRPr lang="pt-BR" dirty="0">
              <a:solidFill>
                <a:srgbClr val="000000"/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 sua pasta de trabalho devidamente iniciada, é hora de começar a preenchê-la.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8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Clone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388077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clone é um comando para baixar o código-fonte existente de um repositório remoto (como 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Github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por exemplo).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Existem algumas maneiras de baixar o código-fonte, mas eu prefiro o clone com o modo https: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clone 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https://url-do-link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Quando você clonar um repositório, o código é copiado para a o seu computador e continua linkado ao original, como foi explicado lá na descrição do que é um sistema distribuído.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Se você quiser desvincular a sua cópia do original, rode o comando abaixo: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remote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rm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origin</a:t>
            </a:r>
            <a:endParaRPr lang="pt-BR" b="1" dirty="0">
              <a:solidFill>
                <a:schemeClr val="accent2">
                  <a:lumMod val="50000"/>
                </a:schemeClr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0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branch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 </a:t>
            </a:r>
            <a:r>
              <a:rPr lang="pt-BR" sz="2900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branches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(ou ramificações), vários desenvolvedores podem trabalhar paralelamente no mesmo projeto. Assim, cada um pode </a:t>
            </a:r>
            <a:r>
              <a:rPr lang="pt-BR" sz="2900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codar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a sua parte sem se atrapalharem.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Por isso, esse é um dos comandos </a:t>
            </a:r>
            <a:r>
              <a:rPr lang="pt-BR" sz="2900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mais importantes. Pode-se usar o comando </a:t>
            </a:r>
            <a:r>
              <a:rPr lang="pt-BR" sz="2900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sz="2900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2900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para criar, listar e excluir </a:t>
            </a:r>
            <a:r>
              <a:rPr lang="pt-BR" sz="2900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branches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Criando uma nova </a:t>
            </a:r>
            <a:r>
              <a:rPr lang="pt-BR" sz="2900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 algn="l">
              <a:lnSpc>
                <a:spcPct val="120000"/>
              </a:lnSpc>
              <a:buNone/>
            </a:pPr>
            <a:endParaRPr lang="pt-BR" sz="2900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pt-BR" sz="29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sz="29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sz="29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sz="29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&lt;nome-da-</a:t>
            </a:r>
            <a:r>
              <a:rPr lang="pt-BR" sz="29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sz="29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</a:t>
            </a:r>
            <a:endParaRPr lang="pt-BR" sz="2900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pt-BR" sz="2900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Este comando criará uma </a:t>
            </a:r>
            <a:r>
              <a:rPr lang="pt-BR" sz="2900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sz="2900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local. Para upar a nova </a:t>
            </a:r>
            <a:r>
              <a:rPr lang="pt-BR" sz="2900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sz="29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para o repositório remoto, você precisa usar o seguinte comando:</a:t>
            </a:r>
          </a:p>
          <a:p>
            <a:pPr marL="0" indent="0" algn="l">
              <a:lnSpc>
                <a:spcPct val="120000"/>
              </a:lnSpc>
              <a:buNone/>
            </a:pPr>
            <a:endParaRPr lang="pt-BR" sz="2900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pt-BR" sz="29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sz="29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sz="29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push</a:t>
            </a:r>
            <a:r>
              <a:rPr lang="pt-BR" sz="29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-u &lt;</a:t>
            </a:r>
            <a:r>
              <a:rPr lang="pt-BR" sz="29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remote</a:t>
            </a:r>
            <a:r>
              <a:rPr lang="pt-BR" sz="29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 &lt;nome-da-</a:t>
            </a:r>
            <a:r>
              <a:rPr lang="pt-BR" sz="29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sz="29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</a:t>
            </a:r>
            <a:endParaRPr lang="pt-BR" sz="2900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2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branch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pt-BR" sz="20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Para ver as ramificações:</a:t>
            </a:r>
          </a:p>
          <a:p>
            <a:pPr marL="0" indent="0" algn="l">
              <a:lnSpc>
                <a:spcPct val="120000"/>
              </a:lnSpc>
              <a:buNone/>
            </a:pPr>
            <a:endParaRPr lang="pt-BR" sz="2000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pt-BR" sz="20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sz="20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pt-BR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ou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pt-BR" sz="20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sz="20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--</a:t>
            </a:r>
            <a:r>
              <a:rPr lang="pt-BR" sz="20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list</a:t>
            </a:r>
            <a:endParaRPr lang="pt-BR" sz="2000" b="1" dirty="0">
              <a:solidFill>
                <a:schemeClr val="accent2">
                  <a:lumMod val="50000"/>
                </a:schemeClr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Deletando uma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:</a:t>
            </a: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SFMono-Regular"/>
              </a:rPr>
              <a:t>git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SFMono-Regular"/>
              </a:rPr>
              <a:t> </a:t>
            </a:r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SFMono-Regular"/>
              </a:rPr>
              <a:t>branch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SFMono-Regular"/>
              </a:rPr>
              <a:t> -d &lt;nome-da-</a:t>
            </a:r>
            <a:r>
              <a:rPr lang="pt-BR" sz="2000" b="1" dirty="0" err="1">
                <a:solidFill>
                  <a:schemeClr val="accent2">
                    <a:lumMod val="50000"/>
                  </a:schemeClr>
                </a:solidFill>
                <a:latin typeface="SFMono-Regular"/>
              </a:rPr>
              <a:t>branch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SFMono-Regula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445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checkout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Este é um dos comandos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mais usados. Para trabalhar em uma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primeiro você precisa mudar para ela. Não ir para a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que você acabou de criar e na qual quer trabalhar é um erro bastante comum no começo.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Então, usamos o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checkout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principalmente para mudar de um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para outro. Também podemos usá-lo para verificar arquivos e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checkout &lt;nome-da-ramificação&gt;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Há ainda um comando de atalho que te permite criar e ir para um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de uma vez só:</a:t>
            </a: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checkout -b &lt;nome-da-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7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comando status do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fornece algumas informações sobre a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em que você estiver no momento, como seu nome, se ela está atualizada em relação à master e quais arquivos foram alterados.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status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2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add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Quando criamos, modificamos ou excluímos um arquivo, essas alterações ocorrerão em nosso ambiente local e não serão incluídas no próximo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(a menos que alteremos as configurações).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Precisamos usar o comando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add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para incluir as alterações de um arquivo em nosso próximo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Para adicionar apenas um arquivo: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add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&lt;arquivo&gt;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Para adicionar, de uma vez, todos os arquivos modificados: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add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–A</a:t>
            </a:r>
          </a:p>
          <a:p>
            <a:pPr marL="0" indent="0" algn="l">
              <a:buNone/>
            </a:pPr>
            <a:endParaRPr lang="pt-BR" b="1" dirty="0">
              <a:solidFill>
                <a:schemeClr val="accent2">
                  <a:lumMod val="50000"/>
                </a:schemeClr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comando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add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não altera o repositório e as alterações não são salvas até usarmos o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179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commit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Este comando é como definir um ponto de verificação no processo de desenvolvimento, para o qual você pode voltar mais tarde, se necessário.</a:t>
            </a: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commit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-m "mensagem explicando a mudança no código“</a:t>
            </a:r>
          </a:p>
          <a:p>
            <a:pPr marL="0" indent="0" algn="l">
              <a:buNone/>
            </a:pP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05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66300" y="1028359"/>
            <a:ext cx="72890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Possui graduação Superior em Tecnologia em Informática -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Uniclar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- União das Faculdades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Claretianas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(2001)</a:t>
            </a: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Tem Mestrado Interdisciplinar em Educação, Adm. e Comunicação pela Universidade São Marcos (2006).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Foi professor na Universidade Anhembi Morumbi, além também de ser Coordenador na Graduação de Design Digital e na Pós-Graduação no curso de Ilustração, Infografia e Motion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Graphics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Já lecionou na Universidade São Judas no curso de Administração, com as matérias de Marketing, Sistemas de Informação, Informática Básica e Estatística,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Já lecionou também na FAM com as matérias de Design Gráfico, Direção de Arte, Linguagem Visual, Construção de Marcas, Fundamentos de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Marketing,Pesquisa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de Mercado, Comunicação Visual e Mídias. 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Também Lecionou e foi Coordenador na Universidade Anhanguera nos Cursos de TI e Sistemas de Informação.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Além da área acadêmica é consultor na área de análise de sistemas e programação como freelancer tendo ainda a oportunidade de prestar serviços em AS400 para IBM e tratamento de imagens de revistas para a Editora Abril. </a:t>
            </a:r>
          </a:p>
          <a:p>
            <a:endParaRPr lang="pt-BR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Atualmente é Analista de Sistemas desenvolvido de Front-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End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e Back-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End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 | Grupo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Dass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, e Gama </a:t>
            </a:r>
            <a:r>
              <a:rPr lang="pt-BR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Academy</a:t>
            </a:r>
            <a:r>
              <a:rPr lang="pt-BR" sz="1400" dirty="0">
                <a:solidFill>
                  <a:srgbClr val="000000"/>
                </a:solidFill>
                <a:latin typeface="Tahoma" panose="020B0604030504040204" pitchFamily="34" charset="0"/>
              </a:rPr>
              <a:t>, Professor Universitário no Senac de Osasco em Sistemas e na Universidade</a:t>
            </a:r>
          </a:p>
        </p:txBody>
      </p:sp>
      <p:pic>
        <p:nvPicPr>
          <p:cNvPr id="6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50" y="0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2247" y="1363699"/>
            <a:ext cx="2704011" cy="549221"/>
          </a:xfrm>
        </p:spPr>
        <p:txBody>
          <a:bodyPr>
            <a:normAutofit/>
          </a:bodyPr>
          <a:lstStyle/>
          <a:p>
            <a:r>
              <a:rPr lang="pt-BR" sz="2800" dirty="0"/>
              <a:t>Mini Curriculum</a:t>
            </a:r>
          </a:p>
        </p:txBody>
      </p:sp>
      <p:sp>
        <p:nvSpPr>
          <p:cNvPr id="8" name="Retângulo 7"/>
          <p:cNvSpPr/>
          <p:nvPr/>
        </p:nvSpPr>
        <p:spPr>
          <a:xfrm>
            <a:off x="404408" y="4799998"/>
            <a:ext cx="262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253A44"/>
                </a:solidFill>
                <a:latin typeface="Source Serif Pro"/>
              </a:rPr>
              <a:t>Prof. Ms. Ricardo Alexandre </a:t>
            </a:r>
            <a:r>
              <a:rPr lang="pt-BR" altLang="pt-BR" b="1" dirty="0" err="1">
                <a:solidFill>
                  <a:srgbClr val="253A44"/>
                </a:solidFill>
                <a:latin typeface="Source Serif Pro"/>
              </a:rPr>
              <a:t>Bontempo</a:t>
            </a:r>
            <a:endParaRPr lang="pt-BR" altLang="pt-BR" b="1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3237" y="1995714"/>
            <a:ext cx="2638697" cy="26386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9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push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Após confirmar as alterações, a próxima coisa que você deseja fazer é enviar as alterações para o servidor remoto.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comando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push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envia e salva suas confirmações no repositório remoto.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push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&lt;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remote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 &lt;nome-do-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No entanto, se seu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for criado recentemente, você também precisará fazer upload do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com o seguinte comando:</a:t>
            </a:r>
            <a:endParaRPr lang="pt-BR" b="1" dirty="0">
              <a:solidFill>
                <a:schemeClr val="accent2">
                  <a:lumMod val="50000"/>
                </a:schemeClr>
              </a:solidFill>
              <a:latin typeface="SFMono-Regular"/>
            </a:endParaRPr>
          </a:p>
          <a:p>
            <a:pPr marL="0" indent="0" algn="l">
              <a:buNone/>
            </a:pP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push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-u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origin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&lt;nome-do-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915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pull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comando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pull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é usado para obter atualizações do repositório remoto. O comando de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pull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depende do referencial de onde ele foi feito, ou seja, um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pull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feito da sua máquina vai puxar informações do repositório original para ela.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Mas um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pull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feito a partir do repositório original vai puxar as informações da sua máquina. Percebe?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Este comando é uma combinação de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fetch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(baixa as alterações do repositório remoto mas não mescla elas com o seu)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merge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(que mescla tudo junto), o que significa que, quando usamos 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pull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ele recebe as atualizações do repositório remoto (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fetch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) e aplica imediatamente as alterações mais recentes no seu local (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merge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pull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&lt;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remote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4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revert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Existem várias maneiras de desfazer nossas alterações local ou remotamente (dependendo da necessidade), mas devemos usar esses comandos com cuidado para evitar problemas.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Uma maneira segura de desfazer os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commits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é usando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revert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revêrt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'número do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hash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’</a:t>
            </a:r>
          </a:p>
          <a:p>
            <a:pPr marL="0" indent="0" algn="l">
              <a:buNone/>
            </a:pPr>
            <a:endParaRPr lang="pt-BR" b="1" dirty="0">
              <a:solidFill>
                <a:schemeClr val="accent2">
                  <a:lumMod val="50000"/>
                </a:schemeClr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número do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hash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pode ser conseguido pelo comando: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endParaRPr lang="pt-BR" b="1" dirty="0">
              <a:solidFill>
                <a:schemeClr val="accent2">
                  <a:lumMod val="50000"/>
                </a:schemeClr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log -- 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oneline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71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 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45941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Quando você conclui o desenvolvimento em sua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</a:t>
            </a:r>
            <a:r>
              <a:rPr lang="pt-BR" b="0" i="1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 tudo funciona bem, sem conflitos, a etapa final é mesclar as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branches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isso é feito com o comando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merge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Como falamos no tópico sobre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pull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esse comando vai mesclar, no seu repositório local, todas as alterações feitas.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merge &lt;nome-da-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branch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&gt;</a:t>
            </a:r>
          </a:p>
          <a:p>
            <a:pPr marL="0" indent="0" algn="l">
              <a:buNone/>
            </a:pPr>
            <a:endParaRPr lang="pt-BR" b="1" dirty="0">
              <a:solidFill>
                <a:schemeClr val="accent2">
                  <a:lumMod val="50000"/>
                </a:schemeClr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Lembrando que existem diversas outras opções de comandos e configurações, que podem ser verificadas na </a:t>
            </a:r>
            <a:r>
              <a:rPr lang="pt-BR" b="0" i="0" u="sng" dirty="0">
                <a:solidFill>
                  <a:srgbClr val="9412DC"/>
                </a:solidFill>
                <a:effectLst/>
                <a:latin typeface="Open Sans" panose="020B0606030504020204" pitchFamily="34" charset="0"/>
                <a:hlinkClick r:id="rId2"/>
              </a:rPr>
              <a:t>documentação oficial do </a:t>
            </a:r>
            <a:r>
              <a:rPr lang="pt-BR" b="0" i="0" u="sng" dirty="0" err="1">
                <a:solidFill>
                  <a:srgbClr val="9412DC"/>
                </a:solidFill>
                <a:effectLst/>
                <a:latin typeface="Open Sans" panose="020B0606030504020204" pitchFamily="34" charset="0"/>
                <a:hlinkClick r:id="rId2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6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49160" y="48746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>
                <a:solidFill>
                  <a:srgbClr val="253A44"/>
                </a:solidFill>
                <a:latin typeface="Source Serif Pro"/>
              </a:rPr>
              <a:t>Prof. Ms. Ricardo Alexandre </a:t>
            </a:r>
            <a:r>
              <a:rPr lang="pt-BR" altLang="pt-BR" b="1" dirty="0" err="1">
                <a:solidFill>
                  <a:srgbClr val="253A44"/>
                </a:solidFill>
                <a:latin typeface="Source Serif Pro"/>
              </a:rPr>
              <a:t>Bontempo</a:t>
            </a:r>
            <a:endParaRPr lang="pt-BR" altLang="pt-BR" b="1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547043" y="1930400"/>
            <a:ext cx="2638697" cy="263869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7909" y="1888067"/>
            <a:ext cx="8803740" cy="164630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 que é o GIT?</a:t>
            </a:r>
          </a:p>
        </p:txBody>
      </p:sp>
      <p:pic>
        <p:nvPicPr>
          <p:cNvPr id="2050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0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376915" y="772702"/>
            <a:ext cx="69834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4511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4000"/>
              </a:lnSpc>
            </a:pPr>
            <a:r>
              <a:rPr lang="pt-BR" altLang="pt-BR" sz="3200" b="1" dirty="0">
                <a:solidFill>
                  <a:schemeClr val="accent2">
                    <a:lumMod val="50000"/>
                  </a:schemeClr>
                </a:solidFill>
              </a:rPr>
              <a:t>Introdução ao </a:t>
            </a:r>
            <a:r>
              <a:rPr lang="pt-BR" altLang="pt-BR" sz="32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lang="pt-BR" altLang="pt-BR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7338" y="1613621"/>
            <a:ext cx="928773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l"/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é fundamental para a otimização de projetos. E, com certeza, se você usa ou pretende usar 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é importante que esteja familiarizado com os principais comandos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No começo provavelmente será bastante confuso. Você vai usar um comando, ele não vai dar certo e você vai ficar quebrando a cabeça pra tentar descobrir o que foi que faltou.</a:t>
            </a:r>
          </a:p>
          <a:p>
            <a:pPr algn="l"/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algn="l"/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t-BR" dirty="0">
                <a:solidFill>
                  <a:srgbClr val="121416"/>
                </a:solidFill>
                <a:latin typeface="Open Sans" panose="020B0606030504020204" pitchFamily="34" charset="0"/>
              </a:rPr>
              <a:t>Primeiro passo enquanto iremos </a:t>
            </a:r>
            <a:r>
              <a:rPr lang="pt-BR" dirty="0" err="1">
                <a:solidFill>
                  <a:srgbClr val="121416"/>
                </a:solidFill>
                <a:latin typeface="Open Sans" panose="020B0606030504020204" pitchFamily="34" charset="0"/>
              </a:rPr>
              <a:t>descorrer</a:t>
            </a:r>
            <a:r>
              <a:rPr lang="pt-BR" dirty="0">
                <a:solidFill>
                  <a:srgbClr val="121416"/>
                </a:solidFill>
                <a:latin typeface="Open Sans" panose="020B0606030504020204" pitchFamily="34" charset="0"/>
              </a:rPr>
              <a:t> o assunto sobre </a:t>
            </a:r>
            <a:r>
              <a:rPr lang="pt-BR" dirty="0" err="1">
                <a:solidFill>
                  <a:srgbClr val="121416"/>
                </a:solidFill>
                <a:latin typeface="Open Sans" panose="020B0606030504020204" pitchFamily="34" charset="0"/>
              </a:rPr>
              <a:t>Git</a:t>
            </a:r>
            <a:r>
              <a:rPr lang="pt-BR" dirty="0">
                <a:solidFill>
                  <a:srgbClr val="121416"/>
                </a:solidFill>
                <a:latin typeface="Open Sans" panose="020B0606030504020204" pitchFamily="34" charset="0"/>
              </a:rPr>
              <a:t>, devemos entrar na internet e baixar o programa.</a:t>
            </a:r>
          </a:p>
          <a:p>
            <a:pPr algn="l"/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  <a:p>
            <a:r>
              <a:rPr lang="pt-BR" dirty="0">
                <a:solidFill>
                  <a:srgbClr val="121416"/>
                </a:solidFill>
                <a:latin typeface="Open Sans" panose="020B0606030504020204" pitchFamily="34" charset="0"/>
              </a:rPr>
              <a:t>Para isso acesse o site: www.g</a:t>
            </a:r>
            <a:r>
              <a:rPr lang="pt-BR" dirty="0"/>
              <a:t>it-scm.com</a:t>
            </a:r>
          </a:p>
          <a:p>
            <a:pPr algn="l"/>
            <a:endParaRPr lang="pt-BR" b="0" i="0" dirty="0">
              <a:solidFill>
                <a:srgbClr val="12141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2" name="Picture 2" descr="Gama Academy | Aprender, Transformar e Impac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4" y="64701"/>
            <a:ext cx="2992342" cy="12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98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26B01-318B-442F-881F-783E1210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 que é o GIT?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A2189-0D12-46D8-880E-7D954610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514"/>
            <a:ext cx="9420823" cy="450411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é o sistema </a:t>
            </a:r>
            <a:r>
              <a:rPr lang="pt-BR" b="0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opensource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de controle de versão mais popular da internet.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Uma descrição mais completa é de que ele é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um sistema distribuído </a:t>
            </a:r>
            <a:r>
              <a:rPr lang="pt-BR" b="1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opensourse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de 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contre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de versões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Ele é usado principalmente no desenvolvimento de software, mas pode ser usado para registrar o histórico de edições de qualquer tipo de arquivo.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Se uma pessoa quiser controlar as versões do seu trabalho de TCC ou da monografia de doutorado, por exemplo, ela pode.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Ser </a:t>
            </a:r>
            <a:r>
              <a:rPr lang="pt-BR" b="1" i="1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opensourse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significa que ele é um software livre.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Dizer que ele faz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controle de versões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é a mesma coisa que dizer que ele armazena conteúdo e mantém um histórico das alterações feitas nele (seja por um usuário só ou muitos).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E finalmente, dizer que ele é um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sistema distribuído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significa que cada diretório de trabalho do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é um repositório com um histórico completo e habilidade total de acompanhamento das revisões, independente de acesso a uma rede ou a um servidor central.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Ou seja, cada desenvolvedor tem, na sua máquina, acesso ao histórico completo do código trabalhado.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3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Porque preciso dos comandos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b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É muito comum que empresas tenham mais de um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dev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trabalhando paralelamente no mesmo projeto. Então, em primeiro lugar, sistemas como 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existem para o código não virar uma bagunça.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Pode haver também a necessidade de voltar para uma versão anterior, por uma série de motivos, e ter esse controle dá muito mais segurança pra quem está trabalhando.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Outro caso comum é o de equipes trabalharem paralelamente com projetos que tenham uma base de código comum. Aí a capacidade do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de criar ramificações passa a ser bastante útil.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59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Como começar com comandos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Vou explicar utilizando 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VSCode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editor que eu uso como padrão com 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 Caso você queira saber como configurá-lo como editor padrão.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Para começar, vamos abrir o arquivo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gitconfig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 responsável pelas opções de configuração do GIT, utilizando no terminal o comando:</a:t>
            </a:r>
          </a:p>
          <a:p>
            <a:pPr marL="0" indent="0" algn="l">
              <a:buNone/>
            </a:pPr>
            <a:endParaRPr lang="pt-BR" dirty="0"/>
          </a:p>
          <a:p>
            <a:pPr marL="0" indent="0" algn="l">
              <a:buNone/>
            </a:pP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config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--global -e</a:t>
            </a:r>
            <a:endParaRPr lang="pt-B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1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Como começar com comandos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No arquivo de configuração, devemos encontrar a sessão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Caso essa sessão não exista no .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gitconfig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realize a declaração desta nova sessão no final do arquivo, procedendo com a inclusão da expressão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alias entre colchetes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:     			</a:t>
            </a: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[alias]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ED1A08-0ADB-40C5-879E-53B39EFE9F45}"/>
              </a:ext>
            </a:extLst>
          </p:cNvPr>
          <p:cNvSpPr txBox="1"/>
          <p:nvPr/>
        </p:nvSpPr>
        <p:spPr>
          <a:xfrm>
            <a:off x="796262" y="5987790"/>
            <a:ext cx="8358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Após a declaração da sessão, podemos proceder com a configuração de nosso primeiro atalho para os métodos do </a:t>
            </a:r>
            <a:r>
              <a:rPr lang="pt-BR" b="0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9FEDFD-0207-4279-A31F-91A48AFEB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" t="8889" r="38837" b="28147"/>
          <a:stretch/>
        </p:blipFill>
        <p:spPr>
          <a:xfrm>
            <a:off x="2315065" y="2912011"/>
            <a:ext cx="4340376" cy="27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6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EAB3-514D-4CA5-A8CF-96091DE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Informações dos comandos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62884-92FF-49C3-B273-FC6D4A94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3605" cy="3880773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Iremos criar um atalho para o comando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status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, simplificando sua utilização.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Atente para o parâmetro 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-s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 no final do atalho criado, essa opção permite um status resumido, resultando em maior dinamismo.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Caso em algum momento seja necessário um status mais completo, podemos utilizar normalmente o comando: </a:t>
            </a:r>
            <a:r>
              <a:rPr lang="pt-BR" b="1" i="0" dirty="0" err="1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git</a:t>
            </a:r>
            <a:r>
              <a:rPr lang="pt-BR" b="1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status</a:t>
            </a:r>
            <a:r>
              <a:rPr lang="pt-BR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endParaRPr lang="pt-BR" dirty="0">
              <a:solidFill>
                <a:srgbClr val="121416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s = !</a:t>
            </a:r>
            <a:r>
              <a:rPr lang="pt-BR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git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SFMono-Regular"/>
              </a:rPr>
              <a:t> status -s</a:t>
            </a:r>
            <a:endParaRPr lang="pt-BR" b="1" i="0" dirty="0">
              <a:solidFill>
                <a:schemeClr val="accent2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57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3332</TotalTime>
  <Words>1959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Open Sans</vt:lpstr>
      <vt:lpstr>SFMono-Regular</vt:lpstr>
      <vt:lpstr>Source Serif Pro</vt:lpstr>
      <vt:lpstr>Tahoma</vt:lpstr>
      <vt:lpstr>Trebuchet MS</vt:lpstr>
      <vt:lpstr>Wingdings 3</vt:lpstr>
      <vt:lpstr>Facetado</vt:lpstr>
      <vt:lpstr>Git </vt:lpstr>
      <vt:lpstr>Mini Curriculum</vt:lpstr>
      <vt:lpstr>O que é o GIT?</vt:lpstr>
      <vt:lpstr>Apresentação do PowerPoint</vt:lpstr>
      <vt:lpstr>O que é o GIT?</vt:lpstr>
      <vt:lpstr>Porque preciso dos comandos Git </vt:lpstr>
      <vt:lpstr>Como começar com comandos Git</vt:lpstr>
      <vt:lpstr>Como começar com comandos Git</vt:lpstr>
      <vt:lpstr>Informações dos comandos Git</vt:lpstr>
      <vt:lpstr>Os commits</vt:lpstr>
      <vt:lpstr>Agora que você já sabe como configurá-lo, gostaria de passar também, de forma mais geral e didática, os dez principais comandos do Git que toda pessoa desenvolvedora deveria saber. </vt:lpstr>
      <vt:lpstr>Git log</vt:lpstr>
      <vt:lpstr>Git Clone</vt:lpstr>
      <vt:lpstr>Git branch</vt:lpstr>
      <vt:lpstr>Git branch</vt:lpstr>
      <vt:lpstr>Git checkout</vt:lpstr>
      <vt:lpstr>Git status</vt:lpstr>
      <vt:lpstr>Git add</vt:lpstr>
      <vt:lpstr>Git commit</vt:lpstr>
      <vt:lpstr>Git push</vt:lpstr>
      <vt:lpstr>Git pull</vt:lpstr>
      <vt:lpstr>Git revert</vt:lpstr>
      <vt:lpstr>Git merge</vt:lpstr>
      <vt:lpstr>Muito 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 Banco de Dados INNER, CROSS, LEFT, RIGTH E FULL JOINS</dc:title>
  <dc:creator>Ricardo</dc:creator>
  <cp:lastModifiedBy>RICARDO ALEXANDRE BONTEMPO</cp:lastModifiedBy>
  <cp:revision>69</cp:revision>
  <dcterms:created xsi:type="dcterms:W3CDTF">2020-05-22T21:36:07Z</dcterms:created>
  <dcterms:modified xsi:type="dcterms:W3CDTF">2021-11-18T21:54:05Z</dcterms:modified>
</cp:coreProperties>
</file>