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60" r:id="rId8"/>
    <p:sldMasterId id="2147483657" r:id="rId9"/>
  </p:sldMasterIdLst>
  <p:notesMasterIdLst>
    <p:notesMasterId r:id="rId19"/>
  </p:notesMasterIdLst>
  <p:handoutMasterIdLst>
    <p:handoutMasterId r:id="rId20"/>
  </p:handoutMasterIdLst>
  <p:sldIdLst>
    <p:sldId id="363" r:id="rId10"/>
    <p:sldId id="370" r:id="rId11"/>
    <p:sldId id="362" r:id="rId12"/>
    <p:sldId id="360" r:id="rId13"/>
    <p:sldId id="364" r:id="rId14"/>
    <p:sldId id="365" r:id="rId15"/>
    <p:sldId id="366" r:id="rId16"/>
    <p:sldId id="367" r:id="rId17"/>
    <p:sldId id="369" r:id="rId18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strateur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1501"/>
    <a:srgbClr val="BC004F"/>
    <a:srgbClr val="C6E3D0"/>
    <a:srgbClr val="000000"/>
    <a:srgbClr val="150867"/>
    <a:srgbClr val="606D7A"/>
    <a:srgbClr val="3366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2" autoAdjust="0"/>
    <p:restoredTop sz="90279" autoAdjust="0"/>
  </p:normalViewPr>
  <p:slideViewPr>
    <p:cSldViewPr>
      <p:cViewPr varScale="1">
        <p:scale>
          <a:sx n="78" d="100"/>
          <a:sy n="78" d="100"/>
        </p:scale>
        <p:origin x="-1238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34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574" y="-108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9008983-F451-4EBD-AF86-B6FBB4E55425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822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E5D9288-7F50-4714-8CAD-BB83E4BB2169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206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E5492A-28EE-4A67-9CBC-1BD2CCDBD42B}" type="slidenum">
              <a:rPr lang="fr-FR"/>
              <a:pPr/>
              <a:t>1</a:t>
            </a:fld>
            <a:endParaRPr lang="fr-FR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E5492A-28EE-4A67-9CBC-1BD2CCDBD42B}" type="slidenum">
              <a:rPr lang="fr-FR"/>
              <a:pPr/>
              <a:t>2</a:t>
            </a:fld>
            <a:endParaRPr lang="fr-FR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E5492A-28EE-4A67-9CBC-1BD2CCDBD42B}" type="slidenum">
              <a:rPr lang="fr-FR"/>
              <a:pPr/>
              <a:t>3</a:t>
            </a:fld>
            <a:endParaRPr lang="fr-FR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E5492A-28EE-4A67-9CBC-1BD2CCDBD42B}" type="slidenum">
              <a:rPr lang="fr-FR"/>
              <a:pPr/>
              <a:t>4</a:t>
            </a:fld>
            <a:endParaRPr lang="fr-FR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E5492A-28EE-4A67-9CBC-1BD2CCDBD42B}" type="slidenum">
              <a:rPr lang="fr-FR"/>
              <a:pPr/>
              <a:t>5</a:t>
            </a:fld>
            <a:endParaRPr lang="fr-FR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E5492A-28EE-4A67-9CBC-1BD2CCDBD42B}" type="slidenum">
              <a:rPr lang="fr-FR"/>
              <a:pPr/>
              <a:t>6</a:t>
            </a:fld>
            <a:endParaRPr lang="fr-FR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E5492A-28EE-4A67-9CBC-1BD2CCDBD42B}" type="slidenum">
              <a:rPr lang="fr-FR"/>
              <a:pPr/>
              <a:t>7</a:t>
            </a:fld>
            <a:endParaRPr lang="fr-FR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E5492A-28EE-4A67-9CBC-1BD2CCDBD42B}" type="slidenum">
              <a:rPr lang="fr-FR"/>
              <a:pPr/>
              <a:t>8</a:t>
            </a:fld>
            <a:endParaRPr lang="fr-FR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E5492A-28EE-4A67-9CBC-1BD2CCDBD42B}" type="slidenum">
              <a:rPr lang="fr-FR"/>
              <a:pPr/>
              <a:t>9</a:t>
            </a:fld>
            <a:endParaRPr lang="fr-FR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0400" y="457200"/>
            <a:ext cx="5867400" cy="9144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800100" y="1447800"/>
            <a:ext cx="3790950" cy="4114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743450" y="1447800"/>
            <a:ext cx="3790950" cy="1981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743450" y="3581400"/>
            <a:ext cx="3790950" cy="1981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0"/>
          </p:nvPr>
        </p:nvSpPr>
        <p:spPr>
          <a:xfrm>
            <a:off x="5715000" y="6400800"/>
            <a:ext cx="3200400" cy="288925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1"/>
          </p:nvPr>
        </p:nvSpPr>
        <p:spPr>
          <a:xfrm>
            <a:off x="406400" y="6396038"/>
            <a:ext cx="2946400" cy="1714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re. Contenu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0400" y="457200"/>
            <a:ext cx="5867400" cy="9144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00100" y="1447800"/>
            <a:ext cx="3790950" cy="4114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743450" y="1447800"/>
            <a:ext cx="3790950" cy="1981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743450" y="3581400"/>
            <a:ext cx="3790950" cy="1981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0"/>
          </p:nvPr>
        </p:nvSpPr>
        <p:spPr>
          <a:xfrm>
            <a:off x="5715000" y="6400800"/>
            <a:ext cx="3200400" cy="288925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1"/>
          </p:nvPr>
        </p:nvSpPr>
        <p:spPr>
          <a:xfrm>
            <a:off x="406400" y="6396038"/>
            <a:ext cx="2946400" cy="1714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65900" y="457200"/>
            <a:ext cx="1968500" cy="51054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60400" y="457200"/>
            <a:ext cx="5753100" cy="5105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00100" y="1447800"/>
            <a:ext cx="37909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43450" y="1447800"/>
            <a:ext cx="37909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65900" y="457200"/>
            <a:ext cx="1968500" cy="51054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60400" y="457200"/>
            <a:ext cx="5753100" cy="5105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00100" y="1447800"/>
            <a:ext cx="37909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43450" y="1447800"/>
            <a:ext cx="37909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65900" y="457200"/>
            <a:ext cx="1968500" cy="51054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60400" y="457200"/>
            <a:ext cx="5753100" cy="5105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8E0C7B-ED73-4E1A-9D78-D5FC5AF8CE9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985A2B6-BFCA-4AC7-BF75-49166FAE1445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099589-5D17-4417-9320-E790834301C6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00100" y="1447800"/>
            <a:ext cx="37909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43450" y="1447800"/>
            <a:ext cx="37909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3DCDAE-745D-4835-8DCE-EC0C18E445B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8A6437-150E-48A9-85CE-31AD456144BB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DB44EC-BCDA-43CC-A2E2-BF74FC63C149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00100" y="1447800"/>
            <a:ext cx="37909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43450" y="1447800"/>
            <a:ext cx="37909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7C747D-CEE7-4888-9434-947CE04307B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7D4EA6-C769-4139-A8BB-40296B7A3CC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91292F-E3B5-4E20-9C07-D1053F250C67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F33B23-2FCD-4EC4-9FA9-670664C92A60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65900" y="457200"/>
            <a:ext cx="1968500" cy="51054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60400" y="457200"/>
            <a:ext cx="5753100" cy="5105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E836E0-8662-498F-829E-7A552E8D2020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7FF91B-8472-4802-A62A-CC9F7F2ABF9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719708-41FB-4B24-81A2-FB6883E048A6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07CEE3-5DAC-4F5D-BD3E-DEDEB948588F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00100" y="1447800"/>
            <a:ext cx="37909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43450" y="1447800"/>
            <a:ext cx="37909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5DE4F2-9186-44D4-8923-38C3F77A911E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8FA477-568D-480B-8CF8-7DA15C5393A5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4E44488-FF95-4698-8707-509205CC25DA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CE4D2B-B560-4E1E-AB4B-A7B7A907D4F9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178BC07-AFE3-4877-A134-377CCC62DAC5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05FC81-B7C8-43FD-A1E1-65BDFE0554FE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C1CB49-5150-4A84-B353-DC90F1866CEB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65900" y="457200"/>
            <a:ext cx="1968500" cy="51054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60400" y="457200"/>
            <a:ext cx="5753100" cy="5105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A26CA4-171E-4791-8D3B-ECEB5BA13B21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EA2251-AF10-417C-A401-033193A3990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44172F-F861-414B-B035-638B11431EC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5DE5D8-0D4C-4F81-B2E6-A7D625F446B6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00100" y="1447800"/>
            <a:ext cx="37909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43450" y="1447800"/>
            <a:ext cx="37909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F9110CD-D078-42EE-ABB0-661551829CE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4FF0B3-63DA-4C32-AFFB-DFDC2B9E226F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9E1560-4D67-4AD0-BB01-D13A2D38A8D9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3F1360-89C3-40E7-BD52-FB0362082F2E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FEB6560-34CF-41FC-A2EC-99235E880F3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EB410D-18F5-4151-B313-393FB190271B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BFC585-9B1A-4D8E-A5DC-B2D750DF66B6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65900" y="457200"/>
            <a:ext cx="1968500" cy="51054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60400" y="457200"/>
            <a:ext cx="5753100" cy="5105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6685376-3821-4A8D-85A2-35888B527A6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00100" y="1447800"/>
            <a:ext cx="37909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43450" y="1447800"/>
            <a:ext cx="37909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65900" y="457200"/>
            <a:ext cx="1968500" cy="51054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60400" y="457200"/>
            <a:ext cx="5753100" cy="5105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1219200"/>
            <a:ext cx="2133600" cy="490696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400" y="1219200"/>
            <a:ext cx="6248400" cy="4906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2015 © Copyright Altran Ouest </a:t>
            </a:r>
            <a:endParaRPr lang="fr-FR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00100" y="1447800"/>
            <a:ext cx="37909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43450" y="1447800"/>
            <a:ext cx="37909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65900" y="457200"/>
            <a:ext cx="1968500" cy="51054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60400" y="457200"/>
            <a:ext cx="5753100" cy="5105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90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457200"/>
            <a:ext cx="5867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7171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447800"/>
            <a:ext cx="77343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400" y="6396038"/>
            <a:ext cx="29464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606D7A"/>
                </a:solidFill>
              </a:defRPr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7721600" y="6396038"/>
            <a:ext cx="965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936D735A-CF30-44CC-A047-E4F75D4A767B}" type="slidenum">
              <a:rPr lang="fr-FR" sz="800">
                <a:solidFill>
                  <a:srgbClr val="606D7A"/>
                </a:solidFill>
              </a:rPr>
              <a:pPr algn="r"/>
              <a:t>‹N°›</a:t>
            </a:fld>
            <a:endParaRPr lang="fr-FR" sz="800">
              <a:solidFill>
                <a:srgbClr val="606D7A"/>
              </a:solidFill>
            </a:endParaRPr>
          </a:p>
        </p:txBody>
      </p:sp>
      <p:pic>
        <p:nvPicPr>
          <p:cNvPr id="7179" name="Picture 11" descr="Altran Ouest mini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43800" y="195263"/>
            <a:ext cx="1295400" cy="4540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fontAlgn="base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4"/>
        </a:buBlip>
        <a:defRPr sz="1500">
          <a:solidFill>
            <a:srgbClr val="3E4F55"/>
          </a:solidFill>
          <a:latin typeface="+mn-lt"/>
          <a:ea typeface="+mn-ea"/>
          <a:cs typeface="+mn-cs"/>
        </a:defRPr>
      </a:lvl1pPr>
      <a:lvl2pPr marL="247650" indent="-246063" algn="l" rtl="0" fontAlgn="base">
        <a:spcBef>
          <a:spcPct val="20000"/>
        </a:spcBef>
        <a:spcAft>
          <a:spcPct val="0"/>
        </a:spcAft>
        <a:buBlip>
          <a:blip r:embed="rId14"/>
        </a:buBlip>
        <a:defRPr sz="1500">
          <a:solidFill>
            <a:srgbClr val="3E4F55"/>
          </a:solidFill>
          <a:latin typeface="+mn-lt"/>
        </a:defRPr>
      </a:lvl2pPr>
      <a:lvl3pPr marL="568325" indent="-184150" algn="l" rtl="0" fontAlgn="base">
        <a:spcBef>
          <a:spcPct val="20000"/>
        </a:spcBef>
        <a:spcAft>
          <a:spcPct val="0"/>
        </a:spcAft>
        <a:buSzPct val="90000"/>
        <a:buBlip>
          <a:blip r:embed="rId15"/>
        </a:buBlip>
        <a:defRPr sz="1400">
          <a:solidFill>
            <a:srgbClr val="3E4F55"/>
          </a:solidFill>
          <a:latin typeface="+mn-lt"/>
        </a:defRPr>
      </a:lvl3pPr>
      <a:lvl4pPr marL="877888" indent="-187325" algn="l" rtl="0" fontAlgn="base">
        <a:spcBef>
          <a:spcPct val="20000"/>
        </a:spcBef>
        <a:spcAft>
          <a:spcPct val="0"/>
        </a:spcAft>
        <a:buSzPct val="85000"/>
        <a:buChar char="•"/>
        <a:defRPr sz="1200">
          <a:solidFill>
            <a:srgbClr val="3E4F55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457200"/>
            <a:ext cx="5867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8195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447800"/>
            <a:ext cx="77343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400" y="6396038"/>
            <a:ext cx="29464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606D7A"/>
                </a:solidFill>
              </a:defRPr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7721600" y="6396038"/>
            <a:ext cx="965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D15A132E-9DAB-43E3-BC53-66378B327DDB}" type="slidenum">
              <a:rPr lang="fr-FR" sz="800">
                <a:solidFill>
                  <a:srgbClr val="606D7A"/>
                </a:solidFill>
              </a:rPr>
              <a:pPr algn="r"/>
              <a:t>‹N°›</a:t>
            </a:fld>
            <a:endParaRPr lang="fr-FR" sz="800">
              <a:solidFill>
                <a:srgbClr val="606D7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  <a:ea typeface="ヒラギノ角ゴ Pro W3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  <a:ea typeface="ヒラギノ角ゴ Pro W3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  <a:ea typeface="ヒラギノ角ゴ Pro W3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  <a:ea typeface="ヒラギノ角ゴ Pro W3" pitchFamily="1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  <a:ea typeface="ヒラギノ角ゴ Pro W3" pitchFamily="1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  <a:ea typeface="ヒラギノ角ゴ Pro W3" pitchFamily="1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  <a:ea typeface="ヒラギノ角ゴ Pro W3" pitchFamily="1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  <a:ea typeface="ヒラギノ角ゴ Pro W3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rgbClr val="3E4F55"/>
          </a:solidFill>
          <a:latin typeface="+mn-lt"/>
          <a:ea typeface="+mn-ea"/>
          <a:cs typeface="+mn-cs"/>
        </a:defRPr>
      </a:lvl1pPr>
      <a:lvl2pPr marL="247650" indent="-246063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rgbClr val="3E4F55"/>
          </a:solidFill>
          <a:latin typeface="+mn-lt"/>
          <a:ea typeface="+mn-ea"/>
        </a:defRPr>
      </a:lvl2pPr>
      <a:lvl3pPr marL="568325" indent="-184150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1400">
          <a:solidFill>
            <a:srgbClr val="3E4F55"/>
          </a:solidFill>
          <a:latin typeface="+mn-lt"/>
          <a:ea typeface="+mn-ea"/>
        </a:defRPr>
      </a:lvl3pPr>
      <a:lvl4pPr marL="877888" indent="-187325" algn="l" rtl="0" eaLnBrk="0" fontAlgn="base" hangingPunct="0">
        <a:spcBef>
          <a:spcPct val="20000"/>
        </a:spcBef>
        <a:spcAft>
          <a:spcPct val="0"/>
        </a:spcAft>
        <a:buSzPct val="85000"/>
        <a:buChar char="•"/>
        <a:defRPr sz="1200">
          <a:solidFill>
            <a:srgbClr val="3E4F55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457200"/>
            <a:ext cx="5867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9220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447800"/>
            <a:ext cx="77343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 bwMode="auto">
          <a:xfrm>
            <a:off x="5715000" y="6400800"/>
            <a:ext cx="3200400" cy="288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rgbClr val="1C5E9E"/>
                </a:solidFill>
                <a:latin typeface="Trebuchet MS" pitchFamily="34" charset="0"/>
                <a:ea typeface="ヒラギノ角ゴ Pro W3" pitchFamily="1" charset="-128"/>
              </a:defRPr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400" y="6396038"/>
            <a:ext cx="29464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606D7A"/>
                </a:solidFill>
              </a:defRPr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7721600" y="6396038"/>
            <a:ext cx="965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3A5EAB9F-A3AE-4924-81A9-A4E2930CAA6B}" type="slidenum">
              <a:rPr lang="fr-FR" sz="800">
                <a:solidFill>
                  <a:srgbClr val="606D7A"/>
                </a:solidFill>
              </a:rPr>
              <a:pPr algn="r"/>
              <a:t>‹N°›</a:t>
            </a:fld>
            <a:endParaRPr lang="fr-FR" sz="800">
              <a:solidFill>
                <a:srgbClr val="606D7A"/>
              </a:solidFill>
            </a:endParaRPr>
          </a:p>
        </p:txBody>
      </p:sp>
      <p:pic>
        <p:nvPicPr>
          <p:cNvPr id="9227" name="Picture 11" descr="Altran Ouest mini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467600" y="152400"/>
            <a:ext cx="1495425" cy="5238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rgbClr val="3E4F55"/>
          </a:solidFill>
          <a:latin typeface="+mn-lt"/>
          <a:ea typeface="+mn-ea"/>
          <a:cs typeface="+mn-cs"/>
        </a:defRPr>
      </a:lvl1pPr>
      <a:lvl2pPr marL="247650" indent="-246063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rgbClr val="3E4F55"/>
          </a:solidFill>
          <a:latin typeface="+mn-lt"/>
        </a:defRPr>
      </a:lvl2pPr>
      <a:lvl3pPr marL="568325" indent="-184150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1400">
          <a:solidFill>
            <a:srgbClr val="3E4F55"/>
          </a:solidFill>
          <a:latin typeface="+mn-lt"/>
        </a:defRPr>
      </a:lvl3pPr>
      <a:lvl4pPr marL="877888" indent="-187325" algn="l" rtl="0" eaLnBrk="0" fontAlgn="base" hangingPunct="0">
        <a:spcBef>
          <a:spcPct val="20000"/>
        </a:spcBef>
        <a:spcAft>
          <a:spcPct val="0"/>
        </a:spcAft>
        <a:buSzPct val="85000"/>
        <a:buChar char="•"/>
        <a:defRPr sz="1200">
          <a:solidFill>
            <a:srgbClr val="3E4F55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3" descr="F:\Clients\TBWA_CONSULTING_DESIGN\ALTRAN\FichiersFournis\20061018\vaguebis2.jpg"/>
          <p:cNvPicPr>
            <a:picLocks noChangeAspect="1" noChangeArrowheads="1"/>
          </p:cNvPicPr>
          <p:nvPr/>
        </p:nvPicPr>
        <p:blipFill>
          <a:blip r:embed="rId13" cstate="print"/>
          <a:srcRect l="2679"/>
          <a:stretch>
            <a:fillRect/>
          </a:stretch>
        </p:blipFill>
        <p:spPr bwMode="auto">
          <a:xfrm>
            <a:off x="379413" y="150813"/>
            <a:ext cx="8764587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457200"/>
            <a:ext cx="5867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0245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447800"/>
            <a:ext cx="77343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400" y="6396038"/>
            <a:ext cx="29464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606D7A"/>
                </a:solidFill>
              </a:defRPr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21600" y="6396038"/>
            <a:ext cx="965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606D7A"/>
                </a:solidFill>
              </a:defRPr>
            </a:lvl1pPr>
          </a:lstStyle>
          <a:p>
            <a:fld id="{A391AE62-B492-491C-81B1-B7B2DF768A7E}" type="slidenum">
              <a:rPr lang="fr-FR"/>
              <a:pPr/>
              <a:t>‹N°›</a:t>
            </a:fld>
            <a:endParaRPr lang="fr-FR"/>
          </a:p>
        </p:txBody>
      </p:sp>
      <p:pic>
        <p:nvPicPr>
          <p:cNvPr id="10253" name="Picture 13" descr="Altran Ouest mini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467600" y="152400"/>
            <a:ext cx="1495425" cy="5238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rgbClr val="3E4F55"/>
          </a:solidFill>
          <a:latin typeface="+mn-lt"/>
          <a:ea typeface="+mn-ea"/>
          <a:cs typeface="+mn-cs"/>
        </a:defRPr>
      </a:lvl1pPr>
      <a:lvl2pPr marL="247650" indent="-246063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rgbClr val="3E4F55"/>
          </a:solidFill>
          <a:latin typeface="+mn-lt"/>
        </a:defRPr>
      </a:lvl2pPr>
      <a:lvl3pPr marL="568325" indent="-184150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1400">
          <a:solidFill>
            <a:srgbClr val="3E4F55"/>
          </a:solidFill>
          <a:latin typeface="+mn-lt"/>
        </a:defRPr>
      </a:lvl3pPr>
      <a:lvl4pPr marL="877888" indent="-187325" algn="l" rtl="0" eaLnBrk="0" fontAlgn="base" hangingPunct="0">
        <a:spcBef>
          <a:spcPct val="20000"/>
        </a:spcBef>
        <a:spcAft>
          <a:spcPct val="0"/>
        </a:spcAft>
        <a:buSzPct val="85000"/>
        <a:buChar char="•"/>
        <a:defRPr sz="1200">
          <a:solidFill>
            <a:srgbClr val="3E4F55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457200"/>
            <a:ext cx="5867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1267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447800"/>
            <a:ext cx="77343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400" y="6396038"/>
            <a:ext cx="29464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606D7A"/>
                </a:solidFill>
              </a:defRPr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21600" y="6396038"/>
            <a:ext cx="965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606D7A"/>
                </a:solidFill>
              </a:defRPr>
            </a:lvl1pPr>
          </a:lstStyle>
          <a:p>
            <a:fld id="{5F21B8F3-5A46-4805-ACF5-1E560A928849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rgbClr val="3E4F55"/>
          </a:solidFill>
          <a:latin typeface="+mn-lt"/>
          <a:ea typeface="+mn-ea"/>
          <a:cs typeface="+mn-cs"/>
        </a:defRPr>
      </a:lvl1pPr>
      <a:lvl2pPr marL="247650" indent="-246063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rgbClr val="3E4F55"/>
          </a:solidFill>
          <a:latin typeface="+mn-lt"/>
        </a:defRPr>
      </a:lvl2pPr>
      <a:lvl3pPr marL="568325" indent="-184150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1400">
          <a:solidFill>
            <a:srgbClr val="3E4F55"/>
          </a:solidFill>
          <a:latin typeface="+mn-lt"/>
        </a:defRPr>
      </a:lvl3pPr>
      <a:lvl4pPr marL="877888" indent="-187325" algn="l" rtl="0" eaLnBrk="0" fontAlgn="base" hangingPunct="0">
        <a:spcBef>
          <a:spcPct val="20000"/>
        </a:spcBef>
        <a:spcAft>
          <a:spcPct val="0"/>
        </a:spcAft>
        <a:buSzPct val="85000"/>
        <a:buChar char="•"/>
        <a:defRPr sz="1200">
          <a:solidFill>
            <a:srgbClr val="3E4F55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457200"/>
            <a:ext cx="5867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2291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447800"/>
            <a:ext cx="77343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400" y="6396038"/>
            <a:ext cx="29464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606D7A"/>
                </a:solidFill>
              </a:defRPr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21600" y="6396038"/>
            <a:ext cx="965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606D7A"/>
                </a:solidFill>
              </a:defRPr>
            </a:lvl1pPr>
          </a:lstStyle>
          <a:p>
            <a:fld id="{2068DEE5-C45D-4805-86DC-2354820714F5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rgbClr val="3E4F55"/>
          </a:solidFill>
          <a:latin typeface="+mn-lt"/>
          <a:ea typeface="+mn-ea"/>
          <a:cs typeface="+mn-cs"/>
        </a:defRPr>
      </a:lvl1pPr>
      <a:lvl2pPr marL="247650" indent="-246063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rgbClr val="3E4F55"/>
          </a:solidFill>
          <a:latin typeface="+mn-lt"/>
        </a:defRPr>
      </a:lvl2pPr>
      <a:lvl3pPr marL="568325" indent="-184150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1400">
          <a:solidFill>
            <a:srgbClr val="3E4F55"/>
          </a:solidFill>
          <a:latin typeface="+mn-lt"/>
        </a:defRPr>
      </a:lvl3pPr>
      <a:lvl4pPr marL="877888" indent="-187325" algn="l" rtl="0" eaLnBrk="0" fontAlgn="base" hangingPunct="0">
        <a:spcBef>
          <a:spcPct val="20000"/>
        </a:spcBef>
        <a:spcAft>
          <a:spcPct val="0"/>
        </a:spcAft>
        <a:buSzPct val="85000"/>
        <a:buChar char="•"/>
        <a:defRPr sz="1200">
          <a:solidFill>
            <a:srgbClr val="3E4F55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3" descr="F:\Clients\TBWA_CONSULTING_DESIGN\ALTRAN\FichiersFournis\20061018\vaguebis2.jpg"/>
          <p:cNvPicPr>
            <a:picLocks noChangeAspect="1" noChangeArrowheads="1"/>
          </p:cNvPicPr>
          <p:nvPr/>
        </p:nvPicPr>
        <p:blipFill>
          <a:blip r:embed="rId13" cstate="print"/>
          <a:srcRect l="2679"/>
          <a:stretch>
            <a:fillRect/>
          </a:stretch>
        </p:blipFill>
        <p:spPr bwMode="auto">
          <a:xfrm>
            <a:off x="379413" y="150813"/>
            <a:ext cx="8764587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457200"/>
            <a:ext cx="5867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3317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447800"/>
            <a:ext cx="77343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1" name="Espace réservé du pied de page 5"/>
          <p:cNvSpPr>
            <a:spLocks noGrp="1"/>
          </p:cNvSpPr>
          <p:nvPr>
            <p:ph type="ftr" sz="quarter" idx="3"/>
          </p:nvPr>
        </p:nvSpPr>
        <p:spPr bwMode="auto">
          <a:xfrm>
            <a:off x="5715000" y="6400800"/>
            <a:ext cx="3200400" cy="288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rgbClr val="1C5E9E"/>
                </a:solidFill>
                <a:latin typeface="Trebuchet MS" pitchFamily="34" charset="0"/>
                <a:ea typeface="ヒラギノ角ゴ Pro W3" pitchFamily="1" charset="-128"/>
              </a:defRPr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400" y="6396038"/>
            <a:ext cx="29464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606D7A"/>
                </a:solidFill>
              </a:defRPr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7721600" y="6396038"/>
            <a:ext cx="965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EA55A0B8-B185-4CD3-B28F-5CB717987F1F}" type="slidenum">
              <a:rPr lang="fr-FR" sz="800">
                <a:solidFill>
                  <a:srgbClr val="606D7A"/>
                </a:solidFill>
              </a:rPr>
              <a:pPr algn="r"/>
              <a:t>‹N°›</a:t>
            </a:fld>
            <a:endParaRPr lang="fr-FR" sz="800">
              <a:solidFill>
                <a:srgbClr val="606D7A"/>
              </a:solidFill>
            </a:endParaRPr>
          </a:p>
        </p:txBody>
      </p:sp>
      <p:pic>
        <p:nvPicPr>
          <p:cNvPr id="13324" name="Picture 12" descr="Altran Ouest mini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467600" y="152400"/>
            <a:ext cx="1495425" cy="5238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rgbClr val="3E4F55"/>
          </a:solidFill>
          <a:latin typeface="+mn-lt"/>
          <a:ea typeface="+mn-ea"/>
          <a:cs typeface="+mn-cs"/>
        </a:defRPr>
      </a:lvl1pPr>
      <a:lvl2pPr marL="247650" indent="-246063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rgbClr val="3E4F55"/>
          </a:solidFill>
          <a:latin typeface="+mn-lt"/>
        </a:defRPr>
      </a:lvl2pPr>
      <a:lvl3pPr marL="568325" indent="-184150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1400">
          <a:solidFill>
            <a:srgbClr val="3E4F55"/>
          </a:solidFill>
          <a:latin typeface="+mn-lt"/>
        </a:defRPr>
      </a:lvl3pPr>
      <a:lvl4pPr marL="877888" indent="-187325" algn="l" rtl="0" eaLnBrk="0" fontAlgn="base" hangingPunct="0">
        <a:spcBef>
          <a:spcPct val="20000"/>
        </a:spcBef>
        <a:spcAft>
          <a:spcPct val="0"/>
        </a:spcAft>
        <a:buSzPct val="85000"/>
        <a:buChar char="•"/>
        <a:defRPr sz="1200">
          <a:solidFill>
            <a:srgbClr val="3E4F55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9" name="Picture 43" descr="vague dégradé bleu+ré#1F47A"/>
          <p:cNvPicPr>
            <a:picLocks noChangeAspect="1" noChangeArrowheads="1"/>
          </p:cNvPicPr>
          <p:nvPr userDrawn="1"/>
        </p:nvPicPr>
        <p:blipFill>
          <a:blip r:embed="rId13" cstate="print"/>
          <a:srcRect l="10464" t="3026" r="6540" b="39664"/>
          <a:stretch>
            <a:fillRect/>
          </a:stretch>
        </p:blipFill>
        <p:spPr bwMode="auto">
          <a:xfrm>
            <a:off x="184150" y="1752600"/>
            <a:ext cx="895985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219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406400" y="6396038"/>
            <a:ext cx="29464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 sz="800">
                <a:solidFill>
                  <a:srgbClr val="606D7A"/>
                </a:solidFill>
              </a:rPr>
              <a:t>2010 © Copyright Altran Ouest </a:t>
            </a:r>
          </a:p>
        </p:txBody>
      </p:sp>
      <p:sp>
        <p:nvSpPr>
          <p:cNvPr id="79882" name="Rectangle 10"/>
          <p:cNvSpPr>
            <a:spLocks noChangeArrowheads="1"/>
          </p:cNvSpPr>
          <p:nvPr/>
        </p:nvSpPr>
        <p:spPr bwMode="auto">
          <a:xfrm>
            <a:off x="7721600" y="6396038"/>
            <a:ext cx="965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FF3A5E06-0B46-4296-A2BE-5151278241A2}" type="slidenum">
              <a:rPr lang="fr-FR" sz="800">
                <a:solidFill>
                  <a:srgbClr val="606D7A"/>
                </a:solidFill>
              </a:rPr>
              <a:pPr algn="r"/>
              <a:t>‹N°›</a:t>
            </a:fld>
            <a:endParaRPr lang="fr-FR" sz="800">
              <a:solidFill>
                <a:srgbClr val="606D7A"/>
              </a:solidFill>
            </a:endParaRPr>
          </a:p>
        </p:txBody>
      </p:sp>
      <p:pic>
        <p:nvPicPr>
          <p:cNvPr id="79885" name="Picture 13" descr="Altran Ouest mini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467600" y="152400"/>
            <a:ext cx="1495425" cy="5238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rgbClr val="00499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00499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00499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00499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00499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499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499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499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499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3" descr="F:\Clients\TBWA_CONSULTING_DESIGN\ALTRAN\FichiersFournis\20061018\vaguebis2.jpg"/>
          <p:cNvPicPr>
            <a:picLocks noChangeAspect="1" noChangeArrowheads="1"/>
          </p:cNvPicPr>
          <p:nvPr/>
        </p:nvPicPr>
        <p:blipFill>
          <a:blip r:embed="rId15" cstate="print"/>
          <a:srcRect l="2679"/>
          <a:stretch>
            <a:fillRect/>
          </a:stretch>
        </p:blipFill>
        <p:spPr bwMode="auto">
          <a:xfrm>
            <a:off x="379413" y="150813"/>
            <a:ext cx="8764587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457200"/>
            <a:ext cx="5867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5365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447800"/>
            <a:ext cx="77343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9" name="Espace réservé du pied de page 5"/>
          <p:cNvSpPr>
            <a:spLocks noGrp="1"/>
          </p:cNvSpPr>
          <p:nvPr>
            <p:ph type="ftr" sz="quarter" idx="3"/>
          </p:nvPr>
        </p:nvSpPr>
        <p:spPr>
          <a:xfrm>
            <a:off x="5715000" y="6400800"/>
            <a:ext cx="3200400" cy="2889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bg1"/>
                </a:solidFill>
                <a:ea typeface="+mn-ea"/>
              </a:defRPr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400" y="6396038"/>
            <a:ext cx="29464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606D7A"/>
                </a:solidFill>
              </a:defRPr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7721600" y="6396038"/>
            <a:ext cx="965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12E8B10F-32CD-478A-BC8B-491692A1DFA9}" type="slidenum">
              <a:rPr lang="fr-FR" sz="800">
                <a:solidFill>
                  <a:srgbClr val="606D7A"/>
                </a:solidFill>
              </a:rPr>
              <a:pPr algn="r"/>
              <a:t>‹N°›</a:t>
            </a:fld>
            <a:endParaRPr lang="fr-FR" sz="800">
              <a:solidFill>
                <a:srgbClr val="606D7A"/>
              </a:solidFill>
            </a:endParaRPr>
          </a:p>
        </p:txBody>
      </p:sp>
      <p:pic>
        <p:nvPicPr>
          <p:cNvPr id="15372" name="Picture 12" descr="Altran Ouest mini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467600" y="152400"/>
            <a:ext cx="1495425" cy="5238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  <a:ea typeface="ヒラギノ角ゴ Pro W3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  <a:ea typeface="ヒラギノ角ゴ Pro W3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  <a:ea typeface="ヒラギノ角ゴ Pro W3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  <a:ea typeface="ヒラギノ角ゴ Pro W3" pitchFamily="1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  <a:ea typeface="ヒラギノ角ゴ Pro W3" pitchFamily="1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  <a:ea typeface="ヒラギノ角ゴ Pro W3" pitchFamily="1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  <a:ea typeface="ヒラギノ角ゴ Pro W3" pitchFamily="1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  <a:ea typeface="ヒラギノ角ゴ Pro W3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rgbClr val="3E4F55"/>
          </a:solidFill>
          <a:latin typeface="+mn-lt"/>
          <a:ea typeface="+mn-ea"/>
          <a:cs typeface="+mn-cs"/>
        </a:defRPr>
      </a:lvl1pPr>
      <a:lvl2pPr marL="247650" indent="-246063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rgbClr val="3E4F55"/>
          </a:solidFill>
          <a:latin typeface="+mn-lt"/>
          <a:ea typeface="+mn-ea"/>
        </a:defRPr>
      </a:lvl2pPr>
      <a:lvl3pPr marL="568325" indent="-184150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1400">
          <a:solidFill>
            <a:srgbClr val="3E4F55"/>
          </a:solidFill>
          <a:latin typeface="+mn-lt"/>
          <a:ea typeface="+mn-ea"/>
        </a:defRPr>
      </a:lvl3pPr>
      <a:lvl4pPr marL="877888" indent="-187325" algn="l" rtl="0" eaLnBrk="0" fontAlgn="base" hangingPunct="0">
        <a:spcBef>
          <a:spcPct val="20000"/>
        </a:spcBef>
        <a:spcAft>
          <a:spcPct val="0"/>
        </a:spcAft>
        <a:buSzPct val="85000"/>
        <a:buChar char="•"/>
        <a:defRPr sz="1200">
          <a:solidFill>
            <a:srgbClr val="3E4F55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Jean-p</a:t>
            </a:r>
            <a:endParaRPr lang="fr-FR" dirty="0"/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 dirty="0" smtClean="0"/>
              <a:t>2015 </a:t>
            </a:r>
            <a:r>
              <a:rPr lang="fr-FR" dirty="0"/>
              <a:t>© Copyright Altran Ouest </a:t>
            </a: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133600"/>
            <a:ext cx="7086600" cy="2667000"/>
          </a:xfrm>
        </p:spPr>
        <p:txBody>
          <a:bodyPr/>
          <a:lstStyle/>
          <a:p>
            <a:pPr algn="ctr"/>
            <a:r>
              <a:rPr lang="fr-FR" sz="3600" dirty="0" smtClean="0"/>
              <a:t>Coriolis </a:t>
            </a:r>
            <a:r>
              <a:rPr lang="fr-FR" sz="3600" dirty="0" err="1" smtClean="0"/>
              <a:t>Argo</a:t>
            </a:r>
            <a:r>
              <a:rPr lang="fr-FR" sz="3600" dirty="0" smtClean="0"/>
              <a:t> </a:t>
            </a:r>
            <a:r>
              <a:rPr lang="fr-FR" sz="3600" dirty="0" err="1" smtClean="0"/>
              <a:t>float</a:t>
            </a:r>
            <a:r>
              <a:rPr lang="fr-FR" sz="3600" dirty="0" smtClean="0"/>
              <a:t> </a:t>
            </a:r>
            <a:r>
              <a:rPr lang="fr-FR" sz="3600" dirty="0" err="1" smtClean="0"/>
              <a:t>decoder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dirty="0" smtClean="0"/>
              <a:t>(</a:t>
            </a:r>
            <a:r>
              <a:rPr lang="fr-FR" dirty="0" err="1" smtClean="0"/>
              <a:t>brief</a:t>
            </a:r>
            <a:r>
              <a:rPr lang="fr-FR" dirty="0" smtClean="0"/>
              <a:t> description of the Matlab </a:t>
            </a:r>
            <a:r>
              <a:rPr lang="fr-FR" dirty="0" err="1" smtClean="0"/>
              <a:t>decoder</a:t>
            </a:r>
            <a:r>
              <a:rPr lang="fr-FR" dirty="0" smtClean="0"/>
              <a:t> </a:t>
            </a:r>
            <a:r>
              <a:rPr lang="fr-FR" dirty="0" err="1" smtClean="0"/>
              <a:t>deployed</a:t>
            </a:r>
            <a:r>
              <a:rPr lang="fr-FR" dirty="0" smtClean="0"/>
              <a:t> at Coriolis to </a:t>
            </a:r>
            <a:r>
              <a:rPr lang="fr-FR" dirty="0" err="1" smtClean="0"/>
              <a:t>decode</a:t>
            </a:r>
            <a:r>
              <a:rPr lang="fr-FR" dirty="0" smtClean="0"/>
              <a:t> </a:t>
            </a:r>
            <a:r>
              <a:rPr lang="fr-FR" dirty="0" err="1" smtClean="0"/>
              <a:t>Argo</a:t>
            </a:r>
            <a:r>
              <a:rPr lang="fr-FR" dirty="0" smtClean="0"/>
              <a:t> </a:t>
            </a:r>
            <a:r>
              <a:rPr lang="fr-FR" dirty="0" err="1" smtClean="0"/>
              <a:t>floats</a:t>
            </a:r>
            <a:r>
              <a:rPr lang="fr-FR" dirty="0" smtClean="0"/>
              <a:t>) </a:t>
            </a:r>
            <a:endParaRPr lang="fr-FR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838200" y="5867400"/>
            <a:ext cx="7848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1C5E9E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1C5E9E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1C5E9E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1C5E9E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1C5E9E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1C5E9E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1C5E9E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1C5E9E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1C5E9E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r"/>
            <a:r>
              <a:rPr lang="fr-FR" sz="1600" kern="0" dirty="0" smtClean="0"/>
              <a:t>Jean-Philippe RANNOU (jean-philippe.rannou@altran.com)</a:t>
            </a:r>
            <a:endParaRPr lang="fr-FR" sz="16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 dirty="0" smtClean="0"/>
              <a:t>2015 </a:t>
            </a:r>
            <a:r>
              <a:rPr lang="fr-FR" dirty="0"/>
              <a:t>© Copyright Altran Ouest </a:t>
            </a: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457200"/>
            <a:ext cx="5867400" cy="533400"/>
          </a:xfrm>
        </p:spPr>
        <p:txBody>
          <a:bodyPr/>
          <a:lstStyle/>
          <a:p>
            <a:r>
              <a:rPr lang="fr-FR" dirty="0" err="1" smtClean="0"/>
              <a:t>Matlab</a:t>
            </a:r>
            <a:r>
              <a:rPr lang="fr-FR" dirty="0" smtClean="0"/>
              <a:t> NKE </a:t>
            </a:r>
            <a:r>
              <a:rPr lang="fr-FR" dirty="0" err="1" smtClean="0"/>
              <a:t>float</a:t>
            </a:r>
            <a:r>
              <a:rPr lang="fr-FR" dirty="0" smtClean="0"/>
              <a:t> </a:t>
            </a:r>
            <a:r>
              <a:rPr lang="fr-FR" dirty="0" err="1" smtClean="0"/>
              <a:t>decoder</a:t>
            </a:r>
            <a:endParaRPr lang="fr-FR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0" y="1066800"/>
            <a:ext cx="77343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 smtClean="0"/>
              <a:t>Two decoders for the PIs</a:t>
            </a:r>
          </a:p>
          <a:p>
            <a:pPr lvl="2"/>
            <a:r>
              <a:rPr lang="en-US" sz="1600" b="1" dirty="0" smtClean="0"/>
              <a:t>decode_provor_2_csv</a:t>
            </a:r>
            <a:r>
              <a:rPr lang="en-US" sz="1600" dirty="0" smtClean="0"/>
              <a:t>: used to generate CSV ‘raw’ decoded files</a:t>
            </a:r>
          </a:p>
          <a:p>
            <a:pPr lvl="2"/>
            <a:r>
              <a:rPr lang="en-US" sz="1600" b="1" dirty="0" smtClean="0"/>
              <a:t>decode_provor_2_nc</a:t>
            </a:r>
            <a:r>
              <a:rPr lang="en-US" sz="1600" dirty="0" smtClean="0"/>
              <a:t>: used to generate NetCDF Argo decoded files</a:t>
            </a:r>
          </a:p>
          <a:p>
            <a:pPr lvl="1">
              <a:buNone/>
            </a:pPr>
            <a:r>
              <a:rPr lang="en-US" sz="1600" dirty="0" smtClean="0"/>
              <a:t>Usage: Delayed mode decoding of already received float data.</a:t>
            </a:r>
          </a:p>
          <a:p>
            <a:pPr lvl="1">
              <a:buNone/>
            </a:pPr>
            <a:endParaRPr lang="en-US" sz="1600" dirty="0" smtClean="0"/>
          </a:p>
          <a:p>
            <a:pPr>
              <a:buFontTx/>
              <a:buNone/>
            </a:pPr>
            <a:endParaRPr lang="en-US" sz="1600" dirty="0" smtClean="0"/>
          </a:p>
          <a:p>
            <a:pPr>
              <a:buFontTx/>
              <a:buNone/>
            </a:pPr>
            <a:r>
              <a:rPr lang="en-US" sz="1600" dirty="0" smtClean="0"/>
              <a:t>Two decoders for the DACs</a:t>
            </a:r>
          </a:p>
          <a:p>
            <a:pPr lvl="2"/>
            <a:r>
              <a:rPr lang="en-US" sz="1600" b="1" dirty="0" smtClean="0"/>
              <a:t>decode_provor_2_nc_rt</a:t>
            </a:r>
            <a:r>
              <a:rPr lang="en-US" sz="1600" dirty="0" smtClean="0"/>
              <a:t>: used to generate NetCDF Argo decoded files</a:t>
            </a:r>
          </a:p>
          <a:p>
            <a:pPr lvl="2"/>
            <a:r>
              <a:rPr lang="en-US" sz="1600" b="1" dirty="0" smtClean="0"/>
              <a:t>decode_provor_2_nc_dm</a:t>
            </a:r>
            <a:r>
              <a:rPr lang="en-US" sz="1600" dirty="0" smtClean="0"/>
              <a:t>: used to generate NetCDF Argo decoded files (for </a:t>
            </a:r>
            <a:r>
              <a:rPr lang="en-US" sz="1600" dirty="0" err="1" smtClean="0"/>
              <a:t>ProvBioII</a:t>
            </a:r>
            <a:r>
              <a:rPr lang="en-US" sz="1600" dirty="0" smtClean="0"/>
              <a:t> dead floats only)</a:t>
            </a:r>
          </a:p>
          <a:p>
            <a:pPr lvl="1">
              <a:buNone/>
            </a:pPr>
            <a:r>
              <a:rPr lang="en-US" sz="1600" dirty="0" smtClean="0"/>
              <a:t>Usage: Real time mode decoding of incoming data flux.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Decoded float versions: all </a:t>
            </a:r>
            <a:r>
              <a:rPr lang="en-US" dirty="0" err="1" smtClean="0"/>
              <a:t>Coriolis</a:t>
            </a:r>
            <a:r>
              <a:rPr lang="en-US" dirty="0" smtClean="0"/>
              <a:t> float versions ≥ PROVOR CTS3 (2010)</a:t>
            </a:r>
          </a:p>
        </p:txBody>
      </p:sp>
    </p:spTree>
    <p:extLst>
      <p:ext uri="{BB962C8B-B14F-4D97-AF65-F5344CB8AC3E}">
        <p14:creationId xmlns:p14="http://schemas.microsoft.com/office/powerpoint/2010/main" val="254532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 dirty="0" smtClean="0"/>
              <a:t>2015 </a:t>
            </a:r>
            <a:r>
              <a:rPr lang="fr-FR" dirty="0"/>
              <a:t>© Copyright Altran Ouest </a:t>
            </a: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457200"/>
            <a:ext cx="5867400" cy="533400"/>
          </a:xfrm>
        </p:spPr>
        <p:txBody>
          <a:bodyPr/>
          <a:lstStyle/>
          <a:p>
            <a:r>
              <a:rPr lang="fr-FR" dirty="0" err="1" smtClean="0"/>
              <a:t>Matlab</a:t>
            </a:r>
            <a:r>
              <a:rPr lang="fr-FR" dirty="0" smtClean="0"/>
              <a:t> NKE </a:t>
            </a:r>
            <a:r>
              <a:rPr lang="fr-FR" dirty="0" err="1" smtClean="0"/>
              <a:t>float</a:t>
            </a:r>
            <a:r>
              <a:rPr lang="fr-FR" dirty="0" smtClean="0"/>
              <a:t> </a:t>
            </a:r>
            <a:r>
              <a:rPr lang="fr-FR" dirty="0" err="1" smtClean="0"/>
              <a:t>decoder</a:t>
            </a:r>
            <a:r>
              <a:rPr lang="fr-FR" dirty="0" smtClean="0"/>
              <a:t>: PI </a:t>
            </a:r>
            <a:r>
              <a:rPr lang="fr-FR" dirty="0" err="1" smtClean="0"/>
              <a:t>decoders</a:t>
            </a:r>
            <a:endParaRPr lang="fr-FR" dirty="0"/>
          </a:p>
        </p:txBody>
      </p:sp>
      <p:grpSp>
        <p:nvGrpSpPr>
          <p:cNvPr id="47" name="Groupe 46"/>
          <p:cNvGrpSpPr/>
          <p:nvPr/>
        </p:nvGrpSpPr>
        <p:grpSpPr>
          <a:xfrm>
            <a:off x="228600" y="1371600"/>
            <a:ext cx="8582000" cy="4708376"/>
            <a:chOff x="228600" y="1371600"/>
            <a:chExt cx="8582000" cy="4708376"/>
          </a:xfrm>
        </p:grpSpPr>
        <p:grpSp>
          <p:nvGrpSpPr>
            <p:cNvPr id="15" name="Groupe 14"/>
            <p:cNvGrpSpPr/>
            <p:nvPr/>
          </p:nvGrpSpPr>
          <p:grpSpPr>
            <a:xfrm>
              <a:off x="2895600" y="4495800"/>
              <a:ext cx="1656184" cy="1008112"/>
              <a:chOff x="6804248" y="1268760"/>
              <a:chExt cx="1656184" cy="1008112"/>
            </a:xfrm>
          </p:grpSpPr>
          <p:sp>
            <p:nvSpPr>
              <p:cNvPr id="16" name="Organigramme : Carte perforée 15"/>
              <p:cNvSpPr/>
              <p:nvPr/>
            </p:nvSpPr>
            <p:spPr>
              <a:xfrm>
                <a:off x="6804248" y="1268760"/>
                <a:ext cx="1656184" cy="1008112"/>
              </a:xfrm>
              <a:prstGeom prst="flowChartPunchedCar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6880448" y="1573560"/>
                <a:ext cx="1377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Float </a:t>
                </a:r>
                <a:r>
                  <a:rPr lang="en-US" dirty="0" err="1" smtClean="0"/>
                  <a:t>config</a:t>
                </a:r>
                <a:endParaRPr lang="en-US" dirty="0"/>
              </a:p>
            </p:txBody>
          </p:sp>
        </p:grpSp>
        <p:sp>
          <p:nvSpPr>
            <p:cNvPr id="18" name="Flèche droite 17"/>
            <p:cNvSpPr/>
            <p:nvPr/>
          </p:nvSpPr>
          <p:spPr>
            <a:xfrm>
              <a:off x="2667000" y="1828800"/>
              <a:ext cx="228600" cy="2286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4876800" y="4495800"/>
              <a:ext cx="1800199" cy="1584176"/>
              <a:chOff x="1691680" y="1988840"/>
              <a:chExt cx="2088232" cy="1800200"/>
            </a:xfrm>
          </p:grpSpPr>
          <p:sp>
            <p:nvSpPr>
              <p:cNvPr id="21" name="Organigramme : Multidocument 20"/>
              <p:cNvSpPr/>
              <p:nvPr/>
            </p:nvSpPr>
            <p:spPr>
              <a:xfrm>
                <a:off x="1691680" y="1988840"/>
                <a:ext cx="2088232" cy="1800200"/>
              </a:xfrm>
              <a:prstGeom prst="flowChartMulti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ZoneTexte 21"/>
              <p:cNvSpPr txBox="1"/>
              <p:nvPr/>
            </p:nvSpPr>
            <p:spPr>
              <a:xfrm>
                <a:off x="1868464" y="2681567"/>
                <a:ext cx="1404283" cy="419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Float data</a:t>
                </a:r>
                <a:endParaRPr lang="en-US" dirty="0"/>
              </a:p>
            </p:txBody>
          </p:sp>
        </p:grpSp>
        <p:grpSp>
          <p:nvGrpSpPr>
            <p:cNvPr id="24" name="Groupe 23"/>
            <p:cNvGrpSpPr/>
            <p:nvPr/>
          </p:nvGrpSpPr>
          <p:grpSpPr>
            <a:xfrm>
              <a:off x="7010400" y="2514600"/>
              <a:ext cx="1800200" cy="1584176"/>
              <a:chOff x="1691680" y="1988840"/>
              <a:chExt cx="2088232" cy="1800200"/>
            </a:xfrm>
          </p:grpSpPr>
          <p:sp>
            <p:nvSpPr>
              <p:cNvPr id="25" name="Organigramme : Multidocument 24"/>
              <p:cNvSpPr/>
              <p:nvPr/>
            </p:nvSpPr>
            <p:spPr>
              <a:xfrm>
                <a:off x="1691680" y="1988840"/>
                <a:ext cx="2088232" cy="1800200"/>
              </a:xfrm>
              <a:prstGeom prst="flowChartMulti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ZoneTexte 25"/>
              <p:cNvSpPr txBox="1"/>
              <p:nvPr/>
            </p:nvSpPr>
            <p:spPr>
              <a:xfrm>
                <a:off x="1956856" y="2335204"/>
                <a:ext cx="1568201" cy="1364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PROF</a:t>
                </a:r>
              </a:p>
              <a:p>
                <a:r>
                  <a:rPr lang="en-US" dirty="0" smtClean="0"/>
                  <a:t>TRAJ</a:t>
                </a:r>
              </a:p>
              <a:p>
                <a:r>
                  <a:rPr lang="en-US" dirty="0" smtClean="0"/>
                  <a:t>TECH</a:t>
                </a:r>
              </a:p>
              <a:p>
                <a:r>
                  <a:rPr lang="en-US" dirty="0" smtClean="0"/>
                  <a:t>META</a:t>
                </a:r>
                <a:endParaRPr lang="en-US" dirty="0"/>
              </a:p>
            </p:txBody>
          </p:sp>
        </p:grpSp>
        <p:sp>
          <p:nvSpPr>
            <p:cNvPr id="27" name="Flèche droite 26"/>
            <p:cNvSpPr/>
            <p:nvPr/>
          </p:nvSpPr>
          <p:spPr>
            <a:xfrm>
              <a:off x="6705600" y="1828800"/>
              <a:ext cx="304800" cy="2286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e 27"/>
            <p:cNvGrpSpPr/>
            <p:nvPr/>
          </p:nvGrpSpPr>
          <p:grpSpPr>
            <a:xfrm>
              <a:off x="7010400" y="1371600"/>
              <a:ext cx="1656184" cy="1008112"/>
              <a:chOff x="6804248" y="1268760"/>
              <a:chExt cx="1656184" cy="1008112"/>
            </a:xfrm>
          </p:grpSpPr>
          <p:sp>
            <p:nvSpPr>
              <p:cNvPr id="29" name="Organigramme : Carte perforée 28"/>
              <p:cNvSpPr/>
              <p:nvPr/>
            </p:nvSpPr>
            <p:spPr>
              <a:xfrm>
                <a:off x="6804248" y="1268760"/>
                <a:ext cx="1656184" cy="1008112"/>
              </a:xfrm>
              <a:prstGeom prst="flowChartPunchedCar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ZoneTexte 29"/>
              <p:cNvSpPr txBox="1"/>
              <p:nvPr/>
            </p:nvSpPr>
            <p:spPr>
              <a:xfrm>
                <a:off x="7020272" y="1556792"/>
                <a:ext cx="1056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CSV file</a:t>
                </a:r>
                <a:endParaRPr lang="en-US" dirty="0"/>
              </a:p>
            </p:txBody>
          </p:sp>
        </p:grpSp>
        <p:grpSp>
          <p:nvGrpSpPr>
            <p:cNvPr id="33" name="Groupe 32"/>
            <p:cNvGrpSpPr/>
            <p:nvPr/>
          </p:nvGrpSpPr>
          <p:grpSpPr>
            <a:xfrm>
              <a:off x="228600" y="1676400"/>
              <a:ext cx="2438400" cy="533400"/>
              <a:chOff x="533400" y="3962400"/>
              <a:chExt cx="2438400" cy="533400"/>
            </a:xfrm>
          </p:grpSpPr>
          <p:sp>
            <p:nvSpPr>
              <p:cNvPr id="31" name="Organigramme : Alternative 30"/>
              <p:cNvSpPr/>
              <p:nvPr/>
            </p:nvSpPr>
            <p:spPr>
              <a:xfrm>
                <a:off x="533400" y="3962400"/>
                <a:ext cx="2438400" cy="533400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ZoneTexte 31"/>
              <p:cNvSpPr txBox="1"/>
              <p:nvPr/>
            </p:nvSpPr>
            <p:spPr>
              <a:xfrm>
                <a:off x="533400" y="4038600"/>
                <a:ext cx="2438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decode_provor_2_csv</a:t>
                </a:r>
                <a:endParaRPr lang="fr-FR" dirty="0"/>
              </a:p>
            </p:txBody>
          </p:sp>
        </p:grpSp>
        <p:grpSp>
          <p:nvGrpSpPr>
            <p:cNvPr id="34" name="Groupe 33"/>
            <p:cNvGrpSpPr/>
            <p:nvPr/>
          </p:nvGrpSpPr>
          <p:grpSpPr>
            <a:xfrm>
              <a:off x="228600" y="3048000"/>
              <a:ext cx="2514600" cy="533400"/>
              <a:chOff x="533400" y="3962400"/>
              <a:chExt cx="2514600" cy="533400"/>
            </a:xfrm>
          </p:grpSpPr>
          <p:sp>
            <p:nvSpPr>
              <p:cNvPr id="35" name="Organigramme : Alternative 34"/>
              <p:cNvSpPr/>
              <p:nvPr/>
            </p:nvSpPr>
            <p:spPr>
              <a:xfrm>
                <a:off x="533400" y="3962400"/>
                <a:ext cx="2438400" cy="533400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ZoneTexte 35"/>
              <p:cNvSpPr txBox="1"/>
              <p:nvPr/>
            </p:nvSpPr>
            <p:spPr>
              <a:xfrm>
                <a:off x="609600" y="4038600"/>
                <a:ext cx="2438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decode_provor_2_nc</a:t>
                </a:r>
                <a:endParaRPr lang="fr-FR" dirty="0"/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2895600" y="1447800"/>
              <a:ext cx="3810000" cy="2667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3962400" y="2438400"/>
              <a:ext cx="1877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 smtClean="0"/>
                <a:t>Matlab</a:t>
              </a:r>
              <a:r>
                <a:rPr lang="fr-FR" b="1" dirty="0" smtClean="0"/>
                <a:t> </a:t>
              </a:r>
              <a:r>
                <a:rPr lang="fr-FR" b="1" dirty="0" err="1" smtClean="0"/>
                <a:t>decoder</a:t>
              </a:r>
              <a:endParaRPr lang="fr-FR" b="1" dirty="0"/>
            </a:p>
          </p:txBody>
        </p:sp>
        <p:sp>
          <p:nvSpPr>
            <p:cNvPr id="39" name="Flèche droite 38"/>
            <p:cNvSpPr/>
            <p:nvPr/>
          </p:nvSpPr>
          <p:spPr>
            <a:xfrm>
              <a:off x="2667000" y="3200400"/>
              <a:ext cx="228600" cy="2286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èche droite 39"/>
            <p:cNvSpPr/>
            <p:nvPr/>
          </p:nvSpPr>
          <p:spPr>
            <a:xfrm>
              <a:off x="6705600" y="3200400"/>
              <a:ext cx="304800" cy="2286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Connecteur droit 41"/>
            <p:cNvCxnSpPr/>
            <p:nvPr/>
          </p:nvCxnSpPr>
          <p:spPr>
            <a:xfrm>
              <a:off x="2895600" y="1943100"/>
              <a:ext cx="3810000" cy="0"/>
            </a:xfrm>
            <a:prstGeom prst="line">
              <a:avLst/>
            </a:prstGeom>
            <a:ln w="349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2895600" y="3314700"/>
              <a:ext cx="3810000" cy="0"/>
            </a:xfrm>
            <a:prstGeom prst="line">
              <a:avLst/>
            </a:prstGeom>
            <a:ln w="349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Flèche vers le haut 44"/>
            <p:cNvSpPr/>
            <p:nvPr/>
          </p:nvSpPr>
          <p:spPr>
            <a:xfrm>
              <a:off x="3657600" y="4114800"/>
              <a:ext cx="228600" cy="381000"/>
            </a:xfrm>
            <a:prstGeom prst="up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Flèche vers le haut 45"/>
            <p:cNvSpPr/>
            <p:nvPr/>
          </p:nvSpPr>
          <p:spPr>
            <a:xfrm>
              <a:off x="5791200" y="4114800"/>
              <a:ext cx="228600" cy="381000"/>
            </a:xfrm>
            <a:prstGeom prst="up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 dirty="0" smtClean="0"/>
              <a:t>2015 </a:t>
            </a:r>
            <a:r>
              <a:rPr lang="fr-FR" dirty="0"/>
              <a:t>© Copyright Altran Ouest </a:t>
            </a: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457200"/>
            <a:ext cx="5867400" cy="533400"/>
          </a:xfrm>
        </p:spPr>
        <p:txBody>
          <a:bodyPr/>
          <a:lstStyle/>
          <a:p>
            <a:r>
              <a:rPr lang="fr-FR" dirty="0" err="1" smtClean="0"/>
              <a:t>Matlab</a:t>
            </a:r>
            <a:r>
              <a:rPr lang="fr-FR" dirty="0" smtClean="0"/>
              <a:t> NKE </a:t>
            </a:r>
            <a:r>
              <a:rPr lang="fr-FR" dirty="0" err="1" smtClean="0"/>
              <a:t>float</a:t>
            </a:r>
            <a:r>
              <a:rPr lang="fr-FR" dirty="0" smtClean="0"/>
              <a:t> </a:t>
            </a:r>
            <a:r>
              <a:rPr lang="fr-FR" dirty="0" err="1" smtClean="0"/>
              <a:t>decoder</a:t>
            </a:r>
            <a:r>
              <a:rPr lang="fr-FR" dirty="0" smtClean="0"/>
              <a:t>: PI </a:t>
            </a:r>
            <a:r>
              <a:rPr lang="fr-FR" dirty="0" err="1" smtClean="0"/>
              <a:t>decoders</a:t>
            </a:r>
            <a:endParaRPr lang="fr-FR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0" y="1066800"/>
            <a:ext cx="77343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 smtClean="0"/>
              <a:t>Float configuration files</a:t>
            </a:r>
          </a:p>
          <a:p>
            <a:pPr>
              <a:buFontTx/>
              <a:buNone/>
            </a:pPr>
            <a:endParaRPr lang="en-US" sz="1600" dirty="0" smtClean="0"/>
          </a:p>
          <a:p>
            <a:pPr lvl="2"/>
            <a:r>
              <a:rPr lang="en-US" sz="1600" b="1" dirty="0" smtClean="0"/>
              <a:t>_provor_floats_information_co.txt</a:t>
            </a:r>
            <a:r>
              <a:rPr lang="en-US" sz="1600" dirty="0" smtClean="0"/>
              <a:t>, 1 line per float</a:t>
            </a:r>
          </a:p>
          <a:p>
            <a:pPr lvl="3"/>
            <a:r>
              <a:rPr lang="en-US" sz="1400" dirty="0" smtClean="0"/>
              <a:t>WMO number, decoder Id, Argos/Iridium Id</a:t>
            </a:r>
          </a:p>
          <a:p>
            <a:pPr lvl="3"/>
            <a:r>
              <a:rPr lang="en-US" sz="1400" dirty="0" smtClean="0"/>
              <a:t>Float message size</a:t>
            </a:r>
          </a:p>
          <a:p>
            <a:pPr lvl="3"/>
            <a:r>
              <a:rPr lang="en-US" sz="1400" dirty="0" smtClean="0"/>
              <a:t>Cycle duration, sampling period at subsurface drift</a:t>
            </a:r>
          </a:p>
          <a:p>
            <a:pPr lvl="3"/>
            <a:r>
              <a:rPr lang="en-US" sz="1400" dirty="0" smtClean="0"/>
              <a:t>Misc parameter (depends on float version)</a:t>
            </a:r>
          </a:p>
          <a:p>
            <a:pPr lvl="3"/>
            <a:r>
              <a:rPr lang="en-US" sz="1400" dirty="0" smtClean="0"/>
              <a:t>Launch date, longitude, latitude</a:t>
            </a:r>
          </a:p>
          <a:p>
            <a:pPr lvl="3"/>
            <a:r>
              <a:rPr lang="en-US" sz="1400" dirty="0" smtClean="0"/>
              <a:t>Reference day (day of the first descent)</a:t>
            </a:r>
          </a:p>
          <a:p>
            <a:pPr lvl="3"/>
            <a:r>
              <a:rPr lang="en-US" sz="1400" dirty="0" smtClean="0"/>
              <a:t>End decoding date</a:t>
            </a:r>
          </a:p>
          <a:p>
            <a:pPr lvl="3"/>
            <a:endParaRPr lang="en-US" sz="1400" dirty="0" smtClean="0"/>
          </a:p>
          <a:p>
            <a:pPr lvl="2"/>
            <a:r>
              <a:rPr lang="en-US" sz="1600" b="1" i="1" dirty="0" err="1" smtClean="0"/>
              <a:t>WMO</a:t>
            </a:r>
            <a:r>
              <a:rPr lang="en-US" sz="1600" b="1" dirty="0" err="1" smtClean="0"/>
              <a:t>_meta.json</a:t>
            </a:r>
            <a:r>
              <a:rPr lang="en-US" sz="1600" dirty="0" smtClean="0"/>
              <a:t>, 1 file per float</a:t>
            </a:r>
          </a:p>
          <a:p>
            <a:pPr lvl="3"/>
            <a:r>
              <a:rPr lang="en-US" sz="1400" dirty="0" smtClean="0"/>
              <a:t>Static meta-data</a:t>
            </a:r>
          </a:p>
          <a:p>
            <a:pPr lvl="3"/>
            <a:r>
              <a:rPr lang="en-US" sz="1400" dirty="0" smtClean="0"/>
              <a:t>Float configuration at launch</a:t>
            </a:r>
          </a:p>
          <a:p>
            <a:pPr lvl="3"/>
            <a:r>
              <a:rPr lang="en-US" sz="1400" dirty="0" smtClean="0"/>
              <a:t>Calibration coefficient (used to compute derived parameters)</a:t>
            </a:r>
          </a:p>
          <a:p>
            <a:pPr lvl="3"/>
            <a:r>
              <a:rPr lang="en-US" sz="1400" dirty="0" smtClean="0"/>
              <a:t>RT adjustment information</a:t>
            </a:r>
          </a:p>
          <a:p>
            <a:pPr lvl="3"/>
            <a:r>
              <a:rPr lang="en-US" sz="1400" dirty="0" smtClean="0"/>
              <a:t>Sensor mounted on float (</a:t>
            </a:r>
            <a:r>
              <a:rPr lang="en-US" sz="1400" dirty="0" err="1" smtClean="0"/>
              <a:t>ProvBioII</a:t>
            </a:r>
            <a:r>
              <a:rPr lang="en-US" sz="14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 dirty="0" smtClean="0"/>
              <a:t>2015 </a:t>
            </a:r>
            <a:r>
              <a:rPr lang="fr-FR" dirty="0"/>
              <a:t>© Copyright Altran Ouest </a:t>
            </a: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457200"/>
            <a:ext cx="5867400" cy="533400"/>
          </a:xfrm>
        </p:spPr>
        <p:txBody>
          <a:bodyPr/>
          <a:lstStyle/>
          <a:p>
            <a:r>
              <a:rPr lang="fr-FR" dirty="0" err="1" smtClean="0"/>
              <a:t>Matlab</a:t>
            </a:r>
            <a:r>
              <a:rPr lang="fr-FR" dirty="0" smtClean="0"/>
              <a:t> NKE </a:t>
            </a:r>
            <a:r>
              <a:rPr lang="fr-FR" dirty="0" err="1" smtClean="0"/>
              <a:t>float</a:t>
            </a:r>
            <a:r>
              <a:rPr lang="fr-FR" dirty="0" smtClean="0"/>
              <a:t> </a:t>
            </a:r>
            <a:r>
              <a:rPr lang="fr-FR" dirty="0" err="1" smtClean="0"/>
              <a:t>decoder</a:t>
            </a:r>
            <a:r>
              <a:rPr lang="fr-FR" dirty="0" smtClean="0"/>
              <a:t>: PI </a:t>
            </a:r>
            <a:r>
              <a:rPr lang="fr-FR" dirty="0" err="1" smtClean="0"/>
              <a:t>decoders</a:t>
            </a:r>
            <a:endParaRPr lang="fr-FR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0" y="1066800"/>
            <a:ext cx="77343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 smtClean="0"/>
              <a:t>Float data files</a:t>
            </a:r>
          </a:p>
          <a:p>
            <a:pPr lvl="2"/>
            <a:r>
              <a:rPr lang="en-US" sz="1600" dirty="0" smtClean="0"/>
              <a:t>Argos floats</a:t>
            </a:r>
          </a:p>
          <a:p>
            <a:pPr lvl="3"/>
            <a:r>
              <a:rPr lang="en-US" sz="1400" dirty="0" smtClean="0"/>
              <a:t>One file of (HEX) data per cycle</a:t>
            </a:r>
          </a:p>
          <a:p>
            <a:pPr lvl="3"/>
            <a:r>
              <a:rPr lang="en-US" sz="1400" dirty="0" smtClean="0"/>
              <a:t>Name: </a:t>
            </a:r>
            <a:r>
              <a:rPr lang="en-US" sz="1400" i="1" dirty="0" smtClean="0"/>
              <a:t>ArgosId</a:t>
            </a:r>
            <a:r>
              <a:rPr lang="en-US" sz="1400" dirty="0" smtClean="0"/>
              <a:t>_</a:t>
            </a:r>
            <a:r>
              <a:rPr lang="en-US" sz="1400" i="1" dirty="0" smtClean="0"/>
              <a:t>YYYY</a:t>
            </a:r>
            <a:r>
              <a:rPr lang="en-US" sz="1400" dirty="0" smtClean="0"/>
              <a:t>-</a:t>
            </a:r>
            <a:r>
              <a:rPr lang="en-US" sz="1400" i="1" dirty="0" smtClean="0"/>
              <a:t>MM</a:t>
            </a:r>
            <a:r>
              <a:rPr lang="en-US" sz="1400" dirty="0" smtClean="0"/>
              <a:t>-</a:t>
            </a:r>
            <a:r>
              <a:rPr lang="en-US" sz="1400" i="1" dirty="0" smtClean="0"/>
              <a:t>DD</a:t>
            </a:r>
            <a:r>
              <a:rPr lang="en-US" sz="1400" dirty="0" smtClean="0"/>
              <a:t>-</a:t>
            </a:r>
            <a:r>
              <a:rPr lang="en-US" sz="1400" i="1" dirty="0" smtClean="0"/>
              <a:t>hh</a:t>
            </a:r>
            <a:r>
              <a:rPr lang="en-US" sz="1400" dirty="0" smtClean="0"/>
              <a:t>-</a:t>
            </a:r>
            <a:r>
              <a:rPr lang="en-US" sz="1400" i="1" dirty="0" smtClean="0"/>
              <a:t>mm</a:t>
            </a:r>
            <a:r>
              <a:rPr lang="en-US" sz="1400" dirty="0" smtClean="0"/>
              <a:t>-</a:t>
            </a:r>
            <a:r>
              <a:rPr lang="en-US" sz="1400" i="1" dirty="0" smtClean="0"/>
              <a:t>ss</a:t>
            </a:r>
            <a:r>
              <a:rPr lang="en-US" sz="1400" dirty="0" smtClean="0"/>
              <a:t>_</a:t>
            </a:r>
            <a:r>
              <a:rPr lang="en-US" sz="1400" i="1" dirty="0" smtClean="0"/>
              <a:t>WMO</a:t>
            </a:r>
            <a:r>
              <a:rPr lang="en-US" sz="1400" dirty="0" smtClean="0"/>
              <a:t>_</a:t>
            </a:r>
            <a:r>
              <a:rPr lang="en-US" sz="1400" i="1" dirty="0" smtClean="0"/>
              <a:t>CyNum</a:t>
            </a:r>
            <a:r>
              <a:rPr lang="en-US" sz="1400" dirty="0" smtClean="0"/>
              <a:t>.txt</a:t>
            </a:r>
          </a:p>
          <a:p>
            <a:pPr lvl="3">
              <a:buNone/>
            </a:pPr>
            <a:r>
              <a:rPr lang="en-US" sz="1400" i="1" dirty="0" smtClean="0"/>
              <a:t>	</a:t>
            </a:r>
            <a:r>
              <a:rPr lang="en-US" sz="1400" i="1" dirty="0" err="1" smtClean="0"/>
              <a:t>ArgosId</a:t>
            </a:r>
            <a:r>
              <a:rPr lang="en-US" sz="1400" dirty="0" smtClean="0"/>
              <a:t>: float PTT number</a:t>
            </a:r>
          </a:p>
          <a:p>
            <a:pPr lvl="3">
              <a:buNone/>
            </a:pPr>
            <a:r>
              <a:rPr lang="en-US" sz="1400" i="1" dirty="0" smtClean="0"/>
              <a:t>	YYYY</a:t>
            </a:r>
            <a:r>
              <a:rPr lang="en-US" sz="1400" dirty="0" smtClean="0"/>
              <a:t>-</a:t>
            </a:r>
            <a:r>
              <a:rPr lang="en-US" sz="1400" i="1" dirty="0" smtClean="0"/>
              <a:t>MM</a:t>
            </a:r>
            <a:r>
              <a:rPr lang="en-US" sz="1400" dirty="0" smtClean="0"/>
              <a:t>-</a:t>
            </a:r>
            <a:r>
              <a:rPr lang="en-US" sz="1400" i="1" dirty="0" smtClean="0"/>
              <a:t>DD</a:t>
            </a:r>
            <a:r>
              <a:rPr lang="en-US" sz="1400" dirty="0" smtClean="0"/>
              <a:t>-</a:t>
            </a:r>
            <a:r>
              <a:rPr lang="en-US" sz="1400" i="1" dirty="0" err="1" smtClean="0"/>
              <a:t>hh</a:t>
            </a:r>
            <a:r>
              <a:rPr lang="en-US" sz="1400" dirty="0" smtClean="0"/>
              <a:t>-</a:t>
            </a:r>
            <a:r>
              <a:rPr lang="en-US" sz="1400" i="1" dirty="0" smtClean="0"/>
              <a:t>mm</a:t>
            </a:r>
            <a:r>
              <a:rPr lang="en-US" sz="1400" dirty="0" smtClean="0"/>
              <a:t>-</a:t>
            </a:r>
            <a:r>
              <a:rPr lang="en-US" sz="1400" i="1" dirty="0" err="1" smtClean="0"/>
              <a:t>ss</a:t>
            </a:r>
            <a:r>
              <a:rPr lang="en-US" sz="1400" dirty="0" smtClean="0"/>
              <a:t>: date of the earlier float message of the file</a:t>
            </a:r>
          </a:p>
          <a:p>
            <a:pPr lvl="3">
              <a:buNone/>
            </a:pPr>
            <a:r>
              <a:rPr lang="en-US" sz="1400" i="1" dirty="0" smtClean="0"/>
              <a:t>	WMO</a:t>
            </a:r>
            <a:r>
              <a:rPr lang="en-US" sz="1400" dirty="0" smtClean="0"/>
              <a:t>: float WMO number</a:t>
            </a:r>
          </a:p>
          <a:p>
            <a:pPr lvl="3">
              <a:buNone/>
            </a:pPr>
            <a:r>
              <a:rPr lang="en-US" sz="1400" i="1" dirty="0" smtClean="0"/>
              <a:t>	</a:t>
            </a:r>
            <a:r>
              <a:rPr lang="en-US" sz="1400" i="1" dirty="0" err="1" smtClean="0"/>
              <a:t>CyNum</a:t>
            </a:r>
            <a:r>
              <a:rPr lang="en-US" sz="1400" dirty="0" smtClean="0"/>
              <a:t>: cycle number</a:t>
            </a:r>
            <a:endParaRPr lang="en-US" sz="1400" i="1" dirty="0" smtClean="0"/>
          </a:p>
          <a:p>
            <a:pPr lvl="3">
              <a:buNone/>
            </a:pPr>
            <a:r>
              <a:rPr lang="en-US" sz="1400" dirty="0" smtClean="0"/>
              <a:t>	Ex: 117959_2015-01-09-19-39-42_6901416_007.txt</a:t>
            </a:r>
          </a:p>
          <a:p>
            <a:pPr lvl="3">
              <a:buNone/>
            </a:pPr>
            <a:endParaRPr lang="en-US" sz="1400" dirty="0" smtClean="0"/>
          </a:p>
          <a:p>
            <a:pPr lvl="3"/>
            <a:r>
              <a:rPr lang="en-US" sz="1400" i="1" dirty="0" smtClean="0"/>
              <a:t>WMO</a:t>
            </a:r>
            <a:r>
              <a:rPr lang="en-US" sz="1400" dirty="0" smtClean="0"/>
              <a:t> can be equal to ‘WWWWWWW’ if the </a:t>
            </a:r>
            <a:r>
              <a:rPr lang="en-US" sz="1400" i="1" dirty="0" err="1" smtClean="0"/>
              <a:t>ArgosId</a:t>
            </a:r>
            <a:r>
              <a:rPr lang="en-US" sz="1400" dirty="0" smtClean="0"/>
              <a:t> to </a:t>
            </a:r>
            <a:r>
              <a:rPr lang="en-US" sz="1400" i="1" dirty="0" smtClean="0"/>
              <a:t>WMO</a:t>
            </a:r>
            <a:r>
              <a:rPr lang="en-US" sz="1400" dirty="0" smtClean="0"/>
              <a:t> link is unknown at the time of reception of the data</a:t>
            </a:r>
          </a:p>
          <a:p>
            <a:pPr lvl="3"/>
            <a:r>
              <a:rPr lang="en-US" sz="1400" i="1" dirty="0" err="1" smtClean="0"/>
              <a:t>CyNum</a:t>
            </a:r>
            <a:r>
              <a:rPr lang="en-US" sz="1400" dirty="0" smtClean="0"/>
              <a:t> can be equal to:</a:t>
            </a:r>
          </a:p>
          <a:p>
            <a:pPr lvl="3">
              <a:buNone/>
            </a:pPr>
            <a:r>
              <a:rPr lang="en-US" sz="1400" dirty="0" smtClean="0"/>
              <a:t>	‘EEE’: empty file (not at least one float message)</a:t>
            </a:r>
          </a:p>
          <a:p>
            <a:pPr lvl="3">
              <a:buNone/>
            </a:pPr>
            <a:r>
              <a:rPr lang="en-US" sz="1400" dirty="0" smtClean="0"/>
              <a:t>	‘WWW’: </a:t>
            </a:r>
            <a:r>
              <a:rPr lang="en-US" sz="1400" i="1" dirty="0" err="1" smtClean="0"/>
              <a:t>ArgosId</a:t>
            </a:r>
            <a:r>
              <a:rPr lang="en-US" sz="1400" dirty="0" smtClean="0"/>
              <a:t> to </a:t>
            </a:r>
            <a:r>
              <a:rPr lang="en-US" sz="1400" i="1" dirty="0" smtClean="0"/>
              <a:t>WMO</a:t>
            </a:r>
            <a:r>
              <a:rPr lang="en-US" sz="1400" dirty="0" smtClean="0"/>
              <a:t> link is unknown at the time of reception of the data</a:t>
            </a:r>
          </a:p>
          <a:p>
            <a:pPr lvl="3">
              <a:buNone/>
            </a:pPr>
            <a:r>
              <a:rPr lang="en-US" sz="1400" dirty="0" smtClean="0"/>
              <a:t>	‘MMM’: meta-data unavailable to compute cycle number</a:t>
            </a:r>
          </a:p>
          <a:p>
            <a:pPr lvl="3">
              <a:buNone/>
            </a:pPr>
            <a:r>
              <a:rPr lang="en-US" sz="1400" dirty="0" smtClean="0"/>
              <a:t>	‘TTT’: test data (dated before float launch date)</a:t>
            </a:r>
          </a:p>
          <a:p>
            <a:pPr lvl="3">
              <a:buNone/>
            </a:pPr>
            <a:r>
              <a:rPr lang="en-US" sz="1400" dirty="0" smtClean="0"/>
              <a:t>	‘GGG’: ghost messages</a:t>
            </a:r>
          </a:p>
          <a:p>
            <a:pPr lvl="3">
              <a:buNone/>
            </a:pPr>
            <a:r>
              <a:rPr lang="en-US" sz="1400" dirty="0" smtClean="0"/>
              <a:t>	‘UUU’: cycle number value (manually) disabled by the user</a:t>
            </a:r>
          </a:p>
          <a:p>
            <a:pPr lvl="3"/>
            <a:r>
              <a:rPr lang="en-US" sz="1400" b="1" dirty="0" smtClean="0"/>
              <a:t>Only ‘identified’ files (i.e. with valid </a:t>
            </a:r>
            <a:r>
              <a:rPr lang="en-US" sz="1400" b="1" i="1" dirty="0" smtClean="0"/>
              <a:t>WMO</a:t>
            </a:r>
            <a:r>
              <a:rPr lang="en-US" sz="1400" b="1" dirty="0" smtClean="0"/>
              <a:t> and </a:t>
            </a:r>
            <a:r>
              <a:rPr lang="en-US" sz="1400" b="1" i="1" dirty="0" err="1" smtClean="0"/>
              <a:t>CyNum</a:t>
            </a:r>
            <a:r>
              <a:rPr lang="en-US" sz="1400" b="1" dirty="0" smtClean="0"/>
              <a:t> numbers) are processed</a:t>
            </a:r>
          </a:p>
          <a:p>
            <a:pPr lvl="3">
              <a:buNone/>
            </a:pP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 dirty="0" smtClean="0"/>
              <a:t>2015 </a:t>
            </a:r>
            <a:r>
              <a:rPr lang="fr-FR" dirty="0"/>
              <a:t>© Copyright Altran Ouest </a:t>
            </a: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457200"/>
            <a:ext cx="5867400" cy="533400"/>
          </a:xfrm>
        </p:spPr>
        <p:txBody>
          <a:bodyPr/>
          <a:lstStyle/>
          <a:p>
            <a:r>
              <a:rPr lang="fr-FR" dirty="0" err="1" smtClean="0"/>
              <a:t>Matlab</a:t>
            </a:r>
            <a:r>
              <a:rPr lang="fr-FR" dirty="0" smtClean="0"/>
              <a:t> NKE </a:t>
            </a:r>
            <a:r>
              <a:rPr lang="fr-FR" dirty="0" err="1" smtClean="0"/>
              <a:t>float</a:t>
            </a:r>
            <a:r>
              <a:rPr lang="fr-FR" dirty="0" smtClean="0"/>
              <a:t> </a:t>
            </a:r>
            <a:r>
              <a:rPr lang="fr-FR" dirty="0" err="1" smtClean="0"/>
              <a:t>decoder</a:t>
            </a:r>
            <a:r>
              <a:rPr lang="fr-FR" dirty="0" smtClean="0"/>
              <a:t>: PI </a:t>
            </a:r>
            <a:r>
              <a:rPr lang="fr-FR" dirty="0" err="1" smtClean="0"/>
              <a:t>decoders</a:t>
            </a:r>
            <a:endParaRPr lang="fr-FR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0" y="1066800"/>
            <a:ext cx="77343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 smtClean="0"/>
              <a:t>Float data files</a:t>
            </a:r>
          </a:p>
          <a:p>
            <a:pPr>
              <a:buFontTx/>
              <a:buNone/>
            </a:pPr>
            <a:endParaRPr lang="en-US" sz="1600" dirty="0" smtClean="0"/>
          </a:p>
          <a:p>
            <a:pPr lvl="2"/>
            <a:r>
              <a:rPr lang="en-US" sz="1600" dirty="0" smtClean="0"/>
              <a:t>Iridium floats</a:t>
            </a:r>
          </a:p>
          <a:p>
            <a:pPr lvl="3"/>
            <a:r>
              <a:rPr lang="en-US" sz="1400" dirty="0" smtClean="0"/>
              <a:t>Received mail files</a:t>
            </a:r>
          </a:p>
          <a:p>
            <a:pPr lvl="3"/>
            <a:r>
              <a:rPr lang="en-US" sz="1400" dirty="0" smtClean="0"/>
              <a:t>Name: co_</a:t>
            </a:r>
            <a:r>
              <a:rPr lang="en-US" sz="1400" i="1" dirty="0" smtClean="0"/>
              <a:t>YYYYMMDDThhmmss</a:t>
            </a:r>
            <a:r>
              <a:rPr lang="en-US" sz="1400" dirty="0" smtClean="0"/>
              <a:t>_</a:t>
            </a:r>
            <a:r>
              <a:rPr lang="en-US" sz="1400" i="1" dirty="0" smtClean="0"/>
              <a:t>IMEI</a:t>
            </a:r>
            <a:r>
              <a:rPr lang="en-US" sz="1400" dirty="0" smtClean="0"/>
              <a:t>_</a:t>
            </a:r>
            <a:r>
              <a:rPr lang="en-US" sz="1400" i="1" dirty="0" smtClean="0"/>
              <a:t>MOMSN</a:t>
            </a:r>
            <a:r>
              <a:rPr lang="en-US" sz="1400" dirty="0" smtClean="0"/>
              <a:t>_</a:t>
            </a:r>
            <a:r>
              <a:rPr lang="en-US" sz="1400" i="1" dirty="0" smtClean="0"/>
              <a:t>MTMSN</a:t>
            </a:r>
            <a:r>
              <a:rPr lang="en-US" sz="1400" dirty="0" smtClean="0"/>
              <a:t>_</a:t>
            </a:r>
            <a:r>
              <a:rPr lang="en-US" sz="1400" i="1" dirty="0" smtClean="0"/>
              <a:t>PID</a:t>
            </a:r>
            <a:r>
              <a:rPr lang="en-US" sz="1400" dirty="0" smtClean="0"/>
              <a:t>.txt</a:t>
            </a:r>
          </a:p>
          <a:p>
            <a:pPr lvl="3">
              <a:buNone/>
            </a:pPr>
            <a:r>
              <a:rPr lang="en-US" sz="1400" i="1" dirty="0" smtClean="0"/>
              <a:t>	</a:t>
            </a:r>
            <a:r>
              <a:rPr lang="en-US" sz="1400" i="1" dirty="0" err="1" smtClean="0"/>
              <a:t>YYYYMMDDThhmmss</a:t>
            </a:r>
            <a:r>
              <a:rPr lang="en-US" sz="1400" dirty="0" smtClean="0"/>
              <a:t>: date of the session</a:t>
            </a:r>
          </a:p>
          <a:p>
            <a:pPr lvl="3">
              <a:buNone/>
            </a:pPr>
            <a:r>
              <a:rPr lang="en-US" sz="1400" dirty="0" smtClean="0"/>
              <a:t>	</a:t>
            </a:r>
            <a:r>
              <a:rPr lang="en-US" sz="1400" i="1" dirty="0" smtClean="0"/>
              <a:t>IMEI</a:t>
            </a:r>
            <a:r>
              <a:rPr lang="en-US" sz="1400" dirty="0" smtClean="0"/>
              <a:t>: float IMEI number</a:t>
            </a:r>
          </a:p>
          <a:p>
            <a:pPr lvl="3">
              <a:buNone/>
            </a:pPr>
            <a:r>
              <a:rPr lang="en-US" sz="1400" i="1" dirty="0" smtClean="0"/>
              <a:t>	MOMSN</a:t>
            </a:r>
            <a:r>
              <a:rPr lang="en-US" sz="1400" dirty="0" smtClean="0"/>
              <a:t>, </a:t>
            </a:r>
            <a:r>
              <a:rPr lang="en-US" sz="1400" i="1" dirty="0" smtClean="0"/>
              <a:t>MTMSN</a:t>
            </a:r>
            <a:r>
              <a:rPr lang="en-US" sz="1400" dirty="0" smtClean="0"/>
              <a:t> numbers</a:t>
            </a:r>
          </a:p>
          <a:p>
            <a:pPr lvl="3">
              <a:buNone/>
            </a:pPr>
            <a:r>
              <a:rPr lang="en-US" sz="1400" dirty="0" smtClean="0"/>
              <a:t>	</a:t>
            </a:r>
            <a:r>
              <a:rPr lang="en-US" sz="1400" i="1" dirty="0" smtClean="0"/>
              <a:t>PID</a:t>
            </a:r>
            <a:r>
              <a:rPr lang="en-US" sz="1400" dirty="0" smtClean="0"/>
              <a:t>: PID of the process that collected the mail (unused)</a:t>
            </a:r>
          </a:p>
          <a:p>
            <a:pPr lvl="3">
              <a:buNone/>
            </a:pPr>
            <a:r>
              <a:rPr lang="en-US" sz="1400" dirty="0" smtClean="0"/>
              <a:t>	Ex: co_20130303T000948Z_300234011477800_000090_000000_11694.txt</a:t>
            </a:r>
          </a:p>
          <a:p>
            <a:pPr lvl="3">
              <a:buNone/>
            </a:pPr>
            <a:endParaRPr lang="en-US" sz="1400" dirty="0" smtClean="0"/>
          </a:p>
          <a:p>
            <a:pPr lvl="2"/>
            <a:r>
              <a:rPr lang="en-US" sz="1600" dirty="0" err="1" smtClean="0"/>
              <a:t>Rudics</a:t>
            </a:r>
            <a:r>
              <a:rPr lang="en-US" sz="1600" dirty="0" smtClean="0"/>
              <a:t> floats</a:t>
            </a:r>
          </a:p>
          <a:p>
            <a:pPr lvl="3"/>
            <a:r>
              <a:rPr lang="en-US" sz="1400" dirty="0" smtClean="0"/>
              <a:t>Collected SBD files</a:t>
            </a:r>
          </a:p>
          <a:p>
            <a:pPr lvl="3"/>
            <a:r>
              <a:rPr lang="en-US" sz="1400" dirty="0" smtClean="0"/>
              <a:t>Name: </a:t>
            </a:r>
            <a:r>
              <a:rPr lang="en-US" sz="1400" i="1" dirty="0" err="1" smtClean="0"/>
              <a:t>YYMMDD</a:t>
            </a:r>
            <a:r>
              <a:rPr lang="en-US" sz="1400" dirty="0" err="1" smtClean="0"/>
              <a:t>_</a:t>
            </a:r>
            <a:r>
              <a:rPr lang="en-US" sz="1400" i="1" dirty="0" err="1" smtClean="0"/>
              <a:t>hhmmss</a:t>
            </a:r>
            <a:r>
              <a:rPr lang="en-US" sz="1400" dirty="0" err="1" smtClean="0"/>
              <a:t>_</a:t>
            </a:r>
            <a:r>
              <a:rPr lang="en-US" sz="1400" i="1" dirty="0" err="1" smtClean="0"/>
              <a:t>FloatLoginName</a:t>
            </a:r>
            <a:r>
              <a:rPr lang="en-US" sz="1400" dirty="0" err="1" smtClean="0"/>
              <a:t>_</a:t>
            </a:r>
            <a:r>
              <a:rPr lang="en-US" sz="1400" i="1" dirty="0" err="1" smtClean="0"/>
              <a:t>CyNum</a:t>
            </a:r>
            <a:r>
              <a:rPr lang="en-US" sz="1400" dirty="0" err="1" smtClean="0"/>
              <a:t>.</a:t>
            </a:r>
            <a:r>
              <a:rPr lang="en-US" sz="1400" i="1" dirty="0" err="1" smtClean="0"/>
              <a:t>Encoding</a:t>
            </a:r>
            <a:r>
              <a:rPr lang="en-US" sz="1400" dirty="0" err="1" smtClean="0"/>
              <a:t>.sbd</a:t>
            </a:r>
            <a:endParaRPr lang="en-US" sz="1400" dirty="0" smtClean="0"/>
          </a:p>
          <a:p>
            <a:pPr lvl="3">
              <a:buNone/>
            </a:pPr>
            <a:r>
              <a:rPr lang="en-US" sz="1400" i="1" dirty="0" smtClean="0"/>
              <a:t>	</a:t>
            </a:r>
            <a:r>
              <a:rPr lang="en-US" sz="1400" i="1" dirty="0" err="1" smtClean="0"/>
              <a:t>YYMMDD</a:t>
            </a:r>
            <a:r>
              <a:rPr lang="en-US" sz="1400" dirty="0" err="1" smtClean="0"/>
              <a:t>_</a:t>
            </a:r>
            <a:r>
              <a:rPr lang="en-US" sz="1400" i="1" dirty="0" err="1" smtClean="0"/>
              <a:t>hhmmss</a:t>
            </a:r>
            <a:r>
              <a:rPr lang="en-US" sz="1400" dirty="0" smtClean="0"/>
              <a:t>: date of the session</a:t>
            </a:r>
          </a:p>
          <a:p>
            <a:pPr lvl="3">
              <a:buNone/>
            </a:pPr>
            <a:r>
              <a:rPr lang="en-US" sz="1400" dirty="0" smtClean="0"/>
              <a:t>	</a:t>
            </a:r>
            <a:r>
              <a:rPr lang="en-US" sz="1400" i="1" dirty="0" err="1" smtClean="0"/>
              <a:t>FloatLoginName</a:t>
            </a:r>
            <a:r>
              <a:rPr lang="en-US" sz="1400" dirty="0" smtClean="0"/>
              <a:t>: float login name</a:t>
            </a:r>
          </a:p>
          <a:p>
            <a:pPr lvl="3">
              <a:buNone/>
            </a:pPr>
            <a:r>
              <a:rPr lang="en-US" sz="1400" i="1" dirty="0" smtClean="0"/>
              <a:t>	 </a:t>
            </a:r>
            <a:r>
              <a:rPr lang="en-US" sz="1400" i="1" dirty="0" err="1" smtClean="0"/>
              <a:t>CyNum</a:t>
            </a:r>
            <a:r>
              <a:rPr lang="en-US" sz="1400" dirty="0" smtClean="0"/>
              <a:t>: cycle number</a:t>
            </a:r>
          </a:p>
          <a:p>
            <a:pPr lvl="3">
              <a:buNone/>
            </a:pPr>
            <a:r>
              <a:rPr lang="en-US" sz="1400" dirty="0" smtClean="0"/>
              <a:t>	</a:t>
            </a:r>
            <a:r>
              <a:rPr lang="en-US" sz="1400" i="1" dirty="0" smtClean="0"/>
              <a:t>Encoding</a:t>
            </a:r>
            <a:r>
              <a:rPr lang="en-US" sz="1400" dirty="0" smtClean="0"/>
              <a:t>: data encoding type (‘bin’: no encoding, ‘b64’: base 64 encoding)</a:t>
            </a:r>
          </a:p>
          <a:p>
            <a:pPr lvl="3">
              <a:buNone/>
            </a:pPr>
            <a:r>
              <a:rPr lang="en-US" sz="1400" dirty="0" smtClean="0"/>
              <a:t>	Ex: 150128_123533_lovbio049b_00016.b64.sbd or 150110_182559_lovbio082b_00000.bin.sbd</a:t>
            </a:r>
          </a:p>
          <a:p>
            <a:pPr lvl="3">
              <a:buNone/>
            </a:pP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 dirty="0" smtClean="0"/>
              <a:t>2015 </a:t>
            </a:r>
            <a:r>
              <a:rPr lang="fr-FR" dirty="0"/>
              <a:t>© Copyright Altran Ouest </a:t>
            </a: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457200"/>
            <a:ext cx="5867400" cy="533400"/>
          </a:xfrm>
        </p:spPr>
        <p:txBody>
          <a:bodyPr/>
          <a:lstStyle/>
          <a:p>
            <a:r>
              <a:rPr lang="fr-FR" dirty="0" err="1" smtClean="0"/>
              <a:t>Matlab</a:t>
            </a:r>
            <a:r>
              <a:rPr lang="fr-FR" dirty="0" smtClean="0"/>
              <a:t> NKE </a:t>
            </a:r>
            <a:r>
              <a:rPr lang="fr-FR" dirty="0" err="1" smtClean="0"/>
              <a:t>float</a:t>
            </a:r>
            <a:r>
              <a:rPr lang="fr-FR" dirty="0" smtClean="0"/>
              <a:t> </a:t>
            </a:r>
            <a:r>
              <a:rPr lang="fr-FR" dirty="0" err="1" smtClean="0"/>
              <a:t>decoder</a:t>
            </a:r>
            <a:r>
              <a:rPr lang="fr-FR" dirty="0" smtClean="0"/>
              <a:t>: PI </a:t>
            </a:r>
            <a:r>
              <a:rPr lang="fr-FR" dirty="0" err="1" smtClean="0"/>
              <a:t>decoders</a:t>
            </a:r>
            <a:endParaRPr lang="fr-FR" dirty="0"/>
          </a:p>
        </p:txBody>
      </p:sp>
      <p:grpSp>
        <p:nvGrpSpPr>
          <p:cNvPr id="31" name="Groupe 30"/>
          <p:cNvGrpSpPr/>
          <p:nvPr/>
        </p:nvGrpSpPr>
        <p:grpSpPr>
          <a:xfrm>
            <a:off x="381000" y="1219200"/>
            <a:ext cx="8458200" cy="4572000"/>
            <a:chOff x="533400" y="1219200"/>
            <a:chExt cx="8458200" cy="4572000"/>
          </a:xfrm>
        </p:grpSpPr>
        <p:grpSp>
          <p:nvGrpSpPr>
            <p:cNvPr id="23" name="Groupe 22"/>
            <p:cNvGrpSpPr/>
            <p:nvPr/>
          </p:nvGrpSpPr>
          <p:grpSpPr>
            <a:xfrm>
              <a:off x="5410199" y="1828800"/>
              <a:ext cx="2514601" cy="1219200"/>
              <a:chOff x="6172199" y="1676400"/>
              <a:chExt cx="2514601" cy="1219200"/>
            </a:xfrm>
          </p:grpSpPr>
          <p:sp>
            <p:nvSpPr>
              <p:cNvPr id="57" name="Organigramme : Multidocument 56"/>
              <p:cNvSpPr/>
              <p:nvPr/>
            </p:nvSpPr>
            <p:spPr>
              <a:xfrm>
                <a:off x="6172199" y="1676400"/>
                <a:ext cx="2514601" cy="1219200"/>
              </a:xfrm>
              <a:prstGeom prst="flowChartMulti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ZoneTexte 57"/>
              <p:cNvSpPr txBox="1"/>
              <p:nvPr/>
            </p:nvSpPr>
            <p:spPr>
              <a:xfrm>
                <a:off x="6172200" y="1981200"/>
                <a:ext cx="2133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Decoder CONFIG</a:t>
                </a:r>
              </a:p>
              <a:p>
                <a:pPr algn="ctr"/>
                <a:r>
                  <a:rPr lang="en-US" dirty="0" smtClean="0"/>
                  <a:t>label files</a:t>
                </a:r>
                <a:endParaRPr lang="en-US" dirty="0"/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533400" y="1219200"/>
              <a:ext cx="8458200" cy="457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612449" y="1371600"/>
              <a:ext cx="1947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 smtClean="0"/>
                <a:t>Matlab</a:t>
              </a:r>
              <a:r>
                <a:rPr lang="fr-FR" b="1" dirty="0" smtClean="0"/>
                <a:t> </a:t>
              </a:r>
              <a:r>
                <a:rPr lang="fr-FR" b="1" dirty="0" err="1" smtClean="0"/>
                <a:t>decoder</a:t>
              </a:r>
              <a:endParaRPr lang="fr-FR" b="1" dirty="0"/>
            </a:p>
          </p:txBody>
        </p:sp>
        <p:grpSp>
          <p:nvGrpSpPr>
            <p:cNvPr id="48" name="Groupe 47"/>
            <p:cNvGrpSpPr/>
            <p:nvPr/>
          </p:nvGrpSpPr>
          <p:grpSpPr>
            <a:xfrm>
              <a:off x="606041" y="1828800"/>
              <a:ext cx="2213359" cy="1143000"/>
              <a:chOff x="1676400" y="1447800"/>
              <a:chExt cx="2133598" cy="1143000"/>
            </a:xfrm>
          </p:grpSpPr>
          <p:sp>
            <p:nvSpPr>
              <p:cNvPr id="44" name="Organigramme : Carte perforée 43"/>
              <p:cNvSpPr/>
              <p:nvPr/>
            </p:nvSpPr>
            <p:spPr>
              <a:xfrm>
                <a:off x="1752600" y="1447800"/>
                <a:ext cx="1981200" cy="1143000"/>
              </a:xfrm>
              <a:prstGeom prst="flowChartPunchedCar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ZoneTexte 46"/>
              <p:cNvSpPr txBox="1"/>
              <p:nvPr/>
            </p:nvSpPr>
            <p:spPr>
              <a:xfrm>
                <a:off x="1676400" y="1639669"/>
                <a:ext cx="21335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Decoder main configuration file</a:t>
                </a:r>
                <a:endParaRPr lang="en-US" dirty="0"/>
              </a:p>
            </p:txBody>
          </p:sp>
        </p:grpSp>
        <p:grpSp>
          <p:nvGrpSpPr>
            <p:cNvPr id="55" name="Groupe 54"/>
            <p:cNvGrpSpPr/>
            <p:nvPr/>
          </p:nvGrpSpPr>
          <p:grpSpPr>
            <a:xfrm>
              <a:off x="2862842" y="1828800"/>
              <a:ext cx="2394958" cy="1219200"/>
              <a:chOff x="2949146" y="1219200"/>
              <a:chExt cx="2308654" cy="1219200"/>
            </a:xfrm>
          </p:grpSpPr>
          <p:sp>
            <p:nvSpPr>
              <p:cNvPr id="50" name="Organigramme : Multidocument 49"/>
              <p:cNvSpPr/>
              <p:nvPr/>
            </p:nvSpPr>
            <p:spPr>
              <a:xfrm>
                <a:off x="2949146" y="1219200"/>
                <a:ext cx="2308654" cy="1219200"/>
              </a:xfrm>
              <a:prstGeom prst="flowChartMulti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>
                <a:off x="3022601" y="1524000"/>
                <a:ext cx="18363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Decoder TECH</a:t>
                </a:r>
              </a:p>
              <a:p>
                <a:pPr algn="ctr"/>
                <a:r>
                  <a:rPr lang="en-US" dirty="0" smtClean="0"/>
                  <a:t>label files</a:t>
                </a:r>
                <a:endParaRPr lang="en-US" dirty="0"/>
              </a:p>
            </p:txBody>
          </p:sp>
        </p:grpSp>
        <p:grpSp>
          <p:nvGrpSpPr>
            <p:cNvPr id="60" name="Groupe 59"/>
            <p:cNvGrpSpPr/>
            <p:nvPr/>
          </p:nvGrpSpPr>
          <p:grpSpPr>
            <a:xfrm>
              <a:off x="1219200" y="3886200"/>
              <a:ext cx="5029200" cy="1371600"/>
              <a:chOff x="2286000" y="3581400"/>
              <a:chExt cx="4267200" cy="137160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286000" y="3581400"/>
                <a:ext cx="4267200" cy="1371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ZoneTexte 58"/>
              <p:cNvSpPr txBox="1"/>
              <p:nvPr/>
            </p:nvSpPr>
            <p:spPr>
              <a:xfrm>
                <a:off x="3575225" y="4038600"/>
                <a:ext cx="1679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b="1" dirty="0" err="1" smtClean="0"/>
                  <a:t>Matlab</a:t>
                </a:r>
                <a:r>
                  <a:rPr lang="fr-FR" b="1" dirty="0" smtClean="0"/>
                  <a:t> </a:t>
                </a:r>
                <a:r>
                  <a:rPr lang="fr-FR" b="1" dirty="0" err="1" smtClean="0"/>
                  <a:t>core</a:t>
                </a:r>
                <a:r>
                  <a:rPr lang="fr-FR" b="1" dirty="0" smtClean="0"/>
                  <a:t> </a:t>
                </a:r>
                <a:r>
                  <a:rPr lang="fr-FR" b="1" dirty="0" err="1" smtClean="0"/>
                  <a:t>decoder</a:t>
                </a:r>
                <a:endParaRPr lang="fr-FR" b="1" dirty="0"/>
              </a:p>
            </p:txBody>
          </p:sp>
        </p:grpSp>
        <p:sp>
          <p:nvSpPr>
            <p:cNvPr id="62" name="Flèche vers le bas 61"/>
            <p:cNvSpPr/>
            <p:nvPr/>
          </p:nvSpPr>
          <p:spPr>
            <a:xfrm>
              <a:off x="3941748" y="3276600"/>
              <a:ext cx="237146" cy="457200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Flèche vers le bas 62"/>
            <p:cNvSpPr/>
            <p:nvPr/>
          </p:nvSpPr>
          <p:spPr>
            <a:xfrm>
              <a:off x="1594147" y="3276600"/>
              <a:ext cx="237146" cy="457200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Flèche vers le bas 63"/>
            <p:cNvSpPr/>
            <p:nvPr/>
          </p:nvSpPr>
          <p:spPr>
            <a:xfrm>
              <a:off x="5791200" y="3276600"/>
              <a:ext cx="237146" cy="457200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7" name="Groupe 26"/>
            <p:cNvGrpSpPr/>
            <p:nvPr/>
          </p:nvGrpSpPr>
          <p:grpSpPr>
            <a:xfrm>
              <a:off x="6781800" y="3886200"/>
              <a:ext cx="2057400" cy="1371600"/>
              <a:chOff x="2286000" y="3581400"/>
              <a:chExt cx="4267200" cy="137160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2286000" y="3581400"/>
                <a:ext cx="4267200" cy="1371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ZoneTexte 28"/>
              <p:cNvSpPr txBox="1"/>
              <p:nvPr/>
            </p:nvSpPr>
            <p:spPr>
              <a:xfrm>
                <a:off x="2485487" y="4038600"/>
                <a:ext cx="38587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 err="1" smtClean="0"/>
                  <a:t>Add</a:t>
                </a:r>
                <a:r>
                  <a:rPr lang="fr-FR" dirty="0" smtClean="0"/>
                  <a:t> RTQC flags</a:t>
                </a:r>
                <a:endParaRPr lang="fr-FR" dirty="0"/>
              </a:p>
            </p:txBody>
          </p:sp>
        </p:grpSp>
        <p:sp>
          <p:nvSpPr>
            <p:cNvPr id="30" name="Flèche droite 29"/>
            <p:cNvSpPr/>
            <p:nvPr/>
          </p:nvSpPr>
          <p:spPr>
            <a:xfrm>
              <a:off x="6400800" y="4457700"/>
              <a:ext cx="228600" cy="2286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 dirty="0" smtClean="0"/>
              <a:t>2015 </a:t>
            </a:r>
            <a:r>
              <a:rPr lang="fr-FR" dirty="0"/>
              <a:t>© Copyright Altran Ouest </a:t>
            </a: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457200"/>
            <a:ext cx="5867400" cy="533400"/>
          </a:xfrm>
        </p:spPr>
        <p:txBody>
          <a:bodyPr/>
          <a:lstStyle/>
          <a:p>
            <a:r>
              <a:rPr lang="fr-FR" dirty="0" err="1" smtClean="0"/>
              <a:t>Matlab</a:t>
            </a:r>
            <a:r>
              <a:rPr lang="fr-FR" dirty="0" smtClean="0"/>
              <a:t> NKE </a:t>
            </a:r>
            <a:r>
              <a:rPr lang="fr-FR" dirty="0" err="1" smtClean="0"/>
              <a:t>float</a:t>
            </a:r>
            <a:r>
              <a:rPr lang="fr-FR" dirty="0" smtClean="0"/>
              <a:t> </a:t>
            </a:r>
            <a:r>
              <a:rPr lang="fr-FR" dirty="0" err="1" smtClean="0"/>
              <a:t>decoder</a:t>
            </a:r>
            <a:r>
              <a:rPr lang="fr-FR" dirty="0" smtClean="0"/>
              <a:t>: PI </a:t>
            </a:r>
            <a:r>
              <a:rPr lang="fr-FR" dirty="0" err="1" smtClean="0"/>
              <a:t>decoders</a:t>
            </a:r>
            <a:endParaRPr lang="fr-FR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0" y="1066800"/>
            <a:ext cx="77343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 smtClean="0"/>
              <a:t>Decoder configuration files</a:t>
            </a:r>
          </a:p>
          <a:p>
            <a:pPr lvl="2"/>
            <a:r>
              <a:rPr lang="en-US" sz="1600" dirty="0" smtClean="0"/>
              <a:t>Main decoder configuration file: </a:t>
            </a:r>
            <a:r>
              <a:rPr lang="en-US" sz="1600" b="1" dirty="0" smtClean="0"/>
              <a:t>_</a:t>
            </a:r>
            <a:r>
              <a:rPr lang="en-US" sz="1600" b="1" dirty="0" err="1" smtClean="0"/>
              <a:t>prv_decoder.conf</a:t>
            </a:r>
            <a:endParaRPr lang="en-US" sz="1600" b="1" dirty="0" smtClean="0"/>
          </a:p>
          <a:p>
            <a:pPr lvl="2"/>
            <a:endParaRPr lang="en-US" sz="1600" dirty="0" smtClean="0"/>
          </a:p>
          <a:p>
            <a:pPr lvl="2"/>
            <a:r>
              <a:rPr lang="en-US" sz="1600" dirty="0" smtClean="0"/>
              <a:t>Decoder TECH label files (used by decode_provor_2_nc only)</a:t>
            </a:r>
          </a:p>
          <a:p>
            <a:pPr lvl="3"/>
            <a:r>
              <a:rPr lang="en-US" sz="1400" dirty="0" smtClean="0"/>
              <a:t>One file per decoder Id</a:t>
            </a:r>
          </a:p>
          <a:p>
            <a:pPr lvl="3"/>
            <a:r>
              <a:rPr lang="en-US" sz="1400" dirty="0" smtClean="0"/>
              <a:t>Name: _</a:t>
            </a:r>
            <a:r>
              <a:rPr lang="en-US" sz="1400" dirty="0" err="1" smtClean="0"/>
              <a:t>tech_param_name_</a:t>
            </a:r>
            <a:r>
              <a:rPr lang="en-US" sz="1400" i="1" dirty="0" err="1" smtClean="0"/>
              <a:t>decoderId</a:t>
            </a:r>
            <a:r>
              <a:rPr lang="en-US" sz="1400" dirty="0" err="1" smtClean="0"/>
              <a:t>.json</a:t>
            </a:r>
            <a:endParaRPr lang="en-US" sz="1400" dirty="0" smtClean="0"/>
          </a:p>
          <a:p>
            <a:pPr lvl="3">
              <a:buNone/>
            </a:pPr>
            <a:r>
              <a:rPr lang="en-US" sz="1400" i="1" dirty="0" smtClean="0"/>
              <a:t>	</a:t>
            </a:r>
            <a:r>
              <a:rPr lang="en-US" sz="1400" i="1" dirty="0" err="1" smtClean="0"/>
              <a:t>decodeId</a:t>
            </a:r>
            <a:r>
              <a:rPr lang="en-US" sz="1400" dirty="0" smtClean="0"/>
              <a:t>: decoder Id</a:t>
            </a:r>
          </a:p>
          <a:p>
            <a:pPr lvl="3"/>
            <a:r>
              <a:rPr lang="en-US" sz="1400" dirty="0" smtClean="0"/>
              <a:t>The decoder uses the field TECH_PARAM_DEC_ID to get the right technical label name stored in the TECH_PARAM_NAME field</a:t>
            </a:r>
          </a:p>
          <a:p>
            <a:pPr lvl="2"/>
            <a:endParaRPr lang="en-US" sz="1600" dirty="0" smtClean="0"/>
          </a:p>
          <a:p>
            <a:pPr lvl="2"/>
            <a:r>
              <a:rPr lang="en-US" sz="1600" dirty="0" smtClean="0"/>
              <a:t>Decoder CONFIG label files (used by decode_provor_2_nc only)</a:t>
            </a:r>
          </a:p>
          <a:p>
            <a:pPr lvl="3"/>
            <a:r>
              <a:rPr lang="en-US" sz="1400" dirty="0" smtClean="0"/>
              <a:t>One file per decoder Id</a:t>
            </a:r>
          </a:p>
          <a:p>
            <a:pPr lvl="3"/>
            <a:r>
              <a:rPr lang="en-US" sz="1400" dirty="0" smtClean="0"/>
              <a:t>Name: _</a:t>
            </a:r>
            <a:r>
              <a:rPr lang="en-US" sz="1400" dirty="0" err="1" smtClean="0"/>
              <a:t>config_param_name_</a:t>
            </a:r>
            <a:r>
              <a:rPr lang="en-US" sz="1400" i="1" dirty="0" err="1" smtClean="0"/>
              <a:t>decoderId</a:t>
            </a:r>
            <a:r>
              <a:rPr lang="en-US" sz="1400" dirty="0" err="1" smtClean="0"/>
              <a:t>.json</a:t>
            </a:r>
            <a:endParaRPr lang="en-US" sz="1400" dirty="0" smtClean="0"/>
          </a:p>
          <a:p>
            <a:pPr lvl="3">
              <a:buNone/>
            </a:pPr>
            <a:r>
              <a:rPr lang="en-US" sz="1400" i="1" dirty="0" smtClean="0"/>
              <a:t>	</a:t>
            </a:r>
            <a:r>
              <a:rPr lang="en-US" sz="1400" i="1" dirty="0" err="1" smtClean="0"/>
              <a:t>decodeId</a:t>
            </a:r>
            <a:r>
              <a:rPr lang="en-US" sz="1400" dirty="0" smtClean="0"/>
              <a:t>: decoder Id</a:t>
            </a:r>
          </a:p>
          <a:p>
            <a:pPr lvl="3"/>
            <a:r>
              <a:rPr lang="en-US" sz="1400" dirty="0" smtClean="0"/>
              <a:t>The decoder uses the field CONF_PARAM_DEC_ID to get the right configuration label name stored in the CONF_PARAM_NAME field</a:t>
            </a:r>
          </a:p>
          <a:p>
            <a:pPr lvl="3"/>
            <a:endParaRPr lang="en-US" sz="1400" dirty="0" smtClean="0"/>
          </a:p>
          <a:p>
            <a:pPr lvl="3">
              <a:buNone/>
            </a:pP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 dirty="0" smtClean="0"/>
              <a:t>2015 </a:t>
            </a:r>
            <a:r>
              <a:rPr lang="fr-FR" dirty="0"/>
              <a:t>© Copyright Altran Ouest </a:t>
            </a: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457200"/>
            <a:ext cx="5867400" cy="533400"/>
          </a:xfrm>
        </p:spPr>
        <p:txBody>
          <a:bodyPr/>
          <a:lstStyle/>
          <a:p>
            <a:r>
              <a:rPr lang="fr-FR" dirty="0" err="1" smtClean="0"/>
              <a:t>Matlab</a:t>
            </a:r>
            <a:r>
              <a:rPr lang="fr-FR" dirty="0" smtClean="0"/>
              <a:t> NKE </a:t>
            </a:r>
            <a:r>
              <a:rPr lang="fr-FR" dirty="0" err="1" smtClean="0"/>
              <a:t>float</a:t>
            </a:r>
            <a:r>
              <a:rPr lang="fr-FR" dirty="0" smtClean="0"/>
              <a:t> </a:t>
            </a:r>
            <a:r>
              <a:rPr lang="fr-FR" dirty="0" err="1" smtClean="0"/>
              <a:t>decoder</a:t>
            </a:r>
            <a:r>
              <a:rPr lang="fr-FR" dirty="0" smtClean="0"/>
              <a:t>: PI </a:t>
            </a:r>
            <a:r>
              <a:rPr lang="fr-FR" dirty="0" err="1" smtClean="0"/>
              <a:t>decoders</a:t>
            </a:r>
            <a:endParaRPr lang="fr-FR" dirty="0"/>
          </a:p>
        </p:txBody>
      </p:sp>
      <p:grpSp>
        <p:nvGrpSpPr>
          <p:cNvPr id="93" name="Groupe 92"/>
          <p:cNvGrpSpPr/>
          <p:nvPr/>
        </p:nvGrpSpPr>
        <p:grpSpPr>
          <a:xfrm>
            <a:off x="228600" y="1371600"/>
            <a:ext cx="8686800" cy="4495800"/>
            <a:chOff x="228600" y="1371600"/>
            <a:chExt cx="8686800" cy="4495800"/>
          </a:xfrm>
        </p:grpSpPr>
        <p:sp>
          <p:nvSpPr>
            <p:cNvPr id="37" name="Rectangle 36"/>
            <p:cNvSpPr/>
            <p:nvPr/>
          </p:nvSpPr>
          <p:spPr>
            <a:xfrm>
              <a:off x="228600" y="1371600"/>
              <a:ext cx="8686800" cy="4495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304800" y="1535668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 smtClean="0"/>
                <a:t>Matlab</a:t>
              </a:r>
              <a:r>
                <a:rPr lang="fr-FR" b="1" dirty="0" smtClean="0"/>
                <a:t> </a:t>
              </a:r>
              <a:r>
                <a:rPr lang="fr-FR" b="1" dirty="0" err="1" smtClean="0"/>
                <a:t>core</a:t>
              </a:r>
              <a:r>
                <a:rPr lang="fr-FR" b="1" dirty="0" smtClean="0"/>
                <a:t> </a:t>
              </a:r>
              <a:r>
                <a:rPr lang="fr-FR" b="1" dirty="0" err="1" smtClean="0"/>
                <a:t>decoder</a:t>
              </a:r>
              <a:endParaRPr lang="fr-FR" b="1" dirty="0"/>
            </a:p>
          </p:txBody>
        </p:sp>
        <p:grpSp>
          <p:nvGrpSpPr>
            <p:cNvPr id="58" name="Groupe 57"/>
            <p:cNvGrpSpPr/>
            <p:nvPr/>
          </p:nvGrpSpPr>
          <p:grpSpPr>
            <a:xfrm>
              <a:off x="304800" y="3238500"/>
              <a:ext cx="1600200" cy="457200"/>
              <a:chOff x="2990850" y="2133600"/>
              <a:chExt cx="3276600" cy="533400"/>
            </a:xfrm>
          </p:grpSpPr>
          <p:sp>
            <p:nvSpPr>
              <p:cNvPr id="59" name="Organigramme : Alternative 58"/>
              <p:cNvSpPr/>
              <p:nvPr/>
            </p:nvSpPr>
            <p:spPr>
              <a:xfrm>
                <a:off x="2990850" y="2133600"/>
                <a:ext cx="3276600" cy="533400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ZoneTexte 59"/>
              <p:cNvSpPr txBox="1"/>
              <p:nvPr/>
            </p:nvSpPr>
            <p:spPr>
              <a:xfrm>
                <a:off x="3086100" y="2209800"/>
                <a:ext cx="3048000" cy="359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get_float_info</a:t>
                </a:r>
                <a:endParaRPr lang="fr-FR" sz="1400" dirty="0" smtClean="0"/>
              </a:p>
            </p:txBody>
          </p:sp>
        </p:grpSp>
        <p:grpSp>
          <p:nvGrpSpPr>
            <p:cNvPr id="83" name="Groupe 82"/>
            <p:cNvGrpSpPr/>
            <p:nvPr/>
          </p:nvGrpSpPr>
          <p:grpSpPr>
            <a:xfrm>
              <a:off x="2514600" y="2133600"/>
              <a:ext cx="2819400" cy="2667000"/>
              <a:chOff x="2438400" y="2286000"/>
              <a:chExt cx="2819400" cy="2667000"/>
            </a:xfrm>
          </p:grpSpPr>
          <p:sp>
            <p:nvSpPr>
              <p:cNvPr id="31" name="Organigramme : Alternative 30"/>
              <p:cNvSpPr/>
              <p:nvPr/>
            </p:nvSpPr>
            <p:spPr>
              <a:xfrm>
                <a:off x="2575178" y="2476497"/>
                <a:ext cx="2563200" cy="457200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ZoneTexte 31"/>
              <p:cNvSpPr txBox="1"/>
              <p:nvPr/>
            </p:nvSpPr>
            <p:spPr>
              <a:xfrm>
                <a:off x="2665312" y="2541811"/>
                <a:ext cx="2384372" cy="263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decode_provor_argos_data</a:t>
                </a:r>
                <a:endParaRPr lang="fr-FR" sz="1400" dirty="0" smtClean="0"/>
              </a:p>
            </p:txBody>
          </p:sp>
          <p:sp>
            <p:nvSpPr>
              <p:cNvPr id="44" name="Organigramme : Alternative 43"/>
              <p:cNvSpPr/>
              <p:nvPr/>
            </p:nvSpPr>
            <p:spPr>
              <a:xfrm>
                <a:off x="2575178" y="3086097"/>
                <a:ext cx="2563200" cy="457200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ZoneTexte 46"/>
              <p:cNvSpPr txBox="1"/>
              <p:nvPr/>
            </p:nvSpPr>
            <p:spPr>
              <a:xfrm>
                <a:off x="2514600" y="3151411"/>
                <a:ext cx="2667000" cy="263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decode_provor_iridium_rudics</a:t>
                </a:r>
                <a:endParaRPr lang="fr-FR" sz="1400" dirty="0" smtClean="0"/>
              </a:p>
            </p:txBody>
          </p:sp>
          <p:sp>
            <p:nvSpPr>
              <p:cNvPr id="48" name="Organigramme : Alternative 47"/>
              <p:cNvSpPr/>
              <p:nvPr/>
            </p:nvSpPr>
            <p:spPr>
              <a:xfrm>
                <a:off x="2575178" y="3695697"/>
                <a:ext cx="2563200" cy="457200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ZoneTexte 48"/>
              <p:cNvSpPr txBox="1"/>
              <p:nvPr/>
            </p:nvSpPr>
            <p:spPr>
              <a:xfrm>
                <a:off x="2572891" y="3761011"/>
                <a:ext cx="2578019" cy="263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decode_provor_iridium_sbd</a:t>
                </a:r>
                <a:endParaRPr lang="fr-FR" sz="1400" dirty="0" smtClean="0"/>
              </a:p>
            </p:txBody>
          </p:sp>
          <p:sp>
            <p:nvSpPr>
              <p:cNvPr id="52" name="Organigramme : Alternative 51"/>
              <p:cNvSpPr/>
              <p:nvPr/>
            </p:nvSpPr>
            <p:spPr>
              <a:xfrm>
                <a:off x="2590800" y="4305297"/>
                <a:ext cx="2563200" cy="457200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ZoneTexte 52"/>
              <p:cNvSpPr txBox="1"/>
              <p:nvPr/>
            </p:nvSpPr>
            <p:spPr>
              <a:xfrm>
                <a:off x="2575178" y="4370611"/>
                <a:ext cx="2563200" cy="457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decode_provor_iridium_sbd2</a:t>
                </a: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438400" y="2286000"/>
                <a:ext cx="2819400" cy="2667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84" name="Groupe 83"/>
            <p:cNvGrpSpPr/>
            <p:nvPr/>
          </p:nvGrpSpPr>
          <p:grpSpPr>
            <a:xfrm>
              <a:off x="5867400" y="1905000"/>
              <a:ext cx="2895600" cy="3124200"/>
              <a:chOff x="5791200" y="2057400"/>
              <a:chExt cx="2895600" cy="3124200"/>
            </a:xfrm>
          </p:grpSpPr>
          <p:sp>
            <p:nvSpPr>
              <p:cNvPr id="62" name="Organigramme : Alternative 61"/>
              <p:cNvSpPr/>
              <p:nvPr/>
            </p:nvSpPr>
            <p:spPr>
              <a:xfrm>
                <a:off x="5978481" y="2209795"/>
                <a:ext cx="2563200" cy="457200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" name="ZoneTexte 62"/>
              <p:cNvSpPr txBox="1"/>
              <p:nvPr/>
            </p:nvSpPr>
            <p:spPr>
              <a:xfrm>
                <a:off x="6045712" y="2275108"/>
                <a:ext cx="23843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create_nc_mono_prof_files</a:t>
                </a:r>
                <a:endParaRPr lang="fr-FR" sz="1400" dirty="0" smtClean="0"/>
              </a:p>
            </p:txBody>
          </p:sp>
          <p:sp>
            <p:nvSpPr>
              <p:cNvPr id="65" name="Organigramme : Alternative 64"/>
              <p:cNvSpPr/>
              <p:nvPr/>
            </p:nvSpPr>
            <p:spPr>
              <a:xfrm>
                <a:off x="5978481" y="2800346"/>
                <a:ext cx="2563200" cy="457200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" name="ZoneTexte 65"/>
              <p:cNvSpPr txBox="1"/>
              <p:nvPr/>
            </p:nvSpPr>
            <p:spPr>
              <a:xfrm>
                <a:off x="5971200" y="2865661"/>
                <a:ext cx="2563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create_nc_multi_prof_file</a:t>
                </a:r>
                <a:endParaRPr lang="fr-FR" sz="1400" dirty="0" smtClean="0"/>
              </a:p>
            </p:txBody>
          </p:sp>
          <p:sp>
            <p:nvSpPr>
              <p:cNvPr id="71" name="Organigramme : Alternative 70"/>
              <p:cNvSpPr/>
              <p:nvPr/>
            </p:nvSpPr>
            <p:spPr>
              <a:xfrm>
                <a:off x="5978481" y="3390897"/>
                <a:ext cx="2563200" cy="457200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ZoneTexte 71"/>
              <p:cNvSpPr txBox="1"/>
              <p:nvPr/>
            </p:nvSpPr>
            <p:spPr>
              <a:xfrm>
                <a:off x="5971200" y="3456215"/>
                <a:ext cx="2563200" cy="307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create_nc_traj_file</a:t>
                </a:r>
                <a:endParaRPr lang="fr-FR" sz="1400" dirty="0" smtClean="0"/>
              </a:p>
            </p:txBody>
          </p:sp>
          <p:sp>
            <p:nvSpPr>
              <p:cNvPr id="74" name="Organigramme : Alternative 73"/>
              <p:cNvSpPr/>
              <p:nvPr/>
            </p:nvSpPr>
            <p:spPr>
              <a:xfrm>
                <a:off x="5978481" y="3981448"/>
                <a:ext cx="2563200" cy="457200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" name="ZoneTexte 74"/>
              <p:cNvSpPr txBox="1"/>
              <p:nvPr/>
            </p:nvSpPr>
            <p:spPr>
              <a:xfrm>
                <a:off x="5971200" y="4046764"/>
                <a:ext cx="2563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create_nc_tech_file</a:t>
                </a:r>
                <a:endParaRPr lang="fr-FR" sz="1400" dirty="0" smtClean="0"/>
              </a:p>
            </p:txBody>
          </p:sp>
          <p:sp>
            <p:nvSpPr>
              <p:cNvPr id="77" name="Organigramme : Alternative 76"/>
              <p:cNvSpPr/>
              <p:nvPr/>
            </p:nvSpPr>
            <p:spPr>
              <a:xfrm>
                <a:off x="5978481" y="4571999"/>
                <a:ext cx="2563200" cy="457200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8" name="ZoneTexte 77"/>
              <p:cNvSpPr txBox="1"/>
              <p:nvPr/>
            </p:nvSpPr>
            <p:spPr>
              <a:xfrm>
                <a:off x="5971200" y="4637311"/>
                <a:ext cx="2563200" cy="307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create_nc_meta_file</a:t>
                </a:r>
                <a:endParaRPr lang="fr-FR" sz="1400" dirty="0" smtClean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791200" y="2057400"/>
                <a:ext cx="2895600" cy="3124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5" name="Flèche droite 84"/>
            <p:cNvSpPr/>
            <p:nvPr/>
          </p:nvSpPr>
          <p:spPr>
            <a:xfrm>
              <a:off x="2057400" y="3352800"/>
              <a:ext cx="228600" cy="2286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lèche droite 85"/>
            <p:cNvSpPr/>
            <p:nvPr/>
          </p:nvSpPr>
          <p:spPr>
            <a:xfrm>
              <a:off x="5486400" y="3352800"/>
              <a:ext cx="228600" cy="2286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ZoneTexte 88"/>
            <p:cNvSpPr txBox="1"/>
            <p:nvPr/>
          </p:nvSpPr>
          <p:spPr>
            <a:xfrm>
              <a:off x="3130653" y="5407223"/>
              <a:ext cx="15872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/>
                <a:t>Decode</a:t>
              </a:r>
              <a:r>
                <a:rPr lang="fr-FR" sz="1400" dirty="0" smtClean="0"/>
                <a:t> </a:t>
              </a:r>
              <a:r>
                <a:rPr lang="fr-FR" sz="1400" dirty="0" err="1" smtClean="0"/>
                <a:t>float</a:t>
              </a:r>
              <a:r>
                <a:rPr lang="fr-FR" sz="1400" dirty="0" smtClean="0"/>
                <a:t> data</a:t>
              </a:r>
              <a:endParaRPr lang="fr-FR" sz="1400" dirty="0"/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228600" y="5407223"/>
              <a:ext cx="21739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/>
                <a:t>Retrieve</a:t>
              </a:r>
              <a:r>
                <a:rPr lang="fr-FR" sz="1400" dirty="0" smtClean="0"/>
                <a:t> </a:t>
              </a:r>
              <a:r>
                <a:rPr lang="fr-FR" sz="1400" dirty="0" err="1" smtClean="0"/>
                <a:t>float</a:t>
              </a:r>
              <a:r>
                <a:rPr lang="fr-FR" sz="1400" dirty="0" smtClean="0"/>
                <a:t> information</a:t>
              </a:r>
              <a:endParaRPr lang="fr-FR" sz="1400" dirty="0"/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6546400" y="5407223"/>
              <a:ext cx="1537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/>
                <a:t>Generate</a:t>
              </a:r>
              <a:r>
                <a:rPr lang="fr-FR" sz="1400" dirty="0" smtClean="0"/>
                <a:t> </a:t>
              </a:r>
              <a:r>
                <a:rPr lang="fr-FR" sz="1400" dirty="0" err="1" smtClean="0"/>
                <a:t>nc</a:t>
              </a:r>
              <a:r>
                <a:rPr lang="fr-FR" sz="1400" dirty="0" smtClean="0"/>
                <a:t> files</a:t>
              </a:r>
              <a:endParaRPr lang="fr-FR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_Nouvelle présentation">
  <a:themeElements>
    <a:clrScheme name="">
      <a:dk1>
        <a:srgbClr val="1C5E9E"/>
      </a:dk1>
      <a:lt1>
        <a:srgbClr val="FFFFFF"/>
      </a:lt1>
      <a:dk2>
        <a:srgbClr val="144372"/>
      </a:dk2>
      <a:lt2>
        <a:srgbClr val="F2F2F2"/>
      </a:lt2>
      <a:accent1>
        <a:srgbClr val="FFFFFF"/>
      </a:accent1>
      <a:accent2>
        <a:srgbClr val="559BE1"/>
      </a:accent2>
      <a:accent3>
        <a:srgbClr val="FFFFFF"/>
      </a:accent3>
      <a:accent4>
        <a:srgbClr val="164F86"/>
      </a:accent4>
      <a:accent5>
        <a:srgbClr val="FFFFFF"/>
      </a:accent5>
      <a:accent6>
        <a:srgbClr val="4C8CCC"/>
      </a:accent6>
      <a:hlink>
        <a:srgbClr val="009999"/>
      </a:hlink>
      <a:folHlink>
        <a:srgbClr val="99CC00"/>
      </a:folHlink>
    </a:clrScheme>
    <a:fontScheme name="10_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Nouvelle présentation">
  <a:themeElements>
    <a:clrScheme name="">
      <a:dk1>
        <a:srgbClr val="3E4F55"/>
      </a:dk1>
      <a:lt1>
        <a:srgbClr val="FFFFFF"/>
      </a:lt1>
      <a:dk2>
        <a:srgbClr val="805DA5"/>
      </a:dk2>
      <a:lt2>
        <a:srgbClr val="C6E3D0"/>
      </a:lt2>
      <a:accent1>
        <a:srgbClr val="3E4F55"/>
      </a:accent1>
      <a:accent2>
        <a:srgbClr val="3DACAB"/>
      </a:accent2>
      <a:accent3>
        <a:srgbClr val="FFFFFF"/>
      </a:accent3>
      <a:accent4>
        <a:srgbClr val="344247"/>
      </a:accent4>
      <a:accent5>
        <a:srgbClr val="AFB2B4"/>
      </a:accent5>
      <a:accent6>
        <a:srgbClr val="369B9B"/>
      </a:accent6>
      <a:hlink>
        <a:srgbClr val="EE7F60"/>
      </a:hlink>
      <a:folHlink>
        <a:srgbClr val="DFE1E2"/>
      </a:folHlink>
    </a:clrScheme>
    <a:fontScheme name="5_Nouvelle présentatio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1_Nouvelle présentation">
  <a:themeElements>
    <a:clrScheme name="">
      <a:dk1>
        <a:srgbClr val="1C5E9E"/>
      </a:dk1>
      <a:lt1>
        <a:srgbClr val="FFFFFF"/>
      </a:lt1>
      <a:dk2>
        <a:srgbClr val="144372"/>
      </a:dk2>
      <a:lt2>
        <a:srgbClr val="F2F2F2"/>
      </a:lt2>
      <a:accent1>
        <a:srgbClr val="FFFFFF"/>
      </a:accent1>
      <a:accent2>
        <a:srgbClr val="559BE1"/>
      </a:accent2>
      <a:accent3>
        <a:srgbClr val="FFFFFF"/>
      </a:accent3>
      <a:accent4>
        <a:srgbClr val="164F86"/>
      </a:accent4>
      <a:accent5>
        <a:srgbClr val="FFFFFF"/>
      </a:accent5>
      <a:accent6>
        <a:srgbClr val="4C8CCC"/>
      </a:accent6>
      <a:hlink>
        <a:srgbClr val="009999"/>
      </a:hlink>
      <a:folHlink>
        <a:srgbClr val="99CC00"/>
      </a:folHlink>
    </a:clrScheme>
    <a:fontScheme name="11_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2_Nouvelle présentation">
  <a:themeElements>
    <a:clrScheme name="">
      <a:dk1>
        <a:srgbClr val="1C5E9E"/>
      </a:dk1>
      <a:lt1>
        <a:srgbClr val="FFFFFF"/>
      </a:lt1>
      <a:dk2>
        <a:srgbClr val="144372"/>
      </a:dk2>
      <a:lt2>
        <a:srgbClr val="F2F2F2"/>
      </a:lt2>
      <a:accent1>
        <a:srgbClr val="FFFFFF"/>
      </a:accent1>
      <a:accent2>
        <a:srgbClr val="559BE1"/>
      </a:accent2>
      <a:accent3>
        <a:srgbClr val="FFFFFF"/>
      </a:accent3>
      <a:accent4>
        <a:srgbClr val="164F86"/>
      </a:accent4>
      <a:accent5>
        <a:srgbClr val="FFFFFF"/>
      </a:accent5>
      <a:accent6>
        <a:srgbClr val="4C8CCC"/>
      </a:accent6>
      <a:hlink>
        <a:srgbClr val="009999"/>
      </a:hlink>
      <a:folHlink>
        <a:srgbClr val="99CC00"/>
      </a:folHlink>
    </a:clrScheme>
    <a:fontScheme name="12_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2_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3_Nouvelle présentation">
  <a:themeElements>
    <a:clrScheme name="">
      <a:dk1>
        <a:srgbClr val="1C5E9E"/>
      </a:dk1>
      <a:lt1>
        <a:srgbClr val="FFFFFF"/>
      </a:lt1>
      <a:dk2>
        <a:srgbClr val="144372"/>
      </a:dk2>
      <a:lt2>
        <a:srgbClr val="F2F2F2"/>
      </a:lt2>
      <a:accent1>
        <a:srgbClr val="FFFFFF"/>
      </a:accent1>
      <a:accent2>
        <a:srgbClr val="559BE1"/>
      </a:accent2>
      <a:accent3>
        <a:srgbClr val="FFFFFF"/>
      </a:accent3>
      <a:accent4>
        <a:srgbClr val="164F86"/>
      </a:accent4>
      <a:accent5>
        <a:srgbClr val="FFFFFF"/>
      </a:accent5>
      <a:accent6>
        <a:srgbClr val="4C8CCC"/>
      </a:accent6>
      <a:hlink>
        <a:srgbClr val="009999"/>
      </a:hlink>
      <a:folHlink>
        <a:srgbClr val="99CC00"/>
      </a:folHlink>
    </a:clrScheme>
    <a:fontScheme name="13_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_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4_Nouvelle présentation">
  <a:themeElements>
    <a:clrScheme name="">
      <a:dk1>
        <a:srgbClr val="1C5E9E"/>
      </a:dk1>
      <a:lt1>
        <a:srgbClr val="FFFFFF"/>
      </a:lt1>
      <a:dk2>
        <a:srgbClr val="144372"/>
      </a:dk2>
      <a:lt2>
        <a:srgbClr val="F2F2F2"/>
      </a:lt2>
      <a:accent1>
        <a:srgbClr val="FFFFFF"/>
      </a:accent1>
      <a:accent2>
        <a:srgbClr val="559BE1"/>
      </a:accent2>
      <a:accent3>
        <a:srgbClr val="FFFFFF"/>
      </a:accent3>
      <a:accent4>
        <a:srgbClr val="164F86"/>
      </a:accent4>
      <a:accent5>
        <a:srgbClr val="FFFFFF"/>
      </a:accent5>
      <a:accent6>
        <a:srgbClr val="4C8CCC"/>
      </a:accent6>
      <a:hlink>
        <a:srgbClr val="009999"/>
      </a:hlink>
      <a:folHlink>
        <a:srgbClr val="99CC00"/>
      </a:folHlink>
    </a:clrScheme>
    <a:fontScheme name="14_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4_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5_Nouvelle présentation">
  <a:themeElements>
    <a:clrScheme name="">
      <a:dk1>
        <a:srgbClr val="1C5E9E"/>
      </a:dk1>
      <a:lt1>
        <a:srgbClr val="FFFFFF"/>
      </a:lt1>
      <a:dk2>
        <a:srgbClr val="144372"/>
      </a:dk2>
      <a:lt2>
        <a:srgbClr val="F2F2F2"/>
      </a:lt2>
      <a:accent1>
        <a:srgbClr val="FFFFFF"/>
      </a:accent1>
      <a:accent2>
        <a:srgbClr val="559BE1"/>
      </a:accent2>
      <a:accent3>
        <a:srgbClr val="FFFFFF"/>
      </a:accent3>
      <a:accent4>
        <a:srgbClr val="164F86"/>
      </a:accent4>
      <a:accent5>
        <a:srgbClr val="FFFFFF"/>
      </a:accent5>
      <a:accent6>
        <a:srgbClr val="4C8CCC"/>
      </a:accent6>
      <a:hlink>
        <a:srgbClr val="009999"/>
      </a:hlink>
      <a:folHlink>
        <a:srgbClr val="99CC00"/>
      </a:folHlink>
    </a:clrScheme>
    <a:fontScheme name="15_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5_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Conception personnalisée">
  <a:themeElements>
    <a:clrScheme name="1_Conception personnalisé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onception personnalisé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Nouvelle présentation">
  <a:themeElements>
    <a:clrScheme name="">
      <a:dk1>
        <a:srgbClr val="3E4F55"/>
      </a:dk1>
      <a:lt1>
        <a:srgbClr val="FFFFFF"/>
      </a:lt1>
      <a:dk2>
        <a:srgbClr val="805DA5"/>
      </a:dk2>
      <a:lt2>
        <a:srgbClr val="C6E3D0"/>
      </a:lt2>
      <a:accent1>
        <a:srgbClr val="3E4F55"/>
      </a:accent1>
      <a:accent2>
        <a:srgbClr val="3DACAB"/>
      </a:accent2>
      <a:accent3>
        <a:srgbClr val="FFFFFF"/>
      </a:accent3>
      <a:accent4>
        <a:srgbClr val="344247"/>
      </a:accent4>
      <a:accent5>
        <a:srgbClr val="AFB2B4"/>
      </a:accent5>
      <a:accent6>
        <a:srgbClr val="369B9B"/>
      </a:accent6>
      <a:hlink>
        <a:srgbClr val="EE7F60"/>
      </a:hlink>
      <a:folHlink>
        <a:srgbClr val="DFE1E2"/>
      </a:folHlink>
    </a:clrScheme>
    <a:fontScheme name="7_Nouvelle présentatio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5549</TotalTime>
  <Words>407</Words>
  <Application>Microsoft Office PowerPoint</Application>
  <PresentationFormat>Affichage à l'écran (4:3)</PresentationFormat>
  <Paragraphs>143</Paragraphs>
  <Slides>9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9</vt:i4>
      </vt:variant>
      <vt:variant>
        <vt:lpstr>Titres des diapositives</vt:lpstr>
      </vt:variant>
      <vt:variant>
        <vt:i4>9</vt:i4>
      </vt:variant>
    </vt:vector>
  </HeadingPairs>
  <TitlesOfParts>
    <vt:vector size="18" baseType="lpstr">
      <vt:lpstr>10_Nouvelle présentation</vt:lpstr>
      <vt:lpstr>5_Nouvelle présentation</vt:lpstr>
      <vt:lpstr>11_Nouvelle présentation</vt:lpstr>
      <vt:lpstr>12_Nouvelle présentation</vt:lpstr>
      <vt:lpstr>13_Nouvelle présentation</vt:lpstr>
      <vt:lpstr>14_Nouvelle présentation</vt:lpstr>
      <vt:lpstr>15_Nouvelle présentation</vt:lpstr>
      <vt:lpstr>1_Conception personnalisée</vt:lpstr>
      <vt:lpstr>7_Nouvelle présentation</vt:lpstr>
      <vt:lpstr>Coriolis Argo float decoder  (brief description of the Matlab decoder deployed at Coriolis to decode Argo floats) </vt:lpstr>
      <vt:lpstr>Matlab NKE float decoder</vt:lpstr>
      <vt:lpstr>Matlab NKE float decoder: PI decoders</vt:lpstr>
      <vt:lpstr>Matlab NKE float decoder: PI decoders</vt:lpstr>
      <vt:lpstr>Matlab NKE float decoder: PI decoders</vt:lpstr>
      <vt:lpstr>Matlab NKE float decoder: PI decoders</vt:lpstr>
      <vt:lpstr>Matlab NKE float decoder: PI decoders</vt:lpstr>
      <vt:lpstr>Matlab NKE float decoder: PI decoders</vt:lpstr>
      <vt:lpstr>Matlab NKE float decoder: PI decoders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RANNOU Jean-Philippe</cp:lastModifiedBy>
  <cp:revision>304</cp:revision>
  <cp:lastPrinted>1601-01-01T00:00:00Z</cp:lastPrinted>
  <dcterms:created xsi:type="dcterms:W3CDTF">1601-01-01T00:00:00Z</dcterms:created>
  <dcterms:modified xsi:type="dcterms:W3CDTF">2016-07-13T06:46:44Z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