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58" r:id="rId5"/>
    <p:sldId id="297" r:id="rId6"/>
    <p:sldId id="309" r:id="rId7"/>
    <p:sldId id="311" r:id="rId8"/>
    <p:sldId id="292" r:id="rId9"/>
    <p:sldId id="294" r:id="rId10"/>
    <p:sldId id="295" r:id="rId11"/>
    <p:sldId id="296" r:id="rId12"/>
    <p:sldId id="299" r:id="rId13"/>
    <p:sldId id="300" r:id="rId14"/>
    <p:sldId id="301" r:id="rId15"/>
    <p:sldId id="302" r:id="rId16"/>
    <p:sldId id="303" r:id="rId17"/>
    <p:sldId id="312" r:id="rId1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84"/>
    <p:restoredTop sz="84302"/>
  </p:normalViewPr>
  <p:slideViewPr>
    <p:cSldViewPr snapToGrid="0" snapToObjects="1">
      <p:cViewPr varScale="1">
        <p:scale>
          <a:sx n="122" d="100"/>
          <a:sy n="122" d="100"/>
        </p:scale>
        <p:origin x="2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3FCFE-C9FE-7E42-85E3-624D3471CDFF}" type="datetimeFigureOut">
              <a:rPr lang="nb-NO" smtClean="0"/>
              <a:t>09.12.2021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3EBB1-ABED-BB45-9206-1141FFCC6C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9943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3EBB1-ABED-BB45-9206-1141FFCC6C77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3190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3EBB1-ABED-BB45-9206-1141FFCC6C77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02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add</a:t>
            </a:r>
            <a:r>
              <a:rPr lang="nb-NO" noProof="0" dirty="0"/>
              <a:t> a </a:t>
            </a:r>
            <a:r>
              <a:rPr lang="nb-NO" noProof="0" dirty="0" err="1"/>
              <a:t>title</a:t>
            </a:r>
            <a:endParaRPr lang="nb-NO" noProof="0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subtitle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412D-410A-0544-AFAD-8990DC00A3DB}" type="datetimeFigureOut">
              <a:rPr lang="nb-NO" smtClean="0"/>
              <a:t>09.12.2021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83C3-7620-E64C-8560-5D5B4A7B6E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412D-410A-0544-AFAD-8990DC00A3DB}" type="datetimeFigureOut">
              <a:rPr lang="nb-NO" smtClean="0"/>
              <a:t>09.12.2021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83C3-7620-E64C-8560-5D5B4A7B6E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412D-410A-0544-AFAD-8990DC00A3DB}" type="datetimeFigureOut">
              <a:rPr lang="nb-NO" smtClean="0"/>
              <a:t>09.12.2021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83C3-7620-E64C-8560-5D5B4A7B6E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412D-410A-0544-AFAD-8990DC00A3DB}" type="datetimeFigureOut">
              <a:rPr lang="nb-NO" smtClean="0"/>
              <a:t>09.12.2021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83C3-7620-E64C-8560-5D5B4A7B6E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412D-410A-0544-AFAD-8990DC00A3DB}" type="datetimeFigureOut">
              <a:rPr lang="nb-NO" smtClean="0"/>
              <a:t>09.12.2021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83C3-7620-E64C-8560-5D5B4A7B6E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412D-410A-0544-AFAD-8990DC00A3DB}" type="datetimeFigureOut">
              <a:rPr lang="nb-NO" smtClean="0"/>
              <a:t>09.12.2021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83C3-7620-E64C-8560-5D5B4A7B6E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412D-410A-0544-AFAD-8990DC00A3DB}" type="datetimeFigureOut">
              <a:rPr lang="nb-NO" smtClean="0"/>
              <a:t>09.12.2021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83C3-7620-E64C-8560-5D5B4A7B6E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412D-410A-0544-AFAD-8990DC00A3DB}" type="datetimeFigureOut">
              <a:rPr lang="nb-NO" smtClean="0"/>
              <a:t>09.12.2021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83C3-7620-E64C-8560-5D5B4A7B6E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412D-410A-0544-AFAD-8990DC00A3DB}" type="datetimeFigureOut">
              <a:rPr lang="nb-NO" smtClean="0"/>
              <a:t>09.12.2021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83C3-7620-E64C-8560-5D5B4A7B6E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412D-410A-0544-AFAD-8990DC00A3DB}" type="datetimeFigureOut">
              <a:rPr lang="nb-NO" smtClean="0"/>
              <a:t>09.12.2021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83C3-7620-E64C-8560-5D5B4A7B6E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Dra bildet til plassholderen eller klikk ikonet for å legge til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412D-410A-0544-AFAD-8990DC00A3DB}" type="datetimeFigureOut">
              <a:rPr lang="nb-NO" smtClean="0"/>
              <a:t>09.12.2021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83C3-7620-E64C-8560-5D5B4A7B6E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text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B00412D-410A-0544-AFAD-8990DC00A3DB}" type="datetimeFigureOut">
              <a:rPr lang="nb-NO" smtClean="0"/>
              <a:pPr/>
              <a:t>09.12.2021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40483C3-7620-E64C-8560-5D5B4A7B6EF1}" type="slidenum">
              <a:rPr lang="nb-NO" smtClean="0"/>
              <a:pPr/>
              <a:t>‹#›</a:t>
            </a:fld>
            <a:endParaRPr lang="nb-NO"/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400" y="5432400"/>
            <a:ext cx="925200" cy="92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1263101" y="1402015"/>
            <a:ext cx="9955763" cy="1997875"/>
          </a:xfrm>
          <a:noFill/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3000"/>
              </a:spcAft>
            </a:pPr>
            <a:r>
              <a:rPr lang="en-US" altLang="nb-NO" sz="4000" b="1" dirty="0"/>
              <a:t>Delayed mode quality control </a:t>
            </a:r>
            <a:br>
              <a:rPr lang="en-US" altLang="nb-NO" sz="4000" b="1" dirty="0"/>
            </a:br>
            <a:r>
              <a:rPr lang="en-US" altLang="nb-NO" sz="4000" b="1" dirty="0"/>
              <a:t>of pressure, temperature, and salinity</a:t>
            </a:r>
            <a:endParaRPr lang="nb-NO" altLang="nb-NO" sz="3200" b="0" dirty="0"/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2604813" y="3964510"/>
            <a:ext cx="7272337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Aft>
                <a:spcPts val="600"/>
              </a:spcAft>
              <a:buNone/>
            </a:pPr>
            <a:r>
              <a:rPr lang="nb-NO" altLang="nb-NO" sz="2400" dirty="0"/>
              <a:t>Jan Even Øie Nilsen</a:t>
            </a:r>
          </a:p>
          <a:p>
            <a:pPr algn="ctr" eaLnBrk="1" hangingPunct="1">
              <a:buFontTx/>
              <a:buNone/>
            </a:pPr>
            <a:r>
              <a:rPr lang="nb-NO" altLang="nb-NO" sz="2000" dirty="0" err="1"/>
              <a:t>Institute</a:t>
            </a:r>
            <a:r>
              <a:rPr lang="nb-NO" altLang="nb-NO" sz="2000" dirty="0"/>
              <a:t> </a:t>
            </a:r>
            <a:r>
              <a:rPr lang="nb-NO" altLang="nb-NO" sz="2000" dirty="0" err="1"/>
              <a:t>of</a:t>
            </a:r>
            <a:r>
              <a:rPr lang="nb-NO" altLang="nb-NO" sz="2000" dirty="0"/>
              <a:t> Marine Research</a:t>
            </a:r>
            <a:endParaRPr lang="nb-NO" altLang="nb-NO" sz="2800" dirty="0"/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9696451" y="5758847"/>
            <a:ext cx="219551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nb-NO" altLang="nb-NO" sz="1800" dirty="0"/>
              <a:t>NorArgo2 </a:t>
            </a:r>
            <a:r>
              <a:rPr lang="nb-NO" altLang="nb-NO" sz="1800" dirty="0" err="1"/>
              <a:t>Annual</a:t>
            </a:r>
            <a:r>
              <a:rPr lang="nb-NO" altLang="nb-NO" sz="1800" dirty="0"/>
              <a:t> </a:t>
            </a:r>
            <a:r>
              <a:rPr lang="nb-NO" altLang="nb-NO" sz="1800" dirty="0" err="1"/>
              <a:t>meeting</a:t>
            </a:r>
            <a:r>
              <a:rPr lang="nb-NO" altLang="nb-NO" sz="1800" dirty="0"/>
              <a:t>, Bergen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nb-NO" altLang="nb-NO" sz="1800" dirty="0" err="1"/>
              <a:t>December</a:t>
            </a:r>
            <a:r>
              <a:rPr lang="nb-NO" altLang="nb-NO" sz="1800" dirty="0"/>
              <a:t> 2</a:t>
            </a:r>
            <a:r>
              <a:rPr lang="nb-NO" altLang="nb-NO" sz="1800" baseline="30000" dirty="0"/>
              <a:t>nd</a:t>
            </a:r>
            <a:r>
              <a:rPr lang="nb-NO" altLang="nb-NO" sz="1800" dirty="0"/>
              <a:t> 2021</a:t>
            </a:r>
          </a:p>
        </p:txBody>
      </p:sp>
      <p:pic>
        <p:nvPicPr>
          <p:cNvPr id="6" name="Picture 5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C42A2430-A6E9-084C-8A32-5E88890C7F1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5765" y="368009"/>
            <a:ext cx="1346199" cy="134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7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CE22-872A-6740-8433-3946908A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b-NO" dirty="0"/>
              <a:t>6. Make </a:t>
            </a:r>
            <a:r>
              <a:rPr lang="nb-NO" dirty="0" err="1"/>
              <a:t>the</a:t>
            </a:r>
            <a:r>
              <a:rPr lang="nb-NO" dirty="0"/>
              <a:t>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2C222-7A9C-E943-8ECB-0241D9388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nb-NO" dirty="0" err="1"/>
              <a:t>Follows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flow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DMQC manual</a:t>
            </a:r>
          </a:p>
          <a:p>
            <a:r>
              <a:rPr lang="nb-NO" dirty="0"/>
              <a:t>The master file is </a:t>
            </a:r>
            <a:r>
              <a:rPr lang="nb-NO" dirty="0" err="1"/>
              <a:t>fixed</a:t>
            </a:r>
            <a:endParaRPr lang="nb-NO" dirty="0"/>
          </a:p>
          <a:p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notes.tex</a:t>
            </a:r>
            <a:r>
              <a:rPr lang="nb-NO" dirty="0"/>
              <a:t> as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proceed</a:t>
            </a:r>
            <a:endParaRPr lang="nb-NO" dirty="0"/>
          </a:p>
          <a:p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discussion.tex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end</a:t>
            </a:r>
          </a:p>
          <a:p>
            <a:r>
              <a:rPr lang="nb-NO" dirty="0"/>
              <a:t>Input from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matlab</a:t>
            </a:r>
            <a:r>
              <a:rPr lang="nb-NO" dirty="0"/>
              <a:t> </a:t>
            </a:r>
            <a:r>
              <a:rPr lang="nb-NO" dirty="0" err="1"/>
              <a:t>functions</a:t>
            </a:r>
            <a:r>
              <a:rPr lang="nb-NO" dirty="0"/>
              <a:t>:</a:t>
            </a:r>
          </a:p>
          <a:p>
            <a:pPr lvl="1"/>
            <a:r>
              <a:rPr lang="nb-NO" sz="2800" dirty="0" err="1"/>
              <a:t>figures</a:t>
            </a:r>
            <a:endParaRPr lang="nb-NO" sz="2800" dirty="0"/>
          </a:p>
          <a:p>
            <a:pPr lvl="1"/>
            <a:r>
              <a:rPr lang="nb-NO" sz="2800" dirty="0" err="1"/>
              <a:t>snippets</a:t>
            </a:r>
            <a:r>
              <a:rPr lang="nb-NO" sz="2800" dirty="0"/>
              <a:t> </a:t>
            </a:r>
            <a:r>
              <a:rPr lang="nb-NO" sz="2800" dirty="0" err="1"/>
              <a:t>of</a:t>
            </a:r>
            <a:r>
              <a:rPr lang="nb-NO" sz="2800" dirty="0"/>
              <a:t> </a:t>
            </a:r>
            <a:r>
              <a:rPr lang="nb-NO" sz="2800" dirty="0" err="1"/>
              <a:t>text</a:t>
            </a:r>
            <a:endParaRPr lang="nb-NO" sz="2800" dirty="0"/>
          </a:p>
          <a:p>
            <a:pPr lvl="1"/>
            <a:r>
              <a:rPr lang="nb-NO" sz="2800" dirty="0" err="1"/>
              <a:t>whole</a:t>
            </a:r>
            <a:r>
              <a:rPr lang="nb-NO" sz="2800" dirty="0"/>
              <a:t> </a:t>
            </a:r>
            <a:r>
              <a:rPr lang="nb-NO" sz="2800" dirty="0" err="1"/>
              <a:t>tables</a:t>
            </a:r>
            <a:endParaRPr lang="nb-NO" sz="2800" dirty="0"/>
          </a:p>
          <a:p>
            <a:pPr lvl="1"/>
            <a:r>
              <a:rPr lang="nb-NO" sz="2800" dirty="0" err="1"/>
              <a:t>whole</a:t>
            </a:r>
            <a:r>
              <a:rPr lang="nb-NO" sz="2800" dirty="0"/>
              <a:t> </a:t>
            </a:r>
            <a:r>
              <a:rPr lang="nb-NO" sz="2800" dirty="0" err="1"/>
              <a:t>sections</a:t>
            </a:r>
            <a:endParaRPr lang="nb-NO" sz="2800" dirty="0"/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D3A83500-8CC1-1E41-BB76-CF51A5B1C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15944">
            <a:off x="6782004" y="890921"/>
            <a:ext cx="3994034" cy="516731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325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B858-2864-4349-B0F7-0FF82E67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b-NO" dirty="0"/>
              <a:t>The report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0861E11-373B-4692-96B5-69A1FB80B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technical info</a:t>
            </a:r>
          </a:p>
          <a:p>
            <a:r>
              <a:rPr lang="en-US" dirty="0"/>
              <a:t>full overview of flags</a:t>
            </a:r>
          </a:p>
          <a:p>
            <a:r>
              <a:rPr lang="en-US" dirty="0"/>
              <a:t>plots with flag marks</a:t>
            </a:r>
          </a:p>
          <a:p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D6B1DCC-DA2E-CB4F-BF17-E5BD5C1E4A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44862" y="3427917"/>
            <a:ext cx="5181600" cy="3329177"/>
          </a:xfrm>
          <a:noFill/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4EE44358-5052-AB41-8B30-B0F41036F53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9923" y="4307378"/>
            <a:ext cx="5132062" cy="2449716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A1FF74C3-C1E2-1E4A-906D-A44FF92F2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158" y="122548"/>
            <a:ext cx="4140304" cy="3136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435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CE614-1A07-0741-B520-2AE4FC897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The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11E4F-E574-D944-ADCF-248E18DF1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35326" cy="4351338"/>
          </a:xfrm>
        </p:spPr>
        <p:txBody>
          <a:bodyPr/>
          <a:lstStyle/>
          <a:p>
            <a:r>
              <a:rPr lang="nb-NO" dirty="0" err="1"/>
              <a:t>Visualisation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spikes etc.</a:t>
            </a:r>
          </a:p>
          <a:p>
            <a:r>
              <a:rPr lang="nb-NO" dirty="0"/>
              <a:t>Simple </a:t>
            </a:r>
            <a:r>
              <a:rPr lang="nb-NO" dirty="0" err="1"/>
              <a:t>comparison</a:t>
            </a:r>
            <a:r>
              <a:rPr lang="nb-NO" dirty="0"/>
              <a:t> to </a:t>
            </a:r>
            <a:r>
              <a:rPr lang="nb-NO" dirty="0" err="1"/>
              <a:t>reference</a:t>
            </a:r>
            <a:r>
              <a:rPr lang="nb-NO" dirty="0"/>
              <a:t> data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5CE19C9-E85C-E740-B1FB-53615E97F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794" y="439144"/>
            <a:ext cx="5706779" cy="5979712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870581A-4DE5-3740-8345-5C404045C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27" y="4411091"/>
            <a:ext cx="5780612" cy="200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63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313F-594B-8A47-A046-55AD722A5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The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A09E-69ED-8A4D-BB64-2D982D1E0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6276" y="238280"/>
            <a:ext cx="3476375" cy="2294430"/>
          </a:xfrm>
        </p:spPr>
        <p:txBody>
          <a:bodyPr>
            <a:normAutofit/>
          </a:bodyPr>
          <a:lstStyle/>
          <a:p>
            <a:r>
              <a:rPr lang="nb-NO" sz="2000" dirty="0"/>
              <a:t>All OWC parameters</a:t>
            </a:r>
          </a:p>
          <a:p>
            <a:r>
              <a:rPr lang="nb-NO" sz="2000" dirty="0"/>
              <a:t>All OWC </a:t>
            </a:r>
            <a:r>
              <a:rPr lang="nb-NO" sz="2000" dirty="0" err="1"/>
              <a:t>figures</a:t>
            </a:r>
            <a:endParaRPr lang="nb-NO" sz="2000" dirty="0"/>
          </a:p>
          <a:p>
            <a:r>
              <a:rPr lang="nb-NO" sz="2000" dirty="0"/>
              <a:t>Notes</a:t>
            </a:r>
          </a:p>
          <a:p>
            <a:r>
              <a:rPr lang="nb-NO" sz="2000" dirty="0"/>
              <a:t>SCIENTIFIC_CALIB </a:t>
            </a:r>
            <a:r>
              <a:rPr lang="nb-NO" sz="2000" dirty="0" err="1"/>
              <a:t>texts</a:t>
            </a:r>
            <a:endParaRPr lang="nb-NO" sz="2000" dirty="0"/>
          </a:p>
          <a:p>
            <a:r>
              <a:rPr lang="nb-NO" sz="2000" dirty="0" err="1"/>
              <a:t>Everything</a:t>
            </a:r>
            <a:r>
              <a:rPr lang="nb-NO" sz="2000" dirty="0"/>
              <a:t> !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90B1A75-1613-7A4D-8884-8237516AE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013" y="238280"/>
            <a:ext cx="4314092" cy="6381439"/>
          </a:xfrm>
          <a:prstGeom prst="rect">
            <a:avLst/>
          </a:prstGeom>
        </p:spPr>
      </p:pic>
      <p:pic>
        <p:nvPicPr>
          <p:cNvPr id="8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9F1C8B5-14B3-3C4F-AE1B-1EA5E74E8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21" y="2574314"/>
            <a:ext cx="6973430" cy="404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38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DE9C682-F3E2-C24D-818D-0746FDFBA10D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090897" y="2192169"/>
            <a:ext cx="80531" cy="336562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845F2F-CC07-EB40-B8F6-7AFC18F27BE4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6171428" y="2192169"/>
            <a:ext cx="796283" cy="222209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135FC9D-7F24-DD4A-94A0-7A0AC695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DMQC-</a:t>
            </a:r>
            <a:r>
              <a:rPr lang="nb-NO" dirty="0" err="1"/>
              <a:t>fun</a:t>
            </a:r>
            <a:r>
              <a:rPr lang="nb-NO" dirty="0"/>
              <a:t> at a </a:t>
            </a:r>
            <a:r>
              <a:rPr lang="nb-NO" dirty="0" err="1"/>
              <a:t>glance</a:t>
            </a:r>
            <a:endParaRPr lang="nb-N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F03FC-CF36-AD44-80AE-1201F70F12A7}"/>
              </a:ext>
            </a:extLst>
          </p:cNvPr>
          <p:cNvSpPr txBox="1"/>
          <p:nvPr/>
        </p:nvSpPr>
        <p:spPr>
          <a:xfrm>
            <a:off x="2024299" y="1607394"/>
            <a:ext cx="8294258" cy="584775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nb-NO" b="1" dirty="0" err="1"/>
              <a:t>init_dmqc</a:t>
            </a:r>
            <a:endParaRPr lang="nb-NO" b="1" dirty="0"/>
          </a:p>
          <a:p>
            <a:pPr algn="ctr"/>
            <a:r>
              <a:rPr lang="nb-NO" sz="1400" dirty="0" err="1"/>
              <a:t>init</a:t>
            </a:r>
            <a:r>
              <a:rPr lang="nb-NO" sz="1400" dirty="0"/>
              <a:t> &amp; </a:t>
            </a:r>
            <a:r>
              <a:rPr lang="nb-NO" sz="1400" dirty="0" err="1"/>
              <a:t>setup</a:t>
            </a:r>
            <a:r>
              <a:rPr lang="nb-NO" sz="1400" dirty="0"/>
              <a:t> – </a:t>
            </a:r>
            <a:r>
              <a:rPr lang="nb-NO" sz="1400" dirty="0" err="1"/>
              <a:t>paths</a:t>
            </a:r>
            <a:r>
              <a:rPr lang="nb-NO" sz="1400" dirty="0"/>
              <a:t> – parameters – list </a:t>
            </a:r>
            <a:r>
              <a:rPr lang="nb-NO" sz="1400" dirty="0" err="1"/>
              <a:t>of</a:t>
            </a:r>
            <a:r>
              <a:rPr lang="nb-NO" sz="1400" dirty="0"/>
              <a:t> floats – </a:t>
            </a:r>
            <a:r>
              <a:rPr lang="nb-NO" sz="1400" dirty="0" err="1"/>
              <a:t>decisions</a:t>
            </a:r>
            <a:r>
              <a:rPr lang="nb-NO" sz="1400" dirty="0"/>
              <a:t> – all </a:t>
            </a:r>
            <a:r>
              <a:rPr lang="nb-NO" sz="1400" dirty="0" err="1"/>
              <a:t>edits</a:t>
            </a:r>
            <a:r>
              <a:rPr lang="nb-NO" sz="1400" dirty="0"/>
              <a:t> in </a:t>
            </a:r>
            <a:r>
              <a:rPr lang="nb-NO" sz="1400" dirty="0" err="1"/>
              <a:t>one</a:t>
            </a:r>
            <a:r>
              <a:rPr lang="nb-NO" sz="1400" dirty="0"/>
              <a:t> </a:t>
            </a:r>
            <a:r>
              <a:rPr lang="nb-NO" sz="1400" dirty="0" err="1"/>
              <a:t>place</a:t>
            </a:r>
            <a:r>
              <a:rPr lang="nb-NO" sz="1400" dirty="0"/>
              <a:t> – all </a:t>
            </a:r>
            <a:r>
              <a:rPr lang="nb-NO" sz="1400" dirty="0" err="1"/>
              <a:t>functions</a:t>
            </a:r>
            <a:r>
              <a:rPr lang="nb-NO" sz="1400" dirty="0"/>
              <a:t> </a:t>
            </a:r>
            <a:r>
              <a:rPr lang="nb-NO" sz="1400" dirty="0" err="1"/>
              <a:t>use</a:t>
            </a:r>
            <a:r>
              <a:rPr lang="nb-NO" sz="1400" dirty="0"/>
              <a:t>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E97C07-3F97-EC46-B0BE-E35572DBDDD3}"/>
              </a:ext>
            </a:extLst>
          </p:cNvPr>
          <p:cNvSpPr txBox="1"/>
          <p:nvPr/>
        </p:nvSpPr>
        <p:spPr>
          <a:xfrm>
            <a:off x="7794744" y="365125"/>
            <a:ext cx="3715825" cy="800219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nb-NO" b="1" dirty="0" err="1"/>
              <a:t>work_log.txt</a:t>
            </a:r>
            <a:endParaRPr lang="nb-N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 err="1"/>
              <a:t>Explains</a:t>
            </a:r>
            <a:r>
              <a:rPr lang="nb-NO" sz="1400" dirty="0"/>
              <a:t> </a:t>
            </a:r>
            <a:r>
              <a:rPr lang="nb-NO" sz="1400" dirty="0" err="1"/>
              <a:t>the</a:t>
            </a:r>
            <a:r>
              <a:rPr lang="nb-NO" sz="1400" dirty="0"/>
              <a:t> </a:t>
            </a:r>
            <a:r>
              <a:rPr lang="nb-NO" sz="1400" dirty="0" err="1"/>
              <a:t>whole</a:t>
            </a:r>
            <a:r>
              <a:rPr lang="nb-NO" sz="1400" dirty="0"/>
              <a:t> </a:t>
            </a:r>
            <a:r>
              <a:rPr lang="nb-NO" sz="1400" dirty="0" err="1"/>
              <a:t>workflow</a:t>
            </a:r>
            <a:r>
              <a:rPr lang="nb-NO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/>
              <a:t>A </a:t>
            </a:r>
            <a:r>
              <a:rPr lang="nb-NO" sz="1400" dirty="0" err="1"/>
              <a:t>good</a:t>
            </a:r>
            <a:r>
              <a:rPr lang="nb-NO" sz="1400" dirty="0"/>
              <a:t> </a:t>
            </a:r>
            <a:r>
              <a:rPr lang="nb-NO" sz="1400" dirty="0" err="1"/>
              <a:t>place</a:t>
            </a:r>
            <a:r>
              <a:rPr lang="nb-NO" sz="1400" dirty="0"/>
              <a:t> to log </a:t>
            </a:r>
            <a:r>
              <a:rPr lang="nb-NO" sz="1400" dirty="0" err="1"/>
              <a:t>your</a:t>
            </a:r>
            <a:r>
              <a:rPr lang="nb-NO" sz="1400" dirty="0"/>
              <a:t> overall progress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866A1-70C7-D649-AA05-C1F6191C8A2F}"/>
              </a:ext>
            </a:extLst>
          </p:cNvPr>
          <p:cNvSpPr txBox="1"/>
          <p:nvPr/>
        </p:nvSpPr>
        <p:spPr>
          <a:xfrm>
            <a:off x="317321" y="3183160"/>
            <a:ext cx="2739853" cy="101566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nb-NO" b="1" dirty="0" err="1"/>
              <a:t>load_referencedata</a:t>
            </a:r>
            <a:endParaRPr lang="nb-N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 err="1"/>
              <a:t>ingest</a:t>
            </a:r>
            <a:r>
              <a:rPr lang="nb-NO" sz="1400" dirty="0"/>
              <a:t> for DMQC and OWC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 err="1"/>
              <a:t>quick-check</a:t>
            </a:r>
            <a:endParaRPr lang="nb-NO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 err="1"/>
              <a:t>update</a:t>
            </a:r>
            <a:r>
              <a:rPr lang="nb-NO" sz="1400" dirty="0"/>
              <a:t> list </a:t>
            </a:r>
            <a:r>
              <a:rPr lang="nb-NO" sz="1400" dirty="0" err="1"/>
              <a:t>of</a:t>
            </a:r>
            <a:r>
              <a:rPr lang="nb-NO" sz="1400" dirty="0"/>
              <a:t> </a:t>
            </a:r>
            <a:r>
              <a:rPr lang="nb-NO" sz="1400" dirty="0" err="1"/>
              <a:t>reference</a:t>
            </a:r>
            <a:r>
              <a:rPr lang="nb-NO" sz="1400" dirty="0"/>
              <a:t> 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C3C11-23AB-F64A-A868-2D69FE24D763}"/>
              </a:ext>
            </a:extLst>
          </p:cNvPr>
          <p:cNvSpPr txBox="1"/>
          <p:nvPr/>
        </p:nvSpPr>
        <p:spPr>
          <a:xfrm>
            <a:off x="3128831" y="3183160"/>
            <a:ext cx="2323072" cy="123110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nb-NO" b="1" dirty="0" err="1"/>
              <a:t>download_floats</a:t>
            </a:r>
            <a:endParaRPr lang="nb-N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/>
              <a:t>from </a:t>
            </a:r>
            <a:r>
              <a:rPr lang="nb-NO" sz="1400" dirty="0" err="1"/>
              <a:t>the</a:t>
            </a:r>
            <a:r>
              <a:rPr lang="nb-NO" sz="1400" dirty="0"/>
              <a:t> </a:t>
            </a:r>
            <a:r>
              <a:rPr lang="nb-NO" sz="1400" dirty="0" err="1"/>
              <a:t>Coriolis</a:t>
            </a:r>
            <a:r>
              <a:rPr lang="nb-NO" sz="1400" dirty="0"/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 err="1"/>
              <a:t>NetCDF</a:t>
            </a:r>
            <a:r>
              <a:rPr lang="nb-NO" sz="1400" dirty="0"/>
              <a:t>-files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 err="1"/>
              <a:t>altimetry</a:t>
            </a:r>
            <a:r>
              <a:rPr lang="nb-NO" sz="1400" dirty="0"/>
              <a:t> </a:t>
            </a:r>
            <a:r>
              <a:rPr lang="nb-NO" sz="1400" dirty="0" err="1"/>
              <a:t>comparison</a:t>
            </a:r>
            <a:endParaRPr lang="nb-NO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 err="1"/>
              <a:t>current</a:t>
            </a:r>
            <a:r>
              <a:rPr lang="nb-NO" sz="1400" dirty="0"/>
              <a:t> </a:t>
            </a:r>
            <a:r>
              <a:rPr lang="nb-NO" sz="1400" dirty="0" err="1"/>
              <a:t>greylist</a:t>
            </a:r>
            <a:endParaRPr lang="nb-NO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D2E46F-2DCE-1043-8D8D-9A1546F0CD20}"/>
              </a:ext>
            </a:extLst>
          </p:cNvPr>
          <p:cNvSpPr txBox="1"/>
          <p:nvPr/>
        </p:nvSpPr>
        <p:spPr>
          <a:xfrm>
            <a:off x="5523560" y="3183160"/>
            <a:ext cx="2712602" cy="800219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nb-NO" b="1" dirty="0" err="1"/>
              <a:t>prepare_floats</a:t>
            </a:r>
            <a:endParaRPr lang="nb-N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/>
              <a:t>general DMQC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 err="1"/>
              <a:t>builds</a:t>
            </a:r>
            <a:r>
              <a:rPr lang="nb-NO" sz="1400" dirty="0"/>
              <a:t> </a:t>
            </a:r>
            <a:r>
              <a:rPr lang="nb-NO" sz="1400" dirty="0" err="1"/>
              <a:t>the</a:t>
            </a:r>
            <a:r>
              <a:rPr lang="nb-NO" sz="1400" dirty="0"/>
              <a:t> mat-files for OWC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6DB034-B19A-8941-9A2C-B1F5675D184E}"/>
              </a:ext>
            </a:extLst>
          </p:cNvPr>
          <p:cNvSpPr txBox="1"/>
          <p:nvPr/>
        </p:nvSpPr>
        <p:spPr>
          <a:xfrm>
            <a:off x="5968078" y="4414266"/>
            <a:ext cx="1999265" cy="56938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nb-NO" sz="1100" b="1" dirty="0" err="1"/>
              <a:t>operator_CPcor_new</a:t>
            </a:r>
            <a:endParaRPr lang="nb-NO" sz="11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000" dirty="0" err="1"/>
              <a:t>tool</a:t>
            </a:r>
            <a:r>
              <a:rPr lang="nb-NO" sz="1000" dirty="0"/>
              <a:t> for </a:t>
            </a:r>
            <a:r>
              <a:rPr lang="nb-NO" sz="1000" dirty="0" err="1"/>
              <a:t>new</a:t>
            </a:r>
            <a:r>
              <a:rPr lang="nb-NO" sz="1000" dirty="0"/>
              <a:t> </a:t>
            </a:r>
            <a:r>
              <a:rPr lang="nb-NO" sz="1000" dirty="0" err="1"/>
              <a:t>Cpcor</a:t>
            </a:r>
            <a:endParaRPr lang="nb-NO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000" dirty="0" err="1"/>
              <a:t>near-deployment</a:t>
            </a:r>
            <a:r>
              <a:rPr lang="nb-NO" sz="1000" dirty="0"/>
              <a:t> </a:t>
            </a:r>
            <a:r>
              <a:rPr lang="nb-NO" sz="1000" dirty="0" err="1"/>
              <a:t>ship</a:t>
            </a:r>
            <a:r>
              <a:rPr lang="nb-NO" sz="1000" dirty="0"/>
              <a:t> CTD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AD2D95-2465-3842-A7CE-706667D47C4A}"/>
              </a:ext>
            </a:extLst>
          </p:cNvPr>
          <p:cNvSpPr txBox="1"/>
          <p:nvPr/>
        </p:nvSpPr>
        <p:spPr>
          <a:xfrm>
            <a:off x="8307819" y="3183159"/>
            <a:ext cx="2300630" cy="800219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nb-NO" b="1" dirty="0" err="1"/>
              <a:t>run_ow_calibration</a:t>
            </a:r>
            <a:endParaRPr lang="nb-N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/>
              <a:t>OWC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/>
              <a:t>all </a:t>
            </a:r>
            <a:r>
              <a:rPr lang="nb-NO" sz="1400" dirty="0" err="1"/>
              <a:t>selected</a:t>
            </a:r>
            <a:r>
              <a:rPr lang="nb-NO" sz="1400" dirty="0"/>
              <a:t> floats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66F596-0010-5245-9EE3-E3049B338BD0}"/>
              </a:ext>
            </a:extLst>
          </p:cNvPr>
          <p:cNvSpPr txBox="1"/>
          <p:nvPr/>
        </p:nvSpPr>
        <p:spPr>
          <a:xfrm>
            <a:off x="10702548" y="3198148"/>
            <a:ext cx="1018228" cy="584775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nb-NO" b="1" dirty="0" err="1"/>
              <a:t>write_D</a:t>
            </a:r>
            <a:endParaRPr lang="nb-N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/>
              <a:t>D-files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BCAD0A-FE18-7E4C-AF33-23F67BC9BB17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6171428" y="2192169"/>
            <a:ext cx="708433" cy="99099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38EA50-336C-3840-A076-D06AF8E9276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4290367" y="2192169"/>
            <a:ext cx="1881061" cy="99099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0481AB-25BA-064B-ACE8-6A0EE73F9B16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6171428" y="2192169"/>
            <a:ext cx="3286706" cy="99099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68680B-0F36-9F46-A489-6B571AB01276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6171428" y="2192169"/>
            <a:ext cx="5040234" cy="100597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9BEE3A-7B49-704F-AE3D-BFE93DF3547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687248" y="2192169"/>
            <a:ext cx="4484180" cy="99099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ECCD6D-C360-F34E-A4F5-BB3EFA600DA9}"/>
              </a:ext>
            </a:extLst>
          </p:cNvPr>
          <p:cNvSpPr txBox="1"/>
          <p:nvPr/>
        </p:nvSpPr>
        <p:spPr>
          <a:xfrm>
            <a:off x="10147274" y="5579957"/>
            <a:ext cx="1845377" cy="8002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nb-NO" b="1" dirty="0"/>
              <a:t>LaTeX report</a:t>
            </a:r>
          </a:p>
          <a:p>
            <a:r>
              <a:rPr lang="nb-NO" sz="1400" dirty="0" err="1"/>
              <a:t>reads</a:t>
            </a:r>
            <a:r>
              <a:rPr lang="nb-NO" sz="1400" dirty="0"/>
              <a:t> </a:t>
            </a:r>
            <a:r>
              <a:rPr lang="nb-NO" sz="1400" dirty="0" err="1"/>
              <a:t>content</a:t>
            </a:r>
            <a:r>
              <a:rPr lang="nb-NO" sz="1400" dirty="0"/>
              <a:t> </a:t>
            </a:r>
            <a:r>
              <a:rPr lang="nb-NO" sz="1400" dirty="0" err="1"/>
              <a:t>saved</a:t>
            </a:r>
            <a:r>
              <a:rPr lang="nb-NO" sz="1400" dirty="0"/>
              <a:t> </a:t>
            </a:r>
          </a:p>
          <a:p>
            <a:r>
              <a:rPr lang="nb-NO" sz="1400" dirty="0"/>
              <a:t>by </a:t>
            </a:r>
            <a:r>
              <a:rPr lang="nb-NO" sz="1400" dirty="0" err="1"/>
              <a:t>toolbox</a:t>
            </a:r>
            <a:r>
              <a:rPr lang="nb-NO" sz="1400" dirty="0"/>
              <a:t> </a:t>
            </a:r>
            <a:r>
              <a:rPr lang="nb-NO" sz="1400" dirty="0" err="1"/>
              <a:t>functions</a:t>
            </a:r>
            <a:endParaRPr lang="nb-NO" sz="1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196961-A82B-9443-92FD-5D3F62C92233}"/>
              </a:ext>
            </a:extLst>
          </p:cNvPr>
          <p:cNvGrpSpPr/>
          <p:nvPr/>
        </p:nvGrpSpPr>
        <p:grpSpPr>
          <a:xfrm>
            <a:off x="317321" y="1268859"/>
            <a:ext cx="954107" cy="1261843"/>
            <a:chOff x="599343" y="1530449"/>
            <a:chExt cx="954107" cy="1261843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1427574-83A2-394B-8995-3050D12DD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3411" y="1899781"/>
              <a:ext cx="877176" cy="892511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15F1743-2F33-C146-9927-86686991FF7C}"/>
                </a:ext>
              </a:extLst>
            </p:cNvPr>
            <p:cNvSpPr txBox="1"/>
            <p:nvPr/>
          </p:nvSpPr>
          <p:spPr>
            <a:xfrm>
              <a:off x="599343" y="1530449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err="1">
                  <a:solidFill>
                    <a:schemeClr val="bg1"/>
                  </a:solidFill>
                </a:rPr>
                <a:t>Coriolis</a:t>
              </a:r>
              <a:endParaRPr lang="nb-NO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4696A46-5044-0643-B999-F161333E1F87}"/>
              </a:ext>
            </a:extLst>
          </p:cNvPr>
          <p:cNvGrpSpPr/>
          <p:nvPr/>
        </p:nvGrpSpPr>
        <p:grpSpPr>
          <a:xfrm>
            <a:off x="11107629" y="1289987"/>
            <a:ext cx="954107" cy="1261843"/>
            <a:chOff x="599343" y="1530449"/>
            <a:chExt cx="954107" cy="126184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FE3DC42-13C8-9340-9BEA-B90168E48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3411" y="1899781"/>
              <a:ext cx="877176" cy="892511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4811E40-7AF7-6549-99F6-F3DEB914D1AC}"/>
                </a:ext>
              </a:extLst>
            </p:cNvPr>
            <p:cNvSpPr txBox="1"/>
            <p:nvPr/>
          </p:nvSpPr>
          <p:spPr>
            <a:xfrm>
              <a:off x="599343" y="1530449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err="1">
                  <a:solidFill>
                    <a:schemeClr val="bg1"/>
                  </a:solidFill>
                </a:rPr>
                <a:t>Coriolis</a:t>
              </a:r>
              <a:endParaRPr lang="nb-NO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39A7A3E-1679-C44E-A5F4-0AB4B5A23055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769977" y="2530702"/>
            <a:ext cx="0" cy="66744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08DA0CB-785E-0A44-8D68-D6B6F029A759}"/>
              </a:ext>
            </a:extLst>
          </p:cNvPr>
          <p:cNvCxnSpPr>
            <a:cxnSpLocks/>
            <a:endCxn id="31" idx="2"/>
          </p:cNvCxnSpPr>
          <p:nvPr/>
        </p:nvCxnSpPr>
        <p:spPr>
          <a:xfrm flipH="1" flipV="1">
            <a:off x="11560285" y="2551830"/>
            <a:ext cx="16485" cy="64631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86872A-BF6D-1945-9564-ECA0898EA6E5}"/>
              </a:ext>
            </a:extLst>
          </p:cNvPr>
          <p:cNvCxnSpPr>
            <a:cxnSpLocks/>
          </p:cNvCxnSpPr>
          <p:nvPr/>
        </p:nvCxnSpPr>
        <p:spPr>
          <a:xfrm flipV="1">
            <a:off x="11895810" y="2551832"/>
            <a:ext cx="0" cy="302812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CE3124D-FB03-4D45-A258-83F573872B71}"/>
              </a:ext>
            </a:extLst>
          </p:cNvPr>
          <p:cNvCxnSpPr>
            <a:cxnSpLocks/>
            <a:stCxn id="27" idx="3"/>
            <a:endCxn id="7" idx="0"/>
          </p:cNvCxnSpPr>
          <p:nvPr/>
        </p:nvCxnSpPr>
        <p:spPr>
          <a:xfrm>
            <a:off x="1208565" y="2084447"/>
            <a:ext cx="3081802" cy="1098713"/>
          </a:xfrm>
          <a:prstGeom prst="straightConnector1">
            <a:avLst/>
          </a:prstGeom>
          <a:ln w="9525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Can 40">
            <a:extLst>
              <a:ext uri="{FF2B5EF4-FFF2-40B4-BE49-F238E27FC236}">
                <a16:creationId xmlns:a16="http://schemas.microsoft.com/office/drawing/2014/main" id="{3E2766AE-8B7A-0D49-9F78-3ABD19F94B6E}"/>
              </a:ext>
            </a:extLst>
          </p:cNvPr>
          <p:cNvSpPr/>
          <p:nvPr/>
        </p:nvSpPr>
        <p:spPr>
          <a:xfrm>
            <a:off x="5383931" y="5584761"/>
            <a:ext cx="1845377" cy="800219"/>
          </a:xfrm>
          <a:prstGeom prst="ca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315679-C2A2-A84C-9D87-81C0D837C3FE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299283" y="4983653"/>
            <a:ext cx="7337" cy="601108"/>
          </a:xfrm>
          <a:prstGeom prst="straightConnector1">
            <a:avLst/>
          </a:prstGeom>
          <a:ln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59A7266-CB6F-174A-B9B7-48579847D92E}"/>
              </a:ext>
            </a:extLst>
          </p:cNvPr>
          <p:cNvCxnSpPr>
            <a:cxnSpLocks/>
          </p:cNvCxnSpPr>
          <p:nvPr/>
        </p:nvCxnSpPr>
        <p:spPr>
          <a:xfrm>
            <a:off x="5758382" y="3983378"/>
            <a:ext cx="0" cy="1624318"/>
          </a:xfrm>
          <a:prstGeom prst="straightConnector1">
            <a:avLst/>
          </a:prstGeom>
          <a:ln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C67A2F8-CD8A-D542-A8F5-C7878E0CB99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290367" y="4414266"/>
            <a:ext cx="1233193" cy="1193430"/>
          </a:xfrm>
          <a:prstGeom prst="straightConnector1">
            <a:avLst/>
          </a:prstGeom>
          <a:ln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C352B2-1F3E-8C48-BED3-C3E64A2F5388}"/>
              </a:ext>
            </a:extLst>
          </p:cNvPr>
          <p:cNvCxnSpPr>
            <a:cxnSpLocks/>
            <a:stCxn id="6" idx="2"/>
            <a:endCxn id="41" idx="2"/>
          </p:cNvCxnSpPr>
          <p:nvPr/>
        </p:nvCxnSpPr>
        <p:spPr>
          <a:xfrm>
            <a:off x="1687248" y="4198823"/>
            <a:ext cx="3696683" cy="1786048"/>
          </a:xfrm>
          <a:prstGeom prst="straightConnector1">
            <a:avLst/>
          </a:prstGeom>
          <a:ln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E967B31-DB1B-CD4C-82D8-9B00885026E7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7229308" y="3983378"/>
            <a:ext cx="2228826" cy="1624318"/>
          </a:xfrm>
          <a:prstGeom prst="straightConnector1">
            <a:avLst/>
          </a:prstGeom>
          <a:ln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7242DDC-6BD0-FC44-96B6-336C1E6ACA9E}"/>
              </a:ext>
            </a:extLst>
          </p:cNvPr>
          <p:cNvSpPr txBox="1"/>
          <p:nvPr/>
        </p:nvSpPr>
        <p:spPr>
          <a:xfrm>
            <a:off x="6096000" y="586733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HD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8CB78DF-7F02-4045-B6A5-42B3F9FEC52E}"/>
              </a:ext>
            </a:extLst>
          </p:cNvPr>
          <p:cNvCxnSpPr>
            <a:cxnSpLocks/>
            <a:stCxn id="41" idx="4"/>
            <a:endCxn id="13" idx="1"/>
          </p:cNvCxnSpPr>
          <p:nvPr/>
        </p:nvCxnSpPr>
        <p:spPr>
          <a:xfrm flipV="1">
            <a:off x="7229308" y="5980067"/>
            <a:ext cx="2917966" cy="4804"/>
          </a:xfrm>
          <a:prstGeom prst="straightConnector1">
            <a:avLst/>
          </a:prstGeom>
          <a:ln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8EE9733-FA98-6949-9BDD-78C15D1C2D82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229308" y="3782923"/>
            <a:ext cx="3982354" cy="2084407"/>
          </a:xfrm>
          <a:prstGeom prst="straightConnector1">
            <a:avLst/>
          </a:prstGeom>
          <a:ln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98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B9DE-93E8-1449-B465-94E630B2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Matlab</a:t>
            </a:r>
            <a:r>
              <a:rPr lang="nb-NO" dirty="0"/>
              <a:t> </a:t>
            </a:r>
            <a:r>
              <a:rPr lang="nb-NO" dirty="0" err="1"/>
              <a:t>toolbox</a:t>
            </a:r>
            <a:r>
              <a:rPr lang="nb-NO" dirty="0"/>
              <a:t> DMQC-</a:t>
            </a:r>
            <a:r>
              <a:rPr lang="nb-NO" dirty="0" err="1"/>
              <a:t>fun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252AD-DCB3-6D46-8DE0-68027BB2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Birgit Klein, Ingrid Angel, Kjell Arne Mork, and J. Even Ø. Nilsen</a:t>
            </a:r>
          </a:p>
          <a:p>
            <a:r>
              <a:rPr lang="nb-NO" dirty="0" err="1"/>
              <a:t>Started</a:t>
            </a:r>
            <a:r>
              <a:rPr lang="nb-NO" dirty="0"/>
              <a:t> in Hamburg 2019</a:t>
            </a:r>
          </a:p>
          <a:p>
            <a:r>
              <a:rPr lang="nb-NO" dirty="0"/>
              <a:t>DMQC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core</a:t>
            </a:r>
            <a:r>
              <a:rPr lang="nb-NO" dirty="0"/>
              <a:t> data from </a:t>
            </a:r>
            <a:r>
              <a:rPr lang="nb-NO" dirty="0" err="1"/>
              <a:t>Argo</a:t>
            </a:r>
            <a:r>
              <a:rPr lang="nb-NO" dirty="0"/>
              <a:t> floats, </a:t>
            </a:r>
            <a:r>
              <a:rPr lang="nb-NO" dirty="0" err="1"/>
              <a:t>incl</a:t>
            </a:r>
            <a:r>
              <a:rPr lang="nb-NO" dirty="0"/>
              <a:t>. </a:t>
            </a:r>
            <a:r>
              <a:rPr lang="nb-NO" dirty="0" err="1"/>
              <a:t>salinity</a:t>
            </a:r>
            <a:r>
              <a:rPr lang="nb-NO" dirty="0"/>
              <a:t> </a:t>
            </a:r>
            <a:r>
              <a:rPr lang="nb-NO" dirty="0" err="1"/>
              <a:t>calibration</a:t>
            </a:r>
            <a:endParaRPr lang="nb-NO" dirty="0"/>
          </a:p>
          <a:p>
            <a:r>
              <a:rPr lang="nb-NO" dirty="0" err="1"/>
              <a:t>Functions</a:t>
            </a:r>
            <a:r>
              <a:rPr lang="nb-NO" dirty="0"/>
              <a:t> span from </a:t>
            </a:r>
            <a:r>
              <a:rPr lang="nb-NO" dirty="0" err="1"/>
              <a:t>download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reference</a:t>
            </a:r>
            <a:r>
              <a:rPr lang="nb-NO" dirty="0"/>
              <a:t> and float data </a:t>
            </a:r>
            <a:r>
              <a:rPr lang="nb-NO" dirty="0" err="1"/>
              <a:t>through</a:t>
            </a:r>
            <a:r>
              <a:rPr lang="nb-NO" dirty="0"/>
              <a:t> to a </a:t>
            </a:r>
            <a:r>
              <a:rPr lang="nb-NO" dirty="0" err="1"/>
              <a:t>semi</a:t>
            </a:r>
            <a:r>
              <a:rPr lang="nb-NO" dirty="0"/>
              <a:t> </a:t>
            </a:r>
            <a:r>
              <a:rPr lang="nb-NO" dirty="0" err="1"/>
              <a:t>automated</a:t>
            </a:r>
            <a:r>
              <a:rPr lang="nb-NO" dirty="0"/>
              <a:t> report and </a:t>
            </a:r>
            <a:r>
              <a:rPr lang="nb-NO" dirty="0" err="1"/>
              <a:t>updated</a:t>
            </a:r>
            <a:r>
              <a:rPr lang="nb-NO" dirty="0"/>
              <a:t> D-files</a:t>
            </a:r>
          </a:p>
          <a:p>
            <a:r>
              <a:rPr lang="nb-NO" dirty="0" err="1"/>
              <a:t>https</a:t>
            </a:r>
            <a:r>
              <a:rPr lang="nb-NO" dirty="0"/>
              <a:t>://</a:t>
            </a:r>
            <a:r>
              <a:rPr lang="nb-NO" dirty="0" err="1"/>
              <a:t>github.com</a:t>
            </a:r>
            <a:r>
              <a:rPr lang="nb-NO" dirty="0"/>
              <a:t>/imab4bsh/DMQC-</a:t>
            </a:r>
            <a:r>
              <a:rPr lang="nb-NO" dirty="0" err="1"/>
              <a:t>fun.git</a:t>
            </a:r>
            <a:endParaRPr lang="nb-NO" dirty="0"/>
          </a:p>
          <a:p>
            <a:r>
              <a:rPr lang="nb-NO" dirty="0"/>
              <a:t>New </a:t>
            </a:r>
            <a:r>
              <a:rPr lang="nb-NO" dirty="0" err="1"/>
              <a:t>update</a:t>
            </a:r>
            <a:r>
              <a:rPr lang="nb-NO" dirty="0"/>
              <a:t> in progress!</a:t>
            </a:r>
          </a:p>
        </p:txBody>
      </p:sp>
    </p:spTree>
    <p:extLst>
      <p:ext uri="{BB962C8B-B14F-4D97-AF65-F5344CB8AC3E}">
        <p14:creationId xmlns:p14="http://schemas.microsoft.com/office/powerpoint/2010/main" val="340139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DE9C682-F3E2-C24D-818D-0746FDFBA10D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090897" y="2192169"/>
            <a:ext cx="80531" cy="336562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845F2F-CC07-EB40-B8F6-7AFC18F27BE4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6171428" y="2192169"/>
            <a:ext cx="796283" cy="222209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135FC9D-7F24-DD4A-94A0-7A0AC695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DMQC-</a:t>
            </a:r>
            <a:r>
              <a:rPr lang="nb-NO" dirty="0" err="1"/>
              <a:t>fun</a:t>
            </a:r>
            <a:r>
              <a:rPr lang="nb-NO" dirty="0"/>
              <a:t> at a </a:t>
            </a:r>
            <a:r>
              <a:rPr lang="nb-NO" dirty="0" err="1"/>
              <a:t>glance</a:t>
            </a:r>
            <a:endParaRPr lang="nb-N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F03FC-CF36-AD44-80AE-1201F70F12A7}"/>
              </a:ext>
            </a:extLst>
          </p:cNvPr>
          <p:cNvSpPr txBox="1"/>
          <p:nvPr/>
        </p:nvSpPr>
        <p:spPr>
          <a:xfrm>
            <a:off x="2024299" y="1607394"/>
            <a:ext cx="8294258" cy="584775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nb-NO" b="1" dirty="0" err="1"/>
              <a:t>init_dmqc</a:t>
            </a:r>
            <a:endParaRPr lang="nb-NO" b="1" dirty="0"/>
          </a:p>
          <a:p>
            <a:pPr algn="ctr"/>
            <a:r>
              <a:rPr lang="nb-NO" sz="1400" dirty="0" err="1"/>
              <a:t>init</a:t>
            </a:r>
            <a:r>
              <a:rPr lang="nb-NO" sz="1400" dirty="0"/>
              <a:t> &amp; </a:t>
            </a:r>
            <a:r>
              <a:rPr lang="nb-NO" sz="1400" dirty="0" err="1"/>
              <a:t>setup</a:t>
            </a:r>
            <a:r>
              <a:rPr lang="nb-NO" sz="1400" dirty="0"/>
              <a:t> – </a:t>
            </a:r>
            <a:r>
              <a:rPr lang="nb-NO" sz="1400" dirty="0" err="1"/>
              <a:t>paths</a:t>
            </a:r>
            <a:r>
              <a:rPr lang="nb-NO" sz="1400" dirty="0"/>
              <a:t> – parameters – list </a:t>
            </a:r>
            <a:r>
              <a:rPr lang="nb-NO" sz="1400" dirty="0" err="1"/>
              <a:t>of</a:t>
            </a:r>
            <a:r>
              <a:rPr lang="nb-NO" sz="1400" dirty="0"/>
              <a:t> floats – </a:t>
            </a:r>
            <a:r>
              <a:rPr lang="nb-NO" sz="1400" dirty="0" err="1"/>
              <a:t>decisions</a:t>
            </a:r>
            <a:r>
              <a:rPr lang="nb-NO" sz="1400" dirty="0"/>
              <a:t> – all </a:t>
            </a:r>
            <a:r>
              <a:rPr lang="nb-NO" sz="1400" dirty="0" err="1"/>
              <a:t>edits</a:t>
            </a:r>
            <a:r>
              <a:rPr lang="nb-NO" sz="1400" dirty="0"/>
              <a:t> in </a:t>
            </a:r>
            <a:r>
              <a:rPr lang="nb-NO" sz="1400" dirty="0" err="1"/>
              <a:t>one</a:t>
            </a:r>
            <a:r>
              <a:rPr lang="nb-NO" sz="1400" dirty="0"/>
              <a:t> </a:t>
            </a:r>
            <a:r>
              <a:rPr lang="nb-NO" sz="1400" dirty="0" err="1"/>
              <a:t>place</a:t>
            </a:r>
            <a:r>
              <a:rPr lang="nb-NO" sz="1400" dirty="0"/>
              <a:t> – all </a:t>
            </a:r>
            <a:r>
              <a:rPr lang="nb-NO" sz="1400" dirty="0" err="1"/>
              <a:t>functions</a:t>
            </a:r>
            <a:r>
              <a:rPr lang="nb-NO" sz="1400" dirty="0"/>
              <a:t> </a:t>
            </a:r>
            <a:r>
              <a:rPr lang="nb-NO" sz="1400" dirty="0" err="1"/>
              <a:t>use</a:t>
            </a:r>
            <a:r>
              <a:rPr lang="nb-NO" sz="1400" dirty="0"/>
              <a:t>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E97C07-3F97-EC46-B0BE-E35572DBDDD3}"/>
              </a:ext>
            </a:extLst>
          </p:cNvPr>
          <p:cNvSpPr txBox="1"/>
          <p:nvPr/>
        </p:nvSpPr>
        <p:spPr>
          <a:xfrm>
            <a:off x="7794744" y="365125"/>
            <a:ext cx="3715825" cy="800219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nb-NO" b="1" dirty="0" err="1"/>
              <a:t>work_log.txt</a:t>
            </a:r>
            <a:endParaRPr lang="nb-N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 err="1"/>
              <a:t>Explains</a:t>
            </a:r>
            <a:r>
              <a:rPr lang="nb-NO" sz="1400" dirty="0"/>
              <a:t> </a:t>
            </a:r>
            <a:r>
              <a:rPr lang="nb-NO" sz="1400" dirty="0" err="1"/>
              <a:t>the</a:t>
            </a:r>
            <a:r>
              <a:rPr lang="nb-NO" sz="1400" dirty="0"/>
              <a:t> </a:t>
            </a:r>
            <a:r>
              <a:rPr lang="nb-NO" sz="1400" dirty="0" err="1"/>
              <a:t>whole</a:t>
            </a:r>
            <a:r>
              <a:rPr lang="nb-NO" sz="1400" dirty="0"/>
              <a:t> </a:t>
            </a:r>
            <a:r>
              <a:rPr lang="nb-NO" sz="1400" dirty="0" err="1"/>
              <a:t>workflow</a:t>
            </a:r>
            <a:r>
              <a:rPr lang="nb-NO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/>
              <a:t>A </a:t>
            </a:r>
            <a:r>
              <a:rPr lang="nb-NO" sz="1400" dirty="0" err="1"/>
              <a:t>good</a:t>
            </a:r>
            <a:r>
              <a:rPr lang="nb-NO" sz="1400" dirty="0"/>
              <a:t> </a:t>
            </a:r>
            <a:r>
              <a:rPr lang="nb-NO" sz="1400" dirty="0" err="1"/>
              <a:t>place</a:t>
            </a:r>
            <a:r>
              <a:rPr lang="nb-NO" sz="1400" dirty="0"/>
              <a:t> to log </a:t>
            </a:r>
            <a:r>
              <a:rPr lang="nb-NO" sz="1400" dirty="0" err="1"/>
              <a:t>your</a:t>
            </a:r>
            <a:r>
              <a:rPr lang="nb-NO" sz="1400" dirty="0"/>
              <a:t> overall progress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866A1-70C7-D649-AA05-C1F6191C8A2F}"/>
              </a:ext>
            </a:extLst>
          </p:cNvPr>
          <p:cNvSpPr txBox="1"/>
          <p:nvPr/>
        </p:nvSpPr>
        <p:spPr>
          <a:xfrm>
            <a:off x="317321" y="3183160"/>
            <a:ext cx="2739853" cy="101566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nb-NO" b="1" dirty="0" err="1"/>
              <a:t>load_referencedata</a:t>
            </a:r>
            <a:endParaRPr lang="nb-N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 err="1"/>
              <a:t>ingest</a:t>
            </a:r>
            <a:r>
              <a:rPr lang="nb-NO" sz="1400" dirty="0"/>
              <a:t> for DMQC and OWC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 err="1"/>
              <a:t>quick-check</a:t>
            </a:r>
            <a:endParaRPr lang="nb-NO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 err="1"/>
              <a:t>update</a:t>
            </a:r>
            <a:r>
              <a:rPr lang="nb-NO" sz="1400" dirty="0"/>
              <a:t> list </a:t>
            </a:r>
            <a:r>
              <a:rPr lang="nb-NO" sz="1400" dirty="0" err="1"/>
              <a:t>of</a:t>
            </a:r>
            <a:r>
              <a:rPr lang="nb-NO" sz="1400" dirty="0"/>
              <a:t> </a:t>
            </a:r>
            <a:r>
              <a:rPr lang="nb-NO" sz="1400" dirty="0" err="1"/>
              <a:t>reference</a:t>
            </a:r>
            <a:r>
              <a:rPr lang="nb-NO" sz="1400" dirty="0"/>
              <a:t> 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C3C11-23AB-F64A-A868-2D69FE24D763}"/>
              </a:ext>
            </a:extLst>
          </p:cNvPr>
          <p:cNvSpPr txBox="1"/>
          <p:nvPr/>
        </p:nvSpPr>
        <p:spPr>
          <a:xfrm>
            <a:off x="3128831" y="3183160"/>
            <a:ext cx="2323072" cy="123110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nb-NO" b="1" dirty="0" err="1"/>
              <a:t>download_floats</a:t>
            </a:r>
            <a:endParaRPr lang="nb-N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/>
              <a:t>from </a:t>
            </a:r>
            <a:r>
              <a:rPr lang="nb-NO" sz="1400" dirty="0" err="1"/>
              <a:t>the</a:t>
            </a:r>
            <a:r>
              <a:rPr lang="nb-NO" sz="1400" dirty="0"/>
              <a:t> </a:t>
            </a:r>
            <a:r>
              <a:rPr lang="nb-NO" sz="1400" dirty="0" err="1"/>
              <a:t>Coriolis</a:t>
            </a:r>
            <a:r>
              <a:rPr lang="nb-NO" sz="1400" dirty="0"/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 err="1"/>
              <a:t>NetCDF</a:t>
            </a:r>
            <a:r>
              <a:rPr lang="nb-NO" sz="1400" dirty="0"/>
              <a:t>-files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 err="1"/>
              <a:t>altimetry</a:t>
            </a:r>
            <a:r>
              <a:rPr lang="nb-NO" sz="1400" dirty="0"/>
              <a:t> </a:t>
            </a:r>
            <a:r>
              <a:rPr lang="nb-NO" sz="1400" dirty="0" err="1"/>
              <a:t>comparison</a:t>
            </a:r>
            <a:endParaRPr lang="nb-NO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 err="1"/>
              <a:t>current</a:t>
            </a:r>
            <a:r>
              <a:rPr lang="nb-NO" sz="1400" dirty="0"/>
              <a:t> </a:t>
            </a:r>
            <a:r>
              <a:rPr lang="nb-NO" sz="1400" dirty="0" err="1"/>
              <a:t>greylist</a:t>
            </a:r>
            <a:endParaRPr lang="nb-NO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D2E46F-2DCE-1043-8D8D-9A1546F0CD20}"/>
              </a:ext>
            </a:extLst>
          </p:cNvPr>
          <p:cNvSpPr txBox="1"/>
          <p:nvPr/>
        </p:nvSpPr>
        <p:spPr>
          <a:xfrm>
            <a:off x="5523560" y="3183160"/>
            <a:ext cx="2712602" cy="800219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nb-NO" b="1" dirty="0" err="1"/>
              <a:t>prepare_floats</a:t>
            </a:r>
            <a:endParaRPr lang="nb-N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/>
              <a:t>general DMQC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 err="1"/>
              <a:t>builds</a:t>
            </a:r>
            <a:r>
              <a:rPr lang="nb-NO" sz="1400" dirty="0"/>
              <a:t> </a:t>
            </a:r>
            <a:r>
              <a:rPr lang="nb-NO" sz="1400" dirty="0" err="1"/>
              <a:t>the</a:t>
            </a:r>
            <a:r>
              <a:rPr lang="nb-NO" sz="1400" dirty="0"/>
              <a:t> mat-files for OWC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6DB034-B19A-8941-9A2C-B1F5675D184E}"/>
              </a:ext>
            </a:extLst>
          </p:cNvPr>
          <p:cNvSpPr txBox="1"/>
          <p:nvPr/>
        </p:nvSpPr>
        <p:spPr>
          <a:xfrm>
            <a:off x="5968078" y="4414266"/>
            <a:ext cx="1999265" cy="56938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nb-NO" sz="1100" b="1" dirty="0" err="1"/>
              <a:t>operator_CPcor_new</a:t>
            </a:r>
            <a:endParaRPr lang="nb-NO" sz="11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000" dirty="0" err="1"/>
              <a:t>tool</a:t>
            </a:r>
            <a:r>
              <a:rPr lang="nb-NO" sz="1000" dirty="0"/>
              <a:t> for </a:t>
            </a:r>
            <a:r>
              <a:rPr lang="nb-NO" sz="1000" dirty="0" err="1"/>
              <a:t>new</a:t>
            </a:r>
            <a:r>
              <a:rPr lang="nb-NO" sz="1000" dirty="0"/>
              <a:t> </a:t>
            </a:r>
            <a:r>
              <a:rPr lang="nb-NO" sz="1000" dirty="0" err="1"/>
              <a:t>Cpcor</a:t>
            </a:r>
            <a:endParaRPr lang="nb-NO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000" dirty="0" err="1"/>
              <a:t>near-deployment</a:t>
            </a:r>
            <a:r>
              <a:rPr lang="nb-NO" sz="1000" dirty="0"/>
              <a:t> </a:t>
            </a:r>
            <a:r>
              <a:rPr lang="nb-NO" sz="1000" dirty="0" err="1"/>
              <a:t>ship</a:t>
            </a:r>
            <a:r>
              <a:rPr lang="nb-NO" sz="1000" dirty="0"/>
              <a:t> CTD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AD2D95-2465-3842-A7CE-706667D47C4A}"/>
              </a:ext>
            </a:extLst>
          </p:cNvPr>
          <p:cNvSpPr txBox="1"/>
          <p:nvPr/>
        </p:nvSpPr>
        <p:spPr>
          <a:xfrm>
            <a:off x="8307819" y="3183159"/>
            <a:ext cx="2300630" cy="800219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nb-NO" b="1" dirty="0" err="1"/>
              <a:t>run_ow_calibration</a:t>
            </a:r>
            <a:endParaRPr lang="nb-N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/>
              <a:t>OWC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/>
              <a:t>all </a:t>
            </a:r>
            <a:r>
              <a:rPr lang="nb-NO" sz="1400" dirty="0" err="1"/>
              <a:t>selected</a:t>
            </a:r>
            <a:r>
              <a:rPr lang="nb-NO" sz="1400" dirty="0"/>
              <a:t> floats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66F596-0010-5245-9EE3-E3049B338BD0}"/>
              </a:ext>
            </a:extLst>
          </p:cNvPr>
          <p:cNvSpPr txBox="1"/>
          <p:nvPr/>
        </p:nvSpPr>
        <p:spPr>
          <a:xfrm>
            <a:off x="10702548" y="3198148"/>
            <a:ext cx="1018228" cy="584775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nb-NO" b="1" dirty="0" err="1"/>
              <a:t>write_D</a:t>
            </a:r>
            <a:endParaRPr lang="nb-N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/>
              <a:t>D-files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BCAD0A-FE18-7E4C-AF33-23F67BC9BB17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6171428" y="2192169"/>
            <a:ext cx="708433" cy="99099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38EA50-336C-3840-A076-D06AF8E9276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4290367" y="2192169"/>
            <a:ext cx="1881061" cy="99099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0481AB-25BA-064B-ACE8-6A0EE73F9B16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6171428" y="2192169"/>
            <a:ext cx="3286706" cy="99099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68680B-0F36-9F46-A489-6B571AB01276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6171428" y="2192169"/>
            <a:ext cx="5040234" cy="100597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9BEE3A-7B49-704F-AE3D-BFE93DF3547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687248" y="2192169"/>
            <a:ext cx="4484180" cy="99099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ECCD6D-C360-F34E-A4F5-BB3EFA600DA9}"/>
              </a:ext>
            </a:extLst>
          </p:cNvPr>
          <p:cNvSpPr txBox="1"/>
          <p:nvPr/>
        </p:nvSpPr>
        <p:spPr>
          <a:xfrm>
            <a:off x="10147274" y="5579957"/>
            <a:ext cx="1845377" cy="8002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nb-NO" b="1" dirty="0"/>
              <a:t>LaTeX report</a:t>
            </a:r>
          </a:p>
          <a:p>
            <a:r>
              <a:rPr lang="nb-NO" sz="1400" dirty="0" err="1"/>
              <a:t>reads</a:t>
            </a:r>
            <a:r>
              <a:rPr lang="nb-NO" sz="1400" dirty="0"/>
              <a:t> </a:t>
            </a:r>
            <a:r>
              <a:rPr lang="nb-NO" sz="1400" dirty="0" err="1"/>
              <a:t>content</a:t>
            </a:r>
            <a:r>
              <a:rPr lang="nb-NO" sz="1400" dirty="0"/>
              <a:t> </a:t>
            </a:r>
            <a:r>
              <a:rPr lang="nb-NO" sz="1400" dirty="0" err="1"/>
              <a:t>saved</a:t>
            </a:r>
            <a:r>
              <a:rPr lang="nb-NO" sz="1400" dirty="0"/>
              <a:t> </a:t>
            </a:r>
          </a:p>
          <a:p>
            <a:r>
              <a:rPr lang="nb-NO" sz="1400" dirty="0"/>
              <a:t>by </a:t>
            </a:r>
            <a:r>
              <a:rPr lang="nb-NO" sz="1400" dirty="0" err="1"/>
              <a:t>toolbox</a:t>
            </a:r>
            <a:r>
              <a:rPr lang="nb-NO" sz="1400" dirty="0"/>
              <a:t> </a:t>
            </a:r>
            <a:r>
              <a:rPr lang="nb-NO" sz="1400" dirty="0" err="1"/>
              <a:t>functions</a:t>
            </a:r>
            <a:endParaRPr lang="nb-NO" sz="1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196961-A82B-9443-92FD-5D3F62C92233}"/>
              </a:ext>
            </a:extLst>
          </p:cNvPr>
          <p:cNvGrpSpPr/>
          <p:nvPr/>
        </p:nvGrpSpPr>
        <p:grpSpPr>
          <a:xfrm>
            <a:off x="317321" y="1268859"/>
            <a:ext cx="954107" cy="1261843"/>
            <a:chOff x="599343" y="1530449"/>
            <a:chExt cx="954107" cy="1261843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1427574-83A2-394B-8995-3050D12DD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3411" y="1899781"/>
              <a:ext cx="877176" cy="892511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15F1743-2F33-C146-9927-86686991FF7C}"/>
                </a:ext>
              </a:extLst>
            </p:cNvPr>
            <p:cNvSpPr txBox="1"/>
            <p:nvPr/>
          </p:nvSpPr>
          <p:spPr>
            <a:xfrm>
              <a:off x="599343" y="1530449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err="1">
                  <a:solidFill>
                    <a:schemeClr val="bg1"/>
                  </a:solidFill>
                </a:rPr>
                <a:t>Coriolis</a:t>
              </a:r>
              <a:endParaRPr lang="nb-NO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4696A46-5044-0643-B999-F161333E1F87}"/>
              </a:ext>
            </a:extLst>
          </p:cNvPr>
          <p:cNvGrpSpPr/>
          <p:nvPr/>
        </p:nvGrpSpPr>
        <p:grpSpPr>
          <a:xfrm>
            <a:off x="11107629" y="1289987"/>
            <a:ext cx="954107" cy="1261843"/>
            <a:chOff x="599343" y="1530449"/>
            <a:chExt cx="954107" cy="126184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FE3DC42-13C8-9340-9BEA-B90168E48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3411" y="1899781"/>
              <a:ext cx="877176" cy="892511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4811E40-7AF7-6549-99F6-F3DEB914D1AC}"/>
                </a:ext>
              </a:extLst>
            </p:cNvPr>
            <p:cNvSpPr txBox="1"/>
            <p:nvPr/>
          </p:nvSpPr>
          <p:spPr>
            <a:xfrm>
              <a:off x="599343" y="1530449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err="1">
                  <a:solidFill>
                    <a:schemeClr val="bg1"/>
                  </a:solidFill>
                </a:rPr>
                <a:t>Coriolis</a:t>
              </a:r>
              <a:endParaRPr lang="nb-NO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39A7A3E-1679-C44E-A5F4-0AB4B5A23055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769977" y="2530702"/>
            <a:ext cx="0" cy="66744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08DA0CB-785E-0A44-8D68-D6B6F029A759}"/>
              </a:ext>
            </a:extLst>
          </p:cNvPr>
          <p:cNvCxnSpPr>
            <a:cxnSpLocks/>
            <a:endCxn id="31" idx="2"/>
          </p:cNvCxnSpPr>
          <p:nvPr/>
        </p:nvCxnSpPr>
        <p:spPr>
          <a:xfrm flipH="1" flipV="1">
            <a:off x="11560285" y="2551830"/>
            <a:ext cx="16485" cy="64631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86872A-BF6D-1945-9564-ECA0898EA6E5}"/>
              </a:ext>
            </a:extLst>
          </p:cNvPr>
          <p:cNvCxnSpPr>
            <a:cxnSpLocks/>
          </p:cNvCxnSpPr>
          <p:nvPr/>
        </p:nvCxnSpPr>
        <p:spPr>
          <a:xfrm flipV="1">
            <a:off x="11895810" y="2551832"/>
            <a:ext cx="0" cy="302812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CE3124D-FB03-4D45-A258-83F573872B71}"/>
              </a:ext>
            </a:extLst>
          </p:cNvPr>
          <p:cNvCxnSpPr>
            <a:cxnSpLocks/>
            <a:stCxn id="27" idx="3"/>
            <a:endCxn id="7" idx="0"/>
          </p:cNvCxnSpPr>
          <p:nvPr/>
        </p:nvCxnSpPr>
        <p:spPr>
          <a:xfrm>
            <a:off x="1208565" y="2084447"/>
            <a:ext cx="3081802" cy="1098713"/>
          </a:xfrm>
          <a:prstGeom prst="straightConnector1">
            <a:avLst/>
          </a:prstGeom>
          <a:ln w="9525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Can 40">
            <a:extLst>
              <a:ext uri="{FF2B5EF4-FFF2-40B4-BE49-F238E27FC236}">
                <a16:creationId xmlns:a16="http://schemas.microsoft.com/office/drawing/2014/main" id="{3E2766AE-8B7A-0D49-9F78-3ABD19F94B6E}"/>
              </a:ext>
            </a:extLst>
          </p:cNvPr>
          <p:cNvSpPr/>
          <p:nvPr/>
        </p:nvSpPr>
        <p:spPr>
          <a:xfrm>
            <a:off x="5383931" y="5584761"/>
            <a:ext cx="1845377" cy="800219"/>
          </a:xfrm>
          <a:prstGeom prst="ca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315679-C2A2-A84C-9D87-81C0D837C3FE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299283" y="4983653"/>
            <a:ext cx="7337" cy="601108"/>
          </a:xfrm>
          <a:prstGeom prst="straightConnector1">
            <a:avLst/>
          </a:prstGeom>
          <a:ln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59A7266-CB6F-174A-B9B7-48579847D92E}"/>
              </a:ext>
            </a:extLst>
          </p:cNvPr>
          <p:cNvCxnSpPr>
            <a:cxnSpLocks/>
          </p:cNvCxnSpPr>
          <p:nvPr/>
        </p:nvCxnSpPr>
        <p:spPr>
          <a:xfrm>
            <a:off x="5758382" y="3983378"/>
            <a:ext cx="0" cy="1624318"/>
          </a:xfrm>
          <a:prstGeom prst="straightConnector1">
            <a:avLst/>
          </a:prstGeom>
          <a:ln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C67A2F8-CD8A-D542-A8F5-C7878E0CB99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290367" y="4414266"/>
            <a:ext cx="1233193" cy="1193430"/>
          </a:xfrm>
          <a:prstGeom prst="straightConnector1">
            <a:avLst/>
          </a:prstGeom>
          <a:ln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C352B2-1F3E-8C48-BED3-C3E64A2F5388}"/>
              </a:ext>
            </a:extLst>
          </p:cNvPr>
          <p:cNvCxnSpPr>
            <a:cxnSpLocks/>
            <a:stCxn id="6" idx="2"/>
            <a:endCxn id="41" idx="2"/>
          </p:cNvCxnSpPr>
          <p:nvPr/>
        </p:nvCxnSpPr>
        <p:spPr>
          <a:xfrm>
            <a:off x="1687248" y="4198823"/>
            <a:ext cx="3696683" cy="1786048"/>
          </a:xfrm>
          <a:prstGeom prst="straightConnector1">
            <a:avLst/>
          </a:prstGeom>
          <a:ln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E967B31-DB1B-CD4C-82D8-9B00885026E7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7229308" y="3983378"/>
            <a:ext cx="2228826" cy="1624318"/>
          </a:xfrm>
          <a:prstGeom prst="straightConnector1">
            <a:avLst/>
          </a:prstGeom>
          <a:ln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7242DDC-6BD0-FC44-96B6-336C1E6ACA9E}"/>
              </a:ext>
            </a:extLst>
          </p:cNvPr>
          <p:cNvSpPr txBox="1"/>
          <p:nvPr/>
        </p:nvSpPr>
        <p:spPr>
          <a:xfrm>
            <a:off x="6096000" y="586733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HD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8CB78DF-7F02-4045-B6A5-42B3F9FEC52E}"/>
              </a:ext>
            </a:extLst>
          </p:cNvPr>
          <p:cNvCxnSpPr>
            <a:cxnSpLocks/>
            <a:stCxn id="41" idx="4"/>
            <a:endCxn id="13" idx="1"/>
          </p:cNvCxnSpPr>
          <p:nvPr/>
        </p:nvCxnSpPr>
        <p:spPr>
          <a:xfrm flipV="1">
            <a:off x="7229308" y="5980067"/>
            <a:ext cx="2917966" cy="4804"/>
          </a:xfrm>
          <a:prstGeom prst="straightConnector1">
            <a:avLst/>
          </a:prstGeom>
          <a:ln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8EE9733-FA98-6949-9BDD-78C15D1C2D82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229308" y="3782923"/>
            <a:ext cx="3982354" cy="2084407"/>
          </a:xfrm>
          <a:prstGeom prst="straightConnector1">
            <a:avLst/>
          </a:prstGeom>
          <a:ln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67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E156-8B7A-EA4F-A476-3044687E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init_dmqc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E0F1E-93AB-A145-B216-3EA7B9DAF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193" y="1972770"/>
            <a:ext cx="10515600" cy="4351338"/>
          </a:xfrm>
        </p:spPr>
        <p:txBody>
          <a:bodyPr>
            <a:normAutofit/>
          </a:bodyPr>
          <a:lstStyle/>
          <a:p>
            <a:r>
              <a:rPr lang="nb-NO" sz="2400" dirty="0"/>
              <a:t>The ‘</a:t>
            </a:r>
            <a:r>
              <a:rPr lang="nb-NO" sz="2400" dirty="0" err="1"/>
              <a:t>mother</a:t>
            </a:r>
            <a:r>
              <a:rPr lang="nb-NO" sz="2400" dirty="0"/>
              <a:t>’ script</a:t>
            </a:r>
          </a:p>
          <a:p>
            <a:r>
              <a:rPr lang="nb-NO" sz="2400" dirty="0" err="1"/>
              <a:t>Table</a:t>
            </a:r>
            <a:r>
              <a:rPr lang="nb-NO" sz="2400" dirty="0"/>
              <a:t> </a:t>
            </a:r>
            <a:r>
              <a:rPr lang="nb-NO" sz="2400" dirty="0" err="1"/>
              <a:t>of</a:t>
            </a:r>
            <a:r>
              <a:rPr lang="nb-NO" sz="2400" dirty="0"/>
              <a:t> floats  </a:t>
            </a:r>
          </a:p>
          <a:p>
            <a:r>
              <a:rPr lang="nb-NO" sz="2400" dirty="0"/>
              <a:t>Operator data (</a:t>
            </a:r>
            <a:r>
              <a:rPr lang="nb-NO" sz="2400" dirty="0" err="1"/>
              <a:t>addr</a:t>
            </a:r>
            <a:r>
              <a:rPr lang="nb-NO" sz="2400" dirty="0"/>
              <a:t>. etc.)</a:t>
            </a:r>
          </a:p>
          <a:p>
            <a:r>
              <a:rPr lang="nb-NO" sz="2400" dirty="0" err="1"/>
              <a:t>Assorted</a:t>
            </a:r>
            <a:r>
              <a:rPr lang="nb-NO" sz="2400" dirty="0"/>
              <a:t> parameters</a:t>
            </a:r>
          </a:p>
          <a:p>
            <a:r>
              <a:rPr lang="nb-NO" sz="2400" dirty="0" err="1"/>
              <a:t>Paths</a:t>
            </a:r>
            <a:r>
              <a:rPr lang="nb-NO" sz="2400" dirty="0"/>
              <a:t> to </a:t>
            </a:r>
            <a:r>
              <a:rPr lang="nb-NO" sz="2400" dirty="0" err="1"/>
              <a:t>directories</a:t>
            </a:r>
            <a:r>
              <a:rPr lang="nb-NO" sz="2400" dirty="0"/>
              <a:t>: </a:t>
            </a:r>
          </a:p>
          <a:p>
            <a:pPr lvl="1"/>
            <a:r>
              <a:rPr lang="nb-NO" sz="2000" dirty="0" err="1"/>
              <a:t>matlab_ow</a:t>
            </a:r>
            <a:r>
              <a:rPr lang="nb-NO" sz="2000" dirty="0"/>
              <a:t>, float data, </a:t>
            </a:r>
            <a:r>
              <a:rPr lang="nb-NO" sz="2000" dirty="0" err="1"/>
              <a:t>reference</a:t>
            </a:r>
            <a:r>
              <a:rPr lang="nb-NO" sz="2000" dirty="0"/>
              <a:t> data, </a:t>
            </a:r>
            <a:r>
              <a:rPr lang="nb-NO" sz="2000" dirty="0" err="1"/>
              <a:t>argo</a:t>
            </a:r>
            <a:r>
              <a:rPr lang="nb-NO" sz="2000" dirty="0"/>
              <a:t> </a:t>
            </a:r>
            <a:r>
              <a:rPr lang="nb-NO" sz="2000" dirty="0" err="1"/>
              <a:t>toolboxes</a:t>
            </a:r>
            <a:r>
              <a:rPr lang="nb-NO" sz="2000" dirty="0"/>
              <a:t>, </a:t>
            </a:r>
            <a:r>
              <a:rPr lang="nb-NO" sz="2000" dirty="0" err="1"/>
              <a:t>my_working_dir</a:t>
            </a:r>
            <a:endParaRPr lang="nb-NO" sz="2000" dirty="0"/>
          </a:p>
          <a:p>
            <a:r>
              <a:rPr lang="nb-NO" sz="2400" dirty="0" err="1"/>
              <a:t>subroutines</a:t>
            </a:r>
            <a:r>
              <a:rPr lang="nb-NO" sz="2400" dirty="0"/>
              <a:t> for initial </a:t>
            </a:r>
            <a:r>
              <a:rPr lang="nb-NO" sz="2400" dirty="0" err="1"/>
              <a:t>distribution</a:t>
            </a:r>
            <a:r>
              <a:rPr lang="nb-NO" sz="2400" dirty="0"/>
              <a:t>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dirty="0" err="1"/>
              <a:t>necessary</a:t>
            </a:r>
            <a:r>
              <a:rPr lang="nb-NO" sz="2400" dirty="0"/>
              <a:t> files</a:t>
            </a:r>
          </a:p>
        </p:txBody>
      </p:sp>
      <p:pic>
        <p:nvPicPr>
          <p:cNvPr id="4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3BE22BD7-C745-5D46-8C78-08CD8771B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053" y="212428"/>
            <a:ext cx="7811918" cy="308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2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DB97-FACB-D948-9B49-F7BA80BC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1. </a:t>
            </a:r>
            <a:r>
              <a:rPr lang="nb-NO" dirty="0" err="1"/>
              <a:t>load_referencedata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C00D5-0834-D04E-89D8-F4544CEC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96" y="1678915"/>
            <a:ext cx="10515600" cy="4351338"/>
          </a:xfrm>
        </p:spPr>
        <p:txBody>
          <a:bodyPr>
            <a:normAutofit/>
          </a:bodyPr>
          <a:lstStyle/>
          <a:p>
            <a:r>
              <a:rPr lang="nb-NO" sz="2000" dirty="0"/>
              <a:t>cd ~/</a:t>
            </a:r>
            <a:r>
              <a:rPr lang="nb-NO" sz="2000" dirty="0" err="1"/>
              <a:t>Downloads</a:t>
            </a:r>
            <a:r>
              <a:rPr lang="nb-NO" sz="2000" dirty="0"/>
              <a:t>/DMQC   </a:t>
            </a:r>
          </a:p>
          <a:p>
            <a:r>
              <a:rPr lang="nb-NO" sz="2000" dirty="0" err="1"/>
              <a:t>lftp</a:t>
            </a:r>
            <a:r>
              <a:rPr lang="nb-NO" sz="2000" dirty="0"/>
              <a:t> -u &lt;</a:t>
            </a:r>
            <a:r>
              <a:rPr lang="nb-NO" sz="2000" dirty="0" err="1"/>
              <a:t>user,password</a:t>
            </a:r>
            <a:r>
              <a:rPr lang="nb-NO" sz="2000" dirty="0"/>
              <a:t>&gt; ftp.ifremer.fr/coriolis/</a:t>
            </a:r>
          </a:p>
          <a:p>
            <a:r>
              <a:rPr lang="nb-NO" sz="2000" dirty="0" err="1"/>
              <a:t>check</a:t>
            </a:r>
            <a:r>
              <a:rPr lang="nb-NO" sz="2000" dirty="0"/>
              <a:t> for </a:t>
            </a:r>
            <a:r>
              <a:rPr lang="nb-NO" sz="2000" dirty="0" err="1"/>
              <a:t>updates</a:t>
            </a:r>
            <a:endParaRPr lang="nb-NO" sz="2000" dirty="0"/>
          </a:p>
          <a:p>
            <a:r>
              <a:rPr lang="nb-NO" sz="2000" dirty="0" err="1"/>
              <a:t>download</a:t>
            </a:r>
            <a:endParaRPr lang="nb-NO" sz="2000" dirty="0"/>
          </a:p>
          <a:p>
            <a:r>
              <a:rPr lang="nb-NO" sz="2000" dirty="0"/>
              <a:t>run </a:t>
            </a:r>
            <a:r>
              <a:rPr lang="nb-NO" sz="2000" dirty="0" err="1"/>
              <a:t>load_referencedata</a:t>
            </a:r>
            <a:endParaRPr lang="nb-NO" sz="2000" dirty="0"/>
          </a:p>
          <a:p>
            <a:pPr lvl="1"/>
            <a:r>
              <a:rPr lang="nb-NO" sz="1600" dirty="0" err="1"/>
              <a:t>Ingests</a:t>
            </a:r>
            <a:r>
              <a:rPr lang="nb-NO" sz="1600" dirty="0"/>
              <a:t> </a:t>
            </a:r>
            <a:r>
              <a:rPr lang="nb-NO" sz="1600" dirty="0" err="1"/>
              <a:t>into</a:t>
            </a:r>
            <a:r>
              <a:rPr lang="nb-NO" sz="1600" dirty="0"/>
              <a:t> </a:t>
            </a:r>
            <a:r>
              <a:rPr lang="nb-NO" sz="1600" dirty="0" err="1"/>
              <a:t>MATLAB_OWC's</a:t>
            </a:r>
            <a:r>
              <a:rPr lang="nb-NO" sz="1600" dirty="0"/>
              <a:t> </a:t>
            </a:r>
            <a:r>
              <a:rPr lang="nb-NO" sz="1600" dirty="0" err="1"/>
              <a:t>climatology</a:t>
            </a:r>
            <a:endParaRPr lang="nb-NO" sz="1600" dirty="0"/>
          </a:p>
          <a:p>
            <a:pPr lvl="1"/>
            <a:r>
              <a:rPr lang="nb-NO" sz="1600" dirty="0" err="1"/>
              <a:t>Map</a:t>
            </a:r>
            <a:r>
              <a:rPr lang="nb-NO" sz="1600" dirty="0"/>
              <a:t> </a:t>
            </a:r>
            <a:r>
              <a:rPr lang="nb-NO" sz="1600" dirty="0" err="1"/>
              <a:t>overview</a:t>
            </a:r>
            <a:r>
              <a:rPr lang="nb-NO" sz="1600" dirty="0"/>
              <a:t> </a:t>
            </a:r>
            <a:r>
              <a:rPr lang="nb-NO" sz="1600" dirty="0" err="1"/>
              <a:t>of</a:t>
            </a:r>
            <a:r>
              <a:rPr lang="nb-NO" sz="1600" dirty="0"/>
              <a:t> </a:t>
            </a:r>
            <a:r>
              <a:rPr lang="nb-NO" sz="1600" dirty="0" err="1"/>
              <a:t>the</a:t>
            </a:r>
            <a:r>
              <a:rPr lang="nb-NO" sz="1600" dirty="0"/>
              <a:t> </a:t>
            </a:r>
            <a:r>
              <a:rPr lang="nb-NO" sz="1600" dirty="0" err="1"/>
              <a:t>chosen</a:t>
            </a:r>
            <a:r>
              <a:rPr lang="nb-NO" sz="1600" dirty="0"/>
              <a:t> WMO </a:t>
            </a:r>
            <a:r>
              <a:rPr lang="nb-NO" sz="1600" dirty="0" err="1"/>
              <a:t>squares</a:t>
            </a:r>
            <a:endParaRPr lang="nb-NO" sz="1600" dirty="0"/>
          </a:p>
          <a:p>
            <a:pPr lvl="1"/>
            <a:r>
              <a:rPr lang="nb-NO" sz="1600" dirty="0" err="1"/>
              <a:t>Maps</a:t>
            </a:r>
            <a:r>
              <a:rPr lang="nb-NO" sz="1600" dirty="0"/>
              <a:t> and TS, T, and S </a:t>
            </a:r>
            <a:r>
              <a:rPr lang="nb-NO" sz="1600" dirty="0" err="1"/>
              <a:t>graphs</a:t>
            </a:r>
            <a:endParaRPr lang="nb-NO" sz="1600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9E3DAD1-323F-0B4B-81AB-927D13031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669" y="1678915"/>
            <a:ext cx="6232634" cy="401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3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4507-95AE-0347-A691-BF5D81B2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2. </a:t>
            </a:r>
            <a:r>
              <a:rPr lang="nb-NO" dirty="0" err="1"/>
              <a:t>download_floats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7931-C60C-8348-A2F7-F39C28CA6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1700" cy="4351338"/>
          </a:xfrm>
        </p:spPr>
        <p:txBody>
          <a:bodyPr/>
          <a:lstStyle/>
          <a:p>
            <a:r>
              <a:rPr lang="nb-NO" dirty="0"/>
              <a:t>Automatic</a:t>
            </a:r>
          </a:p>
          <a:p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list and </a:t>
            </a:r>
            <a:r>
              <a:rPr lang="nb-NO" dirty="0" err="1"/>
              <a:t>paths</a:t>
            </a:r>
            <a:r>
              <a:rPr lang="nb-NO" dirty="0"/>
              <a:t> in </a:t>
            </a:r>
            <a:r>
              <a:rPr lang="nb-NO" dirty="0" err="1"/>
              <a:t>init_dmqc.m</a:t>
            </a:r>
            <a:endParaRPr lang="nb-NO" dirty="0"/>
          </a:p>
          <a:p>
            <a:endParaRPr lang="nb-NO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3AD35B2D-19EE-E64B-B8E3-900F3582A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253" y="2032794"/>
            <a:ext cx="47117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590EF444-3BFA-E241-B4B5-EA32246B4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540" y="1604909"/>
            <a:ext cx="4424363" cy="4351338"/>
          </a:xfrm>
          <a:prstGeom prst="rect">
            <a:avLst/>
          </a:prstGeom>
        </p:spPr>
      </p:pic>
      <p:pic>
        <p:nvPicPr>
          <p:cNvPr id="11" name="Picture 10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CF9F2411-B879-FD4F-BC49-3C18DE00C0E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7052" y="1604909"/>
            <a:ext cx="3921125" cy="2600325"/>
          </a:xfrm>
          <a:prstGeom prst="rect">
            <a:avLst/>
          </a:prstGeom>
        </p:spPr>
      </p:pic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538A7ECC-34E7-6E4B-8F0E-824CC19AB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7052" y="4262384"/>
            <a:ext cx="2147888" cy="1693863"/>
          </a:xfr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2978974F-1C8C-D946-9146-0F67653F3F3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2090" y="4262384"/>
            <a:ext cx="1716088" cy="81915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3076851-ACF4-BF43-BBC8-755C3D4543E5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2090" y="5137097"/>
            <a:ext cx="1716088" cy="819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B341E9-E6C2-AC41-9C03-B8D8EE5A3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b-NO" dirty="0"/>
              <a:t>3. </a:t>
            </a:r>
            <a:r>
              <a:rPr lang="nb-NO" dirty="0" err="1"/>
              <a:t>prepare_floats</a:t>
            </a:r>
            <a:endParaRPr lang="nb-N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18D904-0D84-2C4C-9AE9-9B88AC5F1E15}"/>
              </a:ext>
            </a:extLst>
          </p:cNvPr>
          <p:cNvSpPr txBox="1"/>
          <p:nvPr/>
        </p:nvSpPr>
        <p:spPr>
          <a:xfrm>
            <a:off x="239162" y="1524013"/>
            <a:ext cx="32792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chemeClr val="bg1"/>
                </a:solidFill>
              </a:rPr>
              <a:t>Extracts</a:t>
            </a:r>
            <a:r>
              <a:rPr lang="nb-NO" dirty="0">
                <a:solidFill>
                  <a:schemeClr val="bg1"/>
                </a:solidFill>
              </a:rPr>
              <a:t>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chemeClr val="bg1"/>
                </a:solidFill>
              </a:rPr>
              <a:t>Loads</a:t>
            </a:r>
            <a:r>
              <a:rPr lang="nb-NO" dirty="0">
                <a:solidFill>
                  <a:schemeClr val="bg1"/>
                </a:solidFill>
              </a:rPr>
              <a:t> data &amp; </a:t>
            </a:r>
            <a:r>
              <a:rPr lang="nb-NO" dirty="0" err="1">
                <a:solidFill>
                  <a:schemeClr val="bg1"/>
                </a:solidFill>
              </a:rPr>
              <a:t>flags</a:t>
            </a:r>
            <a:endParaRPr lang="nb-NO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/>
                </a:solidFill>
              </a:rPr>
              <a:t>DMQC </a:t>
            </a:r>
            <a:r>
              <a:rPr lang="nb-NO" dirty="0" err="1">
                <a:solidFill>
                  <a:schemeClr val="bg1"/>
                </a:solidFill>
              </a:rPr>
              <a:t>of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coordinates</a:t>
            </a:r>
            <a:endParaRPr lang="nb-NO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/>
                </a:solidFill>
              </a:rPr>
              <a:t>Sea </a:t>
            </a:r>
            <a:r>
              <a:rPr lang="nb-NO" dirty="0" err="1">
                <a:solidFill>
                  <a:schemeClr val="bg1"/>
                </a:solidFill>
              </a:rPr>
              <a:t>Surface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Pressure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Adjustment</a:t>
            </a:r>
            <a:r>
              <a:rPr lang="nb-NO" sz="1100" dirty="0">
                <a:solidFill>
                  <a:schemeClr val="bg1"/>
                </a:solidFill>
              </a:rPr>
              <a:t> (for APEX floats </a:t>
            </a:r>
            <a:r>
              <a:rPr lang="nb-NO" sz="1100" dirty="0" err="1">
                <a:solidFill>
                  <a:schemeClr val="bg1"/>
                </a:solidFill>
              </a:rPr>
              <a:t>only</a:t>
            </a:r>
            <a:r>
              <a:rPr lang="nb-NO" sz="1100" dirty="0">
                <a:solidFill>
                  <a:schemeClr val="bg1"/>
                </a:solidFill>
              </a:rPr>
              <a:t>)</a:t>
            </a:r>
            <a:endParaRPr lang="nb-NO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/>
                </a:solidFill>
              </a:rPr>
              <a:t>Visual </a:t>
            </a:r>
            <a:r>
              <a:rPr lang="nb-NO" dirty="0" err="1">
                <a:solidFill>
                  <a:schemeClr val="bg1"/>
                </a:solidFill>
              </a:rPr>
              <a:t>verification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of</a:t>
            </a:r>
            <a:r>
              <a:rPr lang="nb-NO" dirty="0">
                <a:solidFill>
                  <a:schemeClr val="bg1"/>
                </a:solidFill>
              </a:rPr>
              <a:t> Real-time mode QC </a:t>
            </a:r>
            <a:r>
              <a:rPr lang="nb-NO" dirty="0" err="1">
                <a:solidFill>
                  <a:schemeClr val="bg1"/>
                </a:solidFill>
              </a:rPr>
              <a:t>flags</a:t>
            </a:r>
            <a:endParaRPr lang="nb-NO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chemeClr val="bg1"/>
                </a:solidFill>
              </a:rPr>
              <a:t>Selected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automated</a:t>
            </a:r>
            <a:r>
              <a:rPr lang="nb-NO" dirty="0">
                <a:solidFill>
                  <a:schemeClr val="bg1"/>
                </a:solidFill>
              </a:rPr>
              <a:t>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/>
                </a:solidFill>
              </a:rPr>
              <a:t>Visual DMQC </a:t>
            </a:r>
            <a:r>
              <a:rPr lang="nb-NO" dirty="0" err="1">
                <a:solidFill>
                  <a:schemeClr val="bg1"/>
                </a:solidFill>
              </a:rPr>
              <a:t>of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the</a:t>
            </a:r>
            <a:r>
              <a:rPr lang="nb-NO" dirty="0">
                <a:solidFill>
                  <a:schemeClr val="bg1"/>
                </a:solidFill>
              </a:rPr>
              <a:t>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chemeClr val="bg1"/>
                </a:solidFill>
              </a:rPr>
              <a:t>Correct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deep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argo</a:t>
            </a:r>
            <a:r>
              <a:rPr lang="nb-NO" dirty="0">
                <a:solidFill>
                  <a:schemeClr val="bg1"/>
                </a:solidFill>
              </a:rPr>
              <a:t>/</a:t>
            </a:r>
            <a:r>
              <a:rPr lang="nb-NO" dirty="0" err="1">
                <a:solidFill>
                  <a:schemeClr val="bg1"/>
                </a:solidFill>
              </a:rPr>
              <a:t>arvor</a:t>
            </a:r>
            <a:r>
              <a:rPr lang="nb-NO" dirty="0">
                <a:solidFill>
                  <a:schemeClr val="bg1"/>
                </a:solidFill>
              </a:rPr>
              <a:t> floats </a:t>
            </a:r>
            <a:r>
              <a:rPr lang="nb-NO" dirty="0" err="1">
                <a:solidFill>
                  <a:schemeClr val="bg1"/>
                </a:solidFill>
              </a:rPr>
              <a:t>pressure</a:t>
            </a:r>
            <a:r>
              <a:rPr lang="nb-NO" dirty="0">
                <a:solidFill>
                  <a:schemeClr val="bg1"/>
                </a:solidFill>
              </a:rPr>
              <a:t> dependent </a:t>
            </a:r>
            <a:r>
              <a:rPr lang="nb-NO" dirty="0" err="1">
                <a:solidFill>
                  <a:schemeClr val="bg1"/>
                </a:solidFill>
              </a:rPr>
              <a:t>conductivity</a:t>
            </a:r>
            <a:r>
              <a:rPr lang="nb-NO" dirty="0">
                <a:solidFill>
                  <a:schemeClr val="bg1"/>
                </a:solidFill>
              </a:rPr>
              <a:t>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chemeClr val="bg1"/>
                </a:solidFill>
              </a:rPr>
              <a:t>Organise</a:t>
            </a:r>
            <a:r>
              <a:rPr lang="nb-NO" dirty="0">
                <a:solidFill>
                  <a:schemeClr val="bg1"/>
                </a:solidFill>
              </a:rPr>
              <a:t> data for OWC</a:t>
            </a:r>
          </a:p>
        </p:txBody>
      </p:sp>
    </p:spTree>
    <p:extLst>
      <p:ext uri="{BB962C8B-B14F-4D97-AF65-F5344CB8AC3E}">
        <p14:creationId xmlns:p14="http://schemas.microsoft.com/office/powerpoint/2010/main" val="280454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E937-214F-B64F-9769-B3E7B3FE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4. </a:t>
            </a:r>
            <a:r>
              <a:rPr lang="nb-NO" dirty="0" err="1"/>
              <a:t>run_ow_calibration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CD635-3354-5B4B-95E0-2BB29740B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846"/>
            <a:ext cx="9388366" cy="4351338"/>
          </a:xfrm>
        </p:spPr>
        <p:txBody>
          <a:bodyPr>
            <a:normAutofit/>
          </a:bodyPr>
          <a:lstStyle/>
          <a:p>
            <a:r>
              <a:rPr lang="nb-NO" sz="2000" dirty="0" err="1"/>
              <a:t>ow_config.txt</a:t>
            </a:r>
            <a:r>
              <a:rPr lang="nb-NO" sz="2000" dirty="0"/>
              <a:t> and </a:t>
            </a:r>
            <a:r>
              <a:rPr lang="nb-NO" sz="2000" dirty="0" err="1"/>
              <a:t>set_calseries.m</a:t>
            </a:r>
            <a:r>
              <a:rPr lang="nb-NO" sz="2000" dirty="0"/>
              <a:t> </a:t>
            </a:r>
            <a:r>
              <a:rPr lang="nb-NO" sz="2000" dirty="0" err="1"/>
              <a:t>copied</a:t>
            </a:r>
            <a:r>
              <a:rPr lang="nb-NO" sz="2000" dirty="0"/>
              <a:t> to </a:t>
            </a:r>
            <a:r>
              <a:rPr lang="nb-NO" sz="2000" dirty="0" err="1"/>
              <a:t>local</a:t>
            </a:r>
            <a:r>
              <a:rPr lang="nb-NO" sz="2000" dirty="0"/>
              <a:t> folder </a:t>
            </a:r>
          </a:p>
          <a:p>
            <a:r>
              <a:rPr lang="nb-NO" sz="2000" dirty="0" err="1"/>
              <a:t>edit</a:t>
            </a:r>
            <a:r>
              <a:rPr lang="nb-NO" sz="2000" dirty="0"/>
              <a:t> and re-run</a:t>
            </a:r>
          </a:p>
          <a:p>
            <a:r>
              <a:rPr lang="nb-NO" sz="2000" dirty="0" err="1"/>
              <a:t>figures</a:t>
            </a:r>
            <a:r>
              <a:rPr lang="nb-NO" sz="2000" dirty="0"/>
              <a:t> </a:t>
            </a:r>
            <a:r>
              <a:rPr lang="nb-NO" sz="2000" dirty="0" err="1"/>
              <a:t>put</a:t>
            </a:r>
            <a:r>
              <a:rPr lang="nb-NO" sz="2000" dirty="0"/>
              <a:t> as normal for OWC</a:t>
            </a:r>
          </a:p>
          <a:p>
            <a:r>
              <a:rPr lang="nb-NO" sz="2000" dirty="0" err="1"/>
              <a:t>parses</a:t>
            </a:r>
            <a:r>
              <a:rPr lang="nb-NO" sz="2000" dirty="0"/>
              <a:t> </a:t>
            </a:r>
            <a:r>
              <a:rPr lang="nb-NO" sz="2000" dirty="0" err="1"/>
              <a:t>results</a:t>
            </a:r>
            <a:r>
              <a:rPr lang="nb-NO" sz="2000" dirty="0"/>
              <a:t> and </a:t>
            </a:r>
            <a:r>
              <a:rPr lang="nb-NO" sz="2000" dirty="0" err="1"/>
              <a:t>decisions</a:t>
            </a:r>
            <a:r>
              <a:rPr lang="nb-NO" sz="2000" dirty="0"/>
              <a:t> to </a:t>
            </a:r>
            <a:r>
              <a:rPr lang="nb-NO" sz="2000" dirty="0" err="1"/>
              <a:t>write_D</a:t>
            </a:r>
            <a:endParaRPr lang="nb-NO" sz="2000" dirty="0"/>
          </a:p>
        </p:txBody>
      </p:sp>
      <p:pic>
        <p:nvPicPr>
          <p:cNvPr id="23" name="Picture 22" descr="Graphical user interface, chart, diagram&#10;&#10;Description automatically generated">
            <a:extLst>
              <a:ext uri="{FF2B5EF4-FFF2-40B4-BE49-F238E27FC236}">
                <a16:creationId xmlns:a16="http://schemas.microsoft.com/office/drawing/2014/main" id="{37BD5E8A-D4C3-C045-B486-89AC14CFC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516" y="3255344"/>
            <a:ext cx="4876862" cy="2956270"/>
          </a:xfrm>
          <a:prstGeom prst="rect">
            <a:avLst/>
          </a:prstGeom>
        </p:spPr>
      </p:pic>
      <p:pic>
        <p:nvPicPr>
          <p:cNvPr id="25" name="Picture 24" descr="Chart, line chart&#10;&#10;Description automatically generated">
            <a:extLst>
              <a:ext uri="{FF2B5EF4-FFF2-40B4-BE49-F238E27FC236}">
                <a16:creationId xmlns:a16="http://schemas.microsoft.com/office/drawing/2014/main" id="{84FB0EBD-6D80-484A-8BD7-1AD5E61A5B9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01523" y="3255344"/>
            <a:ext cx="4916137" cy="295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02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41A79-F654-5840-9776-45CF2E47C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5. </a:t>
            </a:r>
            <a:r>
              <a:rPr lang="nb-NO" dirty="0" err="1"/>
              <a:t>write_D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199A0-5FA3-E044-9FE2-6E57F3772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1800" dirty="0"/>
              <a:t>makes D-files</a:t>
            </a:r>
          </a:p>
          <a:p>
            <a:r>
              <a:rPr lang="nb-NO" sz="1800" dirty="0" err="1"/>
              <a:t>adds</a:t>
            </a:r>
            <a:r>
              <a:rPr lang="nb-NO" sz="1800" dirty="0"/>
              <a:t> all </a:t>
            </a:r>
            <a:r>
              <a:rPr lang="nb-NO" sz="1800" dirty="0" err="1"/>
              <a:t>the</a:t>
            </a:r>
            <a:r>
              <a:rPr lang="nb-NO" sz="1800" dirty="0"/>
              <a:t> </a:t>
            </a:r>
            <a:r>
              <a:rPr lang="nb-NO" sz="1800" dirty="0" err="1"/>
              <a:t>flags</a:t>
            </a:r>
            <a:r>
              <a:rPr lang="nb-NO" sz="1800" dirty="0"/>
              <a:t> etc.</a:t>
            </a:r>
          </a:p>
          <a:p>
            <a:r>
              <a:rPr lang="nb-NO" sz="1800" dirty="0" err="1"/>
              <a:t>checks</a:t>
            </a:r>
            <a:r>
              <a:rPr lang="nb-NO" sz="1800" dirty="0"/>
              <a:t> </a:t>
            </a:r>
            <a:r>
              <a:rPr lang="nb-NO" sz="1800" dirty="0" err="1"/>
              <a:t>consistency</a:t>
            </a:r>
            <a:endParaRPr lang="nb-NO" sz="1800" dirty="0"/>
          </a:p>
          <a:p>
            <a:r>
              <a:rPr lang="nb-NO" sz="1800" dirty="0"/>
              <a:t>SCIENTIFIC_CALIBRATION </a:t>
            </a:r>
            <a:r>
              <a:rPr lang="nb-NO" sz="1800" dirty="0" err="1"/>
              <a:t>texts</a:t>
            </a:r>
            <a:endParaRPr lang="nb-NO" sz="1800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7A9AEBC2-B094-7E42-A383-5A385FC4E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229" y="1825625"/>
            <a:ext cx="2783449" cy="265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54706"/>
      </p:ext>
    </p:extLst>
  </p:cSld>
  <p:clrMapOvr>
    <a:masterClrMapping/>
  </p:clrMapOvr>
</p:sld>
</file>

<file path=ppt/theme/theme1.xml><?xml version="1.0" encoding="utf-8"?>
<a:theme xmlns:a="http://schemas.openxmlformats.org/drawingml/2006/main" name="HI 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 presentation english" id="{5EC785E9-D840-B843-AE13-54AC204D519A}" vid="{55C79C5B-4C1A-9B4A-A8B2-609888301A70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ildebeskrivelse xmlns="15c4e3b9-d865-46ee-a463-c928a3e41a43" xsi:nil="true"/>
    <ImageCreateDate xmlns="1B13E878-50CA-41BD-968F-1710099A1541" xsi:nil="true"/>
    <Fotograf xmlns="15c4e3b9-d865-46ee-a463-c928a3e41a43" xsi:nil="true"/>
    <PublishingExpirationDate xmlns="http://schemas.microsoft.com/sharepoint/v3" xsi:nil="true"/>
    <PublishingStartDate xmlns="http://schemas.microsoft.com/sharepoint/v3" xsi:nil="true"/>
    <wic_System_Copyright xmlns="http://schemas.microsoft.com/sharepoint/v3/fields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ildeaktiva" ma:contentTypeID="0x0101009148F5A04DDD49CBA7127AADA5FB792B00AADE34325A8B49CDA8BB4DB53328F214001B496BC5FD92554EA0BD81CEB416ADBB" ma:contentTypeVersion="1" ma:contentTypeDescription="Last opp et bilde." ma:contentTypeScope="" ma:versionID="01b01f5b2655b08825a6d63761c0a3a2">
  <xsd:schema xmlns:xsd="http://www.w3.org/2001/XMLSchema" xmlns:xs="http://www.w3.org/2001/XMLSchema" xmlns:p="http://schemas.microsoft.com/office/2006/metadata/properties" xmlns:ns1="http://schemas.microsoft.com/sharepoint/v3" xmlns:ns2="1B13E878-50CA-41BD-968F-1710099A1541" xmlns:ns3="15c4e3b9-d865-46ee-a463-c928a3e41a43" xmlns:ns4="http://schemas.microsoft.com/sharepoint/v3/fields" targetNamespace="http://schemas.microsoft.com/office/2006/metadata/properties" ma:root="true" ma:fieldsID="ac7d82e3ddb05d20a8b479ac57799872" ns1:_="" ns2:_="" ns3:_="" ns4:_="">
    <xsd:import namespace="http://schemas.microsoft.com/sharepoint/v3"/>
    <xsd:import namespace="1B13E878-50CA-41BD-968F-1710099A1541"/>
    <xsd:import namespace="15c4e3b9-d865-46ee-a463-c928a3e41a4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FileRef" minOccurs="0"/>
                <xsd:element ref="ns1:File_x0020_Type" minOccurs="0"/>
                <xsd:element ref="ns1:HTML_x0020_File_x0020_Type" minOccurs="0"/>
                <xsd:element ref="ns1:FSObjType" minOccurs="0"/>
                <xsd:element ref="ns2:ThumbnailExists" minOccurs="0"/>
                <xsd:element ref="ns2:PreviewExists" minOccurs="0"/>
                <xsd:element ref="ns2:ImageWidth" minOccurs="0"/>
                <xsd:element ref="ns2:ImageHeight" minOccurs="0"/>
                <xsd:element ref="ns2:ImageCreateDate" minOccurs="0"/>
                <xsd:element ref="ns3:Bildebeskrivelse" minOccurs="0"/>
                <xsd:element ref="ns3:Fotograf" minOccurs="0"/>
                <xsd:element ref="ns4:wic_System_Copyright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FileRef" ma:index="8" nillable="true" ma:displayName="URL-bane" ma:hidden="true" ma:list="Docs" ma:internalName="FileRef" ma:readOnly="true" ma:showField="FullUrl">
      <xsd:simpleType>
        <xsd:restriction base="dms:Lookup"/>
      </xsd:simpleType>
    </xsd:element>
    <xsd:element name="File_x0020_Type" ma:index="9" nillable="true" ma:displayName="Filtype" ma:hidden="true" ma:internalName="File_x0020_Type" ma:readOnly="true">
      <xsd:simpleType>
        <xsd:restriction base="dms:Text"/>
      </xsd:simpleType>
    </xsd:element>
    <xsd:element name="HTML_x0020_File_x0020_Type" ma:index="10" nillable="true" ma:displayName="HTML-filtype" ma:hidden="true" ma:internalName="HTML_x0020_File_x0020_Type" ma:readOnly="true">
      <xsd:simpleType>
        <xsd:restriction base="dms:Text"/>
      </xsd:simpleType>
    </xsd:element>
    <xsd:element name="FSObjType" ma:index="11" nillable="true" ma:displayName="Elementtype" ma:hidden="true" ma:list="Docs" ma:internalName="FSObjType" ma:readOnly="true" ma:showField="FSType">
      <xsd:simpleType>
        <xsd:restriction base="dms:Lookup"/>
      </xsd:simpleType>
    </xsd:element>
    <xsd:element name="PublishingStartDate" ma:index="29" nillable="true" ma:displayName="Planlagt startdato" ma:description="" ma:hidden="true" ma:internalName="PublishingStartDate">
      <xsd:simpleType>
        <xsd:restriction base="dms:Unknown"/>
      </xsd:simpleType>
    </xsd:element>
    <xsd:element name="PublishingExpirationDate" ma:index="30" nillable="true" ma:displayName="Planlagt utløpsdato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13E878-50CA-41BD-968F-1710099A1541" elementFormDefault="qualified">
    <xsd:import namespace="http://schemas.microsoft.com/office/2006/documentManagement/types"/>
    <xsd:import namespace="http://schemas.microsoft.com/office/infopath/2007/PartnerControls"/>
    <xsd:element name="ThumbnailExists" ma:index="18" nillable="true" ma:displayName="Miniatyrbilde finnes" ma:default="FALSE" ma:hidden="true" ma:internalName="ThumbnailExists" ma:readOnly="true">
      <xsd:simpleType>
        <xsd:restriction base="dms:Boolean"/>
      </xsd:simpleType>
    </xsd:element>
    <xsd:element name="PreviewExists" ma:index="19" nillable="true" ma:displayName="Forhåndsvisning finnes" ma:default="FALSE" ma:hidden="true" ma:internalName="PreviewExists" ma:readOnly="true">
      <xsd:simpleType>
        <xsd:restriction base="dms:Boolean"/>
      </xsd:simpleType>
    </xsd:element>
    <xsd:element name="ImageWidth" ma:index="20" nillable="true" ma:displayName="Bredde" ma:internalName="ImageWidth" ma:readOnly="true">
      <xsd:simpleType>
        <xsd:restriction base="dms:Unknown"/>
      </xsd:simpleType>
    </xsd:element>
    <xsd:element name="ImageHeight" ma:index="22" nillable="true" ma:displayName="Høyde" ma:internalName="ImageHeight" ma:readOnly="true">
      <xsd:simpleType>
        <xsd:restriction base="dms:Unknown"/>
      </xsd:simpleType>
    </xsd:element>
    <xsd:element name="ImageCreateDate" ma:index="25" nillable="true" ma:displayName="Dato da bildet ble tatt" ma:format="DateTime" ma:hidden="true" ma:internalName="ImageCreat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4e3b9-d865-46ee-a463-c928a3e41a43" elementFormDefault="qualified">
    <xsd:import namespace="http://schemas.microsoft.com/office/2006/documentManagement/types"/>
    <xsd:import namespace="http://schemas.microsoft.com/office/infopath/2007/PartnerControls"/>
    <xsd:element name="Bildebeskrivelse" ma:index="26" nillable="true" ma:displayName="Bildebeskrivelse" ma:internalName="Bildebeskrivelse">
      <xsd:simpleType>
        <xsd:restriction base="dms:Note">
          <xsd:maxLength value="255"/>
        </xsd:restriction>
      </xsd:simpleType>
    </xsd:element>
    <xsd:element name="Fotograf" ma:index="27" nillable="true" ma:displayName="Fotograf" ma:internalName="Fotograf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wic_System_Copyright" ma:index="28" nillable="true" ma:displayName="Opphavsrett" ma:internalName="wic_System_Copyrigh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4" ma:displayName="Redigerer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 ma:index="23" ma:displayName="Kommentarer"/>
        <xsd:element name="keywords" minOccurs="0" maxOccurs="1" type="xsd:string" ma:index="14" ma:displayName="Nøkkelord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9CA04B-A880-4A6D-A51A-2F8DC042AA7A}">
  <ds:schemaRefs>
    <ds:schemaRef ds:uri="http://schemas.microsoft.com/office/2006/metadata/properties"/>
    <ds:schemaRef ds:uri="http://schemas.microsoft.com/office/infopath/2007/PartnerControls"/>
    <ds:schemaRef ds:uri="15c4e3b9-d865-46ee-a463-c928a3e41a43"/>
    <ds:schemaRef ds:uri="1B13E878-50CA-41BD-968F-1710099A1541"/>
    <ds:schemaRef ds:uri="http://schemas.microsoft.com/sharepoint/v3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9B43F639-DA83-403E-AD38-6A66A1DC87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30C5DE-40F1-471E-BB9C-A05FEA1AB3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B13E878-50CA-41BD-968F-1710099A1541"/>
    <ds:schemaRef ds:uri="15c4e3b9-d865-46ee-a463-c928a3e41a4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HI presentation english</Template>
  <TotalTime>2302</TotalTime>
  <Words>658</Words>
  <Application>Microsoft Macintosh PowerPoint</Application>
  <PresentationFormat>Widescreen</PresentationFormat>
  <Paragraphs>141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HI blue background</vt:lpstr>
      <vt:lpstr>Delayed mode quality control  of pressure, temperature, and salinity</vt:lpstr>
      <vt:lpstr>The Matlab toolbox DMQC-fun</vt:lpstr>
      <vt:lpstr>DMQC-fun at a glance</vt:lpstr>
      <vt:lpstr>init_dmqc</vt:lpstr>
      <vt:lpstr>1. load_referencedata</vt:lpstr>
      <vt:lpstr>2. download_floats</vt:lpstr>
      <vt:lpstr>3. prepare_floats</vt:lpstr>
      <vt:lpstr>4. run_ow_calibration</vt:lpstr>
      <vt:lpstr>5. write_D</vt:lpstr>
      <vt:lpstr>6. Make the report</vt:lpstr>
      <vt:lpstr>The report</vt:lpstr>
      <vt:lpstr>The report</vt:lpstr>
      <vt:lpstr>The report</vt:lpstr>
      <vt:lpstr>DMQC-fun at a glance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presentation blue english</dc:title>
  <dc:subject/>
  <dc:creator>Hege Iren Svensen</dc:creator>
  <cp:keywords/>
  <dc:description/>
  <cp:lastModifiedBy>Nilsen, Jan Even Øie</cp:lastModifiedBy>
  <cp:revision>125</cp:revision>
  <dcterms:created xsi:type="dcterms:W3CDTF">2017-10-09T09:23:57Z</dcterms:created>
  <dcterms:modified xsi:type="dcterms:W3CDTF">2021-12-09T16:46:53Z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0x0101009148F5A04DDD49CBA7127AADA5FB792B00AADE34325A8B49CDA8BB4DB53328F214001B496BC5FD92554EA0BD81CEB416ADBB</vt:lpwstr>
  </property>
</Properties>
</file>