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8" r:id="rId5"/>
    <p:sldId id="313" r:id="rId6"/>
    <p:sldId id="297" r:id="rId7"/>
    <p:sldId id="309" r:id="rId8"/>
    <p:sldId id="314" r:id="rId9"/>
    <p:sldId id="295" r:id="rId10"/>
    <p:sldId id="316" r:id="rId11"/>
    <p:sldId id="317" r:id="rId12"/>
    <p:sldId id="318" r:id="rId13"/>
    <p:sldId id="315" r:id="rId14"/>
    <p:sldId id="320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93837"/>
  </p:normalViewPr>
  <p:slideViewPr>
    <p:cSldViewPr snapToGrid="0" snapToObjects="1">
      <p:cViewPr varScale="1">
        <p:scale>
          <a:sx n="140" d="100"/>
          <a:sy n="140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3FCFE-C9FE-7E42-85E3-624D3471CDFF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3EBB1-ABED-BB45-9206-1141FFCC6C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943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3EBB1-ABED-BB45-9206-1141FFCC6C7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19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add</a:t>
            </a:r>
            <a:r>
              <a:rPr lang="nb-NO" noProof="0" dirty="0"/>
              <a:t> a </a:t>
            </a:r>
            <a:r>
              <a:rPr lang="nb-NO" noProof="0" dirty="0" err="1"/>
              <a:t>title</a:t>
            </a:r>
            <a:endParaRPr lang="nb-NO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Dra bildet til plassholderen eller klikk ikonet for å legge til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12D-410A-0544-AFAD-8990DC00A3DB}" type="datetimeFigureOut">
              <a:rPr lang="nb-NO" smtClean="0"/>
              <a:t>02.02.2023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3C3-7620-E64C-8560-5D5B4A7B6E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B00412D-410A-0544-AFAD-8990DC00A3DB}" type="datetimeFigureOut">
              <a:rPr lang="nb-NO" smtClean="0"/>
              <a:pPr/>
              <a:t>02.02.2023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40483C3-7620-E64C-8560-5D5B4A7B6EF1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400" y="5432400"/>
            <a:ext cx="925200" cy="9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263101" y="1402015"/>
            <a:ext cx="9955763" cy="1997875"/>
          </a:xfrm>
          <a:noFill/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3000"/>
              </a:spcAft>
            </a:pPr>
            <a:r>
              <a:rPr lang="en-US" altLang="nb-NO" sz="4000" b="1" dirty="0"/>
              <a:t>Delayed mode quality control </a:t>
            </a:r>
            <a:br>
              <a:rPr lang="en-US" altLang="nb-NO" sz="4000" b="1" dirty="0"/>
            </a:br>
            <a:r>
              <a:rPr lang="en-US" altLang="nb-NO" sz="4000" b="1" dirty="0"/>
              <a:t>of pressure, temperature, and salinity</a:t>
            </a:r>
            <a:endParaRPr lang="nb-NO" altLang="nb-NO" sz="3200" b="0" dirty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604813" y="3964510"/>
            <a:ext cx="727233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Aft>
                <a:spcPts val="600"/>
              </a:spcAft>
              <a:buNone/>
            </a:pPr>
            <a:r>
              <a:rPr lang="nb-NO" altLang="nb-NO" sz="2400" dirty="0"/>
              <a:t>Jan Even Øie Nilsen</a:t>
            </a:r>
          </a:p>
          <a:p>
            <a:pPr algn="ctr" eaLnBrk="1" hangingPunct="1">
              <a:buFontTx/>
              <a:buNone/>
            </a:pPr>
            <a:r>
              <a:rPr lang="nb-NO" altLang="nb-NO" sz="2000" dirty="0" err="1"/>
              <a:t>Institute</a:t>
            </a:r>
            <a:r>
              <a:rPr lang="nb-NO" altLang="nb-NO" sz="2000" dirty="0"/>
              <a:t> </a:t>
            </a:r>
            <a:r>
              <a:rPr lang="nb-NO" altLang="nb-NO" sz="2000" dirty="0" err="1"/>
              <a:t>of</a:t>
            </a:r>
            <a:r>
              <a:rPr lang="nb-NO" altLang="nb-NO" sz="2000" dirty="0"/>
              <a:t> Marine Research</a:t>
            </a:r>
            <a:endParaRPr lang="nb-NO" altLang="nb-NO" sz="2800" dirty="0"/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9696451" y="5758847"/>
            <a:ext cx="23213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b-NO" altLang="nb-NO" sz="1800" dirty="0"/>
              <a:t>NorArgo2 </a:t>
            </a:r>
            <a:r>
              <a:rPr lang="nb-NO" altLang="nb-NO" sz="1800" dirty="0" err="1"/>
              <a:t>Annual</a:t>
            </a:r>
            <a:r>
              <a:rPr lang="nb-NO" altLang="nb-NO" sz="1800" dirty="0"/>
              <a:t> </a:t>
            </a:r>
            <a:r>
              <a:rPr lang="nb-NO" altLang="nb-NO" sz="1800" dirty="0" err="1"/>
              <a:t>meeting</a:t>
            </a:r>
            <a:r>
              <a:rPr lang="nb-NO" altLang="nb-NO" sz="1800" dirty="0"/>
              <a:t>, Bergen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b-NO" altLang="nb-NO" sz="1800" dirty="0"/>
              <a:t>November 21</a:t>
            </a:r>
            <a:r>
              <a:rPr lang="nb-NO" altLang="nb-NO" sz="1800" baseline="30000" dirty="0"/>
              <a:t>st</a:t>
            </a:r>
            <a:r>
              <a:rPr lang="nb-NO" altLang="nb-NO" sz="1800" dirty="0"/>
              <a:t> 2022</a:t>
            </a:r>
          </a:p>
        </p:txBody>
      </p:sp>
      <p:pic>
        <p:nvPicPr>
          <p:cNvPr id="6" name="Picture 5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42A2430-A6E9-084C-8A32-5E88890C7F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5765" y="368009"/>
            <a:ext cx="1346199" cy="13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7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EB53-21CA-ED21-B953-28874D15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 DMQC for p, S &amp; 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2011-945C-A6C1-7D49-A3074969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728" y="1825625"/>
            <a:ext cx="10771632" cy="4351338"/>
          </a:xfrm>
        </p:spPr>
        <p:txBody>
          <a:bodyPr>
            <a:normAutofit fontScale="92500"/>
          </a:bodyPr>
          <a:lstStyle/>
          <a:p>
            <a:r>
              <a:rPr lang="nb-NO" dirty="0"/>
              <a:t>53 floats by IMR</a:t>
            </a:r>
          </a:p>
          <a:p>
            <a:r>
              <a:rPr lang="nb-NO" dirty="0"/>
              <a:t>12 floats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service</a:t>
            </a:r>
          </a:p>
          <a:p>
            <a:r>
              <a:rPr lang="nb-NO" dirty="0"/>
              <a:t>Deployments </a:t>
            </a:r>
          </a:p>
          <a:p>
            <a:pPr lvl="1"/>
            <a:r>
              <a:rPr lang="nb-NO" dirty="0"/>
              <a:t>14 (2019) - 8 </a:t>
            </a:r>
            <a:r>
              <a:rPr lang="nb-NO" dirty="0" err="1"/>
              <a:t>dead</a:t>
            </a:r>
            <a:endParaRPr lang="nb-NO" dirty="0"/>
          </a:p>
          <a:p>
            <a:pPr lvl="1"/>
            <a:r>
              <a:rPr lang="nb-NO" dirty="0"/>
              <a:t>12 (2020) - 3 </a:t>
            </a:r>
            <a:r>
              <a:rPr lang="nb-NO" dirty="0" err="1"/>
              <a:t>dead</a:t>
            </a:r>
            <a:endParaRPr lang="nb-NO" dirty="0"/>
          </a:p>
          <a:p>
            <a:pPr lvl="1"/>
            <a:r>
              <a:rPr lang="nb-NO" dirty="0"/>
              <a:t>14 (2021) - 1 </a:t>
            </a:r>
            <a:r>
              <a:rPr lang="nb-NO" dirty="0" err="1"/>
              <a:t>dead</a:t>
            </a:r>
            <a:endParaRPr lang="nb-NO" dirty="0"/>
          </a:p>
          <a:p>
            <a:pPr lvl="1"/>
            <a:r>
              <a:rPr lang="nb-NO" dirty="0"/>
              <a:t>13 (2022) – </a:t>
            </a:r>
            <a:r>
              <a:rPr lang="nb-NO" dirty="0" err="1"/>
              <a:t>looks</a:t>
            </a:r>
            <a:r>
              <a:rPr lang="nb-NO" dirty="0"/>
              <a:t> fine</a:t>
            </a:r>
          </a:p>
          <a:p>
            <a:r>
              <a:rPr lang="nb-NO" dirty="0"/>
              <a:t>6 </a:t>
            </a:r>
            <a:r>
              <a:rPr lang="nb-NO" dirty="0" err="1"/>
              <a:t>are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Barents Sea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data.</a:t>
            </a:r>
          </a:p>
          <a:p>
            <a:r>
              <a:rPr lang="nb-NO" dirty="0"/>
              <a:t>All </a:t>
            </a:r>
            <a:r>
              <a:rPr lang="nb-NO" dirty="0" err="1"/>
              <a:t>others</a:t>
            </a:r>
            <a:r>
              <a:rPr lang="nb-NO" dirty="0"/>
              <a:t> </a:t>
            </a:r>
            <a:r>
              <a:rPr lang="nb-NO" dirty="0" err="1"/>
              <a:t>except</a:t>
            </a:r>
            <a:r>
              <a:rPr lang="nb-NO" dirty="0"/>
              <a:t> 2022 </a:t>
            </a:r>
            <a:r>
              <a:rPr lang="nb-NO" dirty="0" err="1"/>
              <a:t>deployments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DMQC’d</a:t>
            </a:r>
            <a:r>
              <a:rPr lang="nb-NO" dirty="0"/>
              <a:t> summer 2022</a:t>
            </a:r>
          </a:p>
          <a:p>
            <a:r>
              <a:rPr lang="nb-NO" dirty="0"/>
              <a:t>All in all 13 floats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corrected</a:t>
            </a:r>
            <a:r>
              <a:rPr lang="nb-NO" dirty="0"/>
              <a:t>,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3 PSAL </a:t>
            </a:r>
            <a:r>
              <a:rPr lang="nb-NO" dirty="0" err="1"/>
              <a:t>greylisted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561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48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EA5D-6AB9-5B64-9750-39E049A7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Outline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F4E3-3078-4FBD-819F-12600AAB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Update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methodology</a:t>
            </a:r>
            <a:r>
              <a:rPr lang="nb-NO" dirty="0"/>
              <a:t> – DMQC-</a:t>
            </a:r>
            <a:r>
              <a:rPr lang="nb-NO" dirty="0" err="1"/>
              <a:t>fun</a:t>
            </a:r>
            <a:r>
              <a:rPr lang="nb-NO" dirty="0"/>
              <a:t> </a:t>
            </a:r>
            <a:r>
              <a:rPr lang="nb-NO" dirty="0" err="1"/>
              <a:t>toolbox</a:t>
            </a:r>
            <a:r>
              <a:rPr lang="nb-NO" dirty="0"/>
              <a:t> </a:t>
            </a:r>
            <a:r>
              <a:rPr lang="nb-NO" dirty="0" err="1"/>
              <a:t>updates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Status </a:t>
            </a:r>
            <a:r>
              <a:rPr lang="nb-NO" dirty="0" err="1"/>
              <a:t>on</a:t>
            </a:r>
            <a:r>
              <a:rPr lang="nb-NO" dirty="0"/>
              <a:t> floats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A </a:t>
            </a:r>
            <a:r>
              <a:rPr lang="nb-NO" dirty="0" err="1"/>
              <a:t>brief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floats</a:t>
            </a:r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578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B9DE-93E8-1449-B465-94E630B2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Matlab</a:t>
            </a:r>
            <a:r>
              <a:rPr lang="nb-NO" dirty="0"/>
              <a:t> </a:t>
            </a:r>
            <a:r>
              <a:rPr lang="nb-NO" dirty="0" err="1"/>
              <a:t>toolbox</a:t>
            </a:r>
            <a:r>
              <a:rPr lang="nb-NO" dirty="0"/>
              <a:t> DMQC-</a:t>
            </a:r>
            <a:r>
              <a:rPr lang="nb-NO" dirty="0" err="1"/>
              <a:t>fun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2AD-DCB3-6D46-8DE0-68027BB2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Birgit Klein, Ingrid Angel, Kjell Arne Mork, and J. Even Ø. Nilsen</a:t>
            </a:r>
          </a:p>
          <a:p>
            <a:r>
              <a:rPr lang="nb-NO" dirty="0" err="1"/>
              <a:t>Started</a:t>
            </a:r>
            <a:r>
              <a:rPr lang="nb-NO" dirty="0"/>
              <a:t> in Hamburg 2019</a:t>
            </a:r>
          </a:p>
          <a:p>
            <a:r>
              <a:rPr lang="nb-NO" dirty="0"/>
              <a:t>DMQC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core</a:t>
            </a:r>
            <a:r>
              <a:rPr lang="nb-NO" dirty="0"/>
              <a:t> data from </a:t>
            </a:r>
            <a:r>
              <a:rPr lang="nb-NO" dirty="0" err="1"/>
              <a:t>Argo</a:t>
            </a:r>
            <a:r>
              <a:rPr lang="nb-NO" dirty="0"/>
              <a:t> floats, </a:t>
            </a:r>
            <a:r>
              <a:rPr lang="nb-NO" dirty="0" err="1"/>
              <a:t>incl</a:t>
            </a:r>
            <a:r>
              <a:rPr lang="nb-NO" dirty="0"/>
              <a:t>. </a:t>
            </a:r>
            <a:r>
              <a:rPr lang="nb-NO" dirty="0" err="1"/>
              <a:t>salinity</a:t>
            </a:r>
            <a:r>
              <a:rPr lang="nb-NO" dirty="0"/>
              <a:t> </a:t>
            </a:r>
            <a:r>
              <a:rPr lang="nb-NO" dirty="0" err="1"/>
              <a:t>calibration</a:t>
            </a:r>
            <a:endParaRPr lang="nb-NO" dirty="0"/>
          </a:p>
          <a:p>
            <a:r>
              <a:rPr lang="nb-NO" dirty="0" err="1"/>
              <a:t>Functions</a:t>
            </a:r>
            <a:r>
              <a:rPr lang="nb-NO" dirty="0"/>
              <a:t> span from </a:t>
            </a:r>
            <a:r>
              <a:rPr lang="nb-NO" dirty="0" err="1"/>
              <a:t>download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and float data </a:t>
            </a:r>
            <a:r>
              <a:rPr lang="nb-NO" dirty="0" err="1"/>
              <a:t>through</a:t>
            </a:r>
            <a:r>
              <a:rPr lang="nb-NO" dirty="0"/>
              <a:t> to a </a:t>
            </a:r>
            <a:r>
              <a:rPr lang="nb-NO" dirty="0" err="1"/>
              <a:t>semi</a:t>
            </a:r>
            <a:r>
              <a:rPr lang="nb-NO" dirty="0"/>
              <a:t> </a:t>
            </a:r>
            <a:r>
              <a:rPr lang="nb-NO" dirty="0" err="1"/>
              <a:t>automated</a:t>
            </a:r>
            <a:r>
              <a:rPr lang="nb-NO" dirty="0"/>
              <a:t> report and </a:t>
            </a:r>
            <a:r>
              <a:rPr lang="nb-NO" dirty="0" err="1"/>
              <a:t>updated</a:t>
            </a:r>
            <a:r>
              <a:rPr lang="nb-NO" dirty="0"/>
              <a:t> D-files</a:t>
            </a:r>
          </a:p>
          <a:p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github.com</a:t>
            </a:r>
            <a:r>
              <a:rPr lang="nb-NO" dirty="0"/>
              <a:t>/imab4bsh/DMQC-</a:t>
            </a:r>
            <a:r>
              <a:rPr lang="nb-NO" dirty="0" err="1"/>
              <a:t>fun.git</a:t>
            </a:r>
            <a:endParaRPr lang="nb-NO" dirty="0"/>
          </a:p>
          <a:p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continuously</a:t>
            </a:r>
            <a:r>
              <a:rPr lang="nb-NO" dirty="0"/>
              <a:t> </a:t>
            </a:r>
            <a:r>
              <a:rPr lang="nb-NO" dirty="0" err="1"/>
              <a:t>updated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39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E9C682-F3E2-C24D-818D-0746FDFBA10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0897" y="2192169"/>
            <a:ext cx="80531" cy="3365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845F2F-CC07-EB40-B8F6-7AFC18F27BE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171428" y="2192169"/>
            <a:ext cx="750272" cy="220100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135FC9D-7F24-DD4A-94A0-7A0AC695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DMQC-</a:t>
            </a:r>
            <a:r>
              <a:rPr lang="nb-NO" dirty="0" err="1"/>
              <a:t>fun</a:t>
            </a:r>
            <a:r>
              <a:rPr lang="nb-NO" dirty="0"/>
              <a:t> at a </a:t>
            </a:r>
            <a:r>
              <a:rPr lang="nb-NO" dirty="0" err="1"/>
              <a:t>glance</a:t>
            </a: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F03FC-CF36-AD44-80AE-1201F70F12A7}"/>
              </a:ext>
            </a:extLst>
          </p:cNvPr>
          <p:cNvSpPr txBox="1"/>
          <p:nvPr/>
        </p:nvSpPr>
        <p:spPr>
          <a:xfrm>
            <a:off x="2024299" y="1607394"/>
            <a:ext cx="8294258" cy="58477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init_dmqc</a:t>
            </a:r>
            <a:endParaRPr lang="nb-NO" b="1" dirty="0"/>
          </a:p>
          <a:p>
            <a:pPr algn="ctr"/>
            <a:r>
              <a:rPr lang="nb-NO" sz="1400" dirty="0" err="1"/>
              <a:t>init</a:t>
            </a:r>
            <a:r>
              <a:rPr lang="nb-NO" sz="1400" dirty="0"/>
              <a:t> &amp; </a:t>
            </a:r>
            <a:r>
              <a:rPr lang="nb-NO" sz="1400" dirty="0" err="1"/>
              <a:t>setup</a:t>
            </a:r>
            <a:r>
              <a:rPr lang="nb-NO" sz="1400" dirty="0"/>
              <a:t> – </a:t>
            </a:r>
            <a:r>
              <a:rPr lang="nb-NO" sz="1400" dirty="0" err="1"/>
              <a:t>paths</a:t>
            </a:r>
            <a:r>
              <a:rPr lang="nb-NO" sz="1400" dirty="0"/>
              <a:t> – parameters – list </a:t>
            </a:r>
            <a:r>
              <a:rPr lang="nb-NO" sz="1400" dirty="0" err="1"/>
              <a:t>of</a:t>
            </a:r>
            <a:r>
              <a:rPr lang="nb-NO" sz="1400" dirty="0"/>
              <a:t> floats – </a:t>
            </a:r>
            <a:r>
              <a:rPr lang="nb-NO" sz="1400" dirty="0" err="1"/>
              <a:t>decisions</a:t>
            </a:r>
            <a:r>
              <a:rPr lang="nb-NO" sz="1400" dirty="0"/>
              <a:t> – all </a:t>
            </a:r>
            <a:r>
              <a:rPr lang="nb-NO" sz="1400" dirty="0" err="1"/>
              <a:t>edits</a:t>
            </a:r>
            <a:r>
              <a:rPr lang="nb-NO" sz="1400" dirty="0"/>
              <a:t> in </a:t>
            </a:r>
            <a:r>
              <a:rPr lang="nb-NO" sz="1400" dirty="0" err="1"/>
              <a:t>one</a:t>
            </a:r>
            <a:r>
              <a:rPr lang="nb-NO" sz="1400" dirty="0"/>
              <a:t> </a:t>
            </a:r>
            <a:r>
              <a:rPr lang="nb-NO" sz="1400" dirty="0" err="1"/>
              <a:t>place</a:t>
            </a:r>
            <a:r>
              <a:rPr lang="nb-NO" sz="1400" dirty="0"/>
              <a:t> – all </a:t>
            </a:r>
            <a:r>
              <a:rPr lang="nb-NO" sz="1400" dirty="0" err="1"/>
              <a:t>functions</a:t>
            </a:r>
            <a:r>
              <a:rPr lang="nb-NO" sz="1400" dirty="0"/>
              <a:t> </a:t>
            </a:r>
            <a:r>
              <a:rPr lang="nb-NO" sz="1400" dirty="0" err="1"/>
              <a:t>use</a:t>
            </a:r>
            <a:r>
              <a:rPr lang="nb-NO" sz="1400" dirty="0"/>
              <a:t>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97C07-3F97-EC46-B0BE-E35572DBDDD3}"/>
              </a:ext>
            </a:extLst>
          </p:cNvPr>
          <p:cNvSpPr txBox="1"/>
          <p:nvPr/>
        </p:nvSpPr>
        <p:spPr>
          <a:xfrm>
            <a:off x="7794744" y="365125"/>
            <a:ext cx="3715825" cy="8002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work_log.txt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Explains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whole</a:t>
            </a:r>
            <a:r>
              <a:rPr lang="nb-NO" sz="1400" dirty="0"/>
              <a:t> </a:t>
            </a:r>
            <a:r>
              <a:rPr lang="nb-NO" sz="1400" dirty="0" err="1"/>
              <a:t>workflow</a:t>
            </a:r>
            <a:r>
              <a:rPr lang="nb-NO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A </a:t>
            </a:r>
            <a:r>
              <a:rPr lang="nb-NO" sz="1400" dirty="0" err="1"/>
              <a:t>good</a:t>
            </a:r>
            <a:r>
              <a:rPr lang="nb-NO" sz="1400" dirty="0"/>
              <a:t> </a:t>
            </a:r>
            <a:r>
              <a:rPr lang="nb-NO" sz="1400" dirty="0" err="1"/>
              <a:t>place</a:t>
            </a:r>
            <a:r>
              <a:rPr lang="nb-NO" sz="1400" dirty="0"/>
              <a:t> to log </a:t>
            </a:r>
            <a:r>
              <a:rPr lang="nb-NO" sz="1400" dirty="0" err="1"/>
              <a:t>your</a:t>
            </a:r>
            <a:r>
              <a:rPr lang="nb-NO" sz="1400" dirty="0"/>
              <a:t> overall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866A1-70C7-D649-AA05-C1F6191C8A2F}"/>
              </a:ext>
            </a:extLst>
          </p:cNvPr>
          <p:cNvSpPr txBox="1"/>
          <p:nvPr/>
        </p:nvSpPr>
        <p:spPr>
          <a:xfrm>
            <a:off x="198449" y="3183160"/>
            <a:ext cx="2739853" cy="101566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load_referencedata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ingest</a:t>
            </a:r>
            <a:r>
              <a:rPr lang="nb-NO" sz="1400" dirty="0"/>
              <a:t> for DMQC and OWC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quick-check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update</a:t>
            </a:r>
            <a:r>
              <a:rPr lang="nb-NO" sz="1400" dirty="0"/>
              <a:t> list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reference</a:t>
            </a:r>
            <a:r>
              <a:rPr lang="nb-NO" sz="1400" dirty="0"/>
              <a:t>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C3C11-23AB-F64A-A868-2D69FE24D763}"/>
              </a:ext>
            </a:extLst>
          </p:cNvPr>
          <p:cNvSpPr txBox="1"/>
          <p:nvPr/>
        </p:nvSpPr>
        <p:spPr>
          <a:xfrm>
            <a:off x="3037391" y="3183160"/>
            <a:ext cx="2323072" cy="12311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download_floats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from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Coriolis</a:t>
            </a:r>
            <a:r>
              <a:rPr lang="nb-NO" sz="1400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NetCDF</a:t>
            </a:r>
            <a:r>
              <a:rPr lang="nb-NO" sz="1400" dirty="0"/>
              <a:t>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altimetry</a:t>
            </a:r>
            <a:r>
              <a:rPr lang="nb-NO" sz="1400" dirty="0"/>
              <a:t> </a:t>
            </a:r>
            <a:r>
              <a:rPr lang="nb-NO" sz="1400" dirty="0" err="1"/>
              <a:t>comparison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current</a:t>
            </a:r>
            <a:r>
              <a:rPr lang="nb-NO" sz="1400" dirty="0"/>
              <a:t> </a:t>
            </a:r>
            <a:r>
              <a:rPr lang="nb-NO" sz="1400" dirty="0" err="1"/>
              <a:t>greylist</a:t>
            </a:r>
            <a:endParaRPr lang="nb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2E46F-2DCE-1043-8D8D-9A1546F0CD20}"/>
              </a:ext>
            </a:extLst>
          </p:cNvPr>
          <p:cNvSpPr txBox="1"/>
          <p:nvPr/>
        </p:nvSpPr>
        <p:spPr>
          <a:xfrm>
            <a:off x="5467421" y="3183160"/>
            <a:ext cx="2733441" cy="101566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>
                <a:solidFill>
                  <a:schemeClr val="bg1"/>
                </a:solidFill>
              </a:rPr>
              <a:t>prepare_floats</a:t>
            </a:r>
            <a:endParaRPr lang="nb-NO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>
                <a:solidFill>
                  <a:schemeClr val="bg1"/>
                </a:solidFill>
              </a:rPr>
              <a:t>General DMQC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i="1" dirty="0">
                <a:solidFill>
                  <a:schemeClr val="bg1"/>
                </a:solidFill>
              </a:rPr>
              <a:t>Visual </a:t>
            </a:r>
            <a:r>
              <a:rPr lang="nb-NO" sz="1400" i="1" dirty="0" err="1">
                <a:solidFill>
                  <a:schemeClr val="bg1"/>
                </a:solidFill>
              </a:rPr>
              <a:t>control</a:t>
            </a:r>
            <a:r>
              <a:rPr lang="nb-NO" sz="1400" i="1" dirty="0">
                <a:solidFill>
                  <a:schemeClr val="bg1"/>
                </a:solidFill>
              </a:rPr>
              <a:t> </a:t>
            </a:r>
            <a:r>
              <a:rPr lang="nb-NO" sz="1400" i="1" dirty="0" err="1">
                <a:solidFill>
                  <a:schemeClr val="bg1"/>
                </a:solidFill>
              </a:rPr>
              <a:t>of</a:t>
            </a:r>
            <a:r>
              <a:rPr lang="nb-NO" sz="1400" i="1" dirty="0">
                <a:solidFill>
                  <a:schemeClr val="bg1"/>
                </a:solidFill>
              </a:rPr>
              <a:t> all </a:t>
            </a:r>
            <a:r>
              <a:rPr lang="nb-NO" sz="1400" i="1" dirty="0" err="1">
                <a:solidFill>
                  <a:schemeClr val="bg1"/>
                </a:solidFill>
              </a:rPr>
              <a:t>profiles</a:t>
            </a:r>
            <a:endParaRPr lang="nb-NO" sz="14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>
                <a:solidFill>
                  <a:schemeClr val="bg1"/>
                </a:solidFill>
              </a:rPr>
              <a:t>Builds</a:t>
            </a:r>
            <a:r>
              <a:rPr lang="nb-NO" sz="1400" dirty="0">
                <a:solidFill>
                  <a:schemeClr val="bg1"/>
                </a:solidFill>
              </a:rPr>
              <a:t> </a:t>
            </a:r>
            <a:r>
              <a:rPr lang="nb-NO" sz="1400" dirty="0" err="1">
                <a:solidFill>
                  <a:schemeClr val="bg1"/>
                </a:solidFill>
              </a:rPr>
              <a:t>the</a:t>
            </a:r>
            <a:r>
              <a:rPr lang="nb-NO" sz="1400" dirty="0">
                <a:solidFill>
                  <a:schemeClr val="bg1"/>
                </a:solidFill>
              </a:rPr>
              <a:t> mat-files for OWC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DB034-B19A-8941-9A2C-B1F5675D184E}"/>
              </a:ext>
            </a:extLst>
          </p:cNvPr>
          <p:cNvSpPr txBox="1"/>
          <p:nvPr/>
        </p:nvSpPr>
        <p:spPr>
          <a:xfrm>
            <a:off x="5922067" y="4393172"/>
            <a:ext cx="1999265" cy="56938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sz="1100" b="1" dirty="0" err="1"/>
              <a:t>operator_CPcor_new</a:t>
            </a:r>
            <a:endParaRPr lang="nb-NO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000" dirty="0" err="1"/>
              <a:t>tool</a:t>
            </a:r>
            <a:r>
              <a:rPr lang="nb-NO" sz="1000" dirty="0"/>
              <a:t> for </a:t>
            </a:r>
            <a:r>
              <a:rPr lang="nb-NO" sz="1000" dirty="0" err="1"/>
              <a:t>new</a:t>
            </a:r>
            <a:r>
              <a:rPr lang="nb-NO" sz="1000" dirty="0"/>
              <a:t> </a:t>
            </a:r>
            <a:r>
              <a:rPr lang="nb-NO" sz="1000" dirty="0" err="1"/>
              <a:t>Cpcor</a:t>
            </a:r>
            <a:endParaRPr lang="nb-NO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000" dirty="0" err="1"/>
              <a:t>near-deployment</a:t>
            </a:r>
            <a:r>
              <a:rPr lang="nb-NO" sz="1000" dirty="0"/>
              <a:t> </a:t>
            </a:r>
            <a:r>
              <a:rPr lang="nb-NO" sz="1000" dirty="0" err="1"/>
              <a:t>ship</a:t>
            </a:r>
            <a:r>
              <a:rPr lang="nb-NO" sz="1000" dirty="0"/>
              <a:t> CTD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D2D95-2465-3842-A7CE-706667D47C4A}"/>
              </a:ext>
            </a:extLst>
          </p:cNvPr>
          <p:cNvSpPr txBox="1"/>
          <p:nvPr/>
        </p:nvSpPr>
        <p:spPr>
          <a:xfrm>
            <a:off x="8261841" y="3183159"/>
            <a:ext cx="2465740" cy="14465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run_ow_calibration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OWC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all </a:t>
            </a:r>
            <a:r>
              <a:rPr lang="nb-NO" sz="1400" dirty="0" err="1"/>
              <a:t>selected</a:t>
            </a:r>
            <a:r>
              <a:rPr lang="nb-NO" sz="1400" dirty="0"/>
              <a:t> floats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Local</a:t>
            </a:r>
            <a:r>
              <a:rPr lang="nb-NO" sz="1400" dirty="0"/>
              <a:t> </a:t>
            </a:r>
            <a:r>
              <a:rPr lang="nb-NO" sz="1400" dirty="0" err="1"/>
              <a:t>copies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endParaRPr lang="nb-NO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ow_config.txt</a:t>
            </a:r>
            <a:endParaRPr lang="nb-NO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set_calseries.m</a:t>
            </a:r>
            <a:endParaRPr lang="nb-NO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6F596-0010-5245-9EE3-E3049B338BD0}"/>
              </a:ext>
            </a:extLst>
          </p:cNvPr>
          <p:cNvSpPr txBox="1"/>
          <p:nvPr/>
        </p:nvSpPr>
        <p:spPr>
          <a:xfrm>
            <a:off x="10784844" y="3198148"/>
            <a:ext cx="1018228" cy="58477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 err="1"/>
              <a:t>write_D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D-files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BCAD0A-FE18-7E4C-AF33-23F67BC9BB17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171428" y="2192169"/>
            <a:ext cx="662714" cy="99099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38EA50-336C-3840-A076-D06AF8E9276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198927" y="2192169"/>
            <a:ext cx="1972501" cy="99099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481AB-25BA-064B-ACE8-6A0EE73F9B1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171428" y="2192169"/>
            <a:ext cx="3323283" cy="99099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8680B-0F36-9F46-A489-6B571AB01276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171428" y="2192169"/>
            <a:ext cx="5122530" cy="100597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9BEE3A-7B49-704F-AE3D-BFE93DF3547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568376" y="2192169"/>
            <a:ext cx="4603052" cy="99099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ECCD6D-C360-F34E-A4F5-BB3EFA600DA9}"/>
              </a:ext>
            </a:extLst>
          </p:cNvPr>
          <p:cNvSpPr txBox="1"/>
          <p:nvPr/>
        </p:nvSpPr>
        <p:spPr>
          <a:xfrm>
            <a:off x="9797460" y="5579957"/>
            <a:ext cx="2270686" cy="8002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b-NO" b="1" dirty="0"/>
              <a:t>PDF (LaTeX) report</a:t>
            </a:r>
          </a:p>
          <a:p>
            <a:r>
              <a:rPr lang="nb-NO" sz="1400" dirty="0" err="1"/>
              <a:t>reads</a:t>
            </a:r>
            <a:r>
              <a:rPr lang="nb-NO" sz="1400" dirty="0"/>
              <a:t> </a:t>
            </a:r>
            <a:r>
              <a:rPr lang="nb-NO" sz="1400" dirty="0" err="1"/>
              <a:t>content</a:t>
            </a:r>
            <a:r>
              <a:rPr lang="nb-NO" sz="1400" dirty="0"/>
              <a:t> </a:t>
            </a:r>
            <a:r>
              <a:rPr lang="nb-NO" sz="1400" dirty="0" err="1"/>
              <a:t>saved</a:t>
            </a:r>
            <a:r>
              <a:rPr lang="nb-NO" sz="1400" dirty="0"/>
              <a:t> </a:t>
            </a:r>
          </a:p>
          <a:p>
            <a:r>
              <a:rPr lang="nb-NO" sz="1400" dirty="0"/>
              <a:t>by </a:t>
            </a:r>
            <a:r>
              <a:rPr lang="nb-NO" sz="1400" dirty="0" err="1"/>
              <a:t>toolbox</a:t>
            </a:r>
            <a:r>
              <a:rPr lang="nb-NO" sz="1400" dirty="0"/>
              <a:t> </a:t>
            </a:r>
            <a:r>
              <a:rPr lang="nb-NO" sz="1400" dirty="0" err="1"/>
              <a:t>functions</a:t>
            </a:r>
            <a:endParaRPr lang="nb-NO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196961-A82B-9443-92FD-5D3F62C92233}"/>
              </a:ext>
            </a:extLst>
          </p:cNvPr>
          <p:cNvGrpSpPr/>
          <p:nvPr/>
        </p:nvGrpSpPr>
        <p:grpSpPr>
          <a:xfrm>
            <a:off x="317321" y="1268859"/>
            <a:ext cx="954107" cy="1261843"/>
            <a:chOff x="599343" y="1530449"/>
            <a:chExt cx="954107" cy="126184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1427574-83A2-394B-8995-3050D12DD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411" y="1899781"/>
              <a:ext cx="877176" cy="89251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5F1743-2F33-C146-9927-86686991FF7C}"/>
                </a:ext>
              </a:extLst>
            </p:cNvPr>
            <p:cNvSpPr txBox="1"/>
            <p:nvPr/>
          </p:nvSpPr>
          <p:spPr>
            <a:xfrm>
              <a:off x="599343" y="153044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>
                  <a:solidFill>
                    <a:schemeClr val="bg1"/>
                  </a:solidFill>
                </a:rPr>
                <a:t>Coriolis</a:t>
              </a:r>
              <a:endParaRPr lang="nb-NO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696A46-5044-0643-B999-F161333E1F87}"/>
              </a:ext>
            </a:extLst>
          </p:cNvPr>
          <p:cNvGrpSpPr/>
          <p:nvPr/>
        </p:nvGrpSpPr>
        <p:grpSpPr>
          <a:xfrm>
            <a:off x="11107629" y="1289987"/>
            <a:ext cx="954107" cy="1261843"/>
            <a:chOff x="599343" y="1530449"/>
            <a:chExt cx="954107" cy="126184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FE3DC42-13C8-9340-9BEA-B90168E4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411" y="1899781"/>
              <a:ext cx="877176" cy="89251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811E40-7AF7-6549-99F6-F3DEB914D1AC}"/>
                </a:ext>
              </a:extLst>
            </p:cNvPr>
            <p:cNvSpPr txBox="1"/>
            <p:nvPr/>
          </p:nvSpPr>
          <p:spPr>
            <a:xfrm>
              <a:off x="599343" y="153044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>
                  <a:solidFill>
                    <a:schemeClr val="bg1"/>
                  </a:solidFill>
                </a:rPr>
                <a:t>Coriolis</a:t>
              </a:r>
              <a:endParaRPr lang="nb-NO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9A7A3E-1679-C44E-A5F4-0AB4B5A2305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69977" y="2530702"/>
            <a:ext cx="0" cy="66744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8DA0CB-785E-0A44-8D68-D6B6F029A759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11560285" y="2551830"/>
            <a:ext cx="16485" cy="64631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86872A-BF6D-1945-9564-ECA0898EA6E5}"/>
              </a:ext>
            </a:extLst>
          </p:cNvPr>
          <p:cNvCxnSpPr>
            <a:cxnSpLocks/>
          </p:cNvCxnSpPr>
          <p:nvPr/>
        </p:nvCxnSpPr>
        <p:spPr>
          <a:xfrm flipV="1">
            <a:off x="11895810" y="2551832"/>
            <a:ext cx="0" cy="302812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E3124D-FB03-4D45-A258-83F573872B71}"/>
              </a:ext>
            </a:extLst>
          </p:cNvPr>
          <p:cNvCxnSpPr>
            <a:cxnSpLocks/>
            <a:stCxn id="27" idx="3"/>
            <a:endCxn id="7" idx="0"/>
          </p:cNvCxnSpPr>
          <p:nvPr/>
        </p:nvCxnSpPr>
        <p:spPr>
          <a:xfrm>
            <a:off x="1208565" y="2084447"/>
            <a:ext cx="2990362" cy="1098713"/>
          </a:xfrm>
          <a:prstGeom prst="straightConnector1">
            <a:avLst/>
          </a:prstGeom>
          <a:ln w="9525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an 40">
            <a:extLst>
              <a:ext uri="{FF2B5EF4-FFF2-40B4-BE49-F238E27FC236}">
                <a16:creationId xmlns:a16="http://schemas.microsoft.com/office/drawing/2014/main" id="{3E2766AE-8B7A-0D49-9F78-3ABD19F94B6E}"/>
              </a:ext>
            </a:extLst>
          </p:cNvPr>
          <p:cNvSpPr/>
          <p:nvPr/>
        </p:nvSpPr>
        <p:spPr>
          <a:xfrm>
            <a:off x="5383931" y="5584761"/>
            <a:ext cx="1845377" cy="800219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315679-C2A2-A84C-9D87-81C0D837C3FE}"/>
              </a:ext>
            </a:extLst>
          </p:cNvPr>
          <p:cNvCxnSpPr>
            <a:cxnSpLocks/>
            <a:stCxn id="9" idx="2"/>
            <a:endCxn id="41" idx="1"/>
          </p:cNvCxnSpPr>
          <p:nvPr/>
        </p:nvCxnSpPr>
        <p:spPr>
          <a:xfrm flipH="1">
            <a:off x="6306620" y="4962559"/>
            <a:ext cx="615080" cy="622202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9A7266-CB6F-174A-B9B7-48579847D92E}"/>
              </a:ext>
            </a:extLst>
          </p:cNvPr>
          <p:cNvCxnSpPr>
            <a:cxnSpLocks/>
          </p:cNvCxnSpPr>
          <p:nvPr/>
        </p:nvCxnSpPr>
        <p:spPr>
          <a:xfrm>
            <a:off x="5758382" y="4198823"/>
            <a:ext cx="0" cy="1408873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67A2F8-CD8A-D542-A8F5-C7878E0CB99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198927" y="4414266"/>
            <a:ext cx="1233193" cy="119343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C352B2-1F3E-8C48-BED3-C3E64A2F5388}"/>
              </a:ext>
            </a:extLst>
          </p:cNvPr>
          <p:cNvCxnSpPr>
            <a:cxnSpLocks/>
            <a:stCxn id="6" idx="2"/>
            <a:endCxn id="41" idx="2"/>
          </p:cNvCxnSpPr>
          <p:nvPr/>
        </p:nvCxnSpPr>
        <p:spPr>
          <a:xfrm>
            <a:off x="1568376" y="4198823"/>
            <a:ext cx="3815555" cy="1786048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967B31-DB1B-CD4C-82D8-9B00885026E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265884" y="4629709"/>
            <a:ext cx="2228827" cy="977987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7242DDC-6BD0-FC44-96B6-336C1E6ACA9E}"/>
              </a:ext>
            </a:extLst>
          </p:cNvPr>
          <p:cNvSpPr txBox="1"/>
          <p:nvPr/>
        </p:nvSpPr>
        <p:spPr>
          <a:xfrm>
            <a:off x="6096000" y="5867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HD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8CB78DF-7F02-4045-B6A5-42B3F9FEC52E}"/>
              </a:ext>
            </a:extLst>
          </p:cNvPr>
          <p:cNvCxnSpPr>
            <a:cxnSpLocks/>
            <a:stCxn id="41" idx="4"/>
            <a:endCxn id="13" idx="1"/>
          </p:cNvCxnSpPr>
          <p:nvPr/>
        </p:nvCxnSpPr>
        <p:spPr>
          <a:xfrm flipV="1">
            <a:off x="7229308" y="5980067"/>
            <a:ext cx="2568152" cy="4804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EE9733-FA98-6949-9BDD-78C15D1C2D82}"/>
              </a:ext>
            </a:extLst>
          </p:cNvPr>
          <p:cNvCxnSpPr>
            <a:cxnSpLocks/>
            <a:stCxn id="41" idx="4"/>
            <a:endCxn id="11" idx="2"/>
          </p:cNvCxnSpPr>
          <p:nvPr/>
        </p:nvCxnSpPr>
        <p:spPr>
          <a:xfrm flipV="1">
            <a:off x="7229308" y="3782923"/>
            <a:ext cx="4064650" cy="2201948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7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85D7-C2B5-C91C-90E2-08D1A087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Progress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C5DE-DAB4-CDCB-FD31-EF96A95D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More floats </a:t>
            </a:r>
            <a:r>
              <a:rPr lang="nb-NO" dirty="0" err="1"/>
              <a:t>checked</a:t>
            </a:r>
            <a:endParaRPr lang="nb-NO" dirty="0"/>
          </a:p>
          <a:p>
            <a:r>
              <a:rPr lang="nb-NO" dirty="0"/>
              <a:t>Visual </a:t>
            </a:r>
            <a:r>
              <a:rPr lang="nb-NO" dirty="0" err="1"/>
              <a:t>control</a:t>
            </a:r>
            <a:r>
              <a:rPr lang="nb-NO" dirty="0"/>
              <a:t> and manual flagging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included</a:t>
            </a:r>
            <a:endParaRPr lang="nb-NO" dirty="0"/>
          </a:p>
          <a:p>
            <a:r>
              <a:rPr lang="nb-NO" dirty="0" err="1"/>
              <a:t>Descending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included</a:t>
            </a:r>
            <a:r>
              <a:rPr lang="nb-NO" dirty="0"/>
              <a:t> in </a:t>
            </a:r>
            <a:r>
              <a:rPr lang="nb-NO" dirty="0" err="1"/>
              <a:t>our</a:t>
            </a:r>
            <a:r>
              <a:rPr lang="nb-NO" dirty="0"/>
              <a:t> DMQC</a:t>
            </a:r>
          </a:p>
        </p:txBody>
      </p:sp>
    </p:spTree>
    <p:extLst>
      <p:ext uri="{BB962C8B-B14F-4D97-AF65-F5344CB8AC3E}">
        <p14:creationId xmlns:p14="http://schemas.microsoft.com/office/powerpoint/2010/main" val="11270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90EF444-3BFA-E241-B4B5-EA32246B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40" y="1604909"/>
            <a:ext cx="4424363" cy="4351338"/>
          </a:xfrm>
          <a:prstGeom prst="rect">
            <a:avLst/>
          </a:prstGeom>
        </p:spPr>
      </p:pic>
      <p:pic>
        <p:nvPicPr>
          <p:cNvPr id="11" name="Picture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9F2411-B879-FD4F-BC49-3C18DE00C0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052" y="1604909"/>
            <a:ext cx="3921125" cy="2600325"/>
          </a:xfrm>
          <a:prstGeom prst="rect">
            <a:avLst/>
          </a:prstGeom>
        </p:spPr>
      </p:pic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538A7ECC-34E7-6E4B-8F0E-824CC19AB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052" y="4262384"/>
            <a:ext cx="2147888" cy="1693863"/>
          </a:xfr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2978974F-1C8C-D946-9146-0F67653F3F3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2090" y="4262384"/>
            <a:ext cx="1716088" cy="81915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3076851-ACF4-BF43-BBC8-755C3D4543E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2090" y="5137097"/>
            <a:ext cx="1716088" cy="819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341E9-E6C2-AC41-9C03-B8D8EE5A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 err="1"/>
              <a:t>prepare_floats</a:t>
            </a:r>
            <a:r>
              <a:rPr lang="nb-NO" dirty="0"/>
              <a:t> </a:t>
            </a:r>
            <a:r>
              <a:rPr lang="nb-NO" dirty="0" err="1"/>
              <a:t>previously</a:t>
            </a:r>
            <a:endParaRPr lang="nb-N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8D904-0D84-2C4C-9AE9-9B88AC5F1E15}"/>
              </a:ext>
            </a:extLst>
          </p:cNvPr>
          <p:cNvSpPr txBox="1"/>
          <p:nvPr/>
        </p:nvSpPr>
        <p:spPr>
          <a:xfrm>
            <a:off x="239162" y="1524013"/>
            <a:ext cx="3279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Extracts</a:t>
            </a:r>
            <a:r>
              <a:rPr lang="nb-NO" dirty="0">
                <a:solidFill>
                  <a:schemeClr val="bg1"/>
                </a:solidFill>
              </a:rPr>
              <a:t>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Loads</a:t>
            </a:r>
            <a:r>
              <a:rPr lang="nb-NO" dirty="0">
                <a:solidFill>
                  <a:schemeClr val="bg1"/>
                </a:solidFill>
              </a:rPr>
              <a:t> data &amp; </a:t>
            </a:r>
            <a:r>
              <a:rPr lang="nb-NO" dirty="0" err="1">
                <a:solidFill>
                  <a:schemeClr val="bg1"/>
                </a:solidFill>
              </a:rPr>
              <a:t>flags</a:t>
            </a:r>
            <a:endParaRPr lang="nb-N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DMQC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coordinates</a:t>
            </a:r>
            <a:endParaRPr lang="nb-N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Sea </a:t>
            </a:r>
            <a:r>
              <a:rPr lang="nb-NO" dirty="0" err="1">
                <a:solidFill>
                  <a:schemeClr val="bg1"/>
                </a:solidFill>
              </a:rPr>
              <a:t>Surface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Pressure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Adjustment</a:t>
            </a:r>
            <a:r>
              <a:rPr lang="nb-NO" sz="1100" dirty="0">
                <a:solidFill>
                  <a:schemeClr val="bg1"/>
                </a:solidFill>
              </a:rPr>
              <a:t> (for APEX floats </a:t>
            </a:r>
            <a:r>
              <a:rPr lang="nb-NO" sz="1100" dirty="0" err="1">
                <a:solidFill>
                  <a:schemeClr val="bg1"/>
                </a:solidFill>
              </a:rPr>
              <a:t>only</a:t>
            </a:r>
            <a:r>
              <a:rPr lang="nb-NO" sz="1100" dirty="0">
                <a:solidFill>
                  <a:schemeClr val="bg1"/>
                </a:solidFill>
              </a:rPr>
              <a:t>)</a:t>
            </a:r>
            <a:endParaRPr lang="nb-N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Visual </a:t>
            </a:r>
            <a:r>
              <a:rPr lang="nb-NO" dirty="0" err="1">
                <a:solidFill>
                  <a:schemeClr val="bg1"/>
                </a:solidFill>
              </a:rPr>
              <a:t>verification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Real-time mode QC </a:t>
            </a:r>
            <a:r>
              <a:rPr lang="nb-NO" dirty="0" err="1">
                <a:solidFill>
                  <a:schemeClr val="bg1"/>
                </a:solidFill>
              </a:rPr>
              <a:t>flags</a:t>
            </a:r>
            <a:endParaRPr lang="nb-N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Selected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automated</a:t>
            </a:r>
            <a:r>
              <a:rPr lang="nb-NO" dirty="0">
                <a:solidFill>
                  <a:schemeClr val="bg1"/>
                </a:solidFill>
              </a:rPr>
              <a:t>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Visual DMQC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the</a:t>
            </a:r>
            <a:r>
              <a:rPr lang="nb-NO" dirty="0">
                <a:solidFill>
                  <a:schemeClr val="bg1"/>
                </a:solidFill>
              </a:rPr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Correct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deep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argo</a:t>
            </a:r>
            <a:r>
              <a:rPr lang="nb-NO" dirty="0">
                <a:solidFill>
                  <a:schemeClr val="bg1"/>
                </a:solidFill>
              </a:rPr>
              <a:t>/</a:t>
            </a:r>
            <a:r>
              <a:rPr lang="nb-NO" dirty="0" err="1">
                <a:solidFill>
                  <a:schemeClr val="bg1"/>
                </a:solidFill>
              </a:rPr>
              <a:t>arvor</a:t>
            </a:r>
            <a:r>
              <a:rPr lang="nb-NO" dirty="0">
                <a:solidFill>
                  <a:schemeClr val="bg1"/>
                </a:solidFill>
              </a:rPr>
              <a:t> floats </a:t>
            </a:r>
            <a:r>
              <a:rPr lang="nb-NO" dirty="0" err="1">
                <a:solidFill>
                  <a:schemeClr val="bg1"/>
                </a:solidFill>
              </a:rPr>
              <a:t>pressure</a:t>
            </a:r>
            <a:r>
              <a:rPr lang="nb-NO" dirty="0">
                <a:solidFill>
                  <a:schemeClr val="bg1"/>
                </a:solidFill>
              </a:rPr>
              <a:t> dependent </a:t>
            </a:r>
            <a:r>
              <a:rPr lang="nb-NO" dirty="0" err="1">
                <a:solidFill>
                  <a:schemeClr val="bg1"/>
                </a:solidFill>
              </a:rPr>
              <a:t>conductivity</a:t>
            </a:r>
            <a:r>
              <a:rPr lang="nb-NO" dirty="0">
                <a:solidFill>
                  <a:schemeClr val="bg1"/>
                </a:solidFill>
              </a:rPr>
              <a:t>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Organise</a:t>
            </a:r>
            <a:r>
              <a:rPr lang="nb-NO" dirty="0">
                <a:solidFill>
                  <a:schemeClr val="bg1"/>
                </a:solidFill>
              </a:rPr>
              <a:t> data for OWC</a:t>
            </a:r>
          </a:p>
        </p:txBody>
      </p:sp>
    </p:spTree>
    <p:extLst>
      <p:ext uri="{BB962C8B-B14F-4D97-AF65-F5344CB8AC3E}">
        <p14:creationId xmlns:p14="http://schemas.microsoft.com/office/powerpoint/2010/main" val="280454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F903-34F7-3353-898A-BEF0E573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/>
              <a:t>Now</a:t>
            </a:r>
            <a:r>
              <a:rPr lang="nb-NO" sz="4000" dirty="0"/>
              <a:t> </a:t>
            </a:r>
            <a:r>
              <a:rPr lang="nb-NO" sz="4000" dirty="0" err="1"/>
              <a:t>also</a:t>
            </a:r>
            <a:r>
              <a:rPr lang="nb-NO" sz="4000" dirty="0"/>
              <a:t> </a:t>
            </a:r>
            <a:r>
              <a:rPr lang="nb-NO" sz="4000" dirty="0" err="1"/>
              <a:t>with</a:t>
            </a:r>
            <a:r>
              <a:rPr lang="nb-NO" sz="4000" dirty="0"/>
              <a:t> </a:t>
            </a:r>
            <a:r>
              <a:rPr lang="nb-NO" sz="4000" dirty="0" err="1"/>
              <a:t>visual</a:t>
            </a:r>
            <a:r>
              <a:rPr lang="nb-NO" sz="4000" dirty="0"/>
              <a:t> </a:t>
            </a:r>
            <a:r>
              <a:rPr lang="nb-NO" sz="4000" dirty="0" err="1"/>
              <a:t>control</a:t>
            </a:r>
            <a:r>
              <a:rPr lang="nb-NO" sz="4000" dirty="0"/>
              <a:t> </a:t>
            </a:r>
            <a:r>
              <a:rPr lang="nb-NO" sz="4000" dirty="0" err="1"/>
              <a:t>of</a:t>
            </a:r>
            <a:r>
              <a:rPr lang="nb-NO" sz="4000" dirty="0"/>
              <a:t> </a:t>
            </a:r>
            <a:r>
              <a:rPr lang="nb-NO" sz="4000" dirty="0" err="1"/>
              <a:t>every</a:t>
            </a:r>
            <a:r>
              <a:rPr lang="nb-NO" sz="4000" dirty="0"/>
              <a:t> </a:t>
            </a:r>
            <a:r>
              <a:rPr lang="nb-NO" sz="4000" dirty="0" err="1"/>
              <a:t>profile</a:t>
            </a:r>
            <a:endParaRPr lang="nb-N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BC6F-504D-9918-C05C-42D4A786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check_profiles.m</a:t>
            </a:r>
            <a:r>
              <a:rPr lang="nb-NO" dirty="0"/>
              <a:t> and </a:t>
            </a:r>
            <a:r>
              <a:rPr lang="nb-NO" dirty="0" err="1"/>
              <a:t>predit.m</a:t>
            </a:r>
            <a:endParaRPr lang="nb-NO" dirty="0"/>
          </a:p>
          <a:p>
            <a:r>
              <a:rPr lang="nb-NO" dirty="0" err="1"/>
              <a:t>Developed</a:t>
            </a:r>
            <a:r>
              <a:rPr lang="nb-NO" dirty="0"/>
              <a:t> as 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evenmat</a:t>
            </a:r>
            <a:r>
              <a:rPr lang="nb-NO" dirty="0"/>
              <a:t> and </a:t>
            </a:r>
            <a:r>
              <a:rPr lang="nb-NO" dirty="0" err="1"/>
              <a:t>integrated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DMQC-</a:t>
            </a:r>
            <a:r>
              <a:rPr lang="nb-NO" dirty="0" err="1"/>
              <a:t>fun</a:t>
            </a:r>
            <a:endParaRPr lang="nb-NO" dirty="0"/>
          </a:p>
          <a:p>
            <a:r>
              <a:rPr lang="nb-NO" dirty="0" err="1"/>
              <a:t>Takes</a:t>
            </a:r>
            <a:r>
              <a:rPr lang="nb-NO" dirty="0"/>
              <a:t> </a:t>
            </a:r>
            <a:r>
              <a:rPr lang="nb-NO" dirty="0" err="1"/>
              <a:t>matrices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data and </a:t>
            </a:r>
            <a:r>
              <a:rPr lang="nb-NO" dirty="0" err="1"/>
              <a:t>matrices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flags</a:t>
            </a:r>
            <a:endParaRPr lang="nb-NO" dirty="0"/>
          </a:p>
          <a:p>
            <a:r>
              <a:rPr lang="nb-NO" dirty="0"/>
              <a:t>Shows p, S and T (and </a:t>
            </a:r>
            <a:r>
              <a:rPr lang="nb-NO" dirty="0" err="1"/>
              <a:t>density</a:t>
            </a:r>
            <a:r>
              <a:rPr lang="nb-NO" dirty="0"/>
              <a:t>)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flags</a:t>
            </a:r>
            <a:endParaRPr lang="nb-NO" dirty="0"/>
          </a:p>
          <a:p>
            <a:r>
              <a:rPr lang="nb-NO" dirty="0" err="1"/>
              <a:t>Additional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as </a:t>
            </a:r>
            <a:r>
              <a:rPr lang="nb-NO" dirty="0" err="1"/>
              <a:t>guidance</a:t>
            </a:r>
            <a:r>
              <a:rPr lang="nb-NO" dirty="0"/>
              <a:t> for DMQC</a:t>
            </a:r>
          </a:p>
          <a:p>
            <a:pPr lvl="1"/>
            <a:r>
              <a:rPr lang="nb-NO" dirty="0" err="1"/>
              <a:t>Nearby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data</a:t>
            </a:r>
          </a:p>
          <a:p>
            <a:pPr lvl="1"/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preceeding</a:t>
            </a:r>
            <a:r>
              <a:rPr lang="nb-NO" dirty="0"/>
              <a:t> and </a:t>
            </a:r>
            <a:r>
              <a:rPr lang="nb-NO" dirty="0" err="1"/>
              <a:t>subsequent</a:t>
            </a:r>
            <a:r>
              <a:rPr lang="nb-NO" dirty="0"/>
              <a:t> </a:t>
            </a:r>
            <a:r>
              <a:rPr lang="nb-NO" dirty="0" err="1"/>
              <a:t>cycles</a:t>
            </a:r>
            <a:endParaRPr lang="nb-NO" dirty="0"/>
          </a:p>
          <a:p>
            <a:pPr lvl="1"/>
            <a:r>
              <a:rPr lang="nb-NO" dirty="0" err="1"/>
              <a:t>Opposite</a:t>
            </a:r>
            <a:r>
              <a:rPr lang="nb-NO" dirty="0"/>
              <a:t> </a:t>
            </a:r>
            <a:r>
              <a:rPr lang="nb-NO" dirty="0" err="1"/>
              <a:t>direction</a:t>
            </a:r>
            <a:r>
              <a:rPr lang="nb-NO" dirty="0"/>
              <a:t> </a:t>
            </a:r>
            <a:r>
              <a:rPr lang="nb-NO" dirty="0" err="1"/>
              <a:t>profile</a:t>
            </a:r>
            <a:r>
              <a:rPr lang="nb-NO" dirty="0"/>
              <a:t> from same </a:t>
            </a:r>
            <a:r>
              <a:rPr lang="nb-NO" dirty="0" err="1"/>
              <a:t>cycle</a:t>
            </a:r>
            <a:endParaRPr lang="nb-NO" dirty="0"/>
          </a:p>
          <a:p>
            <a:r>
              <a:rPr lang="nb-NO" dirty="0" err="1"/>
              <a:t>Keypress</a:t>
            </a:r>
            <a:r>
              <a:rPr lang="nb-NO" dirty="0"/>
              <a:t> </a:t>
            </a:r>
            <a:r>
              <a:rPr lang="nb-NO" dirty="0" err="1"/>
              <a:t>markup</a:t>
            </a:r>
            <a:r>
              <a:rPr lang="nb-NO" dirty="0"/>
              <a:t>, zooming, and flagging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986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F1FB-FAAF-65C6-AD0E-42893635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5085"/>
            <a:ext cx="10515600" cy="851027"/>
          </a:xfrm>
        </p:spPr>
        <p:txBody>
          <a:bodyPr/>
          <a:lstStyle/>
          <a:p>
            <a:r>
              <a:rPr lang="nb-NO" dirty="0" err="1"/>
              <a:t>check_profiles</a:t>
            </a:r>
            <a:r>
              <a:rPr lang="nb-NO" dirty="0"/>
              <a:t> </a:t>
            </a:r>
            <a:r>
              <a:rPr lang="nb-NO" dirty="0" err="1"/>
              <a:t>example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4B4FA-1CEF-20CB-49E1-4DF7C722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98" y="896112"/>
            <a:ext cx="9082937" cy="572464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78459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FD2E-8EA1-E7C7-08B8-CA0D3EA3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Descending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checked</a:t>
            </a:r>
            <a:r>
              <a:rPr lang="nb-NO" dirty="0"/>
              <a:t> </a:t>
            </a:r>
            <a:r>
              <a:rPr lang="nb-NO" dirty="0" err="1"/>
              <a:t>now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5977D-D873-45C0-BF10-78B9A9289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264" y="769840"/>
            <a:ext cx="8778240" cy="56322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6246F-142E-A0C8-9447-523B11E4E897}"/>
              </a:ext>
            </a:extLst>
          </p:cNvPr>
          <p:cNvSpPr txBox="1"/>
          <p:nvPr/>
        </p:nvSpPr>
        <p:spPr>
          <a:xfrm>
            <a:off x="368808" y="1929384"/>
            <a:ext cx="2468880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Descending</a:t>
            </a:r>
            <a:r>
              <a:rPr lang="nb-NO" dirty="0"/>
              <a:t> </a:t>
            </a:r>
            <a:r>
              <a:rPr lang="nb-NO" dirty="0" err="1"/>
              <a:t>profilees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not used in OWC </a:t>
            </a:r>
            <a:r>
              <a:rPr lang="nb-NO" dirty="0" err="1"/>
              <a:t>analysis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corrected</a:t>
            </a:r>
            <a:r>
              <a:rPr lang="nb-NO" dirty="0"/>
              <a:t> same as </a:t>
            </a:r>
            <a:r>
              <a:rPr lang="nb-NO" dirty="0" err="1"/>
              <a:t>ascending</a:t>
            </a:r>
            <a:r>
              <a:rPr lang="nb-NO" dirty="0"/>
              <a:t> </a:t>
            </a:r>
            <a:r>
              <a:rPr lang="nb-NO" dirty="0" err="1"/>
              <a:t>profile</a:t>
            </a:r>
            <a:r>
              <a:rPr lang="nb-NO" dirty="0"/>
              <a:t> from same </a:t>
            </a:r>
            <a:r>
              <a:rPr lang="nb-NO" dirty="0" err="1"/>
              <a:t>cycle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7228315"/>
      </p:ext>
    </p:extLst>
  </p:cSld>
  <p:clrMapOvr>
    <a:masterClrMapping/>
  </p:clrMapOvr>
</p:sld>
</file>

<file path=ppt/theme/theme1.xml><?xml version="1.0" encoding="utf-8"?>
<a:theme xmlns:a="http://schemas.openxmlformats.org/drawingml/2006/main" name="HI 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 presentation english" id="{5EC785E9-D840-B843-AE13-54AC204D519A}" vid="{55C79C5B-4C1A-9B4A-A8B2-609888301A7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ildebeskrivelse xmlns="15c4e3b9-d865-46ee-a463-c928a3e41a43" xsi:nil="true"/>
    <ImageCreateDate xmlns="1B13E878-50CA-41BD-968F-1710099A1541" xsi:nil="true"/>
    <Fotograf xmlns="15c4e3b9-d865-46ee-a463-c928a3e41a43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ildeaktiva" ma:contentTypeID="0x0101009148F5A04DDD49CBA7127AADA5FB792B00AADE34325A8B49CDA8BB4DB53328F214001B496BC5FD92554EA0BD81CEB416ADBB" ma:contentTypeVersion="1" ma:contentTypeDescription="Last opp et bilde." ma:contentTypeScope="" ma:versionID="01b01f5b2655b08825a6d63761c0a3a2">
  <xsd:schema xmlns:xsd="http://www.w3.org/2001/XMLSchema" xmlns:xs="http://www.w3.org/2001/XMLSchema" xmlns:p="http://schemas.microsoft.com/office/2006/metadata/properties" xmlns:ns1="http://schemas.microsoft.com/sharepoint/v3" xmlns:ns2="1B13E878-50CA-41BD-968F-1710099A1541" xmlns:ns3="15c4e3b9-d865-46ee-a463-c928a3e41a43" xmlns:ns4="http://schemas.microsoft.com/sharepoint/v3/fields" targetNamespace="http://schemas.microsoft.com/office/2006/metadata/properties" ma:root="true" ma:fieldsID="ac7d82e3ddb05d20a8b479ac57799872" ns1:_="" ns2:_="" ns3:_="" ns4:_="">
    <xsd:import namespace="http://schemas.microsoft.com/sharepoint/v3"/>
    <xsd:import namespace="1B13E878-50CA-41BD-968F-1710099A1541"/>
    <xsd:import namespace="15c4e3b9-d865-46ee-a463-c928a3e41a4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Bildebeskrivelse" minOccurs="0"/>
                <xsd:element ref="ns3:Fotograf" minOccurs="0"/>
                <xsd:element ref="ns4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-bane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-filtype" ma:hidden="true" ma:internalName="HTML_x0020_File_x0020_Type" ma:readOnly="true">
      <xsd:simpleType>
        <xsd:restriction base="dms:Text"/>
      </xsd:simpleType>
    </xsd:element>
    <xsd:element name="FSObjType" ma:index="11" nillable="true" ma:displayName="Elementtype" ma:hidden="true" ma:list="Docs" ma:internalName="FSObjType" ma:readOnly="true" ma:showField="FSType">
      <xsd:simpleType>
        <xsd:restriction base="dms:Lookup"/>
      </xsd:simpleType>
    </xsd:element>
    <xsd:element name="PublishingStartDate" ma:index="29" nillable="true" ma:displayName="Planlagt startdato" ma:description="" ma:hidden="true" ma:internalName="PublishingStartDate">
      <xsd:simpleType>
        <xsd:restriction base="dms:Unknown"/>
      </xsd:simpleType>
    </xsd:element>
    <xsd:element name="PublishingExpirationDate" ma:index="30" nillable="true" ma:displayName="Planlagt utløpsdato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3E878-50CA-41BD-968F-1710099A1541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Miniatyrbilde finne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Forhåndsvisning finne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Bredde" ma:internalName="ImageWidth" ma:readOnly="true">
      <xsd:simpleType>
        <xsd:restriction base="dms:Unknown"/>
      </xsd:simpleType>
    </xsd:element>
    <xsd:element name="ImageHeight" ma:index="22" nillable="true" ma:displayName="Høyde" ma:internalName="ImageHeight" ma:readOnly="true">
      <xsd:simpleType>
        <xsd:restriction base="dms:Unknown"/>
      </xsd:simpleType>
    </xsd:element>
    <xsd:element name="ImageCreateDate" ma:index="25" nillable="true" ma:displayName="Dato da bildet ble tatt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4e3b9-d865-46ee-a463-c928a3e41a43" elementFormDefault="qualified">
    <xsd:import namespace="http://schemas.microsoft.com/office/2006/documentManagement/types"/>
    <xsd:import namespace="http://schemas.microsoft.com/office/infopath/2007/PartnerControls"/>
    <xsd:element name="Bildebeskrivelse" ma:index="26" nillable="true" ma:displayName="Bildebeskrivelse" ma:internalName="Bildebeskrivelse">
      <xsd:simpleType>
        <xsd:restriction base="dms:Note">
          <xsd:maxLength value="255"/>
        </xsd:restriction>
      </xsd:simpleType>
    </xsd:element>
    <xsd:element name="Fotograf" ma:index="27" nillable="true" ma:displayName="Fotograf" ma:internalName="Fotograf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8" nillable="true" ma:displayName="Opphavsret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Redigerer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 ma:index="23" ma:displayName="Kommentarer"/>
        <xsd:element name="keywords" minOccurs="0" maxOccurs="1" type="xsd:string" ma:index="14" ma:displayName="Nøkkelord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9CA04B-A880-4A6D-A51A-2F8DC042AA7A}">
  <ds:schemaRefs>
    <ds:schemaRef ds:uri="http://schemas.microsoft.com/office/2006/metadata/properties"/>
    <ds:schemaRef ds:uri="http://schemas.microsoft.com/office/infopath/2007/PartnerControls"/>
    <ds:schemaRef ds:uri="15c4e3b9-d865-46ee-a463-c928a3e41a43"/>
    <ds:schemaRef ds:uri="1B13E878-50CA-41BD-968F-1710099A1541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A730C5DE-40F1-471E-BB9C-A05FEA1AB3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B13E878-50CA-41BD-968F-1710099A1541"/>
    <ds:schemaRef ds:uri="15c4e3b9-d865-46ee-a463-c928a3e41a4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43F639-DA83-403E-AD38-6A66A1DC87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 presentation english</Template>
  <TotalTime>3278</TotalTime>
  <Words>517</Words>
  <Application>Microsoft Macintosh PowerPoint</Application>
  <PresentationFormat>Widescreen</PresentationFormat>
  <Paragraphs>92</Paragraphs>
  <Slides>11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HI blue background</vt:lpstr>
      <vt:lpstr>Delayed mode quality control  of pressure, temperature, and salinity</vt:lpstr>
      <vt:lpstr>Outline</vt:lpstr>
      <vt:lpstr>The Matlab toolbox DMQC-fun</vt:lpstr>
      <vt:lpstr>DMQC-fun at a glance</vt:lpstr>
      <vt:lpstr>Progress 2022</vt:lpstr>
      <vt:lpstr>prepare_floats previously</vt:lpstr>
      <vt:lpstr>Now also with visual control of every profile</vt:lpstr>
      <vt:lpstr>check_profiles example</vt:lpstr>
      <vt:lpstr>Descending profiles are also checked now</vt:lpstr>
      <vt:lpstr>Status DMQC for p, S &amp; T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presentation blue english</dc:title>
  <dc:subject/>
  <dc:creator>Hege Iren Svensen</dc:creator>
  <cp:keywords/>
  <dc:description/>
  <cp:lastModifiedBy>Nilsen, Jan Even Øie</cp:lastModifiedBy>
  <cp:revision>140</cp:revision>
  <dcterms:created xsi:type="dcterms:W3CDTF">2017-10-09T09:23:57Z</dcterms:created>
  <dcterms:modified xsi:type="dcterms:W3CDTF">2023-02-02T14:10:00Z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0x0101009148F5A04DDD49CBA7127AADA5FB792B00AADE34325A8B49CDA8BB4DB53328F214001B496BC5FD92554EA0BD81CEB416ADBB</vt:lpwstr>
  </property>
</Properties>
</file>