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4" r:id="rId4"/>
  </p:sldMasterIdLst>
  <p:notesMasterIdLst>
    <p:notesMasterId r:id="rId36"/>
  </p:notesMasterIdLst>
  <p:handoutMasterIdLst>
    <p:handoutMasterId r:id="rId37"/>
  </p:handoutMasterIdLst>
  <p:sldIdLst>
    <p:sldId id="549" r:id="rId5"/>
    <p:sldId id="2850" r:id="rId6"/>
    <p:sldId id="425" r:id="rId7"/>
    <p:sldId id="663" r:id="rId8"/>
    <p:sldId id="475" r:id="rId9"/>
    <p:sldId id="2851" r:id="rId10"/>
    <p:sldId id="665" r:id="rId11"/>
    <p:sldId id="267" r:id="rId12"/>
    <p:sldId id="357" r:id="rId13"/>
    <p:sldId id="285" r:id="rId14"/>
    <p:sldId id="286" r:id="rId15"/>
    <p:sldId id="673" r:id="rId16"/>
    <p:sldId id="674" r:id="rId17"/>
    <p:sldId id="675" r:id="rId18"/>
    <p:sldId id="484" r:id="rId19"/>
    <p:sldId id="491" r:id="rId20"/>
    <p:sldId id="477" r:id="rId21"/>
    <p:sldId id="460" r:id="rId22"/>
    <p:sldId id="274" r:id="rId23"/>
    <p:sldId id="275" r:id="rId24"/>
    <p:sldId id="544" r:id="rId25"/>
    <p:sldId id="676" r:id="rId26"/>
    <p:sldId id="672" r:id="rId27"/>
    <p:sldId id="677" r:id="rId28"/>
    <p:sldId id="716" r:id="rId29"/>
    <p:sldId id="2843" r:id="rId30"/>
    <p:sldId id="2844" r:id="rId31"/>
    <p:sldId id="2845" r:id="rId32"/>
    <p:sldId id="2846" r:id="rId33"/>
    <p:sldId id="2848" r:id="rId34"/>
    <p:sldId id="2849" r:id="rId35"/>
  </p:sldIdLst>
  <p:sldSz cx="12192000" cy="6858000"/>
  <p:notesSz cx="6797675" cy="9926638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71421CD1-089B-DCC9-BEBB-6875D14E96D4}" name="de Supinski, Bronis R." initials="" userId="S::desupinski1@llnl.gov::909454c0-bbf8-4da3-b5ea-965cfd308d87" providerId="AD"/>
  <p188:author id="{64465BED-3099-36A7-3DBA-58290B70F4C1}" name="Michael Klemm" initials="MK" userId="d1735a9ef9a6f51d" providerId="Windows Liv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F6D88"/>
    <a:srgbClr val="096957"/>
    <a:srgbClr val="00FDFF"/>
    <a:srgbClr val="FF8AD8"/>
    <a:srgbClr val="00FCFF"/>
    <a:srgbClr val="685C9F"/>
    <a:srgbClr val="2534AC"/>
    <a:srgbClr val="64E700"/>
    <a:srgbClr val="148AAC"/>
    <a:srgbClr val="0067A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27C4F17-27F2-4C5E-A7C3-164E10FF3E60}" v="16" dt="2025-10-01T10:04:43.67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59" autoAdjust="0"/>
    <p:restoredTop sz="93132" autoAdjust="0"/>
  </p:normalViewPr>
  <p:slideViewPr>
    <p:cSldViewPr>
      <p:cViewPr varScale="1">
        <p:scale>
          <a:sx n="125" d="100"/>
          <a:sy n="125" d="100"/>
        </p:scale>
        <p:origin x="132" y="14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1210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6" d="100"/>
        <a:sy n="106" d="100"/>
      </p:scale>
      <p:origin x="0" y="5888"/>
    </p:cViewPr>
  </p:sorterViewPr>
  <p:notesViewPr>
    <p:cSldViewPr>
      <p:cViewPr varScale="1">
        <p:scale>
          <a:sx n="49" d="100"/>
          <a:sy n="49" d="100"/>
        </p:scale>
        <p:origin x="2922" y="54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8/10/relationships/authors" Target="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microsoft.com/office/2015/10/relationships/revisionInfo" Target="revisionInfo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lemm, Michael" userId="7ce23d3b-3c6a-4e3e-be1c-40b5ab7408be" providerId="ADAL" clId="{F27C4F17-27F2-4C5E-A7C3-164E10FF3E60}"/>
    <pc:docChg chg="undo custSel addSld delSld modSld sldOrd">
      <pc:chgData name="Klemm, Michael" userId="7ce23d3b-3c6a-4e3e-be1c-40b5ab7408be" providerId="ADAL" clId="{F27C4F17-27F2-4C5E-A7C3-164E10FF3E60}" dt="2025-10-01T10:07:40.515" v="481" actId="20577"/>
      <pc:docMkLst>
        <pc:docMk/>
      </pc:docMkLst>
      <pc:sldChg chg="add">
        <pc:chgData name="Klemm, Michael" userId="7ce23d3b-3c6a-4e3e-be1c-40b5ab7408be" providerId="ADAL" clId="{F27C4F17-27F2-4C5E-A7C3-164E10FF3E60}" dt="2025-10-01T09:55:17.375" v="0"/>
        <pc:sldMkLst>
          <pc:docMk/>
          <pc:sldMk cId="2455927073" sldId="267"/>
        </pc:sldMkLst>
      </pc:sldChg>
      <pc:sldChg chg="add">
        <pc:chgData name="Klemm, Michael" userId="7ce23d3b-3c6a-4e3e-be1c-40b5ab7408be" providerId="ADAL" clId="{F27C4F17-27F2-4C5E-A7C3-164E10FF3E60}" dt="2025-10-01T09:58:08.658" v="31"/>
        <pc:sldMkLst>
          <pc:docMk/>
          <pc:sldMk cId="4144161504" sldId="274"/>
        </pc:sldMkLst>
      </pc:sldChg>
      <pc:sldChg chg="add">
        <pc:chgData name="Klemm, Michael" userId="7ce23d3b-3c6a-4e3e-be1c-40b5ab7408be" providerId="ADAL" clId="{F27C4F17-27F2-4C5E-A7C3-164E10FF3E60}" dt="2025-10-01T09:58:08.658" v="31"/>
        <pc:sldMkLst>
          <pc:docMk/>
          <pc:sldMk cId="2210886125" sldId="275"/>
        </pc:sldMkLst>
      </pc:sldChg>
      <pc:sldChg chg="add">
        <pc:chgData name="Klemm, Michael" userId="7ce23d3b-3c6a-4e3e-be1c-40b5ab7408be" providerId="ADAL" clId="{F27C4F17-27F2-4C5E-A7C3-164E10FF3E60}" dt="2025-10-01T09:56:16.448" v="3"/>
        <pc:sldMkLst>
          <pc:docMk/>
          <pc:sldMk cId="1139873317" sldId="285"/>
        </pc:sldMkLst>
      </pc:sldChg>
      <pc:sldChg chg="addSp delSp modSp add mod chgLayout">
        <pc:chgData name="Klemm, Michael" userId="7ce23d3b-3c6a-4e3e-be1c-40b5ab7408be" providerId="ADAL" clId="{F27C4F17-27F2-4C5E-A7C3-164E10FF3E60}" dt="2025-10-01T09:56:24.604" v="4" actId="6264"/>
        <pc:sldMkLst>
          <pc:docMk/>
          <pc:sldMk cId="2905523733" sldId="286"/>
        </pc:sldMkLst>
        <pc:spChg chg="add del mod">
          <ac:chgData name="Klemm, Michael" userId="7ce23d3b-3c6a-4e3e-be1c-40b5ab7408be" providerId="ADAL" clId="{F27C4F17-27F2-4C5E-A7C3-164E10FF3E60}" dt="2025-10-01T09:56:24.604" v="4" actId="6264"/>
          <ac:spMkLst>
            <pc:docMk/>
            <pc:sldMk cId="2905523733" sldId="286"/>
            <ac:spMk id="2" creationId="{3B7A8ECB-789F-90F8-5705-F9AC8F9AD7A7}"/>
          </ac:spMkLst>
        </pc:spChg>
        <pc:spChg chg="mod ord">
          <ac:chgData name="Klemm, Michael" userId="7ce23d3b-3c6a-4e3e-be1c-40b5ab7408be" providerId="ADAL" clId="{F27C4F17-27F2-4C5E-A7C3-164E10FF3E60}" dt="2025-10-01T09:56:24.604" v="4" actId="6264"/>
          <ac:spMkLst>
            <pc:docMk/>
            <pc:sldMk cId="2905523733" sldId="286"/>
            <ac:spMk id="3" creationId="{00000000-0000-0000-0000-000000000000}"/>
          </ac:spMkLst>
        </pc:spChg>
        <pc:spChg chg="mod ord">
          <ac:chgData name="Klemm, Michael" userId="7ce23d3b-3c6a-4e3e-be1c-40b5ab7408be" providerId="ADAL" clId="{F27C4F17-27F2-4C5E-A7C3-164E10FF3E60}" dt="2025-10-01T09:56:24.604" v="4" actId="6264"/>
          <ac:spMkLst>
            <pc:docMk/>
            <pc:sldMk cId="2905523733" sldId="286"/>
            <ac:spMk id="4" creationId="{7470055D-6788-4B71-8C30-40D6D9D0F317}"/>
          </ac:spMkLst>
        </pc:spChg>
        <pc:spChg chg="add del mod">
          <ac:chgData name="Klemm, Michael" userId="7ce23d3b-3c6a-4e3e-be1c-40b5ab7408be" providerId="ADAL" clId="{F27C4F17-27F2-4C5E-A7C3-164E10FF3E60}" dt="2025-10-01T09:56:24.604" v="4" actId="6264"/>
          <ac:spMkLst>
            <pc:docMk/>
            <pc:sldMk cId="2905523733" sldId="286"/>
            <ac:spMk id="5" creationId="{BA399C27-0FC1-2385-ECFF-10B396DF127D}"/>
          </ac:spMkLst>
        </pc:spChg>
      </pc:sldChg>
      <pc:sldChg chg="add">
        <pc:chgData name="Klemm, Michael" userId="7ce23d3b-3c6a-4e3e-be1c-40b5ab7408be" providerId="ADAL" clId="{F27C4F17-27F2-4C5E-A7C3-164E10FF3E60}" dt="2025-10-01T09:56:16.448" v="3"/>
        <pc:sldMkLst>
          <pc:docMk/>
          <pc:sldMk cId="3375928393" sldId="357"/>
        </pc:sldMkLst>
      </pc:sldChg>
      <pc:sldChg chg="modSp mod ord">
        <pc:chgData name="Klemm, Michael" userId="7ce23d3b-3c6a-4e3e-be1c-40b5ab7408be" providerId="ADAL" clId="{F27C4F17-27F2-4C5E-A7C3-164E10FF3E60}" dt="2025-10-01T09:58:06.880" v="30" actId="20577"/>
        <pc:sldMkLst>
          <pc:docMk/>
          <pc:sldMk cId="332984562" sldId="460"/>
        </pc:sldMkLst>
        <pc:spChg chg="mod">
          <ac:chgData name="Klemm, Michael" userId="7ce23d3b-3c6a-4e3e-be1c-40b5ab7408be" providerId="ADAL" clId="{F27C4F17-27F2-4C5E-A7C3-164E10FF3E60}" dt="2025-10-01T09:58:06.880" v="30" actId="20577"/>
          <ac:spMkLst>
            <pc:docMk/>
            <pc:sldMk cId="332984562" sldId="460"/>
            <ac:spMk id="2" creationId="{00000000-0000-0000-0000-000000000000}"/>
          </ac:spMkLst>
        </pc:spChg>
      </pc:sldChg>
      <pc:sldChg chg="add">
        <pc:chgData name="Klemm, Michael" userId="7ce23d3b-3c6a-4e3e-be1c-40b5ab7408be" providerId="ADAL" clId="{F27C4F17-27F2-4C5E-A7C3-164E10FF3E60}" dt="2025-10-01T09:58:08.658" v="31"/>
        <pc:sldMkLst>
          <pc:docMk/>
          <pc:sldMk cId="1697029489" sldId="544"/>
        </pc:sldMkLst>
      </pc:sldChg>
      <pc:sldChg chg="add">
        <pc:chgData name="Klemm, Michael" userId="7ce23d3b-3c6a-4e3e-be1c-40b5ab7408be" providerId="ADAL" clId="{F27C4F17-27F2-4C5E-A7C3-164E10FF3E60}" dt="2025-10-01T09:59:04.186" v="64"/>
        <pc:sldMkLst>
          <pc:docMk/>
          <pc:sldMk cId="2213922289" sldId="672"/>
        </pc:sldMkLst>
      </pc:sldChg>
      <pc:sldChg chg="add">
        <pc:chgData name="Klemm, Michael" userId="7ce23d3b-3c6a-4e3e-be1c-40b5ab7408be" providerId="ADAL" clId="{F27C4F17-27F2-4C5E-A7C3-164E10FF3E60}" dt="2025-10-01T09:57:59.790" v="5" actId="2890"/>
        <pc:sldMkLst>
          <pc:docMk/>
          <pc:sldMk cId="384652003" sldId="675"/>
        </pc:sldMkLst>
      </pc:sldChg>
      <pc:sldChg chg="modSp add mod ord">
        <pc:chgData name="Klemm, Michael" userId="7ce23d3b-3c6a-4e3e-be1c-40b5ab7408be" providerId="ADAL" clId="{F27C4F17-27F2-4C5E-A7C3-164E10FF3E60}" dt="2025-10-01T09:58:33.665" v="63" actId="20577"/>
        <pc:sldMkLst>
          <pc:docMk/>
          <pc:sldMk cId="2089813818" sldId="676"/>
        </pc:sldMkLst>
        <pc:spChg chg="mod">
          <ac:chgData name="Klemm, Michael" userId="7ce23d3b-3c6a-4e3e-be1c-40b5ab7408be" providerId="ADAL" clId="{F27C4F17-27F2-4C5E-A7C3-164E10FF3E60}" dt="2025-10-01T09:58:33.665" v="63" actId="20577"/>
          <ac:spMkLst>
            <pc:docMk/>
            <pc:sldMk cId="2089813818" sldId="676"/>
            <ac:spMk id="2" creationId="{DE9DFA56-B688-E5B6-6FAB-661EFFD7EFC2}"/>
          </ac:spMkLst>
        </pc:spChg>
      </pc:sldChg>
      <pc:sldChg chg="del">
        <pc:chgData name="Klemm, Michael" userId="7ce23d3b-3c6a-4e3e-be1c-40b5ab7408be" providerId="ADAL" clId="{F27C4F17-27F2-4C5E-A7C3-164E10FF3E60}" dt="2025-10-01T09:55:23.334" v="2" actId="47"/>
        <pc:sldMkLst>
          <pc:docMk/>
          <pc:sldMk cId="2366109230" sldId="676"/>
        </pc:sldMkLst>
      </pc:sldChg>
      <pc:sldChg chg="modSp add mod">
        <pc:chgData name="Klemm, Michael" userId="7ce23d3b-3c6a-4e3e-be1c-40b5ab7408be" providerId="ADAL" clId="{F27C4F17-27F2-4C5E-A7C3-164E10FF3E60}" dt="2025-10-01T09:59:08.479" v="66" actId="20577"/>
        <pc:sldMkLst>
          <pc:docMk/>
          <pc:sldMk cId="2366109230" sldId="677"/>
        </pc:sldMkLst>
        <pc:spChg chg="mod">
          <ac:chgData name="Klemm, Michael" userId="7ce23d3b-3c6a-4e3e-be1c-40b5ab7408be" providerId="ADAL" clId="{F27C4F17-27F2-4C5E-A7C3-164E10FF3E60}" dt="2025-10-01T09:59:08.479" v="66" actId="20577"/>
          <ac:spMkLst>
            <pc:docMk/>
            <pc:sldMk cId="2366109230" sldId="677"/>
            <ac:spMk id="3" creationId="{00000000-0000-0000-0000-000000000000}"/>
          </ac:spMkLst>
        </pc:spChg>
      </pc:sldChg>
      <pc:sldChg chg="modSp add mod">
        <pc:chgData name="Klemm, Michael" userId="7ce23d3b-3c6a-4e3e-be1c-40b5ab7408be" providerId="ADAL" clId="{F27C4F17-27F2-4C5E-A7C3-164E10FF3E60}" dt="2025-10-01T09:59:15.616" v="72" actId="20577"/>
        <pc:sldMkLst>
          <pc:docMk/>
          <pc:sldMk cId="903348900" sldId="716"/>
        </pc:sldMkLst>
        <pc:spChg chg="mod">
          <ac:chgData name="Klemm, Michael" userId="7ce23d3b-3c6a-4e3e-be1c-40b5ab7408be" providerId="ADAL" clId="{F27C4F17-27F2-4C5E-A7C3-164E10FF3E60}" dt="2025-10-01T09:59:15.616" v="72" actId="20577"/>
          <ac:spMkLst>
            <pc:docMk/>
            <pc:sldMk cId="903348900" sldId="716"/>
            <ac:spMk id="5" creationId="{219D444D-4200-4DBF-B142-15EFDE3859CF}"/>
          </ac:spMkLst>
        </pc:spChg>
      </pc:sldChg>
      <pc:sldChg chg="del">
        <pc:chgData name="Klemm, Michael" userId="7ce23d3b-3c6a-4e3e-be1c-40b5ab7408be" providerId="ADAL" clId="{F27C4F17-27F2-4C5E-A7C3-164E10FF3E60}" dt="2025-10-01T09:55:20.538" v="1" actId="47"/>
        <pc:sldMkLst>
          <pc:docMk/>
          <pc:sldMk cId="2110803320" sldId="851"/>
        </pc:sldMkLst>
      </pc:sldChg>
      <pc:sldChg chg="modSp add mod modAnim">
        <pc:chgData name="Klemm, Michael" userId="7ce23d3b-3c6a-4e3e-be1c-40b5ab7408be" providerId="ADAL" clId="{F27C4F17-27F2-4C5E-A7C3-164E10FF3E60}" dt="2025-10-01T10:01:54.963" v="93"/>
        <pc:sldMkLst>
          <pc:docMk/>
          <pc:sldMk cId="80791429" sldId="2843"/>
        </pc:sldMkLst>
        <pc:spChg chg="mod">
          <ac:chgData name="Klemm, Michael" userId="7ce23d3b-3c6a-4e3e-be1c-40b5ab7408be" providerId="ADAL" clId="{F27C4F17-27F2-4C5E-A7C3-164E10FF3E60}" dt="2025-10-01T10:01:48.375" v="92" actId="554"/>
          <ac:spMkLst>
            <pc:docMk/>
            <pc:sldMk cId="80791429" sldId="2843"/>
            <ac:spMk id="77" creationId="{00000000-0000-0000-0000-000000000000}"/>
          </ac:spMkLst>
        </pc:spChg>
        <pc:cxnChg chg="mod">
          <ac:chgData name="Klemm, Michael" userId="7ce23d3b-3c6a-4e3e-be1c-40b5ab7408be" providerId="ADAL" clId="{F27C4F17-27F2-4C5E-A7C3-164E10FF3E60}" dt="2025-10-01T10:00:25.146" v="78" actId="1076"/>
          <ac:cxnSpMkLst>
            <pc:docMk/>
            <pc:sldMk cId="80791429" sldId="2843"/>
            <ac:cxnSpMk id="76" creationId="{00000000-0000-0000-0000-000000000000}"/>
          </ac:cxnSpMkLst>
        </pc:cxnChg>
        <pc:cxnChg chg="mod">
          <ac:chgData name="Klemm, Michael" userId="7ce23d3b-3c6a-4e3e-be1c-40b5ab7408be" providerId="ADAL" clId="{F27C4F17-27F2-4C5E-A7C3-164E10FF3E60}" dt="2025-10-01T10:01:48.375" v="92" actId="554"/>
          <ac:cxnSpMkLst>
            <pc:docMk/>
            <pc:sldMk cId="80791429" sldId="2843"/>
            <ac:cxnSpMk id="80" creationId="{00000000-0000-0000-0000-000000000000}"/>
          </ac:cxnSpMkLst>
        </pc:cxnChg>
      </pc:sldChg>
      <pc:sldChg chg="modSp add mod">
        <pc:chgData name="Klemm, Michael" userId="7ce23d3b-3c6a-4e3e-be1c-40b5ab7408be" providerId="ADAL" clId="{F27C4F17-27F2-4C5E-A7C3-164E10FF3E60}" dt="2025-10-01T09:59:36.499" v="74" actId="1076"/>
        <pc:sldMkLst>
          <pc:docMk/>
          <pc:sldMk cId="559529061" sldId="2844"/>
        </pc:sldMkLst>
        <pc:cxnChg chg="mod">
          <ac:chgData name="Klemm, Michael" userId="7ce23d3b-3c6a-4e3e-be1c-40b5ab7408be" providerId="ADAL" clId="{F27C4F17-27F2-4C5E-A7C3-164E10FF3E60}" dt="2025-10-01T09:59:36.499" v="74" actId="1076"/>
          <ac:cxnSpMkLst>
            <pc:docMk/>
            <pc:sldMk cId="559529061" sldId="2844"/>
            <ac:cxnSpMk id="33" creationId="{00000000-0000-0000-0000-000000000000}"/>
          </ac:cxnSpMkLst>
        </pc:cxnChg>
      </pc:sldChg>
      <pc:sldChg chg="modSp add mod ord">
        <pc:chgData name="Klemm, Michael" userId="7ce23d3b-3c6a-4e3e-be1c-40b5ab7408be" providerId="ADAL" clId="{F27C4F17-27F2-4C5E-A7C3-164E10FF3E60}" dt="2025-10-01T10:02:35.025" v="145" actId="14100"/>
        <pc:sldMkLst>
          <pc:docMk/>
          <pc:sldMk cId="365521142" sldId="2845"/>
        </pc:sldMkLst>
        <pc:spChg chg="mod">
          <ac:chgData name="Klemm, Michael" userId="7ce23d3b-3c6a-4e3e-be1c-40b5ab7408be" providerId="ADAL" clId="{F27C4F17-27F2-4C5E-A7C3-164E10FF3E60}" dt="2025-10-01T10:02:35.025" v="145" actId="14100"/>
          <ac:spMkLst>
            <pc:docMk/>
            <pc:sldMk cId="365521142" sldId="2845"/>
            <ac:spMk id="2" creationId="{C7B45957-DD74-C833-921F-3EA8D25D2C4F}"/>
          </ac:spMkLst>
        </pc:spChg>
      </pc:sldChg>
      <pc:sldChg chg="add">
        <pc:chgData name="Klemm, Michael" userId="7ce23d3b-3c6a-4e3e-be1c-40b5ab7408be" providerId="ADAL" clId="{F27C4F17-27F2-4C5E-A7C3-164E10FF3E60}" dt="2025-10-01T10:02:40.747" v="146"/>
        <pc:sldMkLst>
          <pc:docMk/>
          <pc:sldMk cId="2462512876" sldId="2846"/>
        </pc:sldMkLst>
      </pc:sldChg>
      <pc:sldChg chg="add">
        <pc:chgData name="Klemm, Michael" userId="7ce23d3b-3c6a-4e3e-be1c-40b5ab7408be" providerId="ADAL" clId="{F27C4F17-27F2-4C5E-A7C3-164E10FF3E60}" dt="2025-10-01T10:02:40.747" v="146"/>
        <pc:sldMkLst>
          <pc:docMk/>
          <pc:sldMk cId="3499549029" sldId="2848"/>
        </pc:sldMkLst>
      </pc:sldChg>
      <pc:sldChg chg="modSp add mod ord">
        <pc:chgData name="Klemm, Michael" userId="7ce23d3b-3c6a-4e3e-be1c-40b5ab7408be" providerId="ADAL" clId="{F27C4F17-27F2-4C5E-A7C3-164E10FF3E60}" dt="2025-10-01T10:02:55.938" v="189" actId="5793"/>
        <pc:sldMkLst>
          <pc:docMk/>
          <pc:sldMk cId="877726721" sldId="2849"/>
        </pc:sldMkLst>
        <pc:spChg chg="mod">
          <ac:chgData name="Klemm, Michael" userId="7ce23d3b-3c6a-4e3e-be1c-40b5ab7408be" providerId="ADAL" clId="{F27C4F17-27F2-4C5E-A7C3-164E10FF3E60}" dt="2025-10-01T10:02:55.938" v="189" actId="5793"/>
          <ac:spMkLst>
            <pc:docMk/>
            <pc:sldMk cId="877726721" sldId="2849"/>
            <ac:spMk id="2" creationId="{2A0A2880-EAFB-4D92-34E8-72D1A8491960}"/>
          </ac:spMkLst>
        </pc:spChg>
      </pc:sldChg>
      <pc:sldChg chg="addSp delSp modSp new mod modClrScheme chgLayout">
        <pc:chgData name="Klemm, Michael" userId="7ce23d3b-3c6a-4e3e-be1c-40b5ab7408be" providerId="ADAL" clId="{F27C4F17-27F2-4C5E-A7C3-164E10FF3E60}" dt="2025-10-01T10:07:40.515" v="481" actId="20577"/>
        <pc:sldMkLst>
          <pc:docMk/>
          <pc:sldMk cId="2025409769" sldId="2850"/>
        </pc:sldMkLst>
        <pc:spChg chg="mod ord">
          <ac:chgData name="Klemm, Michael" userId="7ce23d3b-3c6a-4e3e-be1c-40b5ab7408be" providerId="ADAL" clId="{F27C4F17-27F2-4C5E-A7C3-164E10FF3E60}" dt="2025-10-01T10:07:40.515" v="481" actId="20577"/>
          <ac:spMkLst>
            <pc:docMk/>
            <pc:sldMk cId="2025409769" sldId="2850"/>
            <ac:spMk id="2" creationId="{8E9B8BA5-0264-B311-5013-869F71336534}"/>
          </ac:spMkLst>
        </pc:spChg>
        <pc:spChg chg="add del mod ord">
          <ac:chgData name="Klemm, Michael" userId="7ce23d3b-3c6a-4e3e-be1c-40b5ab7408be" providerId="ADAL" clId="{F27C4F17-27F2-4C5E-A7C3-164E10FF3E60}" dt="2025-10-01T10:04:36.999" v="212" actId="700"/>
          <ac:spMkLst>
            <pc:docMk/>
            <pc:sldMk cId="2025409769" sldId="2850"/>
            <ac:spMk id="3" creationId="{FC46970E-EB6F-2477-0D5B-F64760A453DF}"/>
          </ac:spMkLst>
        </pc:spChg>
        <pc:spChg chg="add mod ord">
          <ac:chgData name="Klemm, Michael" userId="7ce23d3b-3c6a-4e3e-be1c-40b5ab7408be" providerId="ADAL" clId="{F27C4F17-27F2-4C5E-A7C3-164E10FF3E60}" dt="2025-10-01T10:04:44.713" v="215" actId="20577"/>
          <ac:spMkLst>
            <pc:docMk/>
            <pc:sldMk cId="2025409769" sldId="2850"/>
            <ac:spMk id="4" creationId="{B87F9246-FEC7-5B8E-30E8-F29A90F4A270}"/>
          </ac:spMkLst>
        </pc:spChg>
      </pc:sldChg>
      <pc:sldChg chg="modSp add mod ord">
        <pc:chgData name="Klemm, Michael" userId="7ce23d3b-3c6a-4e3e-be1c-40b5ab7408be" providerId="ADAL" clId="{F27C4F17-27F2-4C5E-A7C3-164E10FF3E60}" dt="2025-10-01T10:05:14" v="291" actId="20577"/>
        <pc:sldMkLst>
          <pc:docMk/>
          <pc:sldMk cId="3602404431" sldId="2851"/>
        </pc:sldMkLst>
        <pc:spChg chg="mod">
          <ac:chgData name="Klemm, Michael" userId="7ce23d3b-3c6a-4e3e-be1c-40b5ab7408be" providerId="ADAL" clId="{F27C4F17-27F2-4C5E-A7C3-164E10FF3E60}" dt="2025-10-01T10:05:14" v="291" actId="20577"/>
          <ac:spMkLst>
            <pc:docMk/>
            <pc:sldMk cId="3602404431" sldId="2851"/>
            <ac:spMk id="2" creationId="{2E2135FE-9154-E9E7-693E-3ADE014DB257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E4C92A-7078-45CE-AF6A-DA922CE3C400}" type="datetimeFigureOut">
              <a:rPr lang="de-DE" sz="1000" smtClean="0">
                <a:latin typeface="Arial" pitchFamily="34" charset="0"/>
                <a:cs typeface="Arial" pitchFamily="34" charset="0"/>
              </a:rPr>
              <a:pPr/>
              <a:t>01.10.2025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2F3A4E-D08F-485B-8E89-A315E0A0AF72}" type="slidenum">
              <a:rPr lang="de-DE" sz="1000" smtClean="0">
                <a:latin typeface="Arial" pitchFamily="34" charset="0"/>
                <a:cs typeface="Arial" pitchFamily="34" charset="0"/>
              </a:rPr>
              <a:pPr/>
              <a:t>‹#›</a:t>
            </a:fld>
            <a:endParaRPr lang="de-DE" sz="10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4911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Arial" pitchFamily="34" charset="0"/>
                <a:cs typeface="Arial" pitchFamily="34" charset="0"/>
              </a:defRPr>
            </a:lvl1pPr>
          </a:lstStyle>
          <a:p>
            <a:fld id="{2F850D1B-4CFB-4279-ABDA-9BA9435E4840}" type="datetimeFigureOut">
              <a:rPr lang="de-DE" smtClean="0"/>
              <a:pPr/>
              <a:t>01.10.2025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latin typeface="Arial" pitchFamily="34" charset="0"/>
                <a:cs typeface="Arial" pitchFamily="34" charset="0"/>
              </a:defRPr>
            </a:lvl1pPr>
          </a:lstStyle>
          <a:p>
            <a:fld id="{2301860B-3B15-45DC-8492-DE44F0AE8E00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29905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488" y="744538"/>
            <a:ext cx="6616700" cy="3722687"/>
          </a:xfrm>
          <a:prstGeom prst="rect">
            <a:avLst/>
          </a:prstGeom>
        </p:spPr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79680" y="4715280"/>
            <a:ext cx="5437800" cy="4466520"/>
          </a:xfrm>
          <a:prstGeom prst="rect">
            <a:avLst/>
          </a:prstGeom>
        </p:spPr>
        <p:txBody>
          <a:bodyPr>
            <a:noAutofit/>
          </a:bodyPr>
          <a:lstStyle/>
          <a:p>
            <a:endParaRPr lang="de-DE" sz="2000" b="0" strike="noStrike" spc="-1">
              <a:latin typeface="Arial"/>
            </a:endParaRPr>
          </a:p>
        </p:txBody>
      </p:sp>
      <p:sp>
        <p:nvSpPr>
          <p:cNvPr id="149" name="Slide Number Placeholder 3"/>
          <p:cNvSpPr txBox="1"/>
          <p:nvPr/>
        </p:nvSpPr>
        <p:spPr>
          <a:xfrm>
            <a:off x="3850560" y="9428760"/>
            <a:ext cx="2945160" cy="49608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/>
          <a:p>
            <a:pPr algn="r">
              <a:lnSpc>
                <a:spcPct val="100000"/>
              </a:lnSpc>
            </a:pPr>
            <a:fld id="{D3466AD8-2399-43B9-B5CB-87D18499C1F8}" type="slidenum">
              <a:rPr lang="de-DE" sz="1000" b="0" strike="noStrike" spc="-1">
                <a:solidFill>
                  <a:srgbClr val="000000"/>
                </a:solidFill>
                <a:latin typeface="Arial"/>
                <a:ea typeface="+mn-ea"/>
              </a:rPr>
              <a:t>1</a:t>
            </a:fld>
            <a:endParaRPr lang="de-DE" sz="10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29" name="Text Box 1"/>
          <p:cNvSpPr txBox="1">
            <a:spLocks noGrp="1" noRot="1" noChangeAspect="1" noChangeArrowheads="1"/>
          </p:cNvSpPr>
          <p:nvPr>
            <p:ph type="sldImg"/>
          </p:nvPr>
        </p:nvSpPr>
        <p:spPr bwMode="auto">
          <a:xfrm>
            <a:off x="385763" y="990600"/>
            <a:ext cx="6026150" cy="339090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miter lim="800000"/>
            <a:headEnd/>
            <a:tailEnd/>
          </a:ln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176130" name="Text Box 2"/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037146" y="4709514"/>
            <a:ext cx="4728938" cy="376165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24428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01860B-3B15-45DC-8492-DE44F0AE8E00}" type="slidenum">
              <a:rPr lang="de-DE" smtClean="0"/>
              <a:pPr/>
              <a:t>10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32913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657" name="Text Box 1"/>
          <p:cNvSpPr txBox="1">
            <a:spLocks noChangeArrowheads="1"/>
          </p:cNvSpPr>
          <p:nvPr/>
        </p:nvSpPr>
        <p:spPr bwMode="auto">
          <a:xfrm>
            <a:off x="1396745" y="991724"/>
            <a:ext cx="4004186" cy="3388781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82058" tIns="41029" rIns="82058" bIns="41029" anchor="ctr"/>
          <a:lstStyle/>
          <a:p>
            <a:endParaRPr lang="en-US"/>
          </a:p>
        </p:txBody>
      </p:sp>
      <p:sp>
        <p:nvSpPr>
          <p:cNvPr id="198658" name="Text Box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1037146" y="4709514"/>
            <a:ext cx="4728938" cy="3761657"/>
          </a:xfrm>
          <a:prstGeom prst="rect">
            <a:avLst/>
          </a:prstGeom>
          <a:noFill/>
          <a:ln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7775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01860B-3B15-45DC-8492-DE44F0AE8E00}" type="slidenum">
              <a:rPr lang="de-DE" smtClean="0"/>
              <a:pPr/>
              <a:t>25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9534643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with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39350" y="188641"/>
            <a:ext cx="9697077" cy="64809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4000" b="1" baseline="0">
                <a:solidFill>
                  <a:srgbClr val="176DB6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084588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912283" y="1628775"/>
            <a:ext cx="7295952" cy="1440186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4400" b="1" baseline="0">
                <a:solidFill>
                  <a:srgbClr val="176DB6"/>
                </a:solidFill>
              </a:defRPr>
            </a:lvl1pPr>
          </a:lstStyle>
          <a:p>
            <a:pPr lvl="0"/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02449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b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0" y="1988841"/>
            <a:ext cx="12192000" cy="648097"/>
          </a:xfrm>
          <a:prstGeom prst="rect">
            <a:avLst/>
          </a:prstGeom>
        </p:spPr>
        <p:txBody>
          <a:bodyPr vert="horz" anchor="ctr" anchorCtr="0"/>
          <a:lstStyle>
            <a:lvl1pPr marL="0" indent="0" algn="ctr">
              <a:buFontTx/>
              <a:buNone/>
              <a:defRPr sz="4400" b="1" i="1" baseline="0">
                <a:solidFill>
                  <a:srgbClr val="176DB6"/>
                </a:solidFill>
              </a:defRPr>
            </a:lvl1pPr>
          </a:lstStyle>
          <a:p>
            <a:pPr lvl="0"/>
            <a:r>
              <a:rPr lang="en-US" dirty="0"/>
              <a:t>Title of Subsection Within Section</a:t>
            </a:r>
          </a:p>
        </p:txBody>
      </p:sp>
      <p:sp>
        <p:nvSpPr>
          <p:cNvPr id="4" name="Rectangle 6"/>
          <p:cNvSpPr txBox="1">
            <a:spLocks noChangeArrowheads="1"/>
          </p:cNvSpPr>
          <p:nvPr userDrawn="1"/>
        </p:nvSpPr>
        <p:spPr bwMode="auto">
          <a:xfrm>
            <a:off x="-11471" y="6489339"/>
            <a:ext cx="609600" cy="381000"/>
          </a:xfrm>
          <a:prstGeom prst="rect">
            <a:avLst/>
          </a:prstGeom>
          <a:solidFill>
            <a:srgbClr val="0067A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AB88244-CF3D-4E64-A56A-B9714CA78AC5}" type="slidenum">
              <a:rPr lang="de-DE" sz="1200" smtClean="0"/>
              <a:pPr>
                <a:defRPr/>
              </a:pPr>
              <a:t>‹#›</a:t>
            </a:fld>
            <a:endParaRPr lang="de-DE" sz="1200" dirty="0">
              <a:solidFill>
                <a:srgbClr val="D3D9D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39409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lide with title only (NEW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39350" y="188641"/>
            <a:ext cx="9697077" cy="64809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4000" b="1" baseline="0">
                <a:solidFill>
                  <a:srgbClr val="176DB6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  <p:sp>
        <p:nvSpPr>
          <p:cNvPr id="3" name="Explosion 1 2"/>
          <p:cNvSpPr/>
          <p:nvPr userDrawn="1"/>
        </p:nvSpPr>
        <p:spPr>
          <a:xfrm>
            <a:off x="9959344" y="-81930"/>
            <a:ext cx="2239491" cy="1420074"/>
          </a:xfrm>
          <a:prstGeom prst="irregularSeal1">
            <a:avLst/>
          </a:prstGeom>
          <a:solidFill>
            <a:schemeClr val="tx2">
              <a:lumMod val="60000"/>
              <a:lumOff val="40000"/>
            </a:schemeClr>
          </a:solidFill>
          <a:ln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pPr algn="ctr"/>
            <a:r>
              <a:rPr lang="en-US" sz="2800" b="1" i="1" dirty="0">
                <a:solidFill>
                  <a:srgbClr val="0000FF"/>
                </a:solidFill>
              </a:rPr>
              <a:t>NEW</a:t>
            </a:r>
          </a:p>
        </p:txBody>
      </p:sp>
    </p:spTree>
    <p:extLst>
      <p:ext uri="{BB962C8B-B14F-4D97-AF65-F5344CB8AC3E}">
        <p14:creationId xmlns:p14="http://schemas.microsoft.com/office/powerpoint/2010/main" val="20131711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RZ: Inhalt mit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4"/>
          <p:cNvSpPr>
            <a:spLocks noGrp="1"/>
          </p:cNvSpPr>
          <p:nvPr>
            <p:ph type="body" sz="quarter" idx="11" hasCustomPrompt="1"/>
          </p:nvPr>
        </p:nvSpPr>
        <p:spPr>
          <a:xfrm>
            <a:off x="302605" y="142830"/>
            <a:ext cx="6657492" cy="620721"/>
          </a:xfrm>
          <a:prstGeom prst="rect">
            <a:avLst/>
          </a:prstGeom>
        </p:spPr>
        <p:txBody>
          <a:bodyPr lIns="0" tIns="0" rIns="0" bIns="0" anchor="ctr" anchorCtr="0"/>
          <a:lstStyle>
            <a:lvl1pPr>
              <a:lnSpc>
                <a:spcPts val="2200"/>
              </a:lnSpc>
              <a:buNone/>
              <a:defRPr sz="2200" b="1" baseline="0">
                <a:solidFill>
                  <a:srgbClr val="00549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lvl="0"/>
            <a:r>
              <a:rPr lang="de-DE" dirty="0"/>
              <a:t>Überschrift der Folie (22pt, Blau, Fett),</a:t>
            </a:r>
          </a:p>
        </p:txBody>
      </p:sp>
      <p:sp>
        <p:nvSpPr>
          <p:cNvPr id="6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873091"/>
            <a:ext cx="11520000" cy="5256210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>
              <a:buClr>
                <a:srgbClr val="F6A800"/>
              </a:buClr>
              <a:buFont typeface="Wingdings" pitchFamily="2" charset="2"/>
              <a:buChar char=""/>
              <a:defRPr sz="2000" b="1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 baseline="0"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150000"/>
              </a:lnSpc>
              <a:buClr>
                <a:srgbClr val="00549F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Erste Ebene (20pt, 1pt Zeilenabstand, schwarz)</a:t>
            </a:r>
          </a:p>
          <a:p>
            <a:pPr lvl="1"/>
            <a:r>
              <a:rPr lang="de-DE" dirty="0"/>
              <a:t>Zweite Ebene (18pt, 1,5pt Zeilenabstand, Schwarz)</a:t>
            </a:r>
          </a:p>
          <a:p>
            <a:pPr lvl="2"/>
            <a:r>
              <a:rPr lang="de-DE" dirty="0"/>
              <a:t> Dritte Ebene (18pt, 1,5pt Zeilenabstand, Schwarz)</a:t>
            </a:r>
          </a:p>
          <a:p>
            <a:pPr lvl="3"/>
            <a:r>
              <a:rPr lang="de-DE" dirty="0"/>
              <a:t> Vierte Ebene (18pt, 1,5pt Zeilenabstand, Schwarz)</a:t>
            </a:r>
          </a:p>
          <a:p>
            <a:pPr lvl="4"/>
            <a:r>
              <a:rPr lang="de-DE" dirty="0"/>
              <a:t> Fünfte Ebene (18pt, 1,5pt Zeilenabstand, Schwarz)</a:t>
            </a:r>
          </a:p>
        </p:txBody>
      </p:sp>
    </p:spTree>
    <p:extLst>
      <p:ext uri="{BB962C8B-B14F-4D97-AF65-F5344CB8AC3E}">
        <p14:creationId xmlns:p14="http://schemas.microsoft.com/office/powerpoint/2010/main" val="153957342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lide with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platzhalter 7"/>
          <p:cNvSpPr>
            <a:spLocks noGrp="1"/>
          </p:cNvSpPr>
          <p:nvPr>
            <p:ph type="body" sz="quarter" idx="10" hasCustomPrompt="1"/>
          </p:nvPr>
        </p:nvSpPr>
        <p:spPr>
          <a:xfrm>
            <a:off x="336000" y="981102"/>
            <a:ext cx="11520000" cy="4968178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>
              <a:lnSpc>
                <a:spcPct val="100000"/>
              </a:lnSpc>
              <a:buClr>
                <a:srgbClr val="0067A6"/>
              </a:buClr>
              <a:buFont typeface="Wingdings" pitchFamily="2" charset="2"/>
              <a:buChar char=""/>
              <a:defRPr sz="2800" b="0" baseline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  <a:lvl2pPr marL="742950" indent="-285750">
              <a:lnSpc>
                <a:spcPct val="100000"/>
              </a:lnSpc>
              <a:buClr>
                <a:srgbClr val="0067A6"/>
              </a:buClr>
              <a:buFont typeface="Wingdings" pitchFamily="2" charset="2"/>
              <a:buChar char=""/>
              <a:defRPr sz="2400" baseline="0">
                <a:latin typeface="Arial" pitchFamily="34" charset="0"/>
                <a:cs typeface="Arial" pitchFamily="34" charset="0"/>
              </a:defRPr>
            </a:lvl2pPr>
            <a:lvl3pPr marL="1143000" indent="-228600">
              <a:lnSpc>
                <a:spcPct val="100000"/>
              </a:lnSpc>
              <a:buClr>
                <a:srgbClr val="0067A6"/>
              </a:buClr>
              <a:buFont typeface="Wingdings" pitchFamily="2" charset="2"/>
              <a:buChar char=""/>
              <a:defRPr sz="2000">
                <a:latin typeface="Arial" pitchFamily="34" charset="0"/>
                <a:cs typeface="Arial" pitchFamily="34" charset="0"/>
              </a:defRPr>
            </a:lvl3pPr>
            <a:lvl4pPr marL="1600200" indent="-228600">
              <a:lnSpc>
                <a:spcPct val="100000"/>
              </a:lnSpc>
              <a:buClr>
                <a:srgbClr val="0067A6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4pPr>
            <a:lvl5pPr marL="2057400" indent="-228600">
              <a:lnSpc>
                <a:spcPct val="100000"/>
              </a:lnSpc>
              <a:buClr>
                <a:srgbClr val="0067A6"/>
              </a:buClr>
              <a:buFont typeface="Wingdings" pitchFamily="2" charset="2"/>
              <a:buChar char=""/>
              <a:defRPr sz="1800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de-DE" dirty="0"/>
              <a:t>Level 1 (24pt, 1pt Zeilenabstand, schwarz)</a:t>
            </a:r>
          </a:p>
          <a:p>
            <a:pPr lvl="1"/>
            <a:r>
              <a:rPr lang="de-DE" dirty="0"/>
              <a:t>Zweite Ebene (20pt, 1,5pt Zeilenabstand, Schwarz)</a:t>
            </a:r>
          </a:p>
          <a:p>
            <a:pPr lvl="2"/>
            <a:r>
              <a:rPr lang="de-DE" dirty="0"/>
              <a:t> Dritte Ebene (20pt, 1,5pt Zeilenabstand, Schwarz)</a:t>
            </a:r>
          </a:p>
          <a:p>
            <a:pPr lvl="3"/>
            <a:r>
              <a:rPr lang="de-DE" dirty="0"/>
              <a:t> Vierte Ebene (18pt, 1,5pt Zeilenabstand, Schwarz)</a:t>
            </a:r>
          </a:p>
          <a:p>
            <a:pPr lvl="4"/>
            <a:r>
              <a:rPr lang="de-DE" dirty="0"/>
              <a:t> Fünfte Ebene (18pt, 1,5pt Zeilenabstand, Schwarz)</a:t>
            </a:r>
          </a:p>
        </p:txBody>
      </p:sp>
      <p:sp>
        <p:nvSpPr>
          <p:cNvPr id="4" name="Text Placeholder 11"/>
          <p:cNvSpPr>
            <a:spLocks noGrp="1"/>
          </p:cNvSpPr>
          <p:nvPr>
            <p:ph type="body" sz="quarter" idx="12" hasCustomPrompt="1"/>
          </p:nvPr>
        </p:nvSpPr>
        <p:spPr>
          <a:xfrm>
            <a:off x="239349" y="188641"/>
            <a:ext cx="9601067" cy="648097"/>
          </a:xfrm>
          <a:prstGeom prst="rect">
            <a:avLst/>
          </a:prstGeom>
        </p:spPr>
        <p:txBody>
          <a:bodyPr vert="horz" anchor="ctr" anchorCtr="0"/>
          <a:lstStyle>
            <a:lvl1pPr marL="0" indent="0">
              <a:buFontTx/>
              <a:buNone/>
              <a:defRPr sz="4000" b="1" baseline="0">
                <a:solidFill>
                  <a:srgbClr val="176DB6"/>
                </a:solidFill>
              </a:defRPr>
            </a:lvl1pPr>
          </a:lstStyle>
          <a:p>
            <a:pPr lvl="0"/>
            <a:r>
              <a:rPr lang="en-US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876839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_Aufzählung_kein_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platzhalter 11"/>
          <p:cNvSpPr>
            <a:spLocks noGrp="1"/>
          </p:cNvSpPr>
          <p:nvPr>
            <p:ph type="body" sz="quarter" idx="13"/>
          </p:nvPr>
        </p:nvSpPr>
        <p:spPr>
          <a:xfrm>
            <a:off x="373038" y="1151999"/>
            <a:ext cx="11484000" cy="4595657"/>
          </a:xfrm>
          <a:prstGeom prst="rect">
            <a:avLst/>
          </a:prstGeom>
        </p:spPr>
        <p:txBody>
          <a:bodyPr lIns="0" tIns="0" rIns="0" bIns="0"/>
          <a:lstStyle>
            <a:lvl1pPr>
              <a:spcBef>
                <a:spcPts val="600"/>
              </a:spcBef>
              <a:spcAft>
                <a:spcPts val="0"/>
              </a:spcAft>
              <a:defRPr sz="2000"/>
            </a:lvl1pPr>
            <a:lvl2pPr>
              <a:spcBef>
                <a:spcPts val="400"/>
              </a:spcBef>
              <a:spcAft>
                <a:spcPts val="0"/>
              </a:spcAft>
              <a:defRPr sz="1800"/>
            </a:lvl2pPr>
            <a:lvl3pPr>
              <a:spcBef>
                <a:spcPts val="200"/>
              </a:spcBef>
              <a:spcAft>
                <a:spcPts val="0"/>
              </a:spcAft>
              <a:defRPr/>
            </a:lvl3pPr>
            <a:lvl4pPr>
              <a:spcBef>
                <a:spcPts val="100"/>
              </a:spcBef>
              <a:defRPr/>
            </a:lvl4pPr>
          </a:lstStyle>
          <a:p>
            <a:pPr lvl="0"/>
            <a:r>
              <a:rPr lang="de-DE" dirty="0"/>
              <a:t>Formatvorlagen des Textmasters bearbeiten</a:t>
            </a:r>
          </a:p>
          <a:p>
            <a:pPr lvl="1"/>
            <a:r>
              <a:rPr lang="de-DE" dirty="0"/>
              <a:t>Zweite Ebene</a:t>
            </a:r>
          </a:p>
          <a:p>
            <a:pPr lvl="2"/>
            <a:r>
              <a:rPr lang="de-DE" dirty="0"/>
              <a:t>Dritte Ebene</a:t>
            </a:r>
          </a:p>
          <a:p>
            <a:pPr lvl="3"/>
            <a:r>
              <a:rPr lang="de-DE" dirty="0"/>
              <a:t>Vierte Ebene</a:t>
            </a: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  <a:prstGeom prst="rect">
            <a:avLst/>
          </a:prstGeom>
        </p:spPr>
        <p:txBody>
          <a:bodyPr lIns="0" tIns="0" rIns="0" bIns="0" anchor="b" anchorCtr="0"/>
          <a:lstStyle>
            <a:lvl1pPr algn="l">
              <a:defRPr sz="2200" b="1">
                <a:solidFill>
                  <a:schemeClr val="tx2"/>
                </a:solidFill>
              </a:defRPr>
            </a:lvl1pPr>
          </a:lstStyle>
          <a:p>
            <a:r>
              <a:rPr lang="de-DE" dirty="0"/>
              <a:t>Titelmasterformat durch Klicken bearbeiten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14969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feld 11"/>
          <p:cNvSpPr txBox="1"/>
          <p:nvPr/>
        </p:nvSpPr>
        <p:spPr>
          <a:xfrm>
            <a:off x="863419" y="6381328"/>
            <a:ext cx="5664629" cy="530102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>
              <a:lnSpc>
                <a:spcPts val="1000"/>
              </a:lnSpc>
            </a:pPr>
            <a:endParaRPr lang="de-DE" sz="1600" dirty="0">
              <a:solidFill>
                <a:srgbClr val="0067A6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00000"/>
              </a:lnSpc>
            </a:pPr>
            <a:r>
              <a:rPr lang="de-DE" sz="1050" b="1" dirty="0">
                <a:solidFill>
                  <a:srgbClr val="0067A6"/>
                </a:solidFill>
                <a:latin typeface="Arial" pitchFamily="34" charset="0"/>
                <a:cs typeface="Arial" pitchFamily="34" charset="0"/>
              </a:rPr>
              <a:t>OpenMP Tutorial</a:t>
            </a:r>
          </a:p>
        </p:txBody>
      </p:sp>
      <p:sp>
        <p:nvSpPr>
          <p:cNvPr id="7" name="Rectangle 6"/>
          <p:cNvSpPr txBox="1">
            <a:spLocks noChangeArrowheads="1"/>
          </p:cNvSpPr>
          <p:nvPr/>
        </p:nvSpPr>
        <p:spPr bwMode="auto">
          <a:xfrm>
            <a:off x="0" y="6472386"/>
            <a:ext cx="609600" cy="381000"/>
          </a:xfrm>
          <a:prstGeom prst="rect">
            <a:avLst/>
          </a:prstGeom>
          <a:solidFill>
            <a:srgbClr val="0067A6"/>
          </a:solidFill>
          <a:ln w="9525">
            <a:noFill/>
            <a:miter lim="800000"/>
            <a:headEnd/>
            <a:tailEnd/>
          </a:ln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CAB88244-CF3D-4E64-A56A-B9714CA78AC5}" type="slidenum">
              <a:rPr lang="de-DE" sz="1200" smtClean="0"/>
              <a:pPr>
                <a:defRPr/>
              </a:pPr>
              <a:t>‹#›</a:t>
            </a:fld>
            <a:endParaRPr lang="de-DE" sz="1200" dirty="0">
              <a:solidFill>
                <a:srgbClr val="D3D9DD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497E4DF-6DED-481D-9048-A141F7686DA2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6112" y="82229"/>
            <a:ext cx="1830760" cy="480482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3" r:id="rId2"/>
    <p:sldLayoutId id="2147483725" r:id="rId3"/>
    <p:sldLayoutId id="2147483724" r:id="rId4"/>
    <p:sldLayoutId id="2147483737" r:id="rId5"/>
    <p:sldLayoutId id="2147483739" r:id="rId6"/>
    <p:sldLayoutId id="2147483741" r:id="rId7"/>
    <p:sldLayoutId id="2147483742" r:id="rId8"/>
  </p:sldLayoutIdLst>
  <p:hf sldNum="0"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mp.org/resources/openmp-compilers-tools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Titel 1"/>
          <p:cNvSpPr txBox="1"/>
          <p:nvPr/>
        </p:nvSpPr>
        <p:spPr>
          <a:xfrm>
            <a:off x="893520" y="974160"/>
            <a:ext cx="9828360" cy="182520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de-DE" sz="5400" b="1" dirty="0" err="1">
                <a:solidFill>
                  <a:schemeClr val="tx2"/>
                </a:solidFill>
              </a:rPr>
              <a:t>Advanced</a:t>
            </a:r>
            <a:r>
              <a:rPr lang="de-DE" sz="5400" b="1" dirty="0">
                <a:solidFill>
                  <a:schemeClr val="tx2"/>
                </a:solidFill>
              </a:rPr>
              <a:t> </a:t>
            </a:r>
            <a:r>
              <a:rPr lang="de-DE" sz="5400" b="1" dirty="0" err="1">
                <a:solidFill>
                  <a:schemeClr val="tx2"/>
                </a:solidFill>
              </a:rPr>
              <a:t>OpenMP</a:t>
            </a:r>
            <a:r>
              <a:rPr lang="de-DE" sz="5400" b="1" dirty="0">
                <a:solidFill>
                  <a:schemeClr val="tx2"/>
                </a:solidFill>
              </a:rPr>
              <a:t> Tutorial</a:t>
            </a:r>
            <a:endParaRPr lang="de-DE" sz="5400" b="0" strike="noStrike" spc="-1" dirty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5" name="Inhaltsplatzhalter 3"/>
          <p:cNvSpPr/>
          <p:nvPr/>
        </p:nvSpPr>
        <p:spPr>
          <a:xfrm>
            <a:off x="2816280" y="3002760"/>
            <a:ext cx="4140000" cy="2883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  <a:spcBef>
                <a:spcPts val="799"/>
              </a:spcBef>
              <a:spcAft>
                <a:spcPts val="1199"/>
              </a:spcAft>
              <a:tabLst>
                <a:tab pos="0" algn="l"/>
              </a:tabLst>
            </a:pPr>
            <a:r>
              <a:rPr lang="de-DE" sz="2800" b="0" strike="noStrike" spc="-1" dirty="0">
                <a:solidFill>
                  <a:srgbClr val="000000"/>
                </a:solidFill>
                <a:latin typeface="Calibri"/>
              </a:rPr>
              <a:t>Michael Klemm</a:t>
            </a:r>
            <a:endParaRPr lang="de-DE" sz="2800" b="0" strike="noStrike" spc="-1" dirty="0">
              <a:latin typeface="Arial"/>
            </a:endParaRPr>
          </a:p>
        </p:txBody>
      </p:sp>
      <p:pic>
        <p:nvPicPr>
          <p:cNvPr id="138" name="Picture 8"/>
          <p:cNvPicPr/>
          <p:nvPr/>
        </p:nvPicPr>
        <p:blipFill>
          <a:blip r:embed="rId3"/>
          <a:srcRect t="15969" b="11843"/>
          <a:stretch/>
        </p:blipFill>
        <p:spPr>
          <a:xfrm>
            <a:off x="6631380" y="2927880"/>
            <a:ext cx="1944000" cy="501120"/>
          </a:xfrm>
          <a:prstGeom prst="rect">
            <a:avLst/>
          </a:prstGeom>
          <a:ln w="0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 marL="0" indent="0"/>
            <a:r>
              <a:rPr lang="de-DE" dirty="0" err="1"/>
              <a:t>Influencing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Loop Scheduling / 2</a:t>
            </a:r>
            <a:endParaRPr lang="en-GB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Static Schedule</a:t>
            </a:r>
          </a:p>
          <a:p>
            <a:pPr lvl="1"/>
            <a:r>
              <a:rPr lang="de-DE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 [, </a:t>
            </a:r>
            <a:r>
              <a:rPr lang="de-DE" dirty="0" err="1">
                <a:latin typeface="Courier New" pitchFamily="49" charset="0"/>
                <a:cs typeface="Courier New" pitchFamily="49" charset="0"/>
              </a:rPr>
              <a:t>chunk</a:t>
            </a:r>
            <a:r>
              <a:rPr lang="de-DE" dirty="0">
                <a:latin typeface="Courier New" pitchFamily="49" charset="0"/>
                <a:cs typeface="Courier New" pitchFamily="49" charset="0"/>
              </a:rPr>
              <a:t>])</a:t>
            </a:r>
            <a:endParaRPr lang="en-US" dirty="0"/>
          </a:p>
          <a:p>
            <a:pPr lvl="1"/>
            <a:r>
              <a:rPr lang="en-US" dirty="0"/>
              <a:t>Decomposition </a:t>
            </a:r>
            <a:br>
              <a:rPr lang="en-US" dirty="0"/>
            </a:br>
            <a:r>
              <a:rPr lang="en-US" dirty="0"/>
              <a:t>depending on </a:t>
            </a:r>
            <a:r>
              <a:rPr lang="en-US" dirty="0" err="1"/>
              <a:t>chunksize</a:t>
            </a:r>
            <a:endParaRPr lang="en-US" dirty="0"/>
          </a:p>
          <a:p>
            <a:pPr lvl="1"/>
            <a:r>
              <a:rPr lang="en-US" dirty="0"/>
              <a:t>Equal parts of size ‘</a:t>
            </a:r>
            <a:r>
              <a:rPr lang="en-US" dirty="0" err="1"/>
              <a:t>chunksize</a:t>
            </a:r>
            <a:r>
              <a:rPr lang="en-US" dirty="0"/>
              <a:t>’</a:t>
            </a:r>
            <a:br>
              <a:rPr lang="en-US" dirty="0"/>
            </a:br>
            <a:r>
              <a:rPr lang="en-US" dirty="0"/>
              <a:t>distributed in round-robin </a:t>
            </a:r>
            <a:br>
              <a:rPr lang="en-US" dirty="0"/>
            </a:br>
            <a:r>
              <a:rPr lang="en-US" dirty="0"/>
              <a:t>fashion</a:t>
            </a:r>
          </a:p>
          <a:p>
            <a:r>
              <a:rPr lang="en-US" dirty="0"/>
              <a:t>Pros?</a:t>
            </a:r>
          </a:p>
          <a:p>
            <a:pPr lvl="1"/>
            <a:r>
              <a:rPr lang="en-US" dirty="0"/>
              <a:t>No/low runtime overhead</a:t>
            </a:r>
          </a:p>
          <a:p>
            <a:r>
              <a:rPr lang="en-US" dirty="0"/>
              <a:t>Cons?</a:t>
            </a:r>
          </a:p>
          <a:p>
            <a:pPr lvl="1"/>
            <a:r>
              <a:rPr lang="en-US" dirty="0"/>
              <a:t>No dynamic workload balancing</a:t>
            </a:r>
          </a:p>
        </p:txBody>
      </p:sp>
      <p:pic>
        <p:nvPicPr>
          <p:cNvPr id="5" name="Grafik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1005890"/>
            <a:ext cx="4561172" cy="2285945"/>
          </a:xfrm>
          <a:prstGeom prst="rect">
            <a:avLst/>
          </a:prstGeom>
        </p:spPr>
      </p:pic>
      <p:pic>
        <p:nvPicPr>
          <p:cNvPr id="6" name="Grafik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992" y="3420666"/>
            <a:ext cx="3960440" cy="2312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9873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sz="quarter" idx="13"/>
          </p:nvPr>
        </p:nvSpPr>
        <p:spPr>
          <a:xfrm>
            <a:off x="373038" y="1151999"/>
            <a:ext cx="11484000" cy="4595657"/>
          </a:xfrm>
        </p:spPr>
        <p:txBody>
          <a:bodyPr/>
          <a:lstStyle/>
          <a:p>
            <a:r>
              <a:rPr lang="en-US" dirty="0"/>
              <a:t>Dynamic schedule</a:t>
            </a:r>
          </a:p>
          <a:p>
            <a:pPr lvl="1"/>
            <a:r>
              <a:rPr lang="de-DE" dirty="0" err="1"/>
              <a:t>schedule</a:t>
            </a:r>
            <a:r>
              <a:rPr lang="de-DE" dirty="0"/>
              <a:t>(</a:t>
            </a:r>
            <a:r>
              <a:rPr lang="de-DE" dirty="0" err="1"/>
              <a:t>dynamic</a:t>
            </a:r>
            <a:r>
              <a:rPr lang="de-DE" dirty="0"/>
              <a:t> [, </a:t>
            </a:r>
            <a:r>
              <a:rPr lang="de-DE" dirty="0" err="1"/>
              <a:t>chunk</a:t>
            </a:r>
            <a:r>
              <a:rPr lang="de-DE" dirty="0"/>
              <a:t>])</a:t>
            </a:r>
            <a:endParaRPr lang="en-US" dirty="0"/>
          </a:p>
          <a:p>
            <a:pPr lvl="1"/>
            <a:r>
              <a:rPr lang="de-DE" dirty="0"/>
              <a:t>Iteration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size</a:t>
            </a:r>
            <a:endParaRPr lang="en-US" dirty="0"/>
          </a:p>
          <a:p>
            <a:pPr lvl="1"/>
            <a:r>
              <a:rPr lang="en-US" dirty="0"/>
              <a:t>Threads request a new block after finishing the previous one</a:t>
            </a:r>
          </a:p>
          <a:p>
            <a:pPr lvl="1"/>
            <a:r>
              <a:rPr lang="en-US" dirty="0"/>
              <a:t>Default chunk size is 1</a:t>
            </a:r>
          </a:p>
          <a:p>
            <a:r>
              <a:rPr lang="en-US" dirty="0"/>
              <a:t>Pros ?</a:t>
            </a:r>
          </a:p>
          <a:p>
            <a:pPr lvl="1"/>
            <a:r>
              <a:rPr lang="en-US" dirty="0"/>
              <a:t>Workload distribution</a:t>
            </a:r>
          </a:p>
          <a:p>
            <a:r>
              <a:rPr lang="en-US" dirty="0"/>
              <a:t>Cons?</a:t>
            </a:r>
          </a:p>
          <a:p>
            <a:pPr lvl="1"/>
            <a:r>
              <a:rPr lang="en-US" dirty="0"/>
              <a:t>Runtime Overhead</a:t>
            </a:r>
          </a:p>
          <a:p>
            <a:pPr lvl="1"/>
            <a:r>
              <a:rPr lang="en-US" dirty="0"/>
              <a:t>Chunk size essential for performance</a:t>
            </a:r>
          </a:p>
          <a:p>
            <a:pPr lvl="1"/>
            <a:r>
              <a:rPr lang="en-US" dirty="0"/>
              <a:t>No NUMA optimizations possible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470055D-6788-4B71-8C30-40D6D9D0F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4000" y="201600"/>
            <a:ext cx="11484000" cy="543600"/>
          </a:xfrm>
        </p:spPr>
        <p:txBody>
          <a:bodyPr/>
          <a:lstStyle/>
          <a:p>
            <a:r>
              <a:rPr lang="de-DE" dirty="0" err="1"/>
              <a:t>Influencing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Loop Scheduling / 3</a:t>
            </a:r>
          </a:p>
        </p:txBody>
      </p:sp>
    </p:spTree>
    <p:extLst>
      <p:ext uri="{BB962C8B-B14F-4D97-AF65-F5344CB8AC3E}">
        <p14:creationId xmlns:p14="http://schemas.microsoft.com/office/powerpoint/2010/main" val="29055237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Single: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enclosed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Masked: rule-based selection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threads</a:t>
            </a:r>
            <a:br>
              <a:rPr lang="de-DE" dirty="0"/>
            </a:br>
            <a:r>
              <a:rPr lang="de-DE" dirty="0" err="1"/>
              <a:t>for</a:t>
            </a:r>
            <a:r>
              <a:rPr lang="de-DE" dirty="0"/>
              <a:t> region execution</a:t>
            </a:r>
            <a:endParaRPr lang="de-DE" strike="sngStrik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strike="sngStrike" dirty="0"/>
              <a:t>and Master</a:t>
            </a:r>
            <a:r>
              <a:rPr lang="de-DE" dirty="0"/>
              <a:t> and </a:t>
            </a:r>
            <a:r>
              <a:rPr lang="de-DE" dirty="0" err="1"/>
              <a:t>Masked</a:t>
            </a:r>
            <a:r>
              <a:rPr lang="de-DE" dirty="0"/>
              <a:t> / 1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4772" y="1610566"/>
            <a:ext cx="7834312" cy="1563688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#pragma </a:t>
            </a:r>
            <a:r>
              <a:rPr lang="en-US" sz="2200" b="1" dirty="0" err="1">
                <a:latin typeface="Courier New" charset="0"/>
              </a:rPr>
              <a:t>omp</a:t>
            </a:r>
            <a:r>
              <a:rPr lang="en-US" sz="2200" b="1" dirty="0">
                <a:latin typeface="Courier New" charset="0"/>
              </a:rPr>
              <a:t> single [private][</a:t>
            </a:r>
            <a:r>
              <a:rPr lang="en-US" sz="2200" b="1" dirty="0" err="1">
                <a:latin typeface="Courier New" charset="0"/>
              </a:rPr>
              <a:t>firstprivate</a:t>
            </a:r>
            <a:r>
              <a:rPr lang="en-US" sz="2200" b="1" dirty="0">
                <a:latin typeface="Courier New" charset="0"/>
              </a:rPr>
              <a:t>] \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                   [</a:t>
            </a:r>
            <a:r>
              <a:rPr lang="en-US" sz="2200" b="1" dirty="0" err="1">
                <a:latin typeface="Courier New" charset="0"/>
              </a:rPr>
              <a:t>copyprivate</a:t>
            </a:r>
            <a:r>
              <a:rPr lang="en-US" sz="2200" b="1" dirty="0">
                <a:latin typeface="Courier New" charset="0"/>
              </a:rPr>
              <a:t>][</a:t>
            </a:r>
            <a:r>
              <a:rPr lang="en-US" sz="2200" b="1" dirty="0" err="1">
                <a:latin typeface="Courier New" charset="0"/>
              </a:rPr>
              <a:t>nowait</a:t>
            </a:r>
            <a:r>
              <a:rPr lang="en-US" sz="2200" b="1" dirty="0"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200" b="1" i="1" dirty="0">
                <a:solidFill>
                  <a:srgbClr val="0000FF"/>
                </a:solidFill>
                <a:latin typeface="Courier New" charset="0"/>
              </a:rPr>
              <a:t>	&lt;code-block&gt;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4772" y="4581128"/>
            <a:ext cx="8263556" cy="845261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#pragma </a:t>
            </a:r>
            <a:r>
              <a:rPr lang="en-US" sz="2200" b="1" dirty="0" err="1">
                <a:latin typeface="Courier New" charset="0"/>
              </a:rPr>
              <a:t>omp</a:t>
            </a:r>
            <a:r>
              <a:rPr lang="en-US" sz="2200" b="1" dirty="0">
                <a:latin typeface="Courier New" charset="0"/>
              </a:rPr>
              <a:t> masked [filter(integer-expression)]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{</a:t>
            </a:r>
            <a:r>
              <a:rPr lang="en-US" sz="2200" b="1" i="1" dirty="0">
                <a:solidFill>
                  <a:srgbClr val="0000FF"/>
                </a:solidFill>
                <a:latin typeface="Courier New" charset="0"/>
              </a:rPr>
              <a:t>&lt;code-block&gt;</a:t>
            </a:r>
            <a:r>
              <a:rPr lang="en-US" sz="2200" b="1" dirty="0">
                <a:latin typeface="Courier New" charset="0"/>
              </a:rPr>
              <a:t>}</a:t>
            </a:r>
          </a:p>
        </p:txBody>
      </p:sp>
      <p:sp>
        <p:nvSpPr>
          <p:cNvPr id="6" name="Text Box 5">
            <a:extLst>
              <a:ext uri="{FF2B5EF4-FFF2-40B4-BE49-F238E27FC236}">
                <a16:creationId xmlns:a16="http://schemas.microsoft.com/office/drawing/2014/main" id="{E518FD4E-512C-D3DB-3D82-B126E70157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47429" y="2932585"/>
            <a:ext cx="2611438" cy="1065212"/>
          </a:xfrm>
          <a:prstGeom prst="rect">
            <a:avLst/>
          </a:prstGeom>
          <a:solidFill>
            <a:srgbClr val="E6E6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2640" rIns="90000" bIns="4500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/>
            <a:r>
              <a:rPr lang="en-US" sz="2000" b="1" i="1" dirty="0">
                <a:solidFill>
                  <a:srgbClr val="FF0000"/>
                </a:solidFill>
              </a:rPr>
              <a:t>There is no implied barrier on entry or exit !</a:t>
            </a:r>
          </a:p>
        </p:txBody>
      </p:sp>
    </p:spTree>
    <p:extLst>
      <p:ext uri="{BB962C8B-B14F-4D97-AF65-F5344CB8AC3E}">
        <p14:creationId xmlns:p14="http://schemas.microsoft.com/office/powerpoint/2010/main" val="2852567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Single: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one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 </a:t>
            </a:r>
            <a:r>
              <a:rPr lang="de-DE" dirty="0" err="1"/>
              <a:t>executes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code</a:t>
            </a:r>
            <a:r>
              <a:rPr lang="de-DE" dirty="0"/>
              <a:t> </a:t>
            </a:r>
            <a:r>
              <a:rPr lang="de-DE" dirty="0" err="1"/>
              <a:t>enclosed</a:t>
            </a:r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r>
              <a:rPr lang="de-DE" dirty="0"/>
              <a:t>Masked: rule-based selection of threads for region execution</a:t>
            </a:r>
          </a:p>
          <a:p>
            <a:pPr lvl="1"/>
            <a:endParaRPr lang="de-DE" dirty="0"/>
          </a:p>
          <a:p>
            <a:pPr lvl="1"/>
            <a:endParaRPr lang="de-DE" dirty="0"/>
          </a:p>
          <a:p>
            <a:pPr lvl="1"/>
            <a:r>
              <a:rPr lang="de-DE" dirty="0"/>
              <a:t>Replacement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master</a:t>
            </a:r>
            <a:r>
              <a:rPr lang="de-DE" dirty="0"/>
              <a:t> </a:t>
            </a:r>
            <a:r>
              <a:rPr lang="de-DE" dirty="0" err="1"/>
              <a:t>construct</a:t>
            </a:r>
            <a:r>
              <a:rPr lang="de-DE" dirty="0"/>
              <a:t>: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/>
              <a:t>Single </a:t>
            </a:r>
            <a:r>
              <a:rPr lang="de-DE" strike="sngStrike" dirty="0"/>
              <a:t>and Master</a:t>
            </a:r>
            <a:r>
              <a:rPr lang="de-DE" dirty="0"/>
              <a:t> and </a:t>
            </a:r>
            <a:r>
              <a:rPr lang="de-DE" dirty="0" err="1"/>
              <a:t>Masked</a:t>
            </a:r>
            <a:r>
              <a:rPr lang="de-DE" dirty="0"/>
              <a:t> / 2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784772" y="1610566"/>
            <a:ext cx="7834312" cy="1563688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#pragma </a:t>
            </a:r>
            <a:r>
              <a:rPr lang="en-US" sz="2200" b="1" dirty="0" err="1">
                <a:latin typeface="Courier New" charset="0"/>
              </a:rPr>
              <a:t>omp</a:t>
            </a:r>
            <a:r>
              <a:rPr lang="en-US" sz="2200" b="1" dirty="0">
                <a:latin typeface="Courier New" charset="0"/>
              </a:rPr>
              <a:t> single [private][</a:t>
            </a:r>
            <a:r>
              <a:rPr lang="en-US" sz="2200" b="1" dirty="0" err="1">
                <a:latin typeface="Courier New" charset="0"/>
              </a:rPr>
              <a:t>firstprivate</a:t>
            </a:r>
            <a:r>
              <a:rPr lang="en-US" sz="2200" b="1" dirty="0">
                <a:latin typeface="Courier New" charset="0"/>
              </a:rPr>
              <a:t>] \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                   [</a:t>
            </a:r>
            <a:r>
              <a:rPr lang="en-US" sz="2200" b="1" dirty="0" err="1">
                <a:latin typeface="Courier New" charset="0"/>
              </a:rPr>
              <a:t>copyprivate</a:t>
            </a:r>
            <a:r>
              <a:rPr lang="en-US" sz="2200" b="1" dirty="0">
                <a:latin typeface="Courier New" charset="0"/>
              </a:rPr>
              <a:t>][</a:t>
            </a:r>
            <a:r>
              <a:rPr lang="en-US" sz="2200" b="1" dirty="0" err="1">
                <a:latin typeface="Courier New" charset="0"/>
              </a:rPr>
              <a:t>nowait</a:t>
            </a:r>
            <a:r>
              <a:rPr lang="en-US" sz="2200" b="1" dirty="0">
                <a:latin typeface="Courier New" charset="0"/>
              </a:rPr>
              <a:t>]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200" b="1" i="1" dirty="0">
                <a:solidFill>
                  <a:srgbClr val="0000FF"/>
                </a:solidFill>
                <a:latin typeface="Courier New" charset="0"/>
              </a:rPr>
              <a:t>	&lt;code-block&gt;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}</a:t>
            </a:r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784772" y="4139136"/>
            <a:ext cx="8263556" cy="845261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#pragma </a:t>
            </a:r>
            <a:r>
              <a:rPr lang="en-US" sz="2200" b="1" dirty="0" err="1">
                <a:latin typeface="Courier New" charset="0"/>
              </a:rPr>
              <a:t>omp</a:t>
            </a:r>
            <a:r>
              <a:rPr lang="en-US" sz="2200" b="1" dirty="0">
                <a:latin typeface="Courier New" charset="0"/>
              </a:rPr>
              <a:t> masked [filter(integer-expression)]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{</a:t>
            </a:r>
            <a:r>
              <a:rPr lang="en-US" sz="2200" b="1" i="1" dirty="0">
                <a:solidFill>
                  <a:srgbClr val="0000FF"/>
                </a:solidFill>
                <a:latin typeface="Courier New" charset="0"/>
              </a:rPr>
              <a:t>&lt;code-block&gt;</a:t>
            </a:r>
            <a:r>
              <a:rPr lang="en-US" sz="2200" b="1" dirty="0">
                <a:latin typeface="Courier New" charset="0"/>
              </a:rPr>
              <a:t>}</a:t>
            </a:r>
          </a:p>
        </p:txBody>
      </p:sp>
      <p:sp>
        <p:nvSpPr>
          <p:cNvPr id="6" name="Text Box 3">
            <a:extLst>
              <a:ext uri="{FF2B5EF4-FFF2-40B4-BE49-F238E27FC236}">
                <a16:creationId xmlns:a16="http://schemas.microsoft.com/office/drawing/2014/main" id="{08F12CE1-8225-46F2-B91E-463E5F8AC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47728" y="5487027"/>
            <a:ext cx="5400600" cy="845261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2124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#pragma </a:t>
            </a:r>
            <a:r>
              <a:rPr lang="en-US" sz="2200" b="1" dirty="0" err="1">
                <a:latin typeface="Courier New" charset="0"/>
              </a:rPr>
              <a:t>omp</a:t>
            </a:r>
            <a:r>
              <a:rPr lang="en-US" sz="2200" b="1" dirty="0">
                <a:latin typeface="Courier New" charset="0"/>
              </a:rPr>
              <a:t> masked </a:t>
            </a:r>
            <a:r>
              <a:rPr lang="en-US" sz="2200" b="1" dirty="0">
                <a:solidFill>
                  <a:schemeClr val="bg1">
                    <a:lumMod val="65000"/>
                  </a:schemeClr>
                </a:solidFill>
                <a:latin typeface="Courier New" charset="0"/>
              </a:rPr>
              <a:t>[filter(0)]</a:t>
            </a:r>
          </a:p>
          <a:p>
            <a:pPr>
              <a:lnSpc>
                <a:spcPct val="83000"/>
              </a:lnSpc>
            </a:pPr>
            <a:r>
              <a:rPr lang="en-US" sz="2200" b="1" dirty="0">
                <a:latin typeface="Courier New" charset="0"/>
              </a:rPr>
              <a:t>{</a:t>
            </a:r>
            <a:r>
              <a:rPr lang="en-US" sz="2200" b="1" i="1" dirty="0">
                <a:solidFill>
                  <a:srgbClr val="0000FF"/>
                </a:solidFill>
                <a:latin typeface="Courier New" charset="0"/>
              </a:rPr>
              <a:t>&lt;code-block&gt;</a:t>
            </a:r>
            <a:r>
              <a:rPr lang="en-US" sz="22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8215243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E0E922-CDAB-C239-ED94-BA306EAC89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D58B8B5-A391-CF3F-5592-8221FECBF06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Synchronization</a:t>
            </a:r>
          </a:p>
        </p:txBody>
      </p:sp>
    </p:spTree>
    <p:extLst>
      <p:ext uri="{BB962C8B-B14F-4D97-AF65-F5344CB8AC3E}">
        <p14:creationId xmlns:p14="http://schemas.microsoft.com/office/powerpoint/2010/main" val="3846520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OpenMP Memory Model</a:t>
            </a:r>
          </a:p>
        </p:txBody>
      </p:sp>
      <p:sp>
        <p:nvSpPr>
          <p:cNvPr id="16" name="Oval 15"/>
          <p:cNvSpPr/>
          <p:nvPr/>
        </p:nvSpPr>
        <p:spPr>
          <a:xfrm>
            <a:off x="3376248" y="3229610"/>
            <a:ext cx="1351222" cy="1219930"/>
          </a:xfrm>
          <a:prstGeom prst="ellipse">
            <a:avLst/>
          </a:prstGeom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TextBox 27"/>
          <p:cNvSpPr txBox="1"/>
          <p:nvPr/>
        </p:nvSpPr>
        <p:spPr>
          <a:xfrm>
            <a:off x="7038504" y="1175150"/>
            <a:ext cx="362949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65125" indent="-365125">
              <a:buClr>
                <a:srgbClr val="0000FF"/>
              </a:buClr>
              <a:buSzPct val="90000"/>
              <a:buFont typeface="Wingdings" charset="2"/>
              <a:buChar char="u"/>
            </a:pPr>
            <a:r>
              <a:rPr lang="en-US" sz="2400" b="1" i="1" dirty="0">
                <a:solidFill>
                  <a:srgbClr val="0000FF"/>
                </a:solidFill>
              </a:rPr>
              <a:t>All threads have access to the same, </a:t>
            </a:r>
            <a:r>
              <a:rPr lang="en-US" sz="2400" b="1" i="1" u="sng" dirty="0">
                <a:solidFill>
                  <a:srgbClr val="0000FF"/>
                </a:solidFill>
              </a:rPr>
              <a:t>globally shared </a:t>
            </a:r>
            <a:r>
              <a:rPr lang="en-US" sz="2400" b="1" i="1" dirty="0">
                <a:solidFill>
                  <a:srgbClr val="0000FF"/>
                </a:solidFill>
              </a:rPr>
              <a:t>memory</a:t>
            </a:r>
          </a:p>
          <a:p>
            <a:pPr marL="365125" indent="-365125">
              <a:buClr>
                <a:srgbClr val="0000FF"/>
              </a:buClr>
              <a:buSzPct val="90000"/>
              <a:buFont typeface="Wingdings" charset="2"/>
              <a:buChar char="u"/>
            </a:pPr>
            <a:r>
              <a:rPr lang="en-US" sz="2400" b="1" i="1" dirty="0">
                <a:solidFill>
                  <a:srgbClr val="0000FF"/>
                </a:solidFill>
              </a:rPr>
              <a:t>Data in </a:t>
            </a:r>
            <a:r>
              <a:rPr lang="en-US" sz="2400" b="1" i="1" u="sng" dirty="0">
                <a:solidFill>
                  <a:srgbClr val="0000FF"/>
                </a:solidFill>
              </a:rPr>
              <a:t>private memory </a:t>
            </a:r>
            <a:r>
              <a:rPr lang="en-US" sz="2400" b="1" i="1" dirty="0">
                <a:solidFill>
                  <a:srgbClr val="0000FF"/>
                </a:solidFill>
              </a:rPr>
              <a:t>is only accessible by the thread owning this memory</a:t>
            </a:r>
          </a:p>
          <a:p>
            <a:pPr marL="365125" indent="-365125">
              <a:buClr>
                <a:srgbClr val="0000FF"/>
              </a:buClr>
              <a:buSzPct val="90000"/>
              <a:buFont typeface="Wingdings" charset="2"/>
              <a:buChar char="u"/>
            </a:pPr>
            <a:r>
              <a:rPr lang="en-US" sz="2400" b="1" i="1" dirty="0">
                <a:solidFill>
                  <a:srgbClr val="0000FF"/>
                </a:solidFill>
              </a:rPr>
              <a:t>No other thread sees the change(s) in private memory</a:t>
            </a:r>
          </a:p>
          <a:p>
            <a:pPr marL="365125" indent="-365125">
              <a:buClr>
                <a:srgbClr val="0000FF"/>
              </a:buClr>
              <a:buSzPct val="90000"/>
              <a:buFont typeface="Wingdings" charset="2"/>
              <a:buChar char="u"/>
            </a:pPr>
            <a:r>
              <a:rPr lang="en-US" sz="2400" b="1" i="1" dirty="0">
                <a:solidFill>
                  <a:srgbClr val="0000FF"/>
                </a:solidFill>
              </a:rPr>
              <a:t>Data transfer is through shared memory and is 100% transparent to the application</a:t>
            </a:r>
          </a:p>
        </p:txBody>
      </p:sp>
      <p:cxnSp>
        <p:nvCxnSpPr>
          <p:cNvPr id="39" name="Straight Connector 38"/>
          <p:cNvCxnSpPr/>
          <p:nvPr/>
        </p:nvCxnSpPr>
        <p:spPr>
          <a:xfrm flipH="1">
            <a:off x="4206300" y="2168856"/>
            <a:ext cx="451808" cy="618794"/>
          </a:xfrm>
          <a:prstGeom prst="line">
            <a:avLst/>
          </a:prstGeom>
          <a:ln w="7620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/>
          <p:cNvCxnSpPr/>
          <p:nvPr/>
        </p:nvCxnSpPr>
        <p:spPr>
          <a:xfrm>
            <a:off x="2670018" y="2323120"/>
            <a:ext cx="337769" cy="402111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H="1">
            <a:off x="2640971" y="4161843"/>
            <a:ext cx="376612" cy="618794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4206301" y="4145539"/>
            <a:ext cx="454393" cy="603356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/>
          <p:nvPr/>
        </p:nvCxnSpPr>
        <p:spPr>
          <a:xfrm flipV="1">
            <a:off x="4876057" y="1664316"/>
            <a:ext cx="545006" cy="442121"/>
          </a:xfrm>
          <a:prstGeom prst="line">
            <a:avLst/>
          </a:prstGeom>
          <a:ln w="57150" cmpd="sng">
            <a:solidFill>
              <a:srgbClr val="2D2DB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/>
          <p:cNvCxnSpPr/>
          <p:nvPr/>
        </p:nvCxnSpPr>
        <p:spPr>
          <a:xfrm flipH="1" flipV="1">
            <a:off x="1631503" y="1412778"/>
            <a:ext cx="720080" cy="720079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/>
          <p:nvPr/>
        </p:nvCxnSpPr>
        <p:spPr>
          <a:xfrm flipH="1" flipV="1">
            <a:off x="1919537" y="4437114"/>
            <a:ext cx="648071" cy="504055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>
            <a:off x="4818713" y="5066998"/>
            <a:ext cx="478178" cy="508522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5548240" y="3498143"/>
            <a:ext cx="171866" cy="603356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/>
          <p:cNvCxnSpPr/>
          <p:nvPr/>
        </p:nvCxnSpPr>
        <p:spPr>
          <a:xfrm flipH="1">
            <a:off x="4646311" y="3305476"/>
            <a:ext cx="650581" cy="441254"/>
          </a:xfrm>
          <a:prstGeom prst="line">
            <a:avLst/>
          </a:prstGeom>
          <a:ln w="57150" cmpd="sng">
            <a:solidFill>
              <a:srgbClr val="00009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2234515" y="1804683"/>
            <a:ext cx="673570" cy="67357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</a:t>
            </a:r>
          </a:p>
        </p:txBody>
      </p:sp>
      <p:sp>
        <p:nvSpPr>
          <p:cNvPr id="27" name="Oval 26"/>
          <p:cNvSpPr/>
          <p:nvPr/>
        </p:nvSpPr>
        <p:spPr>
          <a:xfrm>
            <a:off x="1199456" y="1196752"/>
            <a:ext cx="1176043" cy="622478"/>
          </a:xfrm>
          <a:prstGeom prst="ellipse">
            <a:avLst/>
          </a:prstGeom>
          <a:solidFill>
            <a:srgbClr val="176DB6"/>
          </a:solidFill>
          <a:ln w="9525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private</a:t>
            </a:r>
          </a:p>
          <a:p>
            <a:pPr algn="ctr"/>
            <a:r>
              <a:rPr lang="en-US" sz="1400" b="1" dirty="0"/>
              <a:t>memory</a:t>
            </a:r>
          </a:p>
        </p:txBody>
      </p:sp>
      <p:sp>
        <p:nvSpPr>
          <p:cNvPr id="5" name="Oval 4"/>
          <p:cNvSpPr/>
          <p:nvPr/>
        </p:nvSpPr>
        <p:spPr>
          <a:xfrm>
            <a:off x="4298031" y="1833881"/>
            <a:ext cx="673570" cy="67357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</a:t>
            </a:r>
          </a:p>
        </p:txBody>
      </p:sp>
      <p:sp>
        <p:nvSpPr>
          <p:cNvPr id="6" name="Oval 5"/>
          <p:cNvSpPr/>
          <p:nvPr/>
        </p:nvSpPr>
        <p:spPr>
          <a:xfrm>
            <a:off x="5003317" y="1383622"/>
            <a:ext cx="1176043" cy="622478"/>
          </a:xfrm>
          <a:prstGeom prst="ellipse">
            <a:avLst/>
          </a:prstGeom>
          <a:solidFill>
            <a:schemeClr val="tx2"/>
          </a:solidFill>
          <a:ln w="9525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private</a:t>
            </a:r>
          </a:p>
          <a:p>
            <a:pPr algn="ctr"/>
            <a:r>
              <a:rPr lang="en-US" sz="1400" b="1" dirty="0"/>
              <a:t>memory</a:t>
            </a:r>
          </a:p>
        </p:txBody>
      </p:sp>
      <p:sp>
        <p:nvSpPr>
          <p:cNvPr id="23" name="Oval 22"/>
          <p:cNvSpPr/>
          <p:nvPr/>
        </p:nvSpPr>
        <p:spPr>
          <a:xfrm>
            <a:off x="2210628" y="4603097"/>
            <a:ext cx="673570" cy="67357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</a:t>
            </a:r>
          </a:p>
        </p:txBody>
      </p:sp>
      <p:sp>
        <p:nvSpPr>
          <p:cNvPr id="24" name="Oval 23"/>
          <p:cNvSpPr/>
          <p:nvPr/>
        </p:nvSpPr>
        <p:spPr>
          <a:xfrm>
            <a:off x="4405438" y="4561732"/>
            <a:ext cx="673570" cy="67357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</a:t>
            </a:r>
          </a:p>
        </p:txBody>
      </p:sp>
      <p:sp>
        <p:nvSpPr>
          <p:cNvPr id="25" name="Oval 24"/>
          <p:cNvSpPr/>
          <p:nvPr/>
        </p:nvSpPr>
        <p:spPr>
          <a:xfrm>
            <a:off x="4669654" y="5326923"/>
            <a:ext cx="1176043" cy="622478"/>
          </a:xfrm>
          <a:prstGeom prst="ellipse">
            <a:avLst/>
          </a:prstGeom>
          <a:solidFill>
            <a:srgbClr val="176DB6"/>
          </a:solidFill>
          <a:ln w="9525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private</a:t>
            </a:r>
          </a:p>
          <a:p>
            <a:pPr algn="ctr"/>
            <a:r>
              <a:rPr lang="en-US" sz="1400" b="1" dirty="0"/>
              <a:t>memory</a:t>
            </a:r>
          </a:p>
        </p:txBody>
      </p:sp>
      <p:sp>
        <p:nvSpPr>
          <p:cNvPr id="26" name="Oval 25"/>
          <p:cNvSpPr/>
          <p:nvPr/>
        </p:nvSpPr>
        <p:spPr>
          <a:xfrm>
            <a:off x="1127448" y="4005064"/>
            <a:ext cx="1176043" cy="622478"/>
          </a:xfrm>
          <a:prstGeom prst="ellipse">
            <a:avLst/>
          </a:prstGeom>
          <a:solidFill>
            <a:srgbClr val="176DB6"/>
          </a:solidFill>
          <a:ln w="9525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private</a:t>
            </a:r>
          </a:p>
          <a:p>
            <a:pPr algn="ctr"/>
            <a:r>
              <a:rPr lang="en-US" sz="1400" b="1" dirty="0"/>
              <a:t>memory</a:t>
            </a:r>
          </a:p>
        </p:txBody>
      </p:sp>
      <p:sp>
        <p:nvSpPr>
          <p:cNvPr id="58" name="Oval 57"/>
          <p:cNvSpPr/>
          <p:nvPr/>
        </p:nvSpPr>
        <p:spPr>
          <a:xfrm>
            <a:off x="5216811" y="2941913"/>
            <a:ext cx="673570" cy="673570"/>
          </a:xfrm>
          <a:prstGeom prst="ellipse">
            <a:avLst/>
          </a:prstGeom>
          <a:solidFill>
            <a:srgbClr val="CCFFCC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/>
              <a:t>T</a:t>
            </a:r>
          </a:p>
        </p:txBody>
      </p:sp>
      <p:sp>
        <p:nvSpPr>
          <p:cNvPr id="59" name="Oval 58"/>
          <p:cNvSpPr/>
          <p:nvPr/>
        </p:nvSpPr>
        <p:spPr>
          <a:xfrm>
            <a:off x="5751166" y="3838380"/>
            <a:ext cx="1176043" cy="622478"/>
          </a:xfrm>
          <a:prstGeom prst="ellipse">
            <a:avLst/>
          </a:prstGeom>
          <a:solidFill>
            <a:srgbClr val="176DB6"/>
          </a:solidFill>
          <a:ln w="9525" cmpd="sng">
            <a:solidFill>
              <a:schemeClr val="tx1"/>
            </a:solidFill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/>
              <a:t>private</a:t>
            </a:r>
          </a:p>
          <a:p>
            <a:pPr algn="ctr"/>
            <a:r>
              <a:rPr lang="en-US" sz="1400" b="1" dirty="0"/>
              <a:t>memory</a:t>
            </a:r>
          </a:p>
        </p:txBody>
      </p:sp>
      <p:sp>
        <p:nvSpPr>
          <p:cNvPr id="18" name="Oval 17"/>
          <p:cNvSpPr/>
          <p:nvPr/>
        </p:nvSpPr>
        <p:spPr>
          <a:xfrm>
            <a:off x="2702678" y="2455514"/>
            <a:ext cx="1351222" cy="1219930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/>
          <p:cNvSpPr/>
          <p:nvPr/>
        </p:nvSpPr>
        <p:spPr>
          <a:xfrm>
            <a:off x="2855078" y="3526103"/>
            <a:ext cx="1351222" cy="1219930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2327662" y="3121363"/>
            <a:ext cx="1351222" cy="1219930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/>
          <p:cNvSpPr/>
          <p:nvPr/>
        </p:nvSpPr>
        <p:spPr>
          <a:xfrm>
            <a:off x="3408517" y="2619645"/>
            <a:ext cx="1351222" cy="1219930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2714652" y="2941913"/>
            <a:ext cx="2364357" cy="1219930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/>
          <p:cNvSpPr/>
          <p:nvPr/>
        </p:nvSpPr>
        <p:spPr>
          <a:xfrm>
            <a:off x="3376248" y="3383167"/>
            <a:ext cx="1351222" cy="1219930"/>
          </a:xfrm>
          <a:prstGeom prst="ellipse">
            <a:avLst/>
          </a:prstGeom>
          <a:solidFill>
            <a:srgbClr val="660066"/>
          </a:solidFill>
          <a:ln>
            <a:noFill/>
          </a:ln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/>
          <p:cNvSpPr txBox="1"/>
          <p:nvPr/>
        </p:nvSpPr>
        <p:spPr>
          <a:xfrm>
            <a:off x="2783631" y="2996952"/>
            <a:ext cx="1886022" cy="1077218"/>
          </a:xfrm>
          <a:prstGeom prst="rect">
            <a:avLst/>
          </a:prstGeom>
          <a:solidFill>
            <a:srgbClr val="660066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accent3"/>
                </a:solidFill>
              </a:rPr>
              <a:t>Shared</a:t>
            </a:r>
          </a:p>
          <a:p>
            <a:pPr algn="ctr"/>
            <a:r>
              <a:rPr lang="en-US" sz="3200" b="1" dirty="0">
                <a:solidFill>
                  <a:schemeClr val="accent3"/>
                </a:solidFill>
              </a:rPr>
              <a:t>Memory</a:t>
            </a:r>
          </a:p>
        </p:txBody>
      </p:sp>
      <p:cxnSp>
        <p:nvCxnSpPr>
          <p:cNvPr id="73" name="Curved Connector 72"/>
          <p:cNvCxnSpPr>
            <a:stCxn id="22" idx="5"/>
          </p:cNvCxnSpPr>
          <p:nvPr/>
        </p:nvCxnSpPr>
        <p:spPr>
          <a:xfrm rot="16200000" flipH="1">
            <a:off x="3495980" y="1693075"/>
            <a:ext cx="1049389" cy="2422460"/>
          </a:xfrm>
          <a:prstGeom prst="curvedConnector2">
            <a:avLst/>
          </a:prstGeom>
          <a:ln w="76200" cmpd="sng">
            <a:solidFill>
              <a:srgbClr val="FFFF00"/>
            </a:solidFill>
            <a:prstDash val="sysDot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/>
          <p:cNvCxnSpPr/>
          <p:nvPr/>
        </p:nvCxnSpPr>
        <p:spPr>
          <a:xfrm flipH="1">
            <a:off x="4818714" y="1664316"/>
            <a:ext cx="729527" cy="504541"/>
          </a:xfrm>
          <a:prstGeom prst="straightConnector1">
            <a:avLst/>
          </a:prstGeom>
          <a:ln w="76200" cmpd="sng">
            <a:solidFill>
              <a:srgbClr val="000090"/>
            </a:solidFill>
            <a:prstDash val="solid"/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hteck 1">
            <a:extLst>
              <a:ext uri="{FF2B5EF4-FFF2-40B4-BE49-F238E27FC236}">
                <a16:creationId xmlns:a16="http://schemas.microsoft.com/office/drawing/2014/main" id="{6E955252-25DD-4838-9C28-189754BBA967}"/>
              </a:ext>
            </a:extLst>
          </p:cNvPr>
          <p:cNvSpPr/>
          <p:nvPr/>
        </p:nvSpPr>
        <p:spPr>
          <a:xfrm>
            <a:off x="1145020" y="5878847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/>
              <a:t>Private data is undefined on entry and exit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Can use </a:t>
            </a:r>
            <a:r>
              <a:rPr lang="en-US" sz="1400" dirty="0" err="1"/>
              <a:t>firstprivate</a:t>
            </a:r>
            <a:r>
              <a:rPr lang="en-US" sz="1400" dirty="0"/>
              <a:t> and </a:t>
            </a:r>
            <a:r>
              <a:rPr lang="en-US" sz="1400" dirty="0" err="1"/>
              <a:t>lastprivate</a:t>
            </a:r>
            <a:r>
              <a:rPr lang="en-US" sz="1400" dirty="0"/>
              <a:t> to address this</a:t>
            </a:r>
          </a:p>
        </p:txBody>
      </p:sp>
    </p:spTree>
    <p:extLst>
      <p:ext uri="{BB962C8B-B14F-4D97-AF65-F5344CB8AC3E}">
        <p14:creationId xmlns:p14="http://schemas.microsoft.com/office/powerpoint/2010/main" val="32560174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de-DE" dirty="0"/>
              <a:t>OpenMP </a:t>
            </a:r>
            <a:r>
              <a:rPr lang="de-DE" sz="2600" dirty="0" err="1">
                <a:latin typeface="Courier New" pitchFamily="49" charset="0"/>
                <a:cs typeface="Courier New" pitchFamily="49" charset="0"/>
              </a:rPr>
              <a:t>barrier</a:t>
            </a:r>
            <a:r>
              <a:rPr lang="de-DE" dirty="0"/>
              <a:t> (</a:t>
            </a:r>
            <a:r>
              <a:rPr lang="de-DE" dirty="0" err="1"/>
              <a:t>implicit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explicit)</a:t>
            </a:r>
          </a:p>
          <a:p>
            <a:pPr lvl="1"/>
            <a:r>
              <a:rPr lang="de-DE" dirty="0"/>
              <a:t>All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created</a:t>
            </a:r>
            <a:r>
              <a:rPr lang="de-DE" dirty="0"/>
              <a:t> </a:t>
            </a:r>
            <a:r>
              <a:rPr lang="de-DE" dirty="0" err="1"/>
              <a:t>by</a:t>
            </a:r>
            <a:r>
              <a:rPr lang="de-DE" dirty="0"/>
              <a:t> </a:t>
            </a:r>
            <a:r>
              <a:rPr lang="de-DE" dirty="0" err="1"/>
              <a:t>any</a:t>
            </a:r>
            <a:r>
              <a:rPr lang="de-DE" dirty="0"/>
              <a:t> </a:t>
            </a:r>
            <a:r>
              <a:rPr lang="de-DE" dirty="0" err="1"/>
              <a:t>thread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current</a:t>
            </a:r>
            <a:r>
              <a:rPr lang="de-DE" dirty="0"/>
              <a:t> </a:t>
            </a:r>
            <a:r>
              <a:rPr lang="de-DE" i="1" dirty="0"/>
              <a:t>Team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guaranteed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be</a:t>
            </a:r>
            <a:r>
              <a:rPr lang="de-DE" dirty="0"/>
              <a:t> </a:t>
            </a:r>
            <a:r>
              <a:rPr lang="de-DE" dirty="0" err="1"/>
              <a:t>completed</a:t>
            </a:r>
            <a:r>
              <a:rPr lang="de-DE" dirty="0"/>
              <a:t> </a:t>
            </a:r>
            <a:r>
              <a:rPr lang="de-DE" dirty="0" err="1"/>
              <a:t>at</a:t>
            </a:r>
            <a:r>
              <a:rPr lang="de-DE" dirty="0"/>
              <a:t> </a:t>
            </a:r>
            <a:r>
              <a:rPr lang="de-DE" dirty="0" err="1"/>
              <a:t>barrier</a:t>
            </a:r>
            <a:r>
              <a:rPr lang="de-DE" dirty="0"/>
              <a:t> </a:t>
            </a:r>
            <a:r>
              <a:rPr lang="de-DE" dirty="0" err="1"/>
              <a:t>exit</a:t>
            </a:r>
            <a:endParaRPr lang="de-DE" dirty="0"/>
          </a:p>
          <a:p>
            <a:pPr marL="0" indent="0">
              <a:buNone/>
            </a:pPr>
            <a:endParaRPr lang="de-DE" sz="2400" dirty="0"/>
          </a:p>
          <a:p>
            <a:endParaRPr lang="de-DE" sz="1200" dirty="0"/>
          </a:p>
          <a:p>
            <a:endParaRPr lang="de-DE" dirty="0"/>
          </a:p>
          <a:p>
            <a:r>
              <a:rPr lang="de-DE" dirty="0"/>
              <a:t>Task </a:t>
            </a:r>
            <a:r>
              <a:rPr lang="de-DE" dirty="0" err="1"/>
              <a:t>barrier</a:t>
            </a:r>
            <a:r>
              <a:rPr lang="de-DE" dirty="0"/>
              <a:t>: </a:t>
            </a:r>
            <a:r>
              <a:rPr lang="de-DE" sz="2600" dirty="0" err="1">
                <a:latin typeface="Courier New" pitchFamily="49" charset="0"/>
                <a:cs typeface="Courier New" pitchFamily="49" charset="0"/>
              </a:rPr>
              <a:t>taskwait</a:t>
            </a:r>
            <a:endParaRPr lang="de-DE" sz="26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dirty="0" err="1"/>
              <a:t>Encountering</a:t>
            </a:r>
            <a:r>
              <a:rPr lang="de-DE" dirty="0"/>
              <a:t> </a:t>
            </a:r>
            <a:r>
              <a:rPr lang="de-DE" dirty="0" err="1"/>
              <a:t>task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suspended</a:t>
            </a:r>
            <a:r>
              <a:rPr lang="de-DE" dirty="0"/>
              <a:t> </a:t>
            </a:r>
            <a:r>
              <a:rPr lang="de-DE" dirty="0" err="1"/>
              <a:t>until</a:t>
            </a:r>
            <a:r>
              <a:rPr lang="de-DE" dirty="0"/>
              <a:t> </a:t>
            </a:r>
            <a:r>
              <a:rPr lang="de-DE" dirty="0" err="1"/>
              <a:t>child</a:t>
            </a:r>
            <a:r>
              <a:rPr lang="de-DE" dirty="0"/>
              <a:t> </a:t>
            </a:r>
            <a:r>
              <a:rPr lang="de-DE" dirty="0" err="1"/>
              <a:t>tasks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complete</a:t>
            </a:r>
            <a:endParaRPr lang="de-DE" dirty="0"/>
          </a:p>
          <a:p>
            <a:pPr lvl="2"/>
            <a:r>
              <a:rPr lang="de-DE" dirty="0" err="1"/>
              <a:t>Applies</a:t>
            </a:r>
            <a:r>
              <a:rPr lang="de-DE" dirty="0"/>
              <a:t> </a:t>
            </a:r>
            <a:r>
              <a:rPr lang="de-DE" dirty="0" err="1"/>
              <a:t>only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direct</a:t>
            </a:r>
            <a:r>
              <a:rPr lang="de-DE" dirty="0"/>
              <a:t> </a:t>
            </a:r>
            <a:r>
              <a:rPr lang="de-DE" dirty="0" err="1"/>
              <a:t>childs</a:t>
            </a:r>
            <a:r>
              <a:rPr lang="de-DE" dirty="0"/>
              <a:t>, not </a:t>
            </a:r>
            <a:r>
              <a:rPr lang="de-DE" dirty="0" err="1"/>
              <a:t>descendants</a:t>
            </a:r>
            <a:r>
              <a:rPr lang="de-DE" dirty="0"/>
              <a:t>!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de-DE" dirty="0" err="1"/>
              <a:t>Barrier</a:t>
            </a:r>
            <a:r>
              <a:rPr lang="de-DE" dirty="0"/>
              <a:t> </a:t>
            </a:r>
            <a:r>
              <a:rPr lang="de-DE" dirty="0" err="1"/>
              <a:t>and</a:t>
            </a:r>
            <a:r>
              <a:rPr lang="de-DE" dirty="0"/>
              <a:t> </a:t>
            </a:r>
            <a:r>
              <a:rPr lang="de-DE" dirty="0" err="1"/>
              <a:t>Taskwait</a:t>
            </a:r>
            <a:r>
              <a:rPr lang="de-DE" dirty="0"/>
              <a:t> </a:t>
            </a:r>
            <a:r>
              <a:rPr lang="de-DE" dirty="0" err="1"/>
              <a:t>Constructs</a:t>
            </a:r>
            <a:endParaRPr lang="de-DE" dirty="0"/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2556020" y="2500154"/>
            <a:ext cx="7572428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e-DE" dirty="0"/>
              <a:t>C/C++</a:t>
            </a:r>
          </a:p>
          <a:p>
            <a:pPr>
              <a:spcBef>
                <a:spcPct val="50000"/>
              </a:spcBef>
            </a:pPr>
            <a:r>
              <a:rPr lang="de-DE" dirty="0">
                <a:solidFill>
                  <a:srgbClr val="0099FF"/>
                </a:solidFill>
                <a:latin typeface="Courier New" pitchFamily="49" charset="0"/>
              </a:rPr>
              <a:t>#</a:t>
            </a:r>
            <a:r>
              <a:rPr lang="de-DE" dirty="0" err="1">
                <a:solidFill>
                  <a:srgbClr val="0099FF"/>
                </a:solidFill>
                <a:latin typeface="Courier New" pitchFamily="49" charset="0"/>
              </a:rPr>
              <a:t>pragma</a:t>
            </a:r>
            <a:r>
              <a:rPr lang="de-DE" dirty="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de-DE" dirty="0" err="1">
                <a:solidFill>
                  <a:srgbClr val="0099FF"/>
                </a:solidFill>
                <a:latin typeface="Courier New" pitchFamily="49" charset="0"/>
              </a:rPr>
              <a:t>omp</a:t>
            </a:r>
            <a:r>
              <a:rPr lang="de-DE" dirty="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de-DE" dirty="0" err="1">
                <a:solidFill>
                  <a:srgbClr val="0099FF"/>
                </a:solidFill>
                <a:latin typeface="Courier New" pitchFamily="49" charset="0"/>
              </a:rPr>
              <a:t>barrier</a:t>
            </a:r>
            <a:endParaRPr lang="de-DE" dirty="0">
              <a:latin typeface="Courier New" pitchFamily="49" charset="0"/>
            </a:endParaRP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2556020" y="5013176"/>
            <a:ext cx="7572428" cy="7848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e-DE" dirty="0"/>
              <a:t>C/C++</a:t>
            </a:r>
          </a:p>
          <a:p>
            <a:pPr>
              <a:spcBef>
                <a:spcPct val="50000"/>
              </a:spcBef>
            </a:pPr>
            <a:r>
              <a:rPr lang="de-DE" dirty="0">
                <a:solidFill>
                  <a:srgbClr val="0099FF"/>
                </a:solidFill>
                <a:latin typeface="Courier New" pitchFamily="49" charset="0"/>
              </a:rPr>
              <a:t>#</a:t>
            </a:r>
            <a:r>
              <a:rPr lang="de-DE" dirty="0" err="1">
                <a:solidFill>
                  <a:srgbClr val="0099FF"/>
                </a:solidFill>
                <a:latin typeface="Courier New" pitchFamily="49" charset="0"/>
              </a:rPr>
              <a:t>pragma</a:t>
            </a:r>
            <a:r>
              <a:rPr lang="de-DE" dirty="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de-DE" dirty="0" err="1">
                <a:solidFill>
                  <a:srgbClr val="0099FF"/>
                </a:solidFill>
                <a:latin typeface="Courier New" pitchFamily="49" charset="0"/>
              </a:rPr>
              <a:t>omp</a:t>
            </a:r>
            <a:r>
              <a:rPr lang="de-DE" dirty="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de-DE" dirty="0" err="1">
                <a:solidFill>
                  <a:srgbClr val="0099FF"/>
                </a:solidFill>
                <a:latin typeface="Courier New" pitchFamily="49" charset="0"/>
              </a:rPr>
              <a:t>taskwait</a:t>
            </a:r>
            <a:endParaRPr lang="de-DE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88420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minimize synchronization, some directives support the optional </a:t>
            </a:r>
            <a:r>
              <a:rPr lang="en-US" dirty="0" err="1"/>
              <a:t>nowait</a:t>
            </a:r>
            <a:r>
              <a:rPr lang="en-US" dirty="0"/>
              <a:t> clause</a:t>
            </a:r>
          </a:p>
          <a:p>
            <a:pPr lvl="1"/>
            <a:r>
              <a:rPr lang="en-US" dirty="0"/>
              <a:t>If present, threads do not synchronize/wait at the end of that particular construct</a:t>
            </a:r>
          </a:p>
          <a:p>
            <a:endParaRPr lang="en-US" dirty="0"/>
          </a:p>
          <a:p>
            <a:r>
              <a:rPr lang="en-US" dirty="0"/>
              <a:t>In C, it is one of the clauses on the pragma</a:t>
            </a:r>
          </a:p>
          <a:p>
            <a:r>
              <a:rPr lang="en-US" dirty="0"/>
              <a:t>In Fortran, it is appended at the closing part of the construct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nowait</a:t>
            </a:r>
            <a:r>
              <a:rPr lang="en-US" dirty="0"/>
              <a:t> Clause</a:t>
            </a:r>
          </a:p>
        </p:txBody>
      </p:sp>
      <p:sp>
        <p:nvSpPr>
          <p:cNvPr id="54275" name="Text Box 3"/>
          <p:cNvSpPr txBox="1">
            <a:spLocks noChangeArrowheads="1"/>
          </p:cNvSpPr>
          <p:nvPr/>
        </p:nvSpPr>
        <p:spPr bwMode="auto">
          <a:xfrm>
            <a:off x="6380837" y="4013156"/>
            <a:ext cx="3746500" cy="1410268"/>
          </a:xfrm>
          <a:prstGeom prst="rect">
            <a:avLst/>
          </a:prstGeom>
          <a:solidFill>
            <a:srgbClr val="CC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 b="1" dirty="0">
                <a:latin typeface="Courier New" charset="0"/>
              </a:rPr>
              <a:t>!$</a:t>
            </a:r>
            <a:r>
              <a:rPr lang="en-US" sz="2400" b="1" dirty="0" err="1">
                <a:latin typeface="Courier New" charset="0"/>
              </a:rPr>
              <a:t>omp</a:t>
            </a:r>
            <a:r>
              <a:rPr lang="en-US" sz="2400" b="1" dirty="0">
                <a:latin typeface="Courier New" charset="0"/>
              </a:rPr>
              <a:t> do </a:t>
            </a:r>
          </a:p>
          <a:p>
            <a:pPr>
              <a:lnSpc>
                <a:spcPct val="83000"/>
              </a:lnSpc>
            </a:pPr>
            <a:r>
              <a:rPr lang="en-US" sz="2400" b="1" dirty="0">
                <a:latin typeface="Courier New" charset="0"/>
              </a:rPr>
              <a:t>       :</a:t>
            </a:r>
          </a:p>
          <a:p>
            <a:pPr>
              <a:lnSpc>
                <a:spcPct val="83000"/>
              </a:lnSpc>
            </a:pPr>
            <a:r>
              <a:rPr lang="en-US" sz="2400" b="1" dirty="0">
                <a:latin typeface="Courier New" charset="0"/>
              </a:rPr>
              <a:t>       :</a:t>
            </a:r>
          </a:p>
          <a:p>
            <a:pPr>
              <a:lnSpc>
                <a:spcPct val="83000"/>
              </a:lnSpc>
            </a:pPr>
            <a:r>
              <a:rPr lang="en-US" sz="2400" b="1" dirty="0">
                <a:latin typeface="Courier New" charset="0"/>
              </a:rPr>
              <a:t>!$</a:t>
            </a:r>
            <a:r>
              <a:rPr lang="en-US" sz="2400" b="1" dirty="0" err="1">
                <a:latin typeface="Courier New" charset="0"/>
              </a:rPr>
              <a:t>omp</a:t>
            </a:r>
            <a:r>
              <a:rPr lang="en-US" sz="2400" b="1" dirty="0">
                <a:latin typeface="Courier New" charset="0"/>
              </a:rPr>
              <a:t> end do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nowait</a:t>
            </a:r>
            <a:endParaRPr lang="en-US" sz="2400" b="1" dirty="0">
              <a:solidFill>
                <a:srgbClr val="FF0000"/>
              </a:solidFill>
              <a:latin typeface="Courier New" charset="0"/>
            </a:endParaRPr>
          </a:p>
        </p:txBody>
      </p:sp>
      <p:sp>
        <p:nvSpPr>
          <p:cNvPr id="54276" name="Text Box 4"/>
          <p:cNvSpPr txBox="1">
            <a:spLocks noChangeArrowheads="1"/>
          </p:cNvSpPr>
          <p:nvPr/>
        </p:nvSpPr>
        <p:spPr bwMode="auto">
          <a:xfrm>
            <a:off x="2063553" y="4005064"/>
            <a:ext cx="4308443" cy="1426455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96408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400" b="1" dirty="0">
                <a:latin typeface="Courier New" charset="0"/>
              </a:rPr>
              <a:t>#pragma </a:t>
            </a:r>
            <a:r>
              <a:rPr lang="en-US" sz="2400" b="1" dirty="0" err="1">
                <a:latin typeface="Courier New" charset="0"/>
              </a:rPr>
              <a:t>omp</a:t>
            </a:r>
            <a:r>
              <a:rPr lang="en-US" sz="2400" b="1" dirty="0">
                <a:latin typeface="Courier New" charset="0"/>
              </a:rPr>
              <a:t> for </a:t>
            </a:r>
            <a:r>
              <a:rPr lang="en-US" sz="2400" b="1" dirty="0" err="1">
                <a:solidFill>
                  <a:srgbClr val="FF0000"/>
                </a:solidFill>
                <a:latin typeface="Courier New" charset="0"/>
              </a:rPr>
              <a:t>nowait</a:t>
            </a:r>
            <a:endParaRPr lang="en-US" sz="2400" b="1" dirty="0">
              <a:solidFill>
                <a:srgbClr val="FF0000"/>
              </a:solidFill>
              <a:latin typeface="Courier New" charset="0"/>
            </a:endParaRPr>
          </a:p>
          <a:p>
            <a:pPr>
              <a:lnSpc>
                <a:spcPct val="83000"/>
              </a:lnSpc>
            </a:pPr>
            <a:r>
              <a:rPr lang="en-US" sz="2400" b="1" dirty="0">
                <a:latin typeface="Courier New" charset="0"/>
              </a:rPr>
              <a:t>{ </a:t>
            </a:r>
          </a:p>
          <a:p>
            <a:pPr>
              <a:lnSpc>
                <a:spcPct val="83000"/>
              </a:lnSpc>
            </a:pPr>
            <a:r>
              <a:rPr lang="en-US" sz="2400" b="1" dirty="0">
                <a:latin typeface="Courier New" charset="0"/>
              </a:rPr>
              <a:t>       :</a:t>
            </a:r>
          </a:p>
          <a:p>
            <a:pPr>
              <a:lnSpc>
                <a:spcPct val="83000"/>
              </a:lnSpc>
            </a:pPr>
            <a:r>
              <a:rPr lang="en-US" sz="24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053616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Scoping Rules</a:t>
            </a:r>
          </a:p>
        </p:txBody>
      </p:sp>
    </p:spTree>
    <p:extLst>
      <p:ext uri="{BB962C8B-B14F-4D97-AF65-F5344CB8AC3E}">
        <p14:creationId xmlns:p14="http://schemas.microsoft.com/office/powerpoint/2010/main" val="33298456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Managing the Data Environment is the challenge of OpenMP.</a:t>
            </a:r>
          </a:p>
          <a:p>
            <a:endParaRPr lang="en-US" i="1" noProof="0" dirty="0"/>
          </a:p>
          <a:p>
            <a:r>
              <a:rPr lang="en-US" i="1" noProof="0" dirty="0"/>
              <a:t>Scoping</a:t>
            </a:r>
            <a:r>
              <a:rPr lang="en-US" noProof="0" dirty="0"/>
              <a:t> in OpenMP: Dividing variables in </a:t>
            </a:r>
            <a:r>
              <a:rPr lang="en-US" i="1" noProof="0" dirty="0"/>
              <a:t>shared </a:t>
            </a:r>
            <a:r>
              <a:rPr lang="en-US" noProof="0" dirty="0"/>
              <a:t>and </a:t>
            </a:r>
            <a:r>
              <a:rPr lang="en-US" i="1" noProof="0" dirty="0"/>
              <a:t>private</a:t>
            </a:r>
            <a:r>
              <a:rPr lang="en-US" noProof="0" dirty="0"/>
              <a:t>:</a:t>
            </a:r>
          </a:p>
          <a:p>
            <a:pPr lvl="1"/>
            <a:r>
              <a:rPr lang="en-US" i="1" noProof="0" dirty="0"/>
              <a:t>private</a:t>
            </a:r>
            <a:r>
              <a:rPr lang="en-US" noProof="0" dirty="0"/>
              <a:t>-list and </a:t>
            </a:r>
            <a:r>
              <a:rPr lang="en-US" i="1" noProof="0" dirty="0"/>
              <a:t>shared</a:t>
            </a:r>
            <a:r>
              <a:rPr lang="en-US" noProof="0" dirty="0"/>
              <a:t>-list on Parallel Region</a:t>
            </a:r>
          </a:p>
          <a:p>
            <a:pPr lvl="1"/>
            <a:r>
              <a:rPr lang="en-US" i="1" noProof="0" dirty="0"/>
              <a:t>private</a:t>
            </a:r>
            <a:r>
              <a:rPr lang="en-US" noProof="0" dirty="0"/>
              <a:t>-list and </a:t>
            </a:r>
            <a:r>
              <a:rPr lang="en-US" i="1" noProof="0" dirty="0"/>
              <a:t>shared</a:t>
            </a:r>
            <a:r>
              <a:rPr lang="en-US" noProof="0" dirty="0"/>
              <a:t>-list on Worksharing constructs</a:t>
            </a:r>
          </a:p>
          <a:p>
            <a:pPr lvl="1"/>
            <a:r>
              <a:rPr lang="en-US" noProof="0" dirty="0"/>
              <a:t>General default is </a:t>
            </a:r>
            <a:r>
              <a:rPr lang="en-US" i="1" noProof="0" dirty="0"/>
              <a:t>shared</a:t>
            </a:r>
            <a:r>
              <a:rPr lang="en-US" noProof="0" dirty="0"/>
              <a:t> for Parallel Region, </a:t>
            </a:r>
            <a:r>
              <a:rPr lang="en-US" i="1" dirty="0" err="1"/>
              <a:t>firstprivate</a:t>
            </a:r>
            <a:r>
              <a:rPr lang="en-US" dirty="0"/>
              <a:t> for Tasks.</a:t>
            </a:r>
            <a:endParaRPr lang="en-US" noProof="0" dirty="0"/>
          </a:p>
          <a:p>
            <a:pPr lvl="1"/>
            <a:r>
              <a:rPr lang="en-US" noProof="0" dirty="0"/>
              <a:t>Loop control variables on </a:t>
            </a:r>
            <a:r>
              <a:rPr lang="en-US" i="1" noProof="0" dirty="0"/>
              <a:t>for</a:t>
            </a:r>
            <a:r>
              <a:rPr lang="en-US" noProof="0" dirty="0"/>
              <a:t>-constructs are </a:t>
            </a:r>
            <a:r>
              <a:rPr lang="en-US" i="1" noProof="0" dirty="0"/>
              <a:t>private</a:t>
            </a:r>
          </a:p>
          <a:p>
            <a:pPr lvl="1"/>
            <a:r>
              <a:rPr lang="en-US" noProof="0" dirty="0"/>
              <a:t>Non-static variables local to Parallel Regions are </a:t>
            </a:r>
            <a:r>
              <a:rPr lang="en-US" i="1" noProof="0" dirty="0"/>
              <a:t>private</a:t>
            </a:r>
          </a:p>
          <a:p>
            <a:pPr lvl="1"/>
            <a:r>
              <a:rPr lang="en-US" i="1" noProof="0" dirty="0"/>
              <a:t>private</a:t>
            </a:r>
            <a:r>
              <a:rPr lang="en-US" noProof="0" dirty="0"/>
              <a:t>: </a:t>
            </a:r>
            <a:r>
              <a:rPr lang="en-US" dirty="0"/>
              <a:t>A new uninitialized instance is created for the task or each thread executing the construct</a:t>
            </a:r>
            <a:endParaRPr lang="en-US" noProof="0" dirty="0"/>
          </a:p>
          <a:p>
            <a:pPr lvl="2"/>
            <a:r>
              <a:rPr lang="en-US" sz="1800" i="1" noProof="0" dirty="0" err="1"/>
              <a:t>firstprivate</a:t>
            </a:r>
            <a:r>
              <a:rPr lang="en-US" sz="1800" noProof="0" dirty="0"/>
              <a:t>: </a:t>
            </a:r>
            <a:r>
              <a:rPr lang="en-US" sz="1800" dirty="0"/>
              <a:t>Initialization with the value before encountering the construct</a:t>
            </a:r>
            <a:endParaRPr lang="en-US" sz="1800" noProof="0" dirty="0"/>
          </a:p>
          <a:p>
            <a:pPr lvl="2"/>
            <a:r>
              <a:rPr lang="en-US" sz="1800" i="1" noProof="0" dirty="0" err="1"/>
              <a:t>lastprivate</a:t>
            </a:r>
            <a:r>
              <a:rPr lang="en-US" sz="1800" noProof="0" dirty="0"/>
              <a:t>: Value of last loop iteration is written back to Master</a:t>
            </a:r>
          </a:p>
          <a:p>
            <a:pPr lvl="1"/>
            <a:r>
              <a:rPr lang="en-US" noProof="0" dirty="0"/>
              <a:t>Static variables are </a:t>
            </a:r>
            <a:r>
              <a:rPr lang="en-US" i="1" noProof="0" dirty="0"/>
              <a:t>shared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99E9EC3C-6657-460D-859D-227873760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Scoping Rules</a:t>
            </a:r>
            <a:endParaRPr lang="de-DE" dirty="0"/>
          </a:p>
        </p:txBody>
      </p:sp>
      <p:sp>
        <p:nvSpPr>
          <p:cNvPr id="5" name="Rounded Rectangle 5"/>
          <p:cNvSpPr/>
          <p:nvPr/>
        </p:nvSpPr>
        <p:spPr>
          <a:xfrm>
            <a:off x="8615800" y="3140968"/>
            <a:ext cx="1800200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dirty="0"/>
              <a:t>Tasks </a:t>
            </a:r>
            <a:r>
              <a:rPr lang="de-DE" dirty="0" err="1"/>
              <a:t>are</a:t>
            </a:r>
            <a:r>
              <a:rPr lang="de-DE" dirty="0"/>
              <a:t> </a:t>
            </a:r>
          </a:p>
          <a:p>
            <a:pPr algn="ctr"/>
            <a:r>
              <a:rPr lang="de-DE" dirty="0" err="1"/>
              <a:t>introduced</a:t>
            </a:r>
            <a:r>
              <a:rPr lang="de-DE" dirty="0"/>
              <a:t> </a:t>
            </a:r>
            <a:r>
              <a:rPr lang="de-DE" dirty="0" err="1"/>
              <a:t>later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44161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1280"/>
    </mc:Choice>
    <mc:Fallback xmlns="">
      <p:transition spd="slow" advTm="11128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8E9B8BA5-0264-B311-5013-869F713365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Introduction to OpenMP core concepts</a:t>
            </a:r>
          </a:p>
          <a:p>
            <a:r>
              <a:rPr lang="en-US" dirty="0" err="1"/>
              <a:t>Worksharing</a:t>
            </a:r>
            <a:endParaRPr lang="en-US" dirty="0"/>
          </a:p>
          <a:p>
            <a:r>
              <a:rPr lang="en-US" dirty="0"/>
              <a:t>Synchronization</a:t>
            </a:r>
          </a:p>
          <a:p>
            <a:r>
              <a:rPr lang="en-US" dirty="0"/>
              <a:t>Data scoping</a:t>
            </a:r>
          </a:p>
          <a:p>
            <a:r>
              <a:rPr lang="en-US" dirty="0"/>
              <a:t>Tasks</a:t>
            </a:r>
          </a:p>
          <a:p>
            <a:r>
              <a:rPr lang="en-US" dirty="0"/>
              <a:t>Compilers</a:t>
            </a:r>
          </a:p>
          <a:p>
            <a:endParaRPr lang="en-US" dirty="0"/>
          </a:p>
          <a:p>
            <a:r>
              <a:rPr lang="en-US"/>
              <a:t>After the break</a:t>
            </a:r>
            <a:r>
              <a:rPr lang="en-US" dirty="0"/>
              <a:t>: </a:t>
            </a:r>
            <a:r>
              <a:rPr lang="en-US"/>
              <a:t>GPU programming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7F9246-FEC7-5B8E-30E8-F29A90F4A27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OpenMP Contents </a:t>
            </a:r>
          </a:p>
        </p:txBody>
      </p:sp>
    </p:spTree>
    <p:extLst>
      <p:ext uri="{BB962C8B-B14F-4D97-AF65-F5344CB8AC3E}">
        <p14:creationId xmlns:p14="http://schemas.microsoft.com/office/powerpoint/2010/main" val="20254097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Global / static variables can be privatized with the </a:t>
            </a:r>
            <a:r>
              <a:rPr lang="en-US" i="1" noProof="0" dirty="0" err="1"/>
              <a:t>threadprivate</a:t>
            </a:r>
            <a:r>
              <a:rPr lang="en-US" noProof="0" dirty="0"/>
              <a:t> directive</a:t>
            </a:r>
          </a:p>
          <a:p>
            <a:pPr lvl="1"/>
            <a:r>
              <a:rPr lang="en-US" noProof="0" dirty="0"/>
              <a:t>One instance is created for each thread</a:t>
            </a:r>
          </a:p>
          <a:p>
            <a:pPr lvl="2"/>
            <a:r>
              <a:rPr lang="en-US" sz="1800" noProof="0" dirty="0"/>
              <a:t>Before the first parallel region is encountered</a:t>
            </a:r>
          </a:p>
          <a:p>
            <a:pPr lvl="2"/>
            <a:r>
              <a:rPr lang="en-US" sz="1800" noProof="0" dirty="0"/>
              <a:t>Instance exists until the program ends</a:t>
            </a:r>
          </a:p>
          <a:p>
            <a:pPr lvl="2"/>
            <a:r>
              <a:rPr lang="en-US" sz="1800" noProof="0" dirty="0"/>
              <a:t>Does not work (well) with nested Parallel Region</a:t>
            </a:r>
          </a:p>
          <a:p>
            <a:pPr lvl="1"/>
            <a:r>
              <a:rPr lang="en-US" noProof="0" dirty="0"/>
              <a:t>Based on thread-local storage (TLS)</a:t>
            </a:r>
          </a:p>
          <a:p>
            <a:pPr lvl="2"/>
            <a:r>
              <a:rPr lang="en-US" sz="1800" noProof="0" dirty="0" err="1"/>
              <a:t>TlsAlloc</a:t>
            </a:r>
            <a:r>
              <a:rPr lang="en-US" sz="1800" noProof="0" dirty="0"/>
              <a:t> (Win32-Threads), </a:t>
            </a:r>
            <a:r>
              <a:rPr lang="en-US" sz="1800" noProof="0" dirty="0" err="1"/>
              <a:t>pthread_key_create</a:t>
            </a:r>
            <a:r>
              <a:rPr lang="en-US" sz="1800" noProof="0" dirty="0"/>
              <a:t> (</a:t>
            </a:r>
            <a:r>
              <a:rPr lang="en-US" sz="1800" noProof="0" dirty="0" err="1"/>
              <a:t>Posix</a:t>
            </a:r>
            <a:r>
              <a:rPr lang="en-US" sz="1800" noProof="0" dirty="0"/>
              <a:t>-Threads), keyword </a:t>
            </a:r>
            <a:r>
              <a:rPr lang="en-US" sz="1800" noProof="0" dirty="0">
                <a:latin typeface="Courier New" pitchFamily="49" charset="0"/>
                <a:cs typeface="Courier New" pitchFamily="49" charset="0"/>
              </a:rPr>
              <a:t>__thread </a:t>
            </a:r>
            <a:r>
              <a:rPr lang="en-US" sz="1800" noProof="0" dirty="0"/>
              <a:t>(GNU extension)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2BFAE4-335A-4256-B880-60E026B3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Privatization of Global/Static Variables</a:t>
            </a:r>
            <a:endParaRPr lang="de-DE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5188" y="4005064"/>
            <a:ext cx="3960812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e-DE" dirty="0"/>
              <a:t>C/C++</a:t>
            </a:r>
          </a:p>
          <a:p>
            <a:pPr>
              <a:spcBef>
                <a:spcPct val="50000"/>
              </a:spcBef>
            </a:pPr>
            <a:r>
              <a:rPr lang="de-DE" sz="1600" dirty="0" err="1">
                <a:latin typeface="Courier New" pitchFamily="49" charset="0"/>
              </a:rPr>
              <a:t>static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int</a:t>
            </a:r>
            <a:r>
              <a:rPr lang="de-DE" sz="1600" dirty="0">
                <a:latin typeface="Courier New" pitchFamily="49" charset="0"/>
              </a:rPr>
              <a:t> i;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#</a:t>
            </a:r>
            <a:r>
              <a:rPr lang="de-DE" sz="1600" dirty="0" err="1">
                <a:solidFill>
                  <a:srgbClr val="0099FF"/>
                </a:solidFill>
                <a:latin typeface="Courier New" pitchFamily="49" charset="0"/>
              </a:rPr>
              <a:t>pragma</a:t>
            </a: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rgbClr val="0099FF"/>
                </a:solidFill>
                <a:latin typeface="Courier New" pitchFamily="49" charset="0"/>
              </a:rPr>
              <a:t>omp</a:t>
            </a: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 threadprivate(i)</a:t>
            </a:r>
            <a:endParaRPr lang="de-DE" sz="1600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67636" y="4005064"/>
            <a:ext cx="3960812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e-DE" dirty="0" err="1"/>
              <a:t>Fortran</a:t>
            </a:r>
            <a:endParaRPr lang="de-DE" dirty="0"/>
          </a:p>
          <a:p>
            <a:pPr>
              <a:spcBef>
                <a:spcPct val="50000"/>
              </a:spcBef>
            </a:pPr>
            <a:r>
              <a:rPr lang="de-DE" sz="1600" dirty="0">
                <a:latin typeface="Courier New" pitchFamily="49" charset="0"/>
              </a:rPr>
              <a:t>SAVE INTEGER :: i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!$</a:t>
            </a:r>
            <a:r>
              <a:rPr lang="de-DE" sz="1600" dirty="0" err="1">
                <a:solidFill>
                  <a:srgbClr val="0099FF"/>
                </a:solidFill>
                <a:latin typeface="Courier New" pitchFamily="49" charset="0"/>
              </a:rPr>
              <a:t>omp</a:t>
            </a: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 threadprivate(i)</a:t>
            </a:r>
          </a:p>
        </p:txBody>
      </p:sp>
    </p:spTree>
    <p:extLst>
      <p:ext uri="{BB962C8B-B14F-4D97-AF65-F5344CB8AC3E}">
        <p14:creationId xmlns:p14="http://schemas.microsoft.com/office/powerpoint/2010/main" val="22108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"/>
    </mc:Choice>
    <mc:Fallback xmlns="">
      <p:transition spd="slow" advTm="77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noProof="0" dirty="0"/>
              <a:t>Global / static variables can be privatized with the </a:t>
            </a:r>
            <a:r>
              <a:rPr lang="en-US" i="1" noProof="0" dirty="0" err="1"/>
              <a:t>threadprivate</a:t>
            </a:r>
            <a:r>
              <a:rPr lang="en-US" noProof="0" dirty="0"/>
              <a:t> directive</a:t>
            </a:r>
          </a:p>
          <a:p>
            <a:pPr lvl="1"/>
            <a:r>
              <a:rPr lang="en-US" noProof="0" dirty="0"/>
              <a:t>One instance is created for each thread</a:t>
            </a:r>
          </a:p>
          <a:p>
            <a:pPr lvl="2"/>
            <a:r>
              <a:rPr lang="en-US" sz="1800" noProof="0" dirty="0"/>
              <a:t>Before the first parallel region is encountered</a:t>
            </a:r>
          </a:p>
          <a:p>
            <a:pPr lvl="2"/>
            <a:r>
              <a:rPr lang="en-US" sz="1800" noProof="0" dirty="0"/>
              <a:t>Instance exists until the program ends</a:t>
            </a:r>
          </a:p>
          <a:p>
            <a:pPr lvl="2"/>
            <a:r>
              <a:rPr lang="en-US" sz="1800" noProof="0" dirty="0"/>
              <a:t>Does not work (well) with nested Parallel Region</a:t>
            </a:r>
          </a:p>
          <a:p>
            <a:pPr lvl="1"/>
            <a:r>
              <a:rPr lang="en-US" noProof="0" dirty="0"/>
              <a:t>Based on thread-local storage (TLS)</a:t>
            </a:r>
          </a:p>
          <a:p>
            <a:pPr lvl="2"/>
            <a:r>
              <a:rPr lang="en-US" sz="1800" noProof="0" dirty="0" err="1"/>
              <a:t>TlsAlloc</a:t>
            </a:r>
            <a:r>
              <a:rPr lang="en-US" sz="1800" noProof="0" dirty="0"/>
              <a:t> (Win32-Threads), </a:t>
            </a:r>
            <a:r>
              <a:rPr lang="en-US" sz="1800" noProof="0" dirty="0" err="1"/>
              <a:t>pthread_key_create</a:t>
            </a:r>
            <a:r>
              <a:rPr lang="en-US" sz="1800" noProof="0" dirty="0"/>
              <a:t> (</a:t>
            </a:r>
            <a:r>
              <a:rPr lang="en-US" sz="1800" noProof="0" dirty="0" err="1"/>
              <a:t>Posix</a:t>
            </a:r>
            <a:r>
              <a:rPr lang="en-US" sz="1800" noProof="0" dirty="0"/>
              <a:t>-Threads), keyword </a:t>
            </a:r>
            <a:r>
              <a:rPr lang="en-US" sz="1800" noProof="0" dirty="0">
                <a:latin typeface="Courier New" pitchFamily="49" charset="0"/>
                <a:cs typeface="Courier New" pitchFamily="49" charset="0"/>
              </a:rPr>
              <a:t>__thread </a:t>
            </a:r>
            <a:r>
              <a:rPr lang="en-US" sz="1800" noProof="0" dirty="0"/>
              <a:t>(GNU extension)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CC2BFAE4-335A-4256-B880-60E026B3A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/>
              <a:t>Privatization of Global/Static Variables</a:t>
            </a:r>
            <a:endParaRPr lang="de-DE" dirty="0"/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2135188" y="4005064"/>
            <a:ext cx="3960812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e-DE" dirty="0"/>
              <a:t>C/C++</a:t>
            </a:r>
          </a:p>
          <a:p>
            <a:pPr>
              <a:spcBef>
                <a:spcPct val="50000"/>
              </a:spcBef>
            </a:pPr>
            <a:r>
              <a:rPr lang="de-DE" sz="1600" dirty="0" err="1">
                <a:latin typeface="Courier New" pitchFamily="49" charset="0"/>
              </a:rPr>
              <a:t>static</a:t>
            </a:r>
            <a:r>
              <a:rPr lang="de-DE" sz="1600" dirty="0">
                <a:latin typeface="Courier New" pitchFamily="49" charset="0"/>
              </a:rPr>
              <a:t> </a:t>
            </a:r>
            <a:r>
              <a:rPr lang="de-DE" sz="1600" dirty="0" err="1">
                <a:latin typeface="Courier New" pitchFamily="49" charset="0"/>
              </a:rPr>
              <a:t>int</a:t>
            </a:r>
            <a:r>
              <a:rPr lang="de-DE" sz="1600" dirty="0">
                <a:latin typeface="Courier New" pitchFamily="49" charset="0"/>
              </a:rPr>
              <a:t> i;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#</a:t>
            </a:r>
            <a:r>
              <a:rPr lang="de-DE" sz="1600" dirty="0" err="1">
                <a:solidFill>
                  <a:srgbClr val="0099FF"/>
                </a:solidFill>
                <a:latin typeface="Courier New" pitchFamily="49" charset="0"/>
              </a:rPr>
              <a:t>pragma</a:t>
            </a: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 </a:t>
            </a:r>
            <a:r>
              <a:rPr lang="de-DE" sz="1600" dirty="0" err="1">
                <a:solidFill>
                  <a:srgbClr val="0099FF"/>
                </a:solidFill>
                <a:latin typeface="Courier New" pitchFamily="49" charset="0"/>
              </a:rPr>
              <a:t>omp</a:t>
            </a: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 threadprivate(i)</a:t>
            </a:r>
            <a:endParaRPr lang="de-DE" sz="1600" dirty="0">
              <a:latin typeface="Courier New" pitchFamily="49" charset="0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67636" y="4005064"/>
            <a:ext cx="3960812" cy="98488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ct val="50000"/>
              </a:spcBef>
            </a:pPr>
            <a:r>
              <a:rPr lang="de-DE" dirty="0" err="1"/>
              <a:t>Fortran</a:t>
            </a:r>
            <a:endParaRPr lang="de-DE" dirty="0"/>
          </a:p>
          <a:p>
            <a:pPr>
              <a:spcBef>
                <a:spcPct val="50000"/>
              </a:spcBef>
            </a:pPr>
            <a:r>
              <a:rPr lang="de-DE" sz="1600" dirty="0">
                <a:latin typeface="Courier New" pitchFamily="49" charset="0"/>
              </a:rPr>
              <a:t>SAVE INTEGER :: i</a:t>
            </a:r>
            <a:br>
              <a:rPr lang="de-DE" sz="1600" dirty="0">
                <a:latin typeface="Courier New" pitchFamily="49" charset="0"/>
              </a:rPr>
            </a:b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!$</a:t>
            </a:r>
            <a:r>
              <a:rPr lang="de-DE" sz="1600" dirty="0" err="1">
                <a:solidFill>
                  <a:srgbClr val="0099FF"/>
                </a:solidFill>
                <a:latin typeface="Courier New" pitchFamily="49" charset="0"/>
              </a:rPr>
              <a:t>omp</a:t>
            </a:r>
            <a:r>
              <a:rPr lang="de-DE" sz="1600" dirty="0">
                <a:solidFill>
                  <a:srgbClr val="0099FF"/>
                </a:solidFill>
                <a:latin typeface="Courier New" pitchFamily="49" charset="0"/>
              </a:rPr>
              <a:t> threadprivate(i)</a:t>
            </a:r>
          </a:p>
        </p:txBody>
      </p:sp>
      <p:sp>
        <p:nvSpPr>
          <p:cNvPr id="8" name="TextBox 3">
            <a:extLst>
              <a:ext uri="{FF2B5EF4-FFF2-40B4-BE49-F238E27FC236}">
                <a16:creationId xmlns:a16="http://schemas.microsoft.com/office/drawing/2014/main" id="{7C9D5E53-CC22-4963-8257-E19AED313B94}"/>
              </a:ext>
            </a:extLst>
          </p:cNvPr>
          <p:cNvSpPr txBox="1"/>
          <p:nvPr/>
        </p:nvSpPr>
        <p:spPr>
          <a:xfrm rot="19683041">
            <a:off x="1737566" y="3095763"/>
            <a:ext cx="8496944" cy="1200329"/>
          </a:xfrm>
          <a:prstGeom prst="rect">
            <a:avLst/>
          </a:prstGeom>
          <a:solidFill>
            <a:schemeClr val="bg1">
              <a:lumMod val="85000"/>
              <a:alpha val="5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de-DE" sz="3600" b="1" dirty="0" err="1">
                <a:solidFill>
                  <a:srgbClr val="C00000"/>
                </a:solidFill>
              </a:rPr>
              <a:t>Really</a:t>
            </a:r>
            <a:r>
              <a:rPr lang="de-DE" sz="3600" b="1" dirty="0">
                <a:solidFill>
                  <a:srgbClr val="C00000"/>
                </a:solidFill>
              </a:rPr>
              <a:t>: </a:t>
            </a:r>
            <a:r>
              <a:rPr lang="de-DE" sz="3600" b="1" dirty="0" err="1">
                <a:solidFill>
                  <a:srgbClr val="C00000"/>
                </a:solidFill>
              </a:rPr>
              <a:t>try</a:t>
            </a:r>
            <a:r>
              <a:rPr lang="de-DE" sz="3600" b="1" dirty="0">
                <a:solidFill>
                  <a:srgbClr val="C00000"/>
                </a:solidFill>
              </a:rPr>
              <a:t> </a:t>
            </a:r>
            <a:r>
              <a:rPr lang="de-DE" sz="3600" b="1" dirty="0" err="1">
                <a:solidFill>
                  <a:srgbClr val="C00000"/>
                </a:solidFill>
              </a:rPr>
              <a:t>to</a:t>
            </a:r>
            <a:r>
              <a:rPr lang="de-DE" sz="3600" b="1" dirty="0">
                <a:solidFill>
                  <a:srgbClr val="C00000"/>
                </a:solidFill>
              </a:rPr>
              <a:t> </a:t>
            </a:r>
            <a:r>
              <a:rPr lang="de-DE" sz="3600" b="1" dirty="0" err="1">
                <a:solidFill>
                  <a:srgbClr val="C00000"/>
                </a:solidFill>
              </a:rPr>
              <a:t>avoid</a:t>
            </a:r>
            <a:r>
              <a:rPr lang="de-DE" sz="3600" b="1" dirty="0">
                <a:solidFill>
                  <a:srgbClr val="C00000"/>
                </a:solidFill>
              </a:rPr>
              <a:t> </a:t>
            </a:r>
            <a:r>
              <a:rPr lang="de-DE" sz="3600" b="1" dirty="0" err="1">
                <a:solidFill>
                  <a:srgbClr val="C00000"/>
                </a:solidFill>
              </a:rPr>
              <a:t>the</a:t>
            </a:r>
            <a:r>
              <a:rPr lang="de-DE" sz="3600" b="1" dirty="0">
                <a:solidFill>
                  <a:srgbClr val="C00000"/>
                </a:solidFill>
              </a:rPr>
              <a:t> </a:t>
            </a:r>
            <a:r>
              <a:rPr lang="de-DE" sz="3600" b="1" dirty="0" err="1">
                <a:solidFill>
                  <a:srgbClr val="C00000"/>
                </a:solidFill>
              </a:rPr>
              <a:t>use</a:t>
            </a:r>
            <a:r>
              <a:rPr lang="de-DE" sz="3600" b="1" dirty="0">
                <a:solidFill>
                  <a:srgbClr val="C00000"/>
                </a:solidFill>
              </a:rPr>
              <a:t> </a:t>
            </a:r>
            <a:r>
              <a:rPr lang="de-DE" sz="3600" b="1" dirty="0" err="1">
                <a:solidFill>
                  <a:srgbClr val="C00000"/>
                </a:solidFill>
              </a:rPr>
              <a:t>of</a:t>
            </a:r>
            <a:r>
              <a:rPr lang="de-DE" sz="3600" b="1" dirty="0">
                <a:solidFill>
                  <a:srgbClr val="C00000"/>
                </a:solidFill>
              </a:rPr>
              <a:t> threadprivate </a:t>
            </a:r>
            <a:r>
              <a:rPr lang="de-DE" sz="3600" b="1" dirty="0" err="1">
                <a:solidFill>
                  <a:srgbClr val="C00000"/>
                </a:solidFill>
              </a:rPr>
              <a:t>and</a:t>
            </a:r>
            <a:r>
              <a:rPr lang="de-DE" sz="3600" b="1" dirty="0">
                <a:solidFill>
                  <a:srgbClr val="C00000"/>
                </a:solidFill>
              </a:rPr>
              <a:t> </a:t>
            </a:r>
            <a:r>
              <a:rPr lang="de-DE" sz="3600" b="1" dirty="0" err="1">
                <a:solidFill>
                  <a:srgbClr val="C00000"/>
                </a:solidFill>
              </a:rPr>
              <a:t>static</a:t>
            </a:r>
            <a:r>
              <a:rPr lang="de-DE" sz="3600" b="1" dirty="0">
                <a:solidFill>
                  <a:srgbClr val="C00000"/>
                </a:solidFill>
              </a:rPr>
              <a:t> variables!</a:t>
            </a:r>
          </a:p>
        </p:txBody>
      </p:sp>
    </p:spTree>
    <p:extLst>
      <p:ext uri="{BB962C8B-B14F-4D97-AF65-F5344CB8AC3E}">
        <p14:creationId xmlns:p14="http://schemas.microsoft.com/office/powerpoint/2010/main" val="1697029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7"/>
    </mc:Choice>
    <mc:Fallback xmlns="">
      <p:transition spd="slow" advTm="77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426DCE-8B25-00E0-D473-E11FCECC1A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E9DFA56-B688-E5B6-6FAB-661EFFD7EF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Irregular Parallelism - Tasks</a:t>
            </a:r>
          </a:p>
        </p:txBody>
      </p:sp>
    </p:spTree>
    <p:extLst>
      <p:ext uri="{BB962C8B-B14F-4D97-AF65-F5344CB8AC3E}">
        <p14:creationId xmlns:p14="http://schemas.microsoft.com/office/powerpoint/2010/main" val="20898138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Tasks are work units whose execution</a:t>
            </a:r>
          </a:p>
          <a:p>
            <a:pPr lvl="1"/>
            <a:r>
              <a:rPr lang="en-US" sz="1800" dirty="0"/>
              <a:t>may be deferred or…</a:t>
            </a:r>
          </a:p>
          <a:p>
            <a:pPr lvl="1"/>
            <a:r>
              <a:rPr lang="en-US" sz="1800" dirty="0"/>
              <a:t>… can be executed immediately</a:t>
            </a:r>
          </a:p>
          <a:p>
            <a:r>
              <a:rPr lang="en-US" sz="2000" dirty="0"/>
              <a:t>Tasks are composed of</a:t>
            </a:r>
          </a:p>
          <a:p>
            <a:pPr lvl="1"/>
            <a:r>
              <a:rPr lang="en-US" sz="1800" b="1" dirty="0"/>
              <a:t>code</a:t>
            </a:r>
            <a:r>
              <a:rPr lang="en-US" sz="1800" dirty="0"/>
              <a:t> to execute, a </a:t>
            </a:r>
            <a:r>
              <a:rPr lang="en-US" sz="1800" b="1" dirty="0"/>
              <a:t>data</a:t>
            </a:r>
            <a:r>
              <a:rPr lang="en-US" sz="1800" dirty="0"/>
              <a:t> environment (initialized at creation time), internal </a:t>
            </a:r>
            <a:r>
              <a:rPr lang="en-US" sz="1800" b="1" dirty="0"/>
              <a:t>control</a:t>
            </a:r>
            <a:r>
              <a:rPr lang="en-US" sz="1800" dirty="0"/>
              <a:t> variables (ICVs)</a:t>
            </a:r>
          </a:p>
          <a:p>
            <a:r>
              <a:rPr lang="en-US" sz="2000" dirty="0"/>
              <a:t>Tasks are created…</a:t>
            </a:r>
          </a:p>
          <a:p>
            <a:pPr marL="457200" lvl="1" indent="0">
              <a:buNone/>
            </a:pPr>
            <a:r>
              <a:rPr lang="en-US" sz="1800" dirty="0"/>
              <a:t>… when reaching a parallel region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implicit tasks are created (per thread)</a:t>
            </a:r>
          </a:p>
          <a:p>
            <a:pPr marL="457200" lvl="1" indent="0">
              <a:buNone/>
            </a:pPr>
            <a:r>
              <a:rPr lang="en-US" sz="1800" dirty="0"/>
              <a:t>… when encountering a task construct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explicit task is created</a:t>
            </a:r>
          </a:p>
          <a:p>
            <a:pPr marL="457200" lvl="1" indent="0">
              <a:buNone/>
            </a:pPr>
            <a:r>
              <a:rPr lang="en-US" sz="1800" dirty="0"/>
              <a:t>… when encountering a taskloop construct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explicit tasks per chunk are created</a:t>
            </a:r>
          </a:p>
          <a:p>
            <a:pPr marL="457200" lvl="1" indent="0">
              <a:buNone/>
            </a:pPr>
            <a:r>
              <a:rPr lang="en-US" sz="1800" dirty="0"/>
              <a:t>… when encountering a target construct </a:t>
            </a:r>
            <a:r>
              <a:rPr lang="en-US" sz="1800" dirty="0">
                <a:sym typeface="Wingdings" panose="05000000000000000000" pitchFamily="2" charset="2"/>
              </a:rPr>
              <a:t></a:t>
            </a:r>
            <a:r>
              <a:rPr lang="en-US" sz="1800" dirty="0"/>
              <a:t> target task is created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a Task in OpenMP?</a:t>
            </a:r>
          </a:p>
        </p:txBody>
      </p:sp>
    </p:spTree>
    <p:extLst>
      <p:ext uri="{BB962C8B-B14F-4D97-AF65-F5344CB8AC3E}">
        <p14:creationId xmlns:p14="http://schemas.microsoft.com/office/powerpoint/2010/main" val="221392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336000" y="981102"/>
            <a:ext cx="11520640" cy="4968178"/>
          </a:xfrm>
        </p:spPr>
        <p:txBody>
          <a:bodyPr/>
          <a:lstStyle/>
          <a:p>
            <a:r>
              <a:rPr lang="en-US" sz="2000" dirty="0"/>
              <a:t>Supports unstructured parallelism</a:t>
            </a:r>
          </a:p>
          <a:p>
            <a:pPr lvl="1"/>
            <a:r>
              <a:rPr lang="en-US" sz="1800" dirty="0"/>
              <a:t>unbounded loops</a:t>
            </a:r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r>
              <a:rPr lang="en-US" sz="1800" dirty="0"/>
              <a:t>recursive functions</a:t>
            </a:r>
          </a:p>
          <a:p>
            <a:pPr marL="457200" lvl="1" indent="0">
              <a:buNone/>
            </a:pPr>
            <a:endParaRPr lang="en-US" sz="1800" dirty="0"/>
          </a:p>
          <a:p>
            <a:pPr marL="457200" lvl="1" indent="0">
              <a:buNone/>
            </a:pPr>
            <a:endParaRPr lang="en-US" sz="18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000" dirty="0"/>
              <a:t>Several scenarios are possible:</a:t>
            </a:r>
          </a:p>
          <a:p>
            <a:pPr lvl="1"/>
            <a:r>
              <a:rPr lang="en-US" sz="1800" dirty="0"/>
              <a:t>single creator, multiple creators, nested tasks (tasks &amp; WS)</a:t>
            </a:r>
          </a:p>
          <a:p>
            <a:r>
              <a:rPr lang="en-US" sz="2000" dirty="0"/>
              <a:t>All threads in the team are candidates to execute tasks</a:t>
            </a:r>
          </a:p>
          <a:p>
            <a:pPr marL="457200" lvl="1" indent="0">
              <a:buNone/>
            </a:pPr>
            <a:endParaRPr lang="en-US" sz="18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Tasking Execution Model</a:t>
            </a:r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>
            <a:off x="6096000" y="981102"/>
            <a:ext cx="5760000" cy="4968178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"/>
              <a:defRPr sz="28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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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839416" y="1916832"/>
            <a:ext cx="5112568" cy="936104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t" anchorCtr="0"/>
          <a:lstStyle/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expr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839416" y="3284984"/>
            <a:ext cx="5112568" cy="1152128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t" anchorCtr="0"/>
          <a:lstStyle/>
          <a:p>
            <a:r>
              <a:rPr lang="en-US" sz="1600" b="1" dirty="0">
                <a:solidFill>
                  <a:srgbClr val="8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myfunc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newargs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...;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7" name="Group 26"/>
          <p:cNvGrpSpPr/>
          <p:nvPr/>
        </p:nvGrpSpPr>
        <p:grpSpPr>
          <a:xfrm>
            <a:off x="7574295" y="3672030"/>
            <a:ext cx="2886398" cy="2349258"/>
            <a:chOff x="7574295" y="1196753"/>
            <a:chExt cx="2886398" cy="2349258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8" name="56 Grupo"/>
            <p:cNvGrpSpPr/>
            <p:nvPr/>
          </p:nvGrpSpPr>
          <p:grpSpPr>
            <a:xfrm>
              <a:off x="9408368" y="1196753"/>
              <a:ext cx="1052325" cy="1324096"/>
              <a:chOff x="3069357" y="2788441"/>
              <a:chExt cx="1512168" cy="1902696"/>
            </a:xfrm>
          </p:grpSpPr>
          <p:sp>
            <p:nvSpPr>
              <p:cNvPr id="18" name="5 Elipse"/>
              <p:cNvSpPr/>
              <p:nvPr/>
            </p:nvSpPr>
            <p:spPr>
              <a:xfrm>
                <a:off x="3069357" y="2788441"/>
                <a:ext cx="1512168" cy="1512000"/>
              </a:xfrm>
              <a:prstGeom prst="ellipse">
                <a:avLst/>
              </a:prstGeom>
              <a:noFill/>
              <a:ln>
                <a:solidFill>
                  <a:schemeClr val="tx2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19" name="6 Rectángulo"/>
              <p:cNvSpPr/>
              <p:nvPr/>
            </p:nvSpPr>
            <p:spPr>
              <a:xfrm>
                <a:off x="3419872" y="3249064"/>
                <a:ext cx="216024" cy="1440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20" name="7 Rectángulo"/>
              <p:cNvSpPr/>
              <p:nvPr/>
            </p:nvSpPr>
            <p:spPr>
              <a:xfrm>
                <a:off x="3815916" y="3104279"/>
                <a:ext cx="216024" cy="1440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21" name="8 Rectángulo"/>
              <p:cNvSpPr/>
              <p:nvPr/>
            </p:nvSpPr>
            <p:spPr>
              <a:xfrm>
                <a:off x="3815916" y="3482330"/>
                <a:ext cx="216024" cy="1440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22" name="9 Rectángulo"/>
              <p:cNvSpPr/>
              <p:nvPr/>
            </p:nvSpPr>
            <p:spPr>
              <a:xfrm>
                <a:off x="3421249" y="3529558"/>
                <a:ext cx="216024" cy="1440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bg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23" name="10 Rectángulo"/>
              <p:cNvSpPr/>
              <p:nvPr/>
            </p:nvSpPr>
            <p:spPr>
              <a:xfrm>
                <a:off x="3578188" y="3870818"/>
                <a:ext cx="216024" cy="1440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24" name="11 Rectángulo"/>
              <p:cNvSpPr/>
              <p:nvPr/>
            </p:nvSpPr>
            <p:spPr>
              <a:xfrm>
                <a:off x="4006899" y="3785490"/>
                <a:ext cx="216024" cy="1440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25" name="12 Rectángulo"/>
              <p:cNvSpPr/>
              <p:nvPr/>
            </p:nvSpPr>
            <p:spPr>
              <a:xfrm>
                <a:off x="4203562" y="3338314"/>
                <a:ext cx="216024" cy="144016"/>
              </a:xfrm>
              <a:prstGeom prst="rect">
                <a:avLst/>
              </a:prstGeom>
              <a:solidFill>
                <a:schemeClr val="accent2"/>
              </a:solidFill>
              <a:ln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s-ES"/>
              </a:p>
            </p:txBody>
          </p:sp>
          <p:sp>
            <p:nvSpPr>
              <p:cNvPr id="26" name="13 CuadroTexto"/>
              <p:cNvSpPr txBox="1"/>
              <p:nvPr/>
            </p:nvSpPr>
            <p:spPr>
              <a:xfrm>
                <a:off x="3379779" y="4293096"/>
                <a:ext cx="863437" cy="398041"/>
              </a:xfrm>
              <a:prstGeom prst="rect">
                <a:avLst/>
              </a:prstGeom>
              <a:noFill/>
            </p:spPr>
            <p:txBody>
              <a:bodyPr wrap="none" lIns="0" rIns="0" rtlCol="0">
                <a:spAutoFit/>
              </a:bodyPr>
              <a:lstStyle>
                <a:defPPr>
                  <a:defRPr lang="es-E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200" b="1" i="1" dirty="0">
                    <a:solidFill>
                      <a:schemeClr val="tx2"/>
                    </a:solidFill>
                  </a:rPr>
                  <a:t>Task pool</a:t>
                </a:r>
              </a:p>
            </p:txBody>
          </p:sp>
        </p:grpSp>
        <p:sp>
          <p:nvSpPr>
            <p:cNvPr id="9" name="14 Forma libre"/>
            <p:cNvSpPr/>
            <p:nvPr/>
          </p:nvSpPr>
          <p:spPr>
            <a:xfrm>
              <a:off x="8008451" y="2240617"/>
              <a:ext cx="100221" cy="1069213"/>
            </a:xfrm>
            <a:custGeom>
              <a:avLst/>
              <a:gdLst>
                <a:gd name="connsiteX0" fmla="*/ 3685 w 554403"/>
                <a:gd name="connsiteY0" fmla="*/ 0 h 2836718"/>
                <a:gd name="connsiteX1" fmla="*/ 554403 w 554403"/>
                <a:gd name="connsiteY1" fmla="*/ 467591 h 2836718"/>
                <a:gd name="connsiteX2" fmla="*/ 3685 w 554403"/>
                <a:gd name="connsiteY2" fmla="*/ 800100 h 2836718"/>
                <a:gd name="connsiteX3" fmla="*/ 502448 w 554403"/>
                <a:gd name="connsiteY3" fmla="*/ 1153391 h 2836718"/>
                <a:gd name="connsiteX4" fmla="*/ 14075 w 554403"/>
                <a:gd name="connsiteY4" fmla="*/ 1444337 h 2836718"/>
                <a:gd name="connsiteX5" fmla="*/ 533621 w 554403"/>
                <a:gd name="connsiteY5" fmla="*/ 1704109 h 2836718"/>
                <a:gd name="connsiteX6" fmla="*/ 3685 w 554403"/>
                <a:gd name="connsiteY6" fmla="*/ 1943100 h 2836718"/>
                <a:gd name="connsiteX7" fmla="*/ 554403 w 554403"/>
                <a:gd name="connsiteY7" fmla="*/ 2244437 h 2836718"/>
                <a:gd name="connsiteX8" fmla="*/ 3685 w 554403"/>
                <a:gd name="connsiteY8" fmla="*/ 2524991 h 2836718"/>
                <a:gd name="connsiteX9" fmla="*/ 356975 w 554403"/>
                <a:gd name="connsiteY9" fmla="*/ 2836718 h 283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403" h="2836718">
                  <a:moveTo>
                    <a:pt x="3685" y="0"/>
                  </a:moveTo>
                  <a:cubicBezTo>
                    <a:pt x="279044" y="167120"/>
                    <a:pt x="554403" y="334241"/>
                    <a:pt x="554403" y="467591"/>
                  </a:cubicBezTo>
                  <a:cubicBezTo>
                    <a:pt x="554403" y="600941"/>
                    <a:pt x="12344" y="685800"/>
                    <a:pt x="3685" y="800100"/>
                  </a:cubicBezTo>
                  <a:cubicBezTo>
                    <a:pt x="-4974" y="914400"/>
                    <a:pt x="500716" y="1046018"/>
                    <a:pt x="502448" y="1153391"/>
                  </a:cubicBezTo>
                  <a:cubicBezTo>
                    <a:pt x="504180" y="1260764"/>
                    <a:pt x="8880" y="1352551"/>
                    <a:pt x="14075" y="1444337"/>
                  </a:cubicBezTo>
                  <a:cubicBezTo>
                    <a:pt x="19271" y="1536123"/>
                    <a:pt x="535353" y="1620982"/>
                    <a:pt x="533621" y="1704109"/>
                  </a:cubicBezTo>
                  <a:cubicBezTo>
                    <a:pt x="531889" y="1787236"/>
                    <a:pt x="221" y="1853045"/>
                    <a:pt x="3685" y="1943100"/>
                  </a:cubicBezTo>
                  <a:cubicBezTo>
                    <a:pt x="7149" y="2033155"/>
                    <a:pt x="554403" y="2147455"/>
                    <a:pt x="554403" y="2244437"/>
                  </a:cubicBezTo>
                  <a:cubicBezTo>
                    <a:pt x="554403" y="2341419"/>
                    <a:pt x="36590" y="2426278"/>
                    <a:pt x="3685" y="2524991"/>
                  </a:cubicBezTo>
                  <a:cubicBezTo>
                    <a:pt x="-29220" y="2623704"/>
                    <a:pt x="163877" y="2730211"/>
                    <a:pt x="356975" y="2836718"/>
                  </a:cubicBezTo>
                </a:path>
              </a:pathLst>
            </a:custGeom>
            <a:noFill/>
            <a:ln w="381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0" name="15 Forma libre"/>
            <p:cNvSpPr/>
            <p:nvPr/>
          </p:nvSpPr>
          <p:spPr>
            <a:xfrm>
              <a:off x="8275708" y="2240617"/>
              <a:ext cx="100221" cy="1069213"/>
            </a:xfrm>
            <a:custGeom>
              <a:avLst/>
              <a:gdLst>
                <a:gd name="connsiteX0" fmla="*/ 3685 w 554403"/>
                <a:gd name="connsiteY0" fmla="*/ 0 h 2836718"/>
                <a:gd name="connsiteX1" fmla="*/ 554403 w 554403"/>
                <a:gd name="connsiteY1" fmla="*/ 467591 h 2836718"/>
                <a:gd name="connsiteX2" fmla="*/ 3685 w 554403"/>
                <a:gd name="connsiteY2" fmla="*/ 800100 h 2836718"/>
                <a:gd name="connsiteX3" fmla="*/ 502448 w 554403"/>
                <a:gd name="connsiteY3" fmla="*/ 1153391 h 2836718"/>
                <a:gd name="connsiteX4" fmla="*/ 14075 w 554403"/>
                <a:gd name="connsiteY4" fmla="*/ 1444337 h 2836718"/>
                <a:gd name="connsiteX5" fmla="*/ 533621 w 554403"/>
                <a:gd name="connsiteY5" fmla="*/ 1704109 h 2836718"/>
                <a:gd name="connsiteX6" fmla="*/ 3685 w 554403"/>
                <a:gd name="connsiteY6" fmla="*/ 1943100 h 2836718"/>
                <a:gd name="connsiteX7" fmla="*/ 554403 w 554403"/>
                <a:gd name="connsiteY7" fmla="*/ 2244437 h 2836718"/>
                <a:gd name="connsiteX8" fmla="*/ 3685 w 554403"/>
                <a:gd name="connsiteY8" fmla="*/ 2524991 h 2836718"/>
                <a:gd name="connsiteX9" fmla="*/ 356975 w 554403"/>
                <a:gd name="connsiteY9" fmla="*/ 2836718 h 283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403" h="2836718">
                  <a:moveTo>
                    <a:pt x="3685" y="0"/>
                  </a:moveTo>
                  <a:cubicBezTo>
                    <a:pt x="279044" y="167120"/>
                    <a:pt x="554403" y="334241"/>
                    <a:pt x="554403" y="467591"/>
                  </a:cubicBezTo>
                  <a:cubicBezTo>
                    <a:pt x="554403" y="600941"/>
                    <a:pt x="12344" y="685800"/>
                    <a:pt x="3685" y="800100"/>
                  </a:cubicBezTo>
                  <a:cubicBezTo>
                    <a:pt x="-4974" y="914400"/>
                    <a:pt x="500716" y="1046018"/>
                    <a:pt x="502448" y="1153391"/>
                  </a:cubicBezTo>
                  <a:cubicBezTo>
                    <a:pt x="504180" y="1260764"/>
                    <a:pt x="8880" y="1352551"/>
                    <a:pt x="14075" y="1444337"/>
                  </a:cubicBezTo>
                  <a:cubicBezTo>
                    <a:pt x="19271" y="1536123"/>
                    <a:pt x="535353" y="1620982"/>
                    <a:pt x="533621" y="1704109"/>
                  </a:cubicBezTo>
                  <a:cubicBezTo>
                    <a:pt x="531889" y="1787236"/>
                    <a:pt x="221" y="1853045"/>
                    <a:pt x="3685" y="1943100"/>
                  </a:cubicBezTo>
                  <a:cubicBezTo>
                    <a:pt x="7149" y="2033155"/>
                    <a:pt x="554403" y="2147455"/>
                    <a:pt x="554403" y="2244437"/>
                  </a:cubicBezTo>
                  <a:cubicBezTo>
                    <a:pt x="554403" y="2341419"/>
                    <a:pt x="36590" y="2426278"/>
                    <a:pt x="3685" y="2524991"/>
                  </a:cubicBezTo>
                  <a:cubicBezTo>
                    <a:pt x="-29220" y="2623704"/>
                    <a:pt x="163877" y="2730211"/>
                    <a:pt x="356975" y="283671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16 Forma libre"/>
            <p:cNvSpPr/>
            <p:nvPr/>
          </p:nvSpPr>
          <p:spPr>
            <a:xfrm>
              <a:off x="8542965" y="2240617"/>
              <a:ext cx="100221" cy="1069213"/>
            </a:xfrm>
            <a:custGeom>
              <a:avLst/>
              <a:gdLst>
                <a:gd name="connsiteX0" fmla="*/ 3685 w 554403"/>
                <a:gd name="connsiteY0" fmla="*/ 0 h 2836718"/>
                <a:gd name="connsiteX1" fmla="*/ 554403 w 554403"/>
                <a:gd name="connsiteY1" fmla="*/ 467591 h 2836718"/>
                <a:gd name="connsiteX2" fmla="*/ 3685 w 554403"/>
                <a:gd name="connsiteY2" fmla="*/ 800100 h 2836718"/>
                <a:gd name="connsiteX3" fmla="*/ 502448 w 554403"/>
                <a:gd name="connsiteY3" fmla="*/ 1153391 h 2836718"/>
                <a:gd name="connsiteX4" fmla="*/ 14075 w 554403"/>
                <a:gd name="connsiteY4" fmla="*/ 1444337 h 2836718"/>
                <a:gd name="connsiteX5" fmla="*/ 533621 w 554403"/>
                <a:gd name="connsiteY5" fmla="*/ 1704109 h 2836718"/>
                <a:gd name="connsiteX6" fmla="*/ 3685 w 554403"/>
                <a:gd name="connsiteY6" fmla="*/ 1943100 h 2836718"/>
                <a:gd name="connsiteX7" fmla="*/ 554403 w 554403"/>
                <a:gd name="connsiteY7" fmla="*/ 2244437 h 2836718"/>
                <a:gd name="connsiteX8" fmla="*/ 3685 w 554403"/>
                <a:gd name="connsiteY8" fmla="*/ 2524991 h 2836718"/>
                <a:gd name="connsiteX9" fmla="*/ 356975 w 554403"/>
                <a:gd name="connsiteY9" fmla="*/ 2836718 h 283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403" h="2836718">
                  <a:moveTo>
                    <a:pt x="3685" y="0"/>
                  </a:moveTo>
                  <a:cubicBezTo>
                    <a:pt x="279044" y="167120"/>
                    <a:pt x="554403" y="334241"/>
                    <a:pt x="554403" y="467591"/>
                  </a:cubicBezTo>
                  <a:cubicBezTo>
                    <a:pt x="554403" y="600941"/>
                    <a:pt x="12344" y="685800"/>
                    <a:pt x="3685" y="800100"/>
                  </a:cubicBezTo>
                  <a:cubicBezTo>
                    <a:pt x="-4974" y="914400"/>
                    <a:pt x="500716" y="1046018"/>
                    <a:pt x="502448" y="1153391"/>
                  </a:cubicBezTo>
                  <a:cubicBezTo>
                    <a:pt x="504180" y="1260764"/>
                    <a:pt x="8880" y="1352551"/>
                    <a:pt x="14075" y="1444337"/>
                  </a:cubicBezTo>
                  <a:cubicBezTo>
                    <a:pt x="19271" y="1536123"/>
                    <a:pt x="535353" y="1620982"/>
                    <a:pt x="533621" y="1704109"/>
                  </a:cubicBezTo>
                  <a:cubicBezTo>
                    <a:pt x="531889" y="1787236"/>
                    <a:pt x="221" y="1853045"/>
                    <a:pt x="3685" y="1943100"/>
                  </a:cubicBezTo>
                  <a:cubicBezTo>
                    <a:pt x="7149" y="2033155"/>
                    <a:pt x="554403" y="2147455"/>
                    <a:pt x="554403" y="2244437"/>
                  </a:cubicBezTo>
                  <a:cubicBezTo>
                    <a:pt x="554403" y="2341419"/>
                    <a:pt x="36590" y="2426278"/>
                    <a:pt x="3685" y="2524991"/>
                  </a:cubicBezTo>
                  <a:cubicBezTo>
                    <a:pt x="-29220" y="2623704"/>
                    <a:pt x="163877" y="2730211"/>
                    <a:pt x="356975" y="2836718"/>
                  </a:cubicBezTo>
                </a:path>
              </a:pathLst>
            </a:custGeom>
            <a:noFill/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2" name="17 Forma libre"/>
            <p:cNvSpPr/>
            <p:nvPr/>
          </p:nvSpPr>
          <p:spPr>
            <a:xfrm>
              <a:off x="8810222" y="2240617"/>
              <a:ext cx="100221" cy="1069213"/>
            </a:xfrm>
            <a:custGeom>
              <a:avLst/>
              <a:gdLst>
                <a:gd name="connsiteX0" fmla="*/ 3685 w 554403"/>
                <a:gd name="connsiteY0" fmla="*/ 0 h 2836718"/>
                <a:gd name="connsiteX1" fmla="*/ 554403 w 554403"/>
                <a:gd name="connsiteY1" fmla="*/ 467591 h 2836718"/>
                <a:gd name="connsiteX2" fmla="*/ 3685 w 554403"/>
                <a:gd name="connsiteY2" fmla="*/ 800100 h 2836718"/>
                <a:gd name="connsiteX3" fmla="*/ 502448 w 554403"/>
                <a:gd name="connsiteY3" fmla="*/ 1153391 h 2836718"/>
                <a:gd name="connsiteX4" fmla="*/ 14075 w 554403"/>
                <a:gd name="connsiteY4" fmla="*/ 1444337 h 2836718"/>
                <a:gd name="connsiteX5" fmla="*/ 533621 w 554403"/>
                <a:gd name="connsiteY5" fmla="*/ 1704109 h 2836718"/>
                <a:gd name="connsiteX6" fmla="*/ 3685 w 554403"/>
                <a:gd name="connsiteY6" fmla="*/ 1943100 h 2836718"/>
                <a:gd name="connsiteX7" fmla="*/ 554403 w 554403"/>
                <a:gd name="connsiteY7" fmla="*/ 2244437 h 2836718"/>
                <a:gd name="connsiteX8" fmla="*/ 3685 w 554403"/>
                <a:gd name="connsiteY8" fmla="*/ 2524991 h 2836718"/>
                <a:gd name="connsiteX9" fmla="*/ 356975 w 554403"/>
                <a:gd name="connsiteY9" fmla="*/ 2836718 h 28367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54403" h="2836718">
                  <a:moveTo>
                    <a:pt x="3685" y="0"/>
                  </a:moveTo>
                  <a:cubicBezTo>
                    <a:pt x="279044" y="167120"/>
                    <a:pt x="554403" y="334241"/>
                    <a:pt x="554403" y="467591"/>
                  </a:cubicBezTo>
                  <a:cubicBezTo>
                    <a:pt x="554403" y="600941"/>
                    <a:pt x="12344" y="685800"/>
                    <a:pt x="3685" y="800100"/>
                  </a:cubicBezTo>
                  <a:cubicBezTo>
                    <a:pt x="-4974" y="914400"/>
                    <a:pt x="500716" y="1046018"/>
                    <a:pt x="502448" y="1153391"/>
                  </a:cubicBezTo>
                  <a:cubicBezTo>
                    <a:pt x="504180" y="1260764"/>
                    <a:pt x="8880" y="1352551"/>
                    <a:pt x="14075" y="1444337"/>
                  </a:cubicBezTo>
                  <a:cubicBezTo>
                    <a:pt x="19271" y="1536123"/>
                    <a:pt x="535353" y="1620982"/>
                    <a:pt x="533621" y="1704109"/>
                  </a:cubicBezTo>
                  <a:cubicBezTo>
                    <a:pt x="531889" y="1787236"/>
                    <a:pt x="221" y="1853045"/>
                    <a:pt x="3685" y="1943100"/>
                  </a:cubicBezTo>
                  <a:cubicBezTo>
                    <a:pt x="7149" y="2033155"/>
                    <a:pt x="554403" y="2147455"/>
                    <a:pt x="554403" y="2244437"/>
                  </a:cubicBezTo>
                  <a:cubicBezTo>
                    <a:pt x="554403" y="2341419"/>
                    <a:pt x="36590" y="2426278"/>
                    <a:pt x="3685" y="2524991"/>
                  </a:cubicBezTo>
                  <a:cubicBezTo>
                    <a:pt x="-29220" y="2623704"/>
                    <a:pt x="163877" y="2730211"/>
                    <a:pt x="356975" y="2836718"/>
                  </a:cubicBezTo>
                </a:path>
              </a:pathLst>
            </a:custGeom>
            <a:noFill/>
            <a:ln w="38100">
              <a:solidFill>
                <a:schemeClr val="accent3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sp>
          <p:nvSpPr>
            <p:cNvPr id="13" name="18 Elipse"/>
            <p:cNvSpPr/>
            <p:nvPr/>
          </p:nvSpPr>
          <p:spPr>
            <a:xfrm>
              <a:off x="7637790" y="1942647"/>
              <a:ext cx="1603543" cy="1603364"/>
            </a:xfrm>
            <a:prstGeom prst="ellipse">
              <a:avLst/>
            </a:prstGeom>
            <a:noFill/>
            <a:ln>
              <a:solidFill>
                <a:schemeClr val="tx2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s-ES"/>
            </a:p>
          </p:txBody>
        </p:sp>
        <p:sp>
          <p:nvSpPr>
            <p:cNvPr id="14" name="19 CuadroTexto"/>
            <p:cNvSpPr txBox="1"/>
            <p:nvPr/>
          </p:nvSpPr>
          <p:spPr>
            <a:xfrm>
              <a:off x="7574295" y="1620396"/>
              <a:ext cx="1701189" cy="276999"/>
            </a:xfrm>
            <a:prstGeom prst="rect">
              <a:avLst/>
            </a:prstGeom>
            <a:noFill/>
          </p:spPr>
          <p:txBody>
            <a:bodyPr wrap="square" lIns="0" rIns="0" rtlCol="0">
              <a:spAutoFit/>
            </a:bodyPr>
            <a:lstStyle>
              <a:defPPr>
                <a:defRPr lang="es-E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200" b="1" i="1" dirty="0">
                  <a:solidFill>
                    <a:schemeClr val="tx2"/>
                  </a:solidFill>
                </a:rPr>
                <a:t>Parallel Team</a:t>
              </a:r>
            </a:p>
          </p:txBody>
        </p:sp>
        <p:cxnSp>
          <p:nvCxnSpPr>
            <p:cNvPr id="15" name="21 Conector recto de flecha"/>
            <p:cNvCxnSpPr>
              <a:stCxn id="23" idx="1"/>
              <a:endCxn id="11" idx="3"/>
            </p:cNvCxnSpPr>
            <p:nvPr/>
          </p:nvCxnSpPr>
          <p:spPr>
            <a:xfrm flipH="1">
              <a:off x="8633795" y="2000092"/>
              <a:ext cx="1128671" cy="67526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25 Conector recto de flecha"/>
            <p:cNvCxnSpPr>
              <a:stCxn id="9" idx="1"/>
              <a:endCxn id="19" idx="1"/>
            </p:cNvCxnSpPr>
            <p:nvPr/>
          </p:nvCxnSpPr>
          <p:spPr>
            <a:xfrm flipV="1">
              <a:off x="8108672" y="1567410"/>
              <a:ext cx="1543621" cy="849450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30 Conector recto de flecha"/>
            <p:cNvCxnSpPr>
              <a:stCxn id="22" idx="1"/>
              <a:endCxn id="12" idx="0"/>
            </p:cNvCxnSpPr>
            <p:nvPr/>
          </p:nvCxnSpPr>
          <p:spPr>
            <a:xfrm flipH="1">
              <a:off x="8810889" y="1762607"/>
              <a:ext cx="842363" cy="478009"/>
            </a:xfrm>
            <a:prstGeom prst="straightConnector1">
              <a:avLst/>
            </a:prstGeom>
            <a:ln w="28575">
              <a:solidFill>
                <a:schemeClr val="accent6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/>
          <p:cNvSpPr/>
          <p:nvPr/>
        </p:nvSpPr>
        <p:spPr>
          <a:xfrm>
            <a:off x="6600056" y="1556792"/>
            <a:ext cx="5184576" cy="1944216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lumMod val="75000"/>
              </a:schemeClr>
            </a:solidFill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90000" bIns="90000" rtlCol="0" anchor="t" anchorCtr="0"/>
          <a:lstStyle/>
          <a:p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parallel </a:t>
            </a:r>
          </a:p>
          <a:p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master</a:t>
            </a:r>
          </a:p>
          <a:p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while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!=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FF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#pragma </a:t>
            </a:r>
            <a:r>
              <a:rPr lang="en-US" sz="1600" b="1" dirty="0" err="1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omp</a:t>
            </a:r>
            <a:r>
              <a:rPr lang="en-US" sz="1600" b="1" dirty="0">
                <a:solidFill>
                  <a:srgbClr val="804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task</a:t>
            </a: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   compute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b="1" dirty="0" err="1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lang="en-US" sz="1600" b="1" dirty="0">
                <a:solidFill>
                  <a:srgbClr val="00000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next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sz="1600" b="1" dirty="0">
              <a:solidFill>
                <a:srgbClr val="000000"/>
              </a:solidFill>
              <a:highlight>
                <a:srgbClr val="FFFFFF"/>
              </a:highligh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Text Placeholder 2"/>
          <p:cNvSpPr txBox="1">
            <a:spLocks/>
          </p:cNvSpPr>
          <p:nvPr/>
        </p:nvSpPr>
        <p:spPr>
          <a:xfrm>
            <a:off x="6096000" y="981102"/>
            <a:ext cx="5913040" cy="4968178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"/>
              <a:defRPr sz="2800" b="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"/>
              <a:defRPr sz="24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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67A6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Example (unstructured parallelism)</a:t>
            </a:r>
          </a:p>
          <a:p>
            <a:pPr marL="457200" lvl="1" indent="0">
              <a:buFont typeface="Wingdings" pitchFamily="2" charset="2"/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366109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>
            <a:extLst>
              <a:ext uri="{FF2B5EF4-FFF2-40B4-BE49-F238E27FC236}">
                <a16:creationId xmlns:a16="http://schemas.microsoft.com/office/drawing/2014/main" id="{D39A65F2-C661-4AF6-8DC1-AB6A4CAC8BC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6000" y="981102"/>
            <a:ext cx="11520000" cy="5328218"/>
          </a:xfrm>
        </p:spPr>
        <p:txBody>
          <a:bodyPr/>
          <a:lstStyle/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de-DE" dirty="0"/>
          </a:p>
          <a:p>
            <a:endParaRPr lang="en-US" dirty="0"/>
          </a:p>
          <a:p>
            <a:r>
              <a:rPr lang="en-US" sz="2000" dirty="0"/>
              <a:t>Only one thread enters </a:t>
            </a:r>
            <a:r>
              <a:rPr lang="en-US" sz="2000" dirty="0">
                <a:latin typeface="Consolas" panose="020B0609020204030204" pitchFamily="49" charset="0"/>
              </a:rPr>
              <a:t>fib()</a:t>
            </a:r>
            <a:r>
              <a:rPr lang="en-US" sz="2000" dirty="0"/>
              <a:t> from </a:t>
            </a:r>
            <a:r>
              <a:rPr lang="en-US" sz="2000" dirty="0">
                <a:latin typeface="Consolas" panose="020B0609020204030204" pitchFamily="49" charset="0"/>
              </a:rPr>
              <a:t>main()</a:t>
            </a:r>
            <a:r>
              <a:rPr lang="en-US" sz="2000" dirty="0"/>
              <a:t>.</a:t>
            </a:r>
          </a:p>
          <a:p>
            <a:r>
              <a:rPr lang="en-US" sz="2000" dirty="0"/>
              <a:t>That thread creates the two initial work tasks and starts the parallel recursion.</a:t>
            </a:r>
          </a:p>
          <a:p>
            <a:r>
              <a:rPr lang="en-US" sz="2000" dirty="0"/>
              <a:t>The </a:t>
            </a:r>
            <a:r>
              <a:rPr lang="en-US" sz="2000" dirty="0" err="1">
                <a:latin typeface="Consolas" panose="020B0609020204030204" pitchFamily="49" charset="0"/>
              </a:rPr>
              <a:t>taskwait</a:t>
            </a:r>
            <a:r>
              <a:rPr lang="en-US" sz="2000" dirty="0"/>
              <a:t> construct is required to wait for the result for </a:t>
            </a:r>
            <a:r>
              <a:rPr lang="en-US" sz="2000" dirty="0">
                <a:latin typeface="Consolas" panose="020B0609020204030204" pitchFamily="49" charset="0"/>
              </a:rPr>
              <a:t>x</a:t>
            </a:r>
            <a:r>
              <a:rPr lang="en-US" sz="2000" dirty="0"/>
              <a:t> and </a:t>
            </a:r>
            <a:r>
              <a:rPr lang="en-US" sz="2000" dirty="0">
                <a:latin typeface="Consolas" panose="020B0609020204030204" pitchFamily="49" charset="0"/>
              </a:rPr>
              <a:t>y</a:t>
            </a:r>
            <a:r>
              <a:rPr lang="en-US" sz="2000" dirty="0"/>
              <a:t> before the task can sum up.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5D00AFD-9382-4ABA-B089-388FE424D1C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Fibonacci Numbers (in a Stupid Way </a:t>
            </a:r>
            <a:r>
              <a:rPr lang="en-US" dirty="0">
                <a:sym typeface="Wingdings" panose="05000000000000000000" pitchFamily="2" charset="2"/>
              </a:rPr>
              <a:t>)</a:t>
            </a:r>
            <a:endParaRPr lang="en-US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032657C-5177-4D39-A60B-B79D44EF82D0}"/>
              </a:ext>
            </a:extLst>
          </p:cNvPr>
          <p:cNvSpPr/>
          <p:nvPr/>
        </p:nvSpPr>
        <p:spPr>
          <a:xfrm>
            <a:off x="6266279" y="1028687"/>
            <a:ext cx="4582249" cy="37809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fib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n)   {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15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if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(n &lt; 2)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n;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16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de-DE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x, y;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17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pragma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omp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shared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(x)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18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{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19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x = 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fib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(n - 1);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20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21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pragma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omp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shared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(y)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22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{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23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y = 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fib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(n - 2);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24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25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pragma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omp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taskwait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26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return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x+y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;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AutoNum type="arabicPlain" startAt="27"/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219D444D-4200-4DBF-B142-15EFDE3859CF}"/>
              </a:ext>
            </a:extLst>
          </p:cNvPr>
          <p:cNvSpPr/>
          <p:nvPr/>
        </p:nvSpPr>
        <p:spPr>
          <a:xfrm>
            <a:off x="1887421" y="1028687"/>
            <a:ext cx="3985007" cy="351743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1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</a:t>
            </a:r>
            <a:r>
              <a:rPr lang="de-DE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main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int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argc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,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2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</a:t>
            </a:r>
            <a:r>
              <a:rPr lang="de-DE" sz="1600" dirty="0" err="1">
                <a:solidFill>
                  <a:srgbClr val="2B91A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char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* 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argv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[])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3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{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4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[...]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5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pragma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omp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parallel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6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{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7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	  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#pragma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omp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masked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8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{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9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    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fib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(</a:t>
            </a:r>
            <a:r>
              <a:rPr lang="de-DE" sz="1600" dirty="0" err="1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input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);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10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   }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11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}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0"/>
              </a:spcAft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      [...]</a:t>
            </a:r>
            <a:endParaRPr lang="de-DE" sz="14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107000"/>
              </a:lnSpc>
              <a:spcAft>
                <a:spcPts val="0"/>
              </a:spcAft>
              <a:buAutoNum type="arabicPlain" startAt="13"/>
              <a:tabLst>
                <a:tab pos="233045" algn="l"/>
              </a:tabLst>
            </a:pPr>
            <a:r>
              <a:rPr lang="de-DE" sz="1600" dirty="0">
                <a:latin typeface="Consolas" panose="020B0609020204030204" pitchFamily="49" charset="0"/>
                <a:ea typeface="Times New Roman" panose="02020603050405020304" pitchFamily="18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334890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24503" y="873092"/>
            <a:ext cx="2231768" cy="611693"/>
          </a:xfrm>
        </p:spPr>
        <p:txBody>
          <a:bodyPr/>
          <a:lstStyle/>
          <a:p>
            <a:r>
              <a:rPr lang="en-US" dirty="0"/>
              <a:t>T1 enters fib(4)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176120" y="1484784"/>
            <a:ext cx="1080120" cy="64807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fib(4)</a:t>
            </a:r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1224503" y="1268761"/>
            <a:ext cx="2735824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T1 creates tasks for fib(3) and fib(2)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4" name="Rectangle 53"/>
          <p:cNvSpPr/>
          <p:nvPr/>
        </p:nvSpPr>
        <p:spPr>
          <a:xfrm>
            <a:off x="1631504" y="5229200"/>
            <a:ext cx="8856984" cy="792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TextBox 54"/>
          <p:cNvSpPr txBox="1"/>
          <p:nvPr/>
        </p:nvSpPr>
        <p:spPr>
          <a:xfrm>
            <a:off x="5008681" y="4869160"/>
            <a:ext cx="12663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 Queue</a:t>
            </a:r>
          </a:p>
        </p:txBody>
      </p:sp>
      <p:sp>
        <p:nvSpPr>
          <p:cNvPr id="56" name="Oval 55"/>
          <p:cNvSpPr/>
          <p:nvPr/>
        </p:nvSpPr>
        <p:spPr>
          <a:xfrm>
            <a:off x="1750953" y="5316842"/>
            <a:ext cx="108012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fib(3)</a:t>
            </a:r>
          </a:p>
        </p:txBody>
      </p:sp>
      <p:sp>
        <p:nvSpPr>
          <p:cNvPr id="57" name="Oval 56"/>
          <p:cNvSpPr/>
          <p:nvPr/>
        </p:nvSpPr>
        <p:spPr>
          <a:xfrm>
            <a:off x="2891884" y="5316842"/>
            <a:ext cx="108012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fib(2)</a:t>
            </a:r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1224503" y="1934820"/>
            <a:ext cx="3383896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T1 and T2 execute tasks from the queue</a:t>
            </a:r>
          </a:p>
        </p:txBody>
      </p:sp>
      <p:sp>
        <p:nvSpPr>
          <p:cNvPr id="59" name="Oval 58"/>
          <p:cNvSpPr/>
          <p:nvPr/>
        </p:nvSpPr>
        <p:spPr>
          <a:xfrm>
            <a:off x="6168008" y="2564904"/>
            <a:ext cx="1080120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fib(3)</a:t>
            </a:r>
          </a:p>
        </p:txBody>
      </p:sp>
      <p:sp>
        <p:nvSpPr>
          <p:cNvPr id="60" name="Oval 59"/>
          <p:cNvSpPr/>
          <p:nvPr/>
        </p:nvSpPr>
        <p:spPr>
          <a:xfrm>
            <a:off x="8616280" y="2564904"/>
            <a:ext cx="1080120" cy="648072"/>
          </a:xfrm>
          <a:prstGeom prst="ellipse">
            <a:avLst/>
          </a:prstGeom>
          <a:solidFill>
            <a:srgbClr val="8EBA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fib(2)</a:t>
            </a: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 flipH="1">
            <a:off x="6708068" y="2037948"/>
            <a:ext cx="626232" cy="526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>
            <a:off x="8098060" y="2037948"/>
            <a:ext cx="1058280" cy="526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 Placeholder 1"/>
          <p:cNvSpPr txBox="1">
            <a:spLocks/>
          </p:cNvSpPr>
          <p:nvPr/>
        </p:nvSpPr>
        <p:spPr>
          <a:xfrm>
            <a:off x="1199456" y="2564905"/>
            <a:ext cx="3383896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T1 and T2 create 4 new tasks</a:t>
            </a:r>
          </a:p>
        </p:txBody>
      </p:sp>
      <p:sp>
        <p:nvSpPr>
          <p:cNvPr id="64" name="Oval 63"/>
          <p:cNvSpPr/>
          <p:nvPr/>
        </p:nvSpPr>
        <p:spPr>
          <a:xfrm>
            <a:off x="1719040" y="5283246"/>
            <a:ext cx="108012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fib(2)</a:t>
            </a:r>
          </a:p>
        </p:txBody>
      </p:sp>
      <p:sp>
        <p:nvSpPr>
          <p:cNvPr id="65" name="Oval 64"/>
          <p:cNvSpPr/>
          <p:nvPr/>
        </p:nvSpPr>
        <p:spPr>
          <a:xfrm>
            <a:off x="2863968" y="5318820"/>
            <a:ext cx="108012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fib(1)</a:t>
            </a:r>
          </a:p>
        </p:txBody>
      </p:sp>
      <p:sp>
        <p:nvSpPr>
          <p:cNvPr id="66" name="Oval 65"/>
          <p:cNvSpPr/>
          <p:nvPr/>
        </p:nvSpPr>
        <p:spPr>
          <a:xfrm>
            <a:off x="4047523" y="5318820"/>
            <a:ext cx="108012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fib(1)</a:t>
            </a:r>
          </a:p>
        </p:txBody>
      </p:sp>
      <p:sp>
        <p:nvSpPr>
          <p:cNvPr id="67" name="Oval 66"/>
          <p:cNvSpPr/>
          <p:nvPr/>
        </p:nvSpPr>
        <p:spPr>
          <a:xfrm>
            <a:off x="5199651" y="5318820"/>
            <a:ext cx="1080120" cy="648072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fib(0)</a:t>
            </a:r>
          </a:p>
        </p:txBody>
      </p:sp>
      <p:sp>
        <p:nvSpPr>
          <p:cNvPr id="68" name="Text Placeholder 1"/>
          <p:cNvSpPr txBox="1">
            <a:spLocks/>
          </p:cNvSpPr>
          <p:nvPr/>
        </p:nvSpPr>
        <p:spPr>
          <a:xfrm>
            <a:off x="1201596" y="3230644"/>
            <a:ext cx="3383896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T1 - T4 execute tasks</a:t>
            </a:r>
          </a:p>
        </p:txBody>
      </p:sp>
      <p:sp>
        <p:nvSpPr>
          <p:cNvPr id="73" name="Oval 72"/>
          <p:cNvSpPr/>
          <p:nvPr/>
        </p:nvSpPr>
        <p:spPr>
          <a:xfrm>
            <a:off x="5447928" y="3789040"/>
            <a:ext cx="1080120" cy="648072"/>
          </a:xfrm>
          <a:prstGeom prst="ellipse">
            <a:avLst/>
          </a:prstGeom>
          <a:solidFill>
            <a:srgbClr val="8EBA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fib(2)</a:t>
            </a:r>
          </a:p>
        </p:txBody>
      </p:sp>
      <p:sp>
        <p:nvSpPr>
          <p:cNvPr id="74" name="Oval 73"/>
          <p:cNvSpPr/>
          <p:nvPr/>
        </p:nvSpPr>
        <p:spPr>
          <a:xfrm>
            <a:off x="6888088" y="3789040"/>
            <a:ext cx="1080120" cy="6480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fib(1)</a:t>
            </a:r>
          </a:p>
        </p:txBody>
      </p:sp>
      <p:cxnSp>
        <p:nvCxnSpPr>
          <p:cNvPr id="75" name="Straight Connector 74"/>
          <p:cNvCxnSpPr>
            <a:endCxn id="73" idx="0"/>
          </p:cNvCxnSpPr>
          <p:nvPr/>
        </p:nvCxnSpPr>
        <p:spPr>
          <a:xfrm flipH="1">
            <a:off x="5987988" y="3118068"/>
            <a:ext cx="338200" cy="670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cxnSpLocks/>
            <a:endCxn id="74" idx="0"/>
          </p:cNvCxnSpPr>
          <p:nvPr/>
        </p:nvCxnSpPr>
        <p:spPr>
          <a:xfrm>
            <a:off x="7089948" y="3118068"/>
            <a:ext cx="338200" cy="670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112224" y="3789040"/>
            <a:ext cx="1080120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fib(1)</a:t>
            </a:r>
          </a:p>
        </p:txBody>
      </p:sp>
      <p:sp>
        <p:nvSpPr>
          <p:cNvPr id="78" name="Oval 77"/>
          <p:cNvSpPr/>
          <p:nvPr/>
        </p:nvSpPr>
        <p:spPr>
          <a:xfrm>
            <a:off x="9264352" y="3789040"/>
            <a:ext cx="108012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fib(0)</a:t>
            </a:r>
          </a:p>
        </p:txBody>
      </p:sp>
      <p:cxnSp>
        <p:nvCxnSpPr>
          <p:cNvPr id="79" name="Straight Connector 78"/>
          <p:cNvCxnSpPr>
            <a:stCxn id="78" idx="0"/>
          </p:cNvCxnSpPr>
          <p:nvPr/>
        </p:nvCxnSpPr>
        <p:spPr>
          <a:xfrm flipH="1" flipV="1">
            <a:off x="9538220" y="3118068"/>
            <a:ext cx="266192" cy="670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0"/>
          </p:cNvCxnSpPr>
          <p:nvPr/>
        </p:nvCxnSpPr>
        <p:spPr>
          <a:xfrm flipV="1">
            <a:off x="8652284" y="3118068"/>
            <a:ext cx="122176" cy="670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1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7037E-6 L 0.36237 -0.39861 " pathEditMode="relative" rAng="0" ptsTypes="AA">
                                      <p:cBhvr>
                                        <p:cTn id="16" dur="2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112" y="-19931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3.7037E-6 L 0.46953 -0.4037 " pathEditMode="relative" rAng="0" ptsTypes="AA">
                                      <p:cBhvr>
                                        <p:cTn id="18" dur="2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477" y="-2018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2.59259E-6 L 0.30586 -0.2125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86" y="-10625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4.81481E-6 L 0.33007 -0.2176 " pathEditMode="relative" rAng="0" ptsTypes="AA">
                                      <p:cBhvr>
                                        <p:cTn id="54" dur="2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497" y="-1088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4.81481E-6 L 0.33334 -0.2176 " pathEditMode="relative" rAng="0" ptsTypes="AA">
                                      <p:cBhvr>
                                        <p:cTn id="56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088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0.33347 -0.2176 " pathEditMode="relative" rAng="0" ptsTypes="AA">
                                      <p:cBhvr>
                                        <p:cTn id="58" dur="2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667" y="-1088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20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  <p:bldP spid="56" grpId="0" animBg="1"/>
      <p:bldP spid="56" grpId="1" animBg="1"/>
      <p:bldP spid="56" grpId="2" animBg="1"/>
      <p:bldP spid="57" grpId="0" animBg="1"/>
      <p:bldP spid="57" grpId="1" animBg="1"/>
      <p:bldP spid="57" grpId="2" animBg="1"/>
      <p:bldP spid="58" grpId="0"/>
      <p:bldP spid="59" grpId="0" animBg="1"/>
      <p:bldP spid="60" grpId="0" animBg="1"/>
      <p:bldP spid="63" grpId="0"/>
      <p:bldP spid="64" grpId="0" animBg="1"/>
      <p:bldP spid="64" grpId="1" animBg="1"/>
      <p:bldP spid="64" grpId="2" animBg="1"/>
      <p:bldP spid="65" grpId="0" animBg="1"/>
      <p:bldP spid="65" grpId="1" animBg="1"/>
      <p:bldP spid="65" grpId="2" animBg="1"/>
      <p:bldP spid="66" grpId="0" animBg="1"/>
      <p:bldP spid="66" grpId="1" animBg="1"/>
      <p:bldP spid="66" grpId="2" animBg="1"/>
      <p:bldP spid="67" grpId="0" animBg="1"/>
      <p:bldP spid="67" grpId="1" animBg="1"/>
      <p:bldP spid="67" grpId="2" animBg="1"/>
      <p:bldP spid="68" grpId="0"/>
      <p:bldP spid="73" grpId="0" animBg="1"/>
      <p:bldP spid="74" grpId="0" animBg="1"/>
      <p:bldP spid="77" grpId="0" animBg="1"/>
      <p:bldP spid="7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224503" y="873092"/>
            <a:ext cx="2231768" cy="611693"/>
          </a:xfrm>
        </p:spPr>
        <p:txBody>
          <a:bodyPr/>
          <a:lstStyle/>
          <a:p>
            <a:r>
              <a:rPr lang="en-US" dirty="0"/>
              <a:t>T1 enters fib(4)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2" name="Oval 51"/>
          <p:cNvSpPr/>
          <p:nvPr/>
        </p:nvSpPr>
        <p:spPr>
          <a:xfrm>
            <a:off x="7176120" y="1484784"/>
            <a:ext cx="1080120" cy="64807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fib(4)</a:t>
            </a:r>
          </a:p>
        </p:txBody>
      </p:sp>
      <p:sp>
        <p:nvSpPr>
          <p:cNvPr id="53" name="Text Placeholder 1"/>
          <p:cNvSpPr txBox="1">
            <a:spLocks/>
          </p:cNvSpPr>
          <p:nvPr/>
        </p:nvSpPr>
        <p:spPr>
          <a:xfrm>
            <a:off x="1224503" y="1268761"/>
            <a:ext cx="2735824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T1 creates tasks for fib(3) and fib(2)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8" name="Text Placeholder 1"/>
          <p:cNvSpPr txBox="1">
            <a:spLocks/>
          </p:cNvSpPr>
          <p:nvPr/>
        </p:nvSpPr>
        <p:spPr>
          <a:xfrm>
            <a:off x="1224503" y="1934820"/>
            <a:ext cx="3383896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T1 and T2 execute tasks from the queue</a:t>
            </a:r>
          </a:p>
        </p:txBody>
      </p:sp>
      <p:sp>
        <p:nvSpPr>
          <p:cNvPr id="59" name="Oval 58"/>
          <p:cNvSpPr/>
          <p:nvPr/>
        </p:nvSpPr>
        <p:spPr>
          <a:xfrm>
            <a:off x="6168008" y="2564904"/>
            <a:ext cx="1080120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fib(3)</a:t>
            </a:r>
          </a:p>
        </p:txBody>
      </p:sp>
      <p:sp>
        <p:nvSpPr>
          <p:cNvPr id="60" name="Oval 59"/>
          <p:cNvSpPr/>
          <p:nvPr/>
        </p:nvSpPr>
        <p:spPr>
          <a:xfrm>
            <a:off x="8616280" y="2564904"/>
            <a:ext cx="1080120" cy="648072"/>
          </a:xfrm>
          <a:prstGeom prst="ellipse">
            <a:avLst/>
          </a:prstGeom>
          <a:solidFill>
            <a:srgbClr val="8EBA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fib(2)</a:t>
            </a:r>
          </a:p>
        </p:txBody>
      </p:sp>
      <p:cxnSp>
        <p:nvCxnSpPr>
          <p:cNvPr id="61" name="Straight Connector 60"/>
          <p:cNvCxnSpPr>
            <a:endCxn id="59" idx="0"/>
          </p:cNvCxnSpPr>
          <p:nvPr/>
        </p:nvCxnSpPr>
        <p:spPr>
          <a:xfrm flipH="1">
            <a:off x="6708068" y="2037948"/>
            <a:ext cx="626232" cy="526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Connector 61"/>
          <p:cNvCxnSpPr>
            <a:endCxn id="60" idx="0"/>
          </p:cNvCxnSpPr>
          <p:nvPr/>
        </p:nvCxnSpPr>
        <p:spPr>
          <a:xfrm>
            <a:off x="8098060" y="2037948"/>
            <a:ext cx="1058280" cy="5269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Text Placeholder 1"/>
          <p:cNvSpPr txBox="1">
            <a:spLocks/>
          </p:cNvSpPr>
          <p:nvPr/>
        </p:nvSpPr>
        <p:spPr>
          <a:xfrm>
            <a:off x="1199456" y="2564905"/>
            <a:ext cx="3383896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T1 and T2 create 4 new tasks</a:t>
            </a:r>
          </a:p>
        </p:txBody>
      </p:sp>
      <p:sp>
        <p:nvSpPr>
          <p:cNvPr id="68" name="Text Placeholder 1"/>
          <p:cNvSpPr txBox="1">
            <a:spLocks/>
          </p:cNvSpPr>
          <p:nvPr/>
        </p:nvSpPr>
        <p:spPr>
          <a:xfrm>
            <a:off x="1201596" y="3230644"/>
            <a:ext cx="3383896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T1 - T4 execute tasks</a:t>
            </a:r>
          </a:p>
        </p:txBody>
      </p:sp>
      <p:sp>
        <p:nvSpPr>
          <p:cNvPr id="73" name="Oval 72"/>
          <p:cNvSpPr/>
          <p:nvPr/>
        </p:nvSpPr>
        <p:spPr>
          <a:xfrm>
            <a:off x="5447928" y="3789040"/>
            <a:ext cx="1080120" cy="648072"/>
          </a:xfrm>
          <a:prstGeom prst="ellipse">
            <a:avLst/>
          </a:prstGeom>
          <a:solidFill>
            <a:srgbClr val="8EBAE5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fib(2)</a:t>
            </a:r>
          </a:p>
        </p:txBody>
      </p:sp>
      <p:sp>
        <p:nvSpPr>
          <p:cNvPr id="74" name="Oval 73"/>
          <p:cNvSpPr/>
          <p:nvPr/>
        </p:nvSpPr>
        <p:spPr>
          <a:xfrm>
            <a:off x="6888088" y="3789040"/>
            <a:ext cx="1080120" cy="648072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fib(1)</a:t>
            </a:r>
          </a:p>
        </p:txBody>
      </p:sp>
      <p:cxnSp>
        <p:nvCxnSpPr>
          <p:cNvPr id="75" name="Straight Connector 74"/>
          <p:cNvCxnSpPr>
            <a:endCxn id="73" idx="0"/>
          </p:cNvCxnSpPr>
          <p:nvPr/>
        </p:nvCxnSpPr>
        <p:spPr>
          <a:xfrm flipH="1">
            <a:off x="5987988" y="3118068"/>
            <a:ext cx="338200" cy="670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endCxn id="74" idx="0"/>
          </p:cNvCxnSpPr>
          <p:nvPr/>
        </p:nvCxnSpPr>
        <p:spPr>
          <a:xfrm>
            <a:off x="7089948" y="3118068"/>
            <a:ext cx="338200" cy="670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7" name="Oval 76"/>
          <p:cNvSpPr/>
          <p:nvPr/>
        </p:nvSpPr>
        <p:spPr>
          <a:xfrm>
            <a:off x="8112224" y="3789040"/>
            <a:ext cx="1080120" cy="648072"/>
          </a:xfrm>
          <a:prstGeom prst="ellipse">
            <a:avLst/>
          </a:prstGeom>
          <a:solidFill>
            <a:srgbClr val="FFC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fib(1)</a:t>
            </a:r>
          </a:p>
        </p:txBody>
      </p:sp>
      <p:sp>
        <p:nvSpPr>
          <p:cNvPr id="78" name="Oval 77"/>
          <p:cNvSpPr/>
          <p:nvPr/>
        </p:nvSpPr>
        <p:spPr>
          <a:xfrm>
            <a:off x="9264352" y="3789040"/>
            <a:ext cx="108012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fib(0)</a:t>
            </a:r>
          </a:p>
        </p:txBody>
      </p:sp>
      <p:cxnSp>
        <p:nvCxnSpPr>
          <p:cNvPr id="79" name="Straight Connector 78"/>
          <p:cNvCxnSpPr>
            <a:stCxn id="78" idx="0"/>
          </p:cNvCxnSpPr>
          <p:nvPr/>
        </p:nvCxnSpPr>
        <p:spPr>
          <a:xfrm flipH="1" flipV="1">
            <a:off x="9538220" y="3118068"/>
            <a:ext cx="266192" cy="670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77" idx="0"/>
          </p:cNvCxnSpPr>
          <p:nvPr/>
        </p:nvCxnSpPr>
        <p:spPr>
          <a:xfrm flipV="1">
            <a:off x="8652284" y="3118068"/>
            <a:ext cx="122176" cy="67097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 Placeholder 1"/>
          <p:cNvSpPr txBox="1">
            <a:spLocks/>
          </p:cNvSpPr>
          <p:nvPr/>
        </p:nvSpPr>
        <p:spPr>
          <a:xfrm>
            <a:off x="1199456" y="3685622"/>
            <a:ext cx="3383896" cy="611693"/>
          </a:xfrm>
          <a:prstGeom prst="rect">
            <a:avLst/>
          </a:prstGeom>
        </p:spPr>
        <p:txBody>
          <a:bodyPr lIns="0" tIns="144000" rIns="0" bIns="288000"/>
          <a:lstStyle>
            <a:lvl1pPr marL="342900" indent="-342900" algn="l" defTabSz="914400" rtl="0" eaLnBrk="1" latinLnBrk="0" hangingPunct="1">
              <a:spcBef>
                <a:spcPct val="20000"/>
              </a:spcBef>
              <a:buClr>
                <a:srgbClr val="F6A800"/>
              </a:buClr>
              <a:buFont typeface="Wingdings" pitchFamily="2" charset="2"/>
              <a:buChar char=""/>
              <a:defRPr sz="2000" b="1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742950" indent="-28575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ct val="20000"/>
              </a:spcBef>
              <a:buClr>
                <a:srgbClr val="00549F"/>
              </a:buClr>
              <a:buFont typeface="Wingdings" pitchFamily="2" charset="2"/>
              <a:buChar char=""/>
              <a:defRPr sz="1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…</a:t>
            </a:r>
          </a:p>
        </p:txBody>
      </p:sp>
      <p:sp>
        <p:nvSpPr>
          <p:cNvPr id="30" name="Oval 29"/>
          <p:cNvSpPr/>
          <p:nvPr/>
        </p:nvSpPr>
        <p:spPr>
          <a:xfrm>
            <a:off x="4799856" y="4941168"/>
            <a:ext cx="1080120" cy="648072"/>
          </a:xfrm>
          <a:prstGeom prst="ellipse">
            <a:avLst/>
          </a:prstGeom>
          <a:solidFill>
            <a:schemeClr val="tx2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fib(1)</a:t>
            </a:r>
          </a:p>
        </p:txBody>
      </p:sp>
      <p:sp>
        <p:nvSpPr>
          <p:cNvPr id="31" name="Oval 30"/>
          <p:cNvSpPr/>
          <p:nvPr/>
        </p:nvSpPr>
        <p:spPr>
          <a:xfrm>
            <a:off x="6240016" y="4941168"/>
            <a:ext cx="108012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dirty="0"/>
              <a:t>fib(0)</a:t>
            </a:r>
          </a:p>
        </p:txBody>
      </p:sp>
      <p:cxnSp>
        <p:nvCxnSpPr>
          <p:cNvPr id="32" name="Straight Connector 31"/>
          <p:cNvCxnSpPr>
            <a:endCxn id="31" idx="0"/>
          </p:cNvCxnSpPr>
          <p:nvPr/>
        </p:nvCxnSpPr>
        <p:spPr>
          <a:xfrm>
            <a:off x="6369868" y="4342204"/>
            <a:ext cx="410208" cy="598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cxnSpLocks/>
          </p:cNvCxnSpPr>
          <p:nvPr/>
        </p:nvCxnSpPr>
        <p:spPr>
          <a:xfrm flipV="1">
            <a:off x="5344342" y="4342204"/>
            <a:ext cx="266192" cy="598964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95290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232E9C-3C04-92F0-F223-7C008AA6E8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7B45957-DD74-C833-921F-3EA8D25D2C4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282" y="1628775"/>
            <a:ext cx="10368293" cy="1440186"/>
          </a:xfrm>
        </p:spPr>
        <p:txBody>
          <a:bodyPr/>
          <a:lstStyle/>
          <a:p>
            <a:r>
              <a:rPr lang="en-US" dirty="0"/>
              <a:t>Using OpenMP with a Compiler</a:t>
            </a:r>
          </a:p>
        </p:txBody>
      </p:sp>
    </p:spTree>
    <p:extLst>
      <p:ext uri="{BB962C8B-B14F-4D97-AF65-F5344CB8AC3E}">
        <p14:creationId xmlns:p14="http://schemas.microsoft.com/office/powerpoint/2010/main" val="36552114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49817D-53BF-438E-9FC4-36A55418B7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GCC</a:t>
            </a:r>
          </a:p>
          <a:p>
            <a:r>
              <a:rPr lang="en-US" sz="2400" dirty="0"/>
              <a:t>clang/LLVM</a:t>
            </a:r>
          </a:p>
          <a:p>
            <a:r>
              <a:rPr lang="en-US" sz="2400" dirty="0"/>
              <a:t>Intel Classic and Next-gen Compilers</a:t>
            </a:r>
          </a:p>
          <a:p>
            <a:r>
              <a:rPr lang="en-US" sz="2400" dirty="0"/>
              <a:t>AOCC, AOMP, </a:t>
            </a:r>
            <a:r>
              <a:rPr lang="en-US" sz="2400" dirty="0" err="1"/>
              <a:t>ROCmCC</a:t>
            </a:r>
            <a:endParaRPr lang="en-US" sz="2400" dirty="0"/>
          </a:p>
          <a:p>
            <a:r>
              <a:rPr lang="en-US" sz="2400" dirty="0"/>
              <a:t>IBM XL</a:t>
            </a:r>
          </a:p>
          <a:p>
            <a:r>
              <a:rPr lang="en-US" sz="2400" dirty="0"/>
              <a:t>… and many more</a:t>
            </a:r>
          </a:p>
          <a:p>
            <a:endParaRPr lang="en-US" sz="2400" dirty="0"/>
          </a:p>
          <a:p>
            <a:r>
              <a:rPr lang="en-US" sz="2400" dirty="0"/>
              <a:t>See </a:t>
            </a:r>
            <a:r>
              <a:rPr lang="en-US" sz="2400" dirty="0">
                <a:hlinkClick r:id="rId2"/>
              </a:rPr>
              <a:t>https://www.openmp.org/resources/openmp-compilers-tools/</a:t>
            </a:r>
            <a:r>
              <a:rPr lang="en-US" sz="2400" dirty="0"/>
              <a:t> for a list</a:t>
            </a:r>
            <a:endParaRPr lang="en-DE" sz="2400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B89C5C-25C3-4283-B776-B69CA7665E4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Production Compilers w/ OpenMP Support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4625128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Core Concepts</a:t>
            </a:r>
          </a:p>
        </p:txBody>
      </p:sp>
    </p:spTree>
    <p:extLst>
      <p:ext uri="{BB962C8B-B14F-4D97-AF65-F5344CB8AC3E}">
        <p14:creationId xmlns:p14="http://schemas.microsoft.com/office/powerpoint/2010/main" val="171788086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B28AA82-797F-4C8E-9109-9C2304C02C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000" dirty="0"/>
              <a:t>Enable OpenMP via the compiler’s command-line switches</a:t>
            </a:r>
          </a:p>
          <a:p>
            <a:pPr lvl="1"/>
            <a:r>
              <a:rPr lang="en-US" sz="1800" dirty="0"/>
              <a:t>GCC: </a:t>
            </a:r>
            <a:r>
              <a:rPr lang="en-US" sz="1800" dirty="0">
                <a:latin typeface="Consolas" panose="020B0609020204030204" pitchFamily="49" charset="0"/>
              </a:rPr>
              <a:t>-</a:t>
            </a:r>
            <a:r>
              <a:rPr lang="en-US" sz="1800" dirty="0" err="1">
                <a:latin typeface="Consolas" panose="020B0609020204030204" pitchFamily="49" charset="0"/>
              </a:rPr>
              <a:t>fopenmp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clang: </a:t>
            </a:r>
            <a:r>
              <a:rPr lang="en-US" sz="1800" dirty="0">
                <a:latin typeface="Consolas" panose="020B0609020204030204" pitchFamily="49" charset="0"/>
              </a:rPr>
              <a:t>-</a:t>
            </a:r>
            <a:r>
              <a:rPr lang="en-US" sz="1800" dirty="0" err="1">
                <a:latin typeface="Consolas" panose="020B0609020204030204" pitchFamily="49" charset="0"/>
              </a:rPr>
              <a:t>fopenmp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Intel: </a:t>
            </a:r>
            <a:r>
              <a:rPr lang="en-US" sz="1800" dirty="0">
                <a:latin typeface="Consolas" panose="020B0609020204030204" pitchFamily="49" charset="0"/>
              </a:rPr>
              <a:t>-</a:t>
            </a:r>
            <a:r>
              <a:rPr lang="en-US" sz="1800" dirty="0" err="1">
                <a:latin typeface="Consolas" panose="020B0609020204030204" pitchFamily="49" charset="0"/>
              </a:rPr>
              <a:t>fopenmp</a:t>
            </a:r>
            <a:r>
              <a:rPr lang="en-US" sz="1800" dirty="0">
                <a:latin typeface="Consolas" panose="020B0609020204030204" pitchFamily="49" charset="0"/>
              </a:rPr>
              <a:t> </a:t>
            </a:r>
            <a:r>
              <a:rPr lang="en-US" sz="1800" dirty="0"/>
              <a:t>or </a:t>
            </a:r>
            <a:r>
              <a:rPr lang="en-US" sz="1800" dirty="0">
                <a:latin typeface="Consolas" panose="020B0609020204030204" pitchFamily="49" charset="0"/>
              </a:rPr>
              <a:t>–</a:t>
            </a:r>
            <a:r>
              <a:rPr lang="en-US" sz="1800" dirty="0" err="1">
                <a:latin typeface="Consolas" panose="020B0609020204030204" pitchFamily="49" charset="0"/>
              </a:rPr>
              <a:t>qopenmp</a:t>
            </a:r>
            <a:r>
              <a:rPr lang="en-US" sz="1800" dirty="0"/>
              <a:t> (classic) or </a:t>
            </a:r>
            <a:r>
              <a:rPr lang="en-US" sz="1800" dirty="0">
                <a:latin typeface="Consolas" panose="020B0609020204030204" pitchFamily="49" charset="0"/>
              </a:rPr>
              <a:t>–</a:t>
            </a:r>
            <a:r>
              <a:rPr lang="en-US" sz="1800" dirty="0" err="1">
                <a:latin typeface="Consolas" panose="020B0609020204030204" pitchFamily="49" charset="0"/>
              </a:rPr>
              <a:t>fiopenmp</a:t>
            </a:r>
            <a:r>
              <a:rPr lang="en-US" sz="1800" dirty="0"/>
              <a:t> (next-gen)</a:t>
            </a:r>
          </a:p>
          <a:p>
            <a:pPr lvl="1"/>
            <a:r>
              <a:rPr lang="en-US" sz="1800" dirty="0"/>
              <a:t>AOCC, AOCL, </a:t>
            </a:r>
            <a:r>
              <a:rPr lang="en-US" sz="1800" dirty="0" err="1"/>
              <a:t>ROCmCC</a:t>
            </a:r>
            <a:r>
              <a:rPr lang="en-US" sz="1800" dirty="0"/>
              <a:t>: </a:t>
            </a:r>
            <a:r>
              <a:rPr lang="en-US" sz="1800" dirty="0">
                <a:latin typeface="Consolas" panose="020B0609020204030204" pitchFamily="49" charset="0"/>
              </a:rPr>
              <a:t>-</a:t>
            </a:r>
            <a:r>
              <a:rPr lang="en-US" sz="1800" dirty="0" err="1">
                <a:latin typeface="Consolas" panose="020B0609020204030204" pitchFamily="49" charset="0"/>
              </a:rPr>
              <a:t>fopenmp</a:t>
            </a:r>
            <a:endParaRPr lang="en-US" sz="1800" dirty="0">
              <a:latin typeface="Consolas" panose="020B0609020204030204" pitchFamily="49" charset="0"/>
            </a:endParaRPr>
          </a:p>
          <a:p>
            <a:pPr lvl="1"/>
            <a:r>
              <a:rPr lang="en-US" sz="1800" dirty="0"/>
              <a:t>IBM XL: -</a:t>
            </a:r>
            <a:r>
              <a:rPr lang="en-US" sz="1800" dirty="0" err="1"/>
              <a:t>qsmp</a:t>
            </a:r>
            <a:r>
              <a:rPr lang="en-US" sz="1800" dirty="0"/>
              <a:t>=omp</a:t>
            </a:r>
          </a:p>
          <a:p>
            <a:r>
              <a:rPr lang="en-US" sz="2200" dirty="0"/>
              <a:t>Switches have to be passed to both compiler and linker:</a:t>
            </a:r>
            <a:endParaRPr lang="en-DE" sz="220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13F168-2CD5-43F0-909D-42A1767C393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Compiling OpenMP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B7F2C3-E9E3-47A8-8148-10D505B4CA92}"/>
              </a:ext>
            </a:extLst>
          </p:cNvPr>
          <p:cNvSpPr txBox="1"/>
          <p:nvPr/>
        </p:nvSpPr>
        <p:spPr>
          <a:xfrm>
            <a:off x="1883532" y="4293096"/>
            <a:ext cx="8424936" cy="116955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DE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[...]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DE" sz="1400" dirty="0">
                <a:solidFill>
                  <a:srgbClr val="FFC000"/>
                </a:solidFill>
                <a:latin typeface="Consolas" panose="020B0609020204030204" pitchFamily="49" charset="0"/>
              </a:rPr>
              <a:t>-</a:t>
            </a:r>
            <a:r>
              <a:rPr lang="en-DE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fopenmp</a:t>
            </a:r>
            <a:r>
              <a:rPr lang="en-DE" sz="1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-o </a:t>
            </a:r>
            <a:r>
              <a:rPr lang="en-DE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matmul.o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 -c </a:t>
            </a:r>
            <a:r>
              <a:rPr lang="en-DE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matmul.c</a:t>
            </a:r>
            <a:endParaRPr lang="en-DE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DE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gcc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sz="1400" i="1" dirty="0">
                <a:solidFill>
                  <a:schemeClr val="bg1"/>
                </a:solidFill>
                <a:latin typeface="Consolas" panose="020B0609020204030204" pitchFamily="49" charset="0"/>
              </a:rPr>
              <a:t>[...] </a:t>
            </a:r>
            <a:r>
              <a:rPr lang="en-DE" sz="1400" dirty="0">
                <a:solidFill>
                  <a:srgbClr val="FFC000"/>
                </a:solidFill>
                <a:latin typeface="Consolas" panose="020B0609020204030204" pitchFamily="49" charset="0"/>
              </a:rPr>
              <a:t>-</a:t>
            </a:r>
            <a:r>
              <a:rPr lang="en-DE" sz="1400" dirty="0" err="1">
                <a:solidFill>
                  <a:srgbClr val="FFC000"/>
                </a:solidFill>
                <a:latin typeface="Consolas" panose="020B0609020204030204" pitchFamily="49" charset="0"/>
              </a:rPr>
              <a:t>fopenmp</a:t>
            </a:r>
            <a:r>
              <a:rPr lang="en-DE" sz="1400" dirty="0">
                <a:solidFill>
                  <a:srgbClr val="FFC000"/>
                </a:solidFill>
                <a:latin typeface="Consolas" panose="020B0609020204030204" pitchFamily="49" charset="0"/>
              </a:rPr>
              <a:t> 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-o </a:t>
            </a:r>
            <a:r>
              <a:rPr lang="en-DE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matmul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DE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matmul.o</a:t>
            </a:r>
            <a:endParaRPr lang="en-DE" sz="1400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$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./</a:t>
            </a:r>
            <a:r>
              <a:rPr lang="en-DE" sz="1400" dirty="0" err="1">
                <a:solidFill>
                  <a:schemeClr val="bg1"/>
                </a:solidFill>
                <a:latin typeface="Consolas" panose="020B0609020204030204" pitchFamily="49" charset="0"/>
              </a:rPr>
              <a:t>matmul</a:t>
            </a:r>
            <a:r>
              <a:rPr lang="en-DE" sz="1400" dirty="0">
                <a:solidFill>
                  <a:schemeClr val="bg1"/>
                </a:solidFill>
                <a:latin typeface="Consolas" panose="020B0609020204030204" pitchFamily="49" charset="0"/>
              </a:rPr>
              <a:t> 1024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Sum of matrix (serial):   134217728.000000, wall time 0.413975, speed-up 1.00</a:t>
            </a:r>
          </a:p>
          <a:p>
            <a:r>
              <a:rPr lang="en-US" sz="1400" dirty="0">
                <a:solidFill>
                  <a:schemeClr val="bg1"/>
                </a:solidFill>
                <a:latin typeface="Consolas" panose="020B0609020204030204" pitchFamily="49" charset="0"/>
              </a:rPr>
              <a:t>Sum of matrix (parallel): 134217728.000000, wall time 0.092162, speed-up 4.49</a:t>
            </a:r>
          </a:p>
        </p:txBody>
      </p:sp>
    </p:spTree>
    <p:extLst>
      <p:ext uri="{BB962C8B-B14F-4D97-AF65-F5344CB8AC3E}">
        <p14:creationId xmlns:p14="http://schemas.microsoft.com/office/powerpoint/2010/main" val="34995490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439E6-CBC9-1D57-C33B-BD3F81186B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A0A2880-EAFB-4D92-34E8-72D1A849196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912282" y="1628775"/>
            <a:ext cx="10368293" cy="1440186"/>
          </a:xfrm>
        </p:spPr>
        <p:txBody>
          <a:bodyPr/>
          <a:lstStyle/>
          <a:p>
            <a:r>
              <a:rPr lang="en-US" dirty="0"/>
              <a:t>To </a:t>
            </a:r>
            <a:r>
              <a:rPr lang="en-US"/>
              <a:t>be continued…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7726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400" dirty="0"/>
              <a:t>De-facto standard Application Programming Interface (API) to write</a:t>
            </a:r>
            <a:br>
              <a:rPr lang="en-US" sz="2400" dirty="0"/>
            </a:br>
            <a:r>
              <a:rPr lang="en-US" sz="2400" u="sng" dirty="0"/>
              <a:t>shared memory parallel</a:t>
            </a:r>
            <a:br>
              <a:rPr lang="en-US" sz="2400" u="sng" dirty="0"/>
            </a:br>
            <a:r>
              <a:rPr lang="en-US" sz="2400" dirty="0"/>
              <a:t>applications in C,</a:t>
            </a:r>
            <a:br>
              <a:rPr lang="en-US" sz="2400" dirty="0"/>
            </a:br>
            <a:r>
              <a:rPr lang="en-US" sz="2400" dirty="0"/>
              <a:t>C++, and Fortran</a:t>
            </a:r>
          </a:p>
          <a:p>
            <a:r>
              <a:rPr lang="en-US" sz="2400" dirty="0"/>
              <a:t>Consists of compiler directives,</a:t>
            </a:r>
            <a:br>
              <a:rPr lang="en-US" sz="2400" dirty="0"/>
            </a:br>
            <a:r>
              <a:rPr lang="en-US" sz="2400" dirty="0"/>
              <a:t>runtime routines and</a:t>
            </a:r>
            <a:br>
              <a:rPr lang="en-US" sz="2400" dirty="0"/>
            </a:br>
            <a:r>
              <a:rPr lang="en-US" sz="2400" dirty="0"/>
              <a:t>environment variables</a:t>
            </a:r>
            <a:endParaRPr lang="en-US" sz="2400" b="1" dirty="0">
              <a:solidFill>
                <a:srgbClr val="0000FF"/>
              </a:solidFill>
            </a:endParaRPr>
          </a:p>
          <a:p>
            <a:r>
              <a:rPr lang="en-US" sz="2400" dirty="0"/>
              <a:t>Version 5.0 was released</a:t>
            </a:r>
            <a:br>
              <a:rPr lang="en-US" sz="2400" dirty="0"/>
            </a:br>
            <a:r>
              <a:rPr lang="en-US" sz="2400" dirty="0"/>
              <a:t>at SC18</a:t>
            </a:r>
          </a:p>
          <a:p>
            <a:r>
              <a:rPr lang="en-US" sz="2400" dirty="0"/>
              <a:t>Version 5.2 was released</a:t>
            </a:r>
            <a:br>
              <a:rPr lang="en-US" sz="2400" dirty="0"/>
            </a:br>
            <a:r>
              <a:rPr lang="en-US" sz="2400" dirty="0"/>
              <a:t>at SC21</a:t>
            </a:r>
          </a:p>
          <a:p>
            <a:r>
              <a:rPr lang="en-US" sz="2400" dirty="0">
                <a:solidFill>
                  <a:srgbClr val="C00000"/>
                </a:solidFill>
              </a:rPr>
              <a:t>Version 6.0 will be released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at SC 2024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OpenMP</a:t>
            </a:r>
            <a:r>
              <a:rPr lang="en-US" dirty="0"/>
              <a:t>?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41D8FA0-3727-E668-7C19-656DD910AA72}"/>
              </a:ext>
            </a:extLst>
          </p:cNvPr>
          <p:cNvGrpSpPr/>
          <p:nvPr/>
        </p:nvGrpSpPr>
        <p:grpSpPr>
          <a:xfrm>
            <a:off x="5375919" y="1628800"/>
            <a:ext cx="6408713" cy="4714586"/>
            <a:chOff x="5375919" y="1628800"/>
            <a:chExt cx="6408713" cy="471458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142923A-30F9-AF03-C6DF-4E155EF5C083}"/>
                </a:ext>
              </a:extLst>
            </p:cNvPr>
            <p:cNvGrpSpPr/>
            <p:nvPr/>
          </p:nvGrpSpPr>
          <p:grpSpPr>
            <a:xfrm>
              <a:off x="5375919" y="1628800"/>
              <a:ext cx="6288739" cy="4714586"/>
              <a:chOff x="5375919" y="1628800"/>
              <a:chExt cx="6288739" cy="4714586"/>
            </a:xfrm>
          </p:grpSpPr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420FDE4E-833C-9470-8786-24FB4ECC3DBA}"/>
                  </a:ext>
                </a:extLst>
              </p:cNvPr>
              <p:cNvGrpSpPr/>
              <p:nvPr/>
            </p:nvGrpSpPr>
            <p:grpSpPr>
              <a:xfrm>
                <a:off x="5375919" y="1628800"/>
                <a:ext cx="6288739" cy="4714586"/>
                <a:chOff x="5375919" y="1628800"/>
                <a:chExt cx="6288739" cy="4714586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2118E6DE-66DB-0136-C327-9FE6CD877260}"/>
                    </a:ext>
                  </a:extLst>
                </p:cNvPr>
                <p:cNvGrpSpPr/>
                <p:nvPr/>
              </p:nvGrpSpPr>
              <p:grpSpPr>
                <a:xfrm>
                  <a:off x="5375919" y="1628800"/>
                  <a:ext cx="6288739" cy="4714586"/>
                  <a:chOff x="5375919" y="1628800"/>
                  <a:chExt cx="6288739" cy="4714586"/>
                </a:xfrm>
              </p:grpSpPr>
              <p:grpSp>
                <p:nvGrpSpPr>
                  <p:cNvPr id="12" name="Group 11">
                    <a:extLst>
                      <a:ext uri="{FF2B5EF4-FFF2-40B4-BE49-F238E27FC236}">
                        <a16:creationId xmlns:a16="http://schemas.microsoft.com/office/drawing/2014/main" id="{66FDEF8B-5CAB-98BE-0E2F-417CE129BD8E}"/>
                      </a:ext>
                    </a:extLst>
                  </p:cNvPr>
                  <p:cNvGrpSpPr/>
                  <p:nvPr/>
                </p:nvGrpSpPr>
                <p:grpSpPr>
                  <a:xfrm>
                    <a:off x="5375919" y="1628800"/>
                    <a:ext cx="6288739" cy="4714586"/>
                    <a:chOff x="5375919" y="1628800"/>
                    <a:chExt cx="6288739" cy="4714586"/>
                  </a:xfrm>
                </p:grpSpPr>
                <p:pic>
                  <p:nvPicPr>
                    <p:cNvPr id="5" name="Picture 3" descr="what-is-big-data-1.jpg"/>
                    <p:cNvPicPr>
                      <a:picLocks noChangeAspect="1"/>
                    </p:cNvPicPr>
                    <p:nvPr/>
                  </p:nvPicPr>
                  <p:blipFill>
                    <a:blip r:embed="rId2">
                      <a:extLst>
                        <a:ext uri="{28A0092B-C50C-407E-A947-70E740481C1C}">
                          <a14:useLocalDpi xmlns:a14="http://schemas.microsoft.com/office/drawing/2010/main" val="0"/>
                        </a:ext>
                      </a:extLst>
                    </a:blip>
                    <a:stretch>
                      <a:fillRect/>
                    </a:stretch>
                  </p:blipFill>
                  <p:spPr>
                    <a:xfrm>
                      <a:off x="5375919" y="1628800"/>
                      <a:ext cx="6288739" cy="4714586"/>
                    </a:xfrm>
                    <a:prstGeom prst="rect">
                      <a:avLst/>
                    </a:prstGeom>
                  </p:spPr>
                </p:pic>
                <p:sp>
                  <p:nvSpPr>
                    <p:cNvPr id="4" name="Textfeld 2">
                      <a:extLst>
                        <a:ext uri="{FF2B5EF4-FFF2-40B4-BE49-F238E27FC236}">
                          <a16:creationId xmlns:a16="http://schemas.microsoft.com/office/drawing/2014/main" id="{AD9F3E36-BCB1-E572-A231-1B0C8198F86D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004749" y="1772816"/>
                      <a:ext cx="675427" cy="646331"/>
                    </a:xfrm>
                    <a:prstGeom prst="rect">
                      <a:avLst/>
                    </a:prstGeom>
                    <a:solidFill>
                      <a:schemeClr val="bg1"/>
                    </a:solidFill>
                    <a:ln w="190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br>
                        <a:rPr lang="en-US" dirty="0"/>
                      </a:br>
                      <a:endParaRPr lang="de-DE" dirty="0"/>
                    </a:p>
                  </p:txBody>
                </p:sp>
                <p:sp>
                  <p:nvSpPr>
                    <p:cNvPr id="6" name="Textfeld 2">
                      <a:extLst>
                        <a:ext uri="{FF2B5EF4-FFF2-40B4-BE49-F238E27FC236}">
                          <a16:creationId xmlns:a16="http://schemas.microsoft.com/office/drawing/2014/main" id="{C8948640-165F-2BDE-BB91-EABC80FAAD03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09074" y="1772816"/>
                      <a:ext cx="915118" cy="646331"/>
                    </a:xfrm>
                    <a:prstGeom prst="rect">
                      <a:avLst/>
                    </a:prstGeom>
                    <a:noFill/>
                    <a:ln w="19050">
                      <a:noFill/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/>
                        <a:t>Parallel</a:t>
                      </a:r>
                      <a:br>
                        <a:rPr lang="en-US" dirty="0"/>
                      </a:br>
                      <a:r>
                        <a:rPr lang="en-US" dirty="0"/>
                        <a:t>Regions</a:t>
                      </a:r>
                      <a:endParaRPr lang="de-DE" dirty="0"/>
                    </a:p>
                  </p:txBody>
                </p:sp>
              </p:grpSp>
              <p:sp>
                <p:nvSpPr>
                  <p:cNvPr id="13" name="Textfeld 6">
                    <a:extLst>
                      <a:ext uri="{FF2B5EF4-FFF2-40B4-BE49-F238E27FC236}">
                        <a16:creationId xmlns:a16="http://schemas.microsoft.com/office/drawing/2014/main" id="{6B289529-0287-C6F5-A788-EBAF21CDED11}"/>
                      </a:ext>
                    </a:extLst>
                  </p:cNvPr>
                  <p:cNvSpPr txBox="1"/>
                  <p:nvPr/>
                </p:nvSpPr>
                <p:spPr>
                  <a:xfrm>
                    <a:off x="5663952" y="3420289"/>
                    <a:ext cx="662202" cy="58477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br>
                      <a:rPr lang="en-US" sz="1600" dirty="0"/>
                    </a:br>
                    <a:endParaRPr lang="de-DE" sz="1600" dirty="0"/>
                  </a:p>
                </p:txBody>
              </p:sp>
              <p:sp>
                <p:nvSpPr>
                  <p:cNvPr id="14" name="Textfeld 6">
                    <a:extLst>
                      <a:ext uri="{FF2B5EF4-FFF2-40B4-BE49-F238E27FC236}">
                        <a16:creationId xmlns:a16="http://schemas.microsoft.com/office/drawing/2014/main" id="{EEEFCC41-81EF-F085-4434-F77FB11C8062}"/>
                      </a:ext>
                    </a:extLst>
                  </p:cNvPr>
                  <p:cNvSpPr txBox="1"/>
                  <p:nvPr/>
                </p:nvSpPr>
                <p:spPr>
                  <a:xfrm>
                    <a:off x="6672063" y="5508521"/>
                    <a:ext cx="822107" cy="58477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br>
                      <a:rPr lang="en-US" sz="1600" dirty="0"/>
                    </a:br>
                    <a:endParaRPr lang="de-DE" sz="1600" dirty="0"/>
                  </a:p>
                </p:txBody>
              </p:sp>
              <p:sp>
                <p:nvSpPr>
                  <p:cNvPr id="15" name="Textfeld 6">
                    <a:extLst>
                      <a:ext uri="{FF2B5EF4-FFF2-40B4-BE49-F238E27FC236}">
                        <a16:creationId xmlns:a16="http://schemas.microsoft.com/office/drawing/2014/main" id="{ECF4EC65-29D7-08F7-101B-5AEA39AAF9E7}"/>
                      </a:ext>
                    </a:extLst>
                  </p:cNvPr>
                  <p:cNvSpPr txBox="1"/>
                  <p:nvPr/>
                </p:nvSpPr>
                <p:spPr>
                  <a:xfrm>
                    <a:off x="8520288" y="5633836"/>
                    <a:ext cx="822107" cy="584775"/>
                  </a:xfrm>
                  <a:prstGeom prst="rect">
                    <a:avLst/>
                  </a:prstGeom>
                  <a:solidFill>
                    <a:schemeClr val="bg1"/>
                  </a:solidFill>
                  <a:ln w="19050">
                    <a:noFill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br>
                      <a:rPr lang="en-US" sz="1600" dirty="0"/>
                    </a:br>
                    <a:endParaRPr lang="de-DE" sz="1600" dirty="0"/>
                  </a:p>
                </p:txBody>
              </p:sp>
            </p:grpSp>
            <p:sp>
              <p:nvSpPr>
                <p:cNvPr id="16" name="Textfeld 6">
                  <a:extLst>
                    <a:ext uri="{FF2B5EF4-FFF2-40B4-BE49-F238E27FC236}">
                      <a16:creationId xmlns:a16="http://schemas.microsoft.com/office/drawing/2014/main" id="{92A88A4A-BE30-FAEB-3D24-BF6A2F0F0B02}"/>
                    </a:ext>
                  </a:extLst>
                </p:cNvPr>
                <p:cNvSpPr txBox="1"/>
                <p:nvPr/>
              </p:nvSpPr>
              <p:spPr>
                <a:xfrm>
                  <a:off x="9264351" y="2988241"/>
                  <a:ext cx="662203" cy="523220"/>
                </a:xfrm>
                <a:prstGeom prst="rect">
                  <a:avLst/>
                </a:prstGeom>
                <a:solidFill>
                  <a:schemeClr val="bg1"/>
                </a:solidFill>
                <a:ln w="19050"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br>
                    <a:rPr lang="en-US" sz="1400" dirty="0"/>
                  </a:br>
                  <a:endParaRPr lang="de-DE" sz="1400" dirty="0"/>
                </a:p>
              </p:txBody>
            </p:sp>
          </p:grpSp>
          <p:sp>
            <p:nvSpPr>
              <p:cNvPr id="19" name="Textfeld 6">
                <a:extLst>
                  <a:ext uri="{FF2B5EF4-FFF2-40B4-BE49-F238E27FC236}">
                    <a16:creationId xmlns:a16="http://schemas.microsoft.com/office/drawing/2014/main" id="{2B689B5C-AF90-E187-09DD-34902E908418}"/>
                  </a:ext>
                </a:extLst>
              </p:cNvPr>
              <p:cNvSpPr txBox="1"/>
              <p:nvPr/>
            </p:nvSpPr>
            <p:spPr>
              <a:xfrm>
                <a:off x="10848528" y="3249851"/>
                <a:ext cx="662202" cy="954107"/>
              </a:xfrm>
              <a:prstGeom prst="rect">
                <a:avLst/>
              </a:prstGeom>
              <a:solidFill>
                <a:schemeClr val="bg1"/>
              </a:solidFill>
              <a:ln w="19050"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br>
                  <a:rPr lang="en-US" sz="1400" dirty="0"/>
                </a:br>
                <a:br>
                  <a:rPr lang="en-US" sz="1400" dirty="0"/>
                </a:br>
                <a:br>
                  <a:rPr lang="en-US" sz="1400" dirty="0"/>
                </a:br>
                <a:endParaRPr lang="de-DE" sz="1400" dirty="0"/>
              </a:p>
            </p:txBody>
          </p:sp>
        </p:grpSp>
        <p:sp>
          <p:nvSpPr>
            <p:cNvPr id="7" name="Textfeld 6">
              <a:extLst>
                <a:ext uri="{FF2B5EF4-FFF2-40B4-BE49-F238E27FC236}">
                  <a16:creationId xmlns:a16="http://schemas.microsoft.com/office/drawing/2014/main" id="{9AC1D2D1-EE04-AF84-2750-43C59995EF39}"/>
                </a:ext>
              </a:extLst>
            </p:cNvPr>
            <p:cNvSpPr txBox="1"/>
            <p:nvPr/>
          </p:nvSpPr>
          <p:spPr>
            <a:xfrm>
              <a:off x="5447928" y="3358733"/>
              <a:ext cx="1011885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Work-</a:t>
              </a:r>
              <a:br>
                <a:rPr lang="en-US" dirty="0"/>
              </a:br>
              <a:r>
                <a:rPr lang="en-US" dirty="0"/>
                <a:t>sharing</a:t>
              </a:r>
              <a:endParaRPr lang="de-DE" dirty="0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B4B1638C-0882-DB2D-C162-F6B98F506770}"/>
                </a:ext>
              </a:extLst>
            </p:cNvPr>
            <p:cNvSpPr txBox="1"/>
            <p:nvPr/>
          </p:nvSpPr>
          <p:spPr>
            <a:xfrm>
              <a:off x="6589496" y="5585699"/>
              <a:ext cx="915118" cy="375386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Tasking</a:t>
              </a:r>
              <a:endParaRPr lang="de-DE" dirty="0"/>
            </a:p>
          </p:txBody>
        </p:sp>
        <p:sp>
          <p:nvSpPr>
            <p:cNvPr id="9" name="Textfeld 8">
              <a:extLst>
                <a:ext uri="{FF2B5EF4-FFF2-40B4-BE49-F238E27FC236}">
                  <a16:creationId xmlns:a16="http://schemas.microsoft.com/office/drawing/2014/main" id="{B5F9C40E-D055-2D80-CEC9-3D980C683437}"/>
                </a:ext>
              </a:extLst>
            </p:cNvPr>
            <p:cNvSpPr txBox="1"/>
            <p:nvPr/>
          </p:nvSpPr>
          <p:spPr>
            <a:xfrm>
              <a:off x="10627016" y="3297758"/>
              <a:ext cx="1157616" cy="923330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Memory</a:t>
              </a:r>
              <a:br>
                <a:rPr lang="en-US" dirty="0"/>
              </a:br>
              <a:r>
                <a:rPr lang="en-US" dirty="0"/>
                <a:t>Manage-</a:t>
              </a:r>
              <a:br>
                <a:rPr lang="en-US" dirty="0"/>
              </a:br>
              <a:r>
                <a:rPr lang="en-US" dirty="0" err="1"/>
                <a:t>ment</a:t>
              </a:r>
              <a:endParaRPr lang="de-DE" dirty="0"/>
            </a:p>
          </p:txBody>
        </p:sp>
        <p:sp>
          <p:nvSpPr>
            <p:cNvPr id="10" name="Textfeld 9">
              <a:extLst>
                <a:ext uri="{FF2B5EF4-FFF2-40B4-BE49-F238E27FC236}">
                  <a16:creationId xmlns:a16="http://schemas.microsoft.com/office/drawing/2014/main" id="{D1CED4A7-AB6D-5075-1EA5-AAA548A03028}"/>
                </a:ext>
              </a:extLst>
            </p:cNvPr>
            <p:cNvSpPr txBox="1"/>
            <p:nvPr/>
          </p:nvSpPr>
          <p:spPr>
            <a:xfrm>
              <a:off x="8400256" y="5723964"/>
              <a:ext cx="1111956" cy="369332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Devices</a:t>
              </a:r>
              <a:endParaRPr lang="de-DE" dirty="0"/>
            </a:p>
          </p:txBody>
        </p:sp>
        <p:sp>
          <p:nvSpPr>
            <p:cNvPr id="11" name="Textfeld 10">
              <a:extLst>
                <a:ext uri="{FF2B5EF4-FFF2-40B4-BE49-F238E27FC236}">
                  <a16:creationId xmlns:a16="http://schemas.microsoft.com/office/drawing/2014/main" id="{92C53FE3-95C1-E629-8388-3F53526DA85A}"/>
                </a:ext>
              </a:extLst>
            </p:cNvPr>
            <p:cNvSpPr txBox="1"/>
            <p:nvPr/>
          </p:nvSpPr>
          <p:spPr>
            <a:xfrm>
              <a:off x="9134506" y="2887414"/>
              <a:ext cx="921891" cy="646331"/>
            </a:xfrm>
            <a:prstGeom prst="rect">
              <a:avLst/>
            </a:prstGeom>
            <a:noFill/>
            <a:ln w="19050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Vector-</a:t>
              </a:r>
              <a:br>
                <a:rPr lang="en-US" dirty="0"/>
              </a:br>
              <a:r>
                <a:rPr lang="en-US" dirty="0" err="1"/>
                <a:t>ization</a:t>
              </a:r>
              <a:endParaRPr lang="de-DE" dirty="0"/>
            </a:p>
          </p:txBody>
        </p:sp>
      </p:grpSp>
    </p:spTree>
    <p:extLst>
      <p:ext uri="{BB962C8B-B14F-4D97-AF65-F5344CB8AC3E}">
        <p14:creationId xmlns:p14="http://schemas.microsoft.com/office/powerpoint/2010/main" val="4755549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AutoShape 1"/>
          <p:cNvSpPr>
            <a:spLocks noChangeArrowheads="1"/>
          </p:cNvSpPr>
          <p:nvPr/>
        </p:nvSpPr>
        <p:spPr bwMode="auto">
          <a:xfrm>
            <a:off x="911424" y="980729"/>
            <a:ext cx="6480720" cy="5191125"/>
          </a:xfrm>
          <a:prstGeom prst="roundRect">
            <a:avLst>
              <a:gd name="adj" fmla="val 28"/>
            </a:avLst>
          </a:prstGeom>
          <a:solidFill>
            <a:srgbClr val="CCFFFF"/>
          </a:solidFill>
          <a:ln w="9525" cap="flat">
            <a:solidFill>
              <a:srgbClr val="000000"/>
            </a:solidFill>
            <a:round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" name="Text Placeholder 1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OpenMP Execution Model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3622501" y="1028353"/>
            <a:ext cx="3668713" cy="882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9695" rIns="90000" bIns="45000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r"/>
            <a:r>
              <a:rPr lang="en-US" sz="2800" b="1" i="1" dirty="0">
                <a:solidFill>
                  <a:srgbClr val="FF00FF"/>
                </a:solidFill>
              </a:rPr>
              <a:t>Fork and Join Model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1961901" y="1266478"/>
            <a:ext cx="1411288" cy="7572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 algn="ctr"/>
            <a:r>
              <a:rPr lang="en-US" sz="2200" b="1" i="1" dirty="0">
                <a:solidFill>
                  <a:srgbClr val="0000FF"/>
                </a:solidFill>
              </a:rPr>
              <a:t>Primary</a:t>
            </a:r>
          </a:p>
          <a:p>
            <a:pPr algn="ctr"/>
            <a:r>
              <a:rPr lang="en-US" sz="2200" b="1" i="1" dirty="0">
                <a:solidFill>
                  <a:srgbClr val="0000FF"/>
                </a:solidFill>
              </a:rPr>
              <a:t>Thread</a:t>
            </a:r>
          </a:p>
        </p:txBody>
      </p:sp>
      <p:sp>
        <p:nvSpPr>
          <p:cNvPr id="31749" name="Line 5"/>
          <p:cNvSpPr>
            <a:spLocks noChangeShapeType="1"/>
          </p:cNvSpPr>
          <p:nvPr/>
        </p:nvSpPr>
        <p:spPr bwMode="auto">
          <a:xfrm>
            <a:off x="3538290" y="1099792"/>
            <a:ext cx="1587" cy="5000625"/>
          </a:xfrm>
          <a:prstGeom prst="line">
            <a:avLst/>
          </a:prstGeom>
          <a:noFill/>
          <a:ln w="73080" cap="flat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3538290" y="2950816"/>
            <a:ext cx="1587" cy="863600"/>
          </a:xfrm>
          <a:prstGeom prst="line">
            <a:avLst/>
          </a:prstGeom>
          <a:noFill/>
          <a:ln w="73080" cap="flat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1751" name="Line 7"/>
          <p:cNvSpPr>
            <a:spLocks noChangeShapeType="1"/>
          </p:cNvSpPr>
          <p:nvPr/>
        </p:nvSpPr>
        <p:spPr bwMode="auto">
          <a:xfrm>
            <a:off x="3538290" y="1099792"/>
            <a:ext cx="1587" cy="846137"/>
          </a:xfrm>
          <a:prstGeom prst="line">
            <a:avLst/>
          </a:prstGeom>
          <a:noFill/>
          <a:ln w="73080" cap="flat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1752" name="Group 8"/>
          <p:cNvGrpSpPr>
            <a:grpSpLocks/>
          </p:cNvGrpSpPr>
          <p:nvPr/>
        </p:nvGrpSpPr>
        <p:grpSpPr bwMode="auto">
          <a:xfrm>
            <a:off x="1055441" y="4174782"/>
            <a:ext cx="4984751" cy="1020763"/>
            <a:chOff x="1263" y="2574"/>
            <a:chExt cx="3140" cy="643"/>
          </a:xfrm>
        </p:grpSpPr>
        <p:sp>
          <p:nvSpPr>
            <p:cNvPr id="31753" name="Line 9"/>
            <p:cNvSpPr>
              <a:spLocks noChangeShapeType="1"/>
            </p:cNvSpPr>
            <p:nvPr/>
          </p:nvSpPr>
          <p:spPr bwMode="auto">
            <a:xfrm>
              <a:off x="2826" y="2585"/>
              <a:ext cx="0" cy="474"/>
            </a:xfrm>
            <a:prstGeom prst="line">
              <a:avLst/>
            </a:prstGeom>
            <a:noFill/>
            <a:ln w="73080" cap="flat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31754" name="Group 10"/>
            <p:cNvGrpSpPr>
              <a:grpSpLocks/>
            </p:cNvGrpSpPr>
            <p:nvPr/>
          </p:nvGrpSpPr>
          <p:grpSpPr bwMode="auto">
            <a:xfrm>
              <a:off x="2237" y="2583"/>
              <a:ext cx="0" cy="634"/>
              <a:chOff x="2237" y="2583"/>
              <a:chExt cx="0" cy="634"/>
            </a:xfrm>
          </p:grpSpPr>
          <p:sp>
            <p:nvSpPr>
              <p:cNvPr id="31755" name="Line 11"/>
              <p:cNvSpPr>
                <a:spLocks noChangeShapeType="1"/>
              </p:cNvSpPr>
              <p:nvPr/>
            </p:nvSpPr>
            <p:spPr bwMode="auto">
              <a:xfrm>
                <a:off x="2237" y="2583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6" name="Line 12"/>
              <p:cNvSpPr>
                <a:spLocks noChangeShapeType="1"/>
              </p:cNvSpPr>
              <p:nvPr/>
            </p:nvSpPr>
            <p:spPr bwMode="auto">
              <a:xfrm>
                <a:off x="2237" y="2742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57" name="Group 13"/>
            <p:cNvGrpSpPr>
              <a:grpSpLocks/>
            </p:cNvGrpSpPr>
            <p:nvPr/>
          </p:nvGrpSpPr>
          <p:grpSpPr bwMode="auto">
            <a:xfrm>
              <a:off x="2521" y="2583"/>
              <a:ext cx="0" cy="634"/>
              <a:chOff x="2521" y="2583"/>
              <a:chExt cx="0" cy="634"/>
            </a:xfrm>
          </p:grpSpPr>
          <p:sp>
            <p:nvSpPr>
              <p:cNvPr id="31758" name="Line 14"/>
              <p:cNvSpPr>
                <a:spLocks noChangeShapeType="1"/>
              </p:cNvSpPr>
              <p:nvPr/>
            </p:nvSpPr>
            <p:spPr bwMode="auto">
              <a:xfrm>
                <a:off x="2521" y="2583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59" name="Line 15"/>
              <p:cNvSpPr>
                <a:spLocks noChangeShapeType="1"/>
              </p:cNvSpPr>
              <p:nvPr/>
            </p:nvSpPr>
            <p:spPr bwMode="auto">
              <a:xfrm>
                <a:off x="2521" y="2742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60" name="Group 16"/>
            <p:cNvGrpSpPr>
              <a:grpSpLocks/>
            </p:cNvGrpSpPr>
            <p:nvPr/>
          </p:nvGrpSpPr>
          <p:grpSpPr bwMode="auto">
            <a:xfrm>
              <a:off x="3123" y="2583"/>
              <a:ext cx="0" cy="634"/>
              <a:chOff x="3123" y="2583"/>
              <a:chExt cx="0" cy="634"/>
            </a:xfrm>
          </p:grpSpPr>
          <p:sp>
            <p:nvSpPr>
              <p:cNvPr id="31761" name="Line 17"/>
              <p:cNvSpPr>
                <a:spLocks noChangeShapeType="1"/>
              </p:cNvSpPr>
              <p:nvPr/>
            </p:nvSpPr>
            <p:spPr bwMode="auto">
              <a:xfrm>
                <a:off x="3123" y="2583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2" name="Line 18"/>
              <p:cNvSpPr>
                <a:spLocks noChangeShapeType="1"/>
              </p:cNvSpPr>
              <p:nvPr/>
            </p:nvSpPr>
            <p:spPr bwMode="auto">
              <a:xfrm>
                <a:off x="3123" y="2742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63" name="Group 19"/>
            <p:cNvGrpSpPr>
              <a:grpSpLocks/>
            </p:cNvGrpSpPr>
            <p:nvPr/>
          </p:nvGrpSpPr>
          <p:grpSpPr bwMode="auto">
            <a:xfrm>
              <a:off x="3415" y="2583"/>
              <a:ext cx="0" cy="634"/>
              <a:chOff x="3415" y="2583"/>
              <a:chExt cx="0" cy="634"/>
            </a:xfrm>
          </p:grpSpPr>
          <p:sp>
            <p:nvSpPr>
              <p:cNvPr id="31764" name="Line 20"/>
              <p:cNvSpPr>
                <a:spLocks noChangeShapeType="1"/>
              </p:cNvSpPr>
              <p:nvPr/>
            </p:nvSpPr>
            <p:spPr bwMode="auto">
              <a:xfrm>
                <a:off x="3415" y="2583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65" name="Line 21"/>
              <p:cNvSpPr>
                <a:spLocks noChangeShapeType="1"/>
              </p:cNvSpPr>
              <p:nvPr/>
            </p:nvSpPr>
            <p:spPr bwMode="auto">
              <a:xfrm>
                <a:off x="3415" y="2742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66" name="Line 22"/>
            <p:cNvSpPr>
              <a:spLocks noChangeShapeType="1"/>
            </p:cNvSpPr>
            <p:nvPr/>
          </p:nvSpPr>
          <p:spPr bwMode="auto">
            <a:xfrm flipV="1">
              <a:off x="2216" y="2574"/>
              <a:ext cx="1217" cy="9"/>
            </a:xfrm>
            <a:prstGeom prst="line">
              <a:avLst/>
            </a:prstGeom>
            <a:noFill/>
            <a:ln w="54720" cap="flat">
              <a:solidFill>
                <a:srgbClr val="99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7" name="Line 23"/>
            <p:cNvSpPr>
              <a:spLocks noChangeShapeType="1"/>
            </p:cNvSpPr>
            <p:nvPr/>
          </p:nvSpPr>
          <p:spPr bwMode="auto">
            <a:xfrm flipV="1">
              <a:off x="2215" y="3205"/>
              <a:ext cx="1218" cy="2"/>
            </a:xfrm>
            <a:prstGeom prst="line">
              <a:avLst/>
            </a:prstGeom>
            <a:noFill/>
            <a:ln w="54720" cap="flat">
              <a:solidFill>
                <a:srgbClr val="99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3518" y="2677"/>
              <a:ext cx="885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4404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9pPr>
            </a:lstStyle>
            <a:p>
              <a:pPr algn="ctr"/>
              <a:r>
                <a:rPr lang="en-US" sz="2200" b="1" i="1">
                  <a:solidFill>
                    <a:srgbClr val="000080"/>
                  </a:solidFill>
                </a:rPr>
                <a:t>Worker</a:t>
              </a:r>
            </a:p>
            <a:p>
              <a:pPr algn="ctr"/>
              <a:r>
                <a:rPr lang="en-US" sz="2200" b="1" i="1">
                  <a:solidFill>
                    <a:srgbClr val="000080"/>
                  </a:solidFill>
                </a:rPr>
                <a:t>Threads</a:t>
              </a:r>
            </a:p>
          </p:txBody>
        </p:sp>
        <p:sp>
          <p:nvSpPr>
            <p:cNvPr id="31769" name="Text Box 25"/>
            <p:cNvSpPr txBox="1">
              <a:spLocks noChangeArrowheads="1"/>
            </p:cNvSpPr>
            <p:nvPr/>
          </p:nvSpPr>
          <p:spPr bwMode="auto">
            <a:xfrm>
              <a:off x="1263" y="2693"/>
              <a:ext cx="124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4404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9pPr>
            </a:lstStyle>
            <a:p>
              <a:r>
                <a:rPr lang="en-US" sz="2200" b="1" i="1" dirty="0">
                  <a:solidFill>
                    <a:srgbClr val="800080"/>
                  </a:solidFill>
                </a:rPr>
                <a:t>Parallel region</a:t>
              </a:r>
            </a:p>
          </p:txBody>
        </p:sp>
      </p:grpSp>
      <p:sp>
        <p:nvSpPr>
          <p:cNvPr id="31770" name="Text Box 26"/>
          <p:cNvSpPr txBox="1">
            <a:spLocks noChangeArrowheads="1"/>
          </p:cNvSpPr>
          <p:nvPr/>
        </p:nvSpPr>
        <p:spPr bwMode="auto">
          <a:xfrm>
            <a:off x="3874840" y="3152428"/>
            <a:ext cx="2384425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200" b="1" i="1">
                <a:solidFill>
                  <a:srgbClr val="9999CC"/>
                </a:solidFill>
              </a:rPr>
              <a:t>Synchronization</a:t>
            </a:r>
          </a:p>
        </p:txBody>
      </p:sp>
      <p:grpSp>
        <p:nvGrpSpPr>
          <p:cNvPr id="31771" name="Group 27"/>
          <p:cNvGrpSpPr>
            <a:grpSpLocks/>
          </p:cNvGrpSpPr>
          <p:nvPr/>
        </p:nvGrpSpPr>
        <p:grpSpPr bwMode="auto">
          <a:xfrm>
            <a:off x="1072901" y="2088804"/>
            <a:ext cx="4967288" cy="1028700"/>
            <a:chOff x="1274" y="1260"/>
            <a:chExt cx="3129" cy="648"/>
          </a:xfrm>
        </p:grpSpPr>
        <p:grpSp>
          <p:nvGrpSpPr>
            <p:cNvPr id="31772" name="Group 28"/>
            <p:cNvGrpSpPr>
              <a:grpSpLocks/>
            </p:cNvGrpSpPr>
            <p:nvPr/>
          </p:nvGrpSpPr>
          <p:grpSpPr bwMode="auto">
            <a:xfrm>
              <a:off x="2238" y="1274"/>
              <a:ext cx="0" cy="634"/>
              <a:chOff x="2238" y="1274"/>
              <a:chExt cx="0" cy="634"/>
            </a:xfrm>
          </p:grpSpPr>
          <p:sp>
            <p:nvSpPr>
              <p:cNvPr id="31773" name="Line 29"/>
              <p:cNvSpPr>
                <a:spLocks noChangeShapeType="1"/>
              </p:cNvSpPr>
              <p:nvPr/>
            </p:nvSpPr>
            <p:spPr bwMode="auto">
              <a:xfrm>
                <a:off x="2238" y="1274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4" name="Line 30"/>
              <p:cNvSpPr>
                <a:spLocks noChangeShapeType="1"/>
              </p:cNvSpPr>
              <p:nvPr/>
            </p:nvSpPr>
            <p:spPr bwMode="auto">
              <a:xfrm>
                <a:off x="2238" y="1433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5" name="Group 31"/>
            <p:cNvGrpSpPr>
              <a:grpSpLocks/>
            </p:cNvGrpSpPr>
            <p:nvPr/>
          </p:nvGrpSpPr>
          <p:grpSpPr bwMode="auto">
            <a:xfrm>
              <a:off x="2523" y="1274"/>
              <a:ext cx="0" cy="634"/>
              <a:chOff x="2523" y="1274"/>
              <a:chExt cx="0" cy="634"/>
            </a:xfrm>
          </p:grpSpPr>
          <p:sp>
            <p:nvSpPr>
              <p:cNvPr id="31776" name="Line 32"/>
              <p:cNvSpPr>
                <a:spLocks noChangeShapeType="1"/>
              </p:cNvSpPr>
              <p:nvPr/>
            </p:nvSpPr>
            <p:spPr bwMode="auto">
              <a:xfrm>
                <a:off x="2523" y="1274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77" name="Line 33"/>
              <p:cNvSpPr>
                <a:spLocks noChangeShapeType="1"/>
              </p:cNvSpPr>
              <p:nvPr/>
            </p:nvSpPr>
            <p:spPr bwMode="auto">
              <a:xfrm>
                <a:off x="2523" y="1433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78" name="Group 34"/>
            <p:cNvGrpSpPr>
              <a:grpSpLocks/>
            </p:cNvGrpSpPr>
            <p:nvPr/>
          </p:nvGrpSpPr>
          <p:grpSpPr bwMode="auto">
            <a:xfrm>
              <a:off x="3124" y="1274"/>
              <a:ext cx="0" cy="634"/>
              <a:chOff x="3124" y="1274"/>
              <a:chExt cx="0" cy="634"/>
            </a:xfrm>
          </p:grpSpPr>
          <p:sp>
            <p:nvSpPr>
              <p:cNvPr id="31779" name="Line 35"/>
              <p:cNvSpPr>
                <a:spLocks noChangeShapeType="1"/>
              </p:cNvSpPr>
              <p:nvPr/>
            </p:nvSpPr>
            <p:spPr bwMode="auto">
              <a:xfrm>
                <a:off x="3124" y="1274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0" name="Line 36"/>
              <p:cNvSpPr>
                <a:spLocks noChangeShapeType="1"/>
              </p:cNvSpPr>
              <p:nvPr/>
            </p:nvSpPr>
            <p:spPr bwMode="auto">
              <a:xfrm>
                <a:off x="3124" y="1433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1781" name="Group 37"/>
            <p:cNvGrpSpPr>
              <a:grpSpLocks/>
            </p:cNvGrpSpPr>
            <p:nvPr/>
          </p:nvGrpSpPr>
          <p:grpSpPr bwMode="auto">
            <a:xfrm>
              <a:off x="3417" y="1274"/>
              <a:ext cx="0" cy="634"/>
              <a:chOff x="3417" y="1274"/>
              <a:chExt cx="0" cy="634"/>
            </a:xfrm>
          </p:grpSpPr>
          <p:sp>
            <p:nvSpPr>
              <p:cNvPr id="31782" name="Line 38"/>
              <p:cNvSpPr>
                <a:spLocks noChangeShapeType="1"/>
              </p:cNvSpPr>
              <p:nvPr/>
            </p:nvSpPr>
            <p:spPr bwMode="auto">
              <a:xfrm>
                <a:off x="3417" y="1274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1783" name="Line 39"/>
              <p:cNvSpPr>
                <a:spLocks noChangeShapeType="1"/>
              </p:cNvSpPr>
              <p:nvPr/>
            </p:nvSpPr>
            <p:spPr bwMode="auto">
              <a:xfrm>
                <a:off x="3417" y="1433"/>
                <a:ext cx="0" cy="474"/>
              </a:xfrm>
              <a:prstGeom prst="line">
                <a:avLst/>
              </a:prstGeom>
              <a:noFill/>
              <a:ln w="73080" cap="flat">
                <a:solidFill>
                  <a:srgbClr val="00008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noFill/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rgbClr val="000000">
                          <a:alpha val="74998"/>
                        </a:srgb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1784" name="Line 40"/>
            <p:cNvSpPr>
              <a:spLocks noChangeShapeType="1"/>
            </p:cNvSpPr>
            <p:nvPr/>
          </p:nvSpPr>
          <p:spPr bwMode="auto">
            <a:xfrm>
              <a:off x="2827" y="1276"/>
              <a:ext cx="0" cy="474"/>
            </a:xfrm>
            <a:prstGeom prst="line">
              <a:avLst/>
            </a:prstGeom>
            <a:noFill/>
            <a:ln w="73080" cap="flat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5" name="Line 41"/>
            <p:cNvSpPr>
              <a:spLocks noChangeShapeType="1"/>
            </p:cNvSpPr>
            <p:nvPr/>
          </p:nvSpPr>
          <p:spPr bwMode="auto">
            <a:xfrm flipV="1">
              <a:off x="2217" y="1260"/>
              <a:ext cx="1228" cy="14"/>
            </a:xfrm>
            <a:prstGeom prst="line">
              <a:avLst/>
            </a:prstGeom>
            <a:noFill/>
            <a:ln w="54720" cap="flat">
              <a:solidFill>
                <a:srgbClr val="99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6" name="Line 42"/>
            <p:cNvSpPr>
              <a:spLocks noChangeShapeType="1"/>
            </p:cNvSpPr>
            <p:nvPr/>
          </p:nvSpPr>
          <p:spPr bwMode="auto">
            <a:xfrm flipV="1">
              <a:off x="2206" y="1892"/>
              <a:ext cx="1235" cy="6"/>
            </a:xfrm>
            <a:prstGeom prst="line">
              <a:avLst/>
            </a:prstGeom>
            <a:noFill/>
            <a:ln w="54720" cap="flat">
              <a:solidFill>
                <a:srgbClr val="9999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787" name="Text Box 43"/>
            <p:cNvSpPr txBox="1">
              <a:spLocks noChangeArrowheads="1"/>
            </p:cNvSpPr>
            <p:nvPr/>
          </p:nvSpPr>
          <p:spPr bwMode="auto">
            <a:xfrm>
              <a:off x="1274" y="1385"/>
              <a:ext cx="1246" cy="40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4404" rIns="90000" bIns="45000"/>
            <a:lstStyle>
              <a:lvl1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2pPr>
              <a:lvl3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3pPr>
              <a:lvl4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4pPr>
              <a:lvl5pPr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  <a:tab pos="14478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9pPr>
            </a:lstStyle>
            <a:p>
              <a:r>
                <a:rPr lang="en-US" sz="2200" b="1" i="1" dirty="0">
                  <a:solidFill>
                    <a:srgbClr val="800080"/>
                  </a:solidFill>
                </a:rPr>
                <a:t>Parallel region</a:t>
              </a:r>
            </a:p>
          </p:txBody>
        </p:sp>
        <p:sp>
          <p:nvSpPr>
            <p:cNvPr id="31788" name="Text Box 44"/>
            <p:cNvSpPr txBox="1">
              <a:spLocks noChangeArrowheads="1"/>
            </p:cNvSpPr>
            <p:nvPr/>
          </p:nvSpPr>
          <p:spPr bwMode="auto">
            <a:xfrm>
              <a:off x="3518" y="1385"/>
              <a:ext cx="885" cy="47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 cap="flat">
                  <a:solidFill>
                    <a:srgbClr val="000000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blurRad="63500" dist="38099" dir="2700000" algn="ctr" rotWithShape="0">
                      <a:srgbClr val="000000">
                        <a:alpha val="74998"/>
                      </a:srgbClr>
                    </a:outerShdw>
                  </a:effectLst>
                </a14:hiddenEffects>
              </a:ext>
            </a:extLst>
          </p:spPr>
          <p:txBody>
            <a:bodyPr lIns="90000" tIns="64404" rIns="90000" bIns="45000"/>
            <a:lstStyle>
              <a:lvl1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1pPr>
              <a:lvl2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2pPr>
              <a:lvl3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3pPr>
              <a:lvl4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4pPr>
              <a:lvl5pPr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5pPr>
              <a:lvl6pPr marL="25146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6pPr>
              <a:lvl7pPr marL="29718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7pPr>
              <a:lvl8pPr marL="34290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8pPr>
              <a:lvl9pPr marL="3886200" indent="-228600" fontAlgn="base" hangingPunct="0">
                <a:lnSpc>
                  <a:spcPct val="93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charset="0"/>
                <a:tabLst>
                  <a:tab pos="723900" algn="l"/>
                </a:tabLst>
                <a:defRPr>
                  <a:solidFill>
                    <a:srgbClr val="000000"/>
                  </a:solidFill>
                  <a:latin typeface="Arial" charset="0"/>
                  <a:ea typeface="ＭＳ Ｐゴシック" charset="0"/>
                  <a:cs typeface="Arial Unicode MS" charset="0"/>
                </a:defRPr>
              </a:lvl9pPr>
            </a:lstStyle>
            <a:p>
              <a:pPr algn="ctr"/>
              <a:r>
                <a:rPr lang="en-US" sz="2200" b="1" i="1">
                  <a:solidFill>
                    <a:srgbClr val="000080"/>
                  </a:solidFill>
                </a:rPr>
                <a:t>Worker</a:t>
              </a:r>
            </a:p>
            <a:p>
              <a:pPr algn="ctr"/>
              <a:r>
                <a:rPr lang="en-US" sz="2200" b="1" i="1">
                  <a:solidFill>
                    <a:srgbClr val="000080"/>
                  </a:solidFill>
                </a:rPr>
                <a:t>Threads</a:t>
              </a:r>
            </a:p>
          </p:txBody>
        </p:sp>
      </p:grpSp>
      <p:sp>
        <p:nvSpPr>
          <p:cNvPr id="31789" name="Text Box 45"/>
          <p:cNvSpPr txBox="1">
            <a:spLocks noChangeArrowheads="1"/>
          </p:cNvSpPr>
          <p:nvPr/>
        </p:nvSpPr>
        <p:spPr bwMode="auto">
          <a:xfrm>
            <a:off x="3876426" y="5276503"/>
            <a:ext cx="2370138" cy="425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 cap="flat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64404" rIns="90000" bIns="45000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r>
              <a:rPr lang="en-US" sz="2200" b="1" i="1">
                <a:solidFill>
                  <a:srgbClr val="9999CC"/>
                </a:solidFill>
              </a:rPr>
              <a:t>Synchronization</a:t>
            </a:r>
          </a:p>
        </p:txBody>
      </p:sp>
      <p:sp>
        <p:nvSpPr>
          <p:cNvPr id="47" name="Text Box 3">
            <a:extLst>
              <a:ext uri="{FF2B5EF4-FFF2-40B4-BE49-F238E27FC236}">
                <a16:creationId xmlns:a16="http://schemas.microsoft.com/office/drawing/2014/main" id="{93D31A30-4031-4319-97FD-8AFE45E946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224" y="2027972"/>
            <a:ext cx="3312368" cy="1124457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80"/>
            </a:solidFill>
            <a:round/>
            <a:headEnd/>
            <a:tailEnd/>
          </a:ln>
          <a:effectLst>
            <a:outerShdw blurRad="63500" dist="51930" dir="2700000" algn="ctr" rotWithShape="0">
              <a:srgbClr val="000080"/>
            </a:outerShdw>
          </a:effectLst>
        </p:spPr>
        <p:txBody>
          <a:bodyPr lIns="90000" tIns="87840" rIns="90000" bIns="4500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#pragma </a:t>
            </a:r>
            <a:r>
              <a:rPr lang="en-US" sz="2000" b="1" dirty="0" err="1">
                <a:latin typeface="Courier New" charset="0"/>
              </a:rPr>
              <a:t>omp</a:t>
            </a:r>
            <a:r>
              <a:rPr lang="en-US" sz="2000" b="1" dirty="0">
                <a:latin typeface="Courier New" charset="0"/>
              </a:rPr>
              <a:t> parallel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   ....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48" name="Text Box 3">
            <a:extLst>
              <a:ext uri="{FF2B5EF4-FFF2-40B4-BE49-F238E27FC236}">
                <a16:creationId xmlns:a16="http://schemas.microsoft.com/office/drawing/2014/main" id="{48A62C76-272F-48A2-8317-C4D23A910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12224" y="4052038"/>
            <a:ext cx="3312368" cy="1124457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80"/>
            </a:solidFill>
            <a:round/>
            <a:headEnd/>
            <a:tailEnd/>
          </a:ln>
          <a:effectLst>
            <a:outerShdw blurRad="63500" dist="51930" dir="2700000" algn="ctr" rotWithShape="0">
              <a:srgbClr val="000080"/>
            </a:outerShdw>
          </a:effectLst>
        </p:spPr>
        <p:txBody>
          <a:bodyPr lIns="90000" tIns="87840" rIns="90000" bIns="4500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#pragma </a:t>
            </a:r>
            <a:r>
              <a:rPr lang="en-US" sz="2000" b="1" dirty="0" err="1">
                <a:latin typeface="Courier New" charset="0"/>
              </a:rPr>
              <a:t>omp</a:t>
            </a:r>
            <a:r>
              <a:rPr lang="en-US" sz="2000" b="1" dirty="0">
                <a:latin typeface="Courier New" charset="0"/>
              </a:rPr>
              <a:t> parallel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   ....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1180306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repl"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C6879-267A-5C16-905E-D5FD2F3F15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2E2135FE-9154-E9E7-693E-3ADE014DB2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 err="1"/>
              <a:t>Worksharing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4044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SzPct val="80000"/>
            </a:pPr>
            <a:r>
              <a:rPr lang="en-US" b="1" i="1" dirty="0">
                <a:solidFill>
                  <a:srgbClr val="0000FF"/>
                </a:solidFill>
              </a:rPr>
              <a:t>The work is distributed over the threads</a:t>
            </a:r>
          </a:p>
          <a:p>
            <a:pPr>
              <a:buSzPct val="80000"/>
            </a:pPr>
            <a:r>
              <a:rPr lang="en-US" b="1" i="1" dirty="0">
                <a:solidFill>
                  <a:srgbClr val="0000FF"/>
                </a:solidFill>
              </a:rPr>
              <a:t>Must be enclosed in a parallel region</a:t>
            </a:r>
          </a:p>
          <a:p>
            <a:pPr>
              <a:buSzPct val="80000"/>
            </a:pPr>
            <a:r>
              <a:rPr lang="en-US" b="1" i="1" dirty="0">
                <a:solidFill>
                  <a:srgbClr val="0000FF"/>
                </a:solidFill>
              </a:rPr>
              <a:t>Must be encountered by all threads in</a:t>
            </a:r>
            <a:br>
              <a:rPr lang="en-US" b="1" i="1" dirty="0">
                <a:solidFill>
                  <a:srgbClr val="0000FF"/>
                </a:solidFill>
              </a:rPr>
            </a:br>
            <a:r>
              <a:rPr lang="en-US" b="1" i="1" dirty="0">
                <a:solidFill>
                  <a:srgbClr val="0000FF"/>
                </a:solidFill>
              </a:rPr>
              <a:t>the team, or none at all</a:t>
            </a:r>
          </a:p>
          <a:p>
            <a:pPr>
              <a:buSzPct val="80000"/>
            </a:pPr>
            <a:r>
              <a:rPr lang="en-US" b="1" i="1" dirty="0">
                <a:solidFill>
                  <a:srgbClr val="0000FF"/>
                </a:solidFill>
              </a:rPr>
              <a:t>No implied barrier on entry</a:t>
            </a:r>
          </a:p>
          <a:p>
            <a:pPr>
              <a:buSzPct val="80000"/>
            </a:pPr>
            <a:r>
              <a:rPr lang="en-US" b="1" i="1" dirty="0">
                <a:solidFill>
                  <a:srgbClr val="0000FF"/>
                </a:solidFill>
              </a:rPr>
              <a:t>Implied barrier on exit (unless the </a:t>
            </a:r>
            <a:r>
              <a:rPr lang="en-US" b="1" i="1" dirty="0" err="1">
                <a:solidFill>
                  <a:srgbClr val="0000FF"/>
                </a:solidFill>
              </a:rPr>
              <a:t>nowait</a:t>
            </a:r>
            <a:br>
              <a:rPr lang="en-US" b="1" i="1" dirty="0">
                <a:solidFill>
                  <a:srgbClr val="0000FF"/>
                </a:solidFill>
              </a:rPr>
            </a:br>
            <a:r>
              <a:rPr lang="en-US" b="1" i="1" dirty="0">
                <a:solidFill>
                  <a:srgbClr val="0000FF"/>
                </a:solidFill>
              </a:rPr>
              <a:t>clause is specified)</a:t>
            </a:r>
          </a:p>
          <a:p>
            <a:pPr>
              <a:buSzPct val="80000"/>
            </a:pPr>
            <a:r>
              <a:rPr lang="en-US" b="1" i="1" dirty="0">
                <a:solidFill>
                  <a:srgbClr val="0000FF"/>
                </a:solidFill>
              </a:rPr>
              <a:t>A work-sharing construct does not launch</a:t>
            </a:r>
            <a:br>
              <a:rPr lang="en-US" b="1" i="1" dirty="0">
                <a:solidFill>
                  <a:srgbClr val="0000FF"/>
                </a:solidFill>
              </a:rPr>
            </a:br>
            <a:r>
              <a:rPr lang="en-US" b="1" i="1" dirty="0">
                <a:solidFill>
                  <a:srgbClr val="0000FF"/>
                </a:solidFill>
              </a:rPr>
              <a:t>any new threads</a:t>
            </a:r>
          </a:p>
          <a:p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Worksharing</a:t>
            </a:r>
            <a:r>
              <a:rPr lang="en-US" dirty="0"/>
              <a:t> Constructs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8328248" y="1124744"/>
            <a:ext cx="2487613" cy="1124457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80"/>
            </a:solidFill>
            <a:round/>
            <a:headEnd/>
            <a:tailEnd/>
          </a:ln>
          <a:effectLst>
            <a:outerShdw blurRad="63500" dist="51930" dir="2700000" algn="ctr" rotWithShape="0">
              <a:srgbClr val="000080"/>
            </a:outerShdw>
          </a:effectLst>
        </p:spPr>
        <p:txBody>
          <a:bodyPr lIns="90000" tIns="87840" rIns="90000" bIns="45000" anchor="ctr"/>
          <a:lstStyle>
            <a:lvl1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#pragma </a:t>
            </a:r>
            <a:r>
              <a:rPr lang="en-US" sz="2000" b="1" dirty="0" err="1">
                <a:latin typeface="Courier New" charset="0"/>
              </a:rPr>
              <a:t>omp</a:t>
            </a:r>
            <a:r>
              <a:rPr lang="en-US" sz="2000" b="1" dirty="0">
                <a:latin typeface="Courier New" charset="0"/>
              </a:rPr>
              <a:t> for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   ....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8328248" y="2708920"/>
            <a:ext cx="3249612" cy="1124457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80"/>
            </a:solidFill>
            <a:round/>
            <a:headEnd/>
            <a:tailEnd/>
          </a:ln>
          <a:effectLst>
            <a:outerShdw blurRad="63500" dist="51930" dir="2700000" algn="ctr" rotWithShape="0">
              <a:srgbClr val="000080"/>
            </a:outerShdw>
          </a:effectLst>
        </p:spPr>
        <p:txBody>
          <a:bodyPr lIns="90000" tIns="8784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#pragma </a:t>
            </a:r>
            <a:r>
              <a:rPr lang="en-US" sz="2000" b="1" dirty="0" err="1">
                <a:latin typeface="Courier New" charset="0"/>
              </a:rPr>
              <a:t>omp</a:t>
            </a:r>
            <a:r>
              <a:rPr lang="en-US" sz="2000" b="1" dirty="0">
                <a:latin typeface="Courier New" charset="0"/>
              </a:rPr>
              <a:t> sections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      ....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8306097" y="4293096"/>
            <a:ext cx="3068637" cy="1124457"/>
          </a:xfrm>
          <a:prstGeom prst="rect">
            <a:avLst/>
          </a:prstGeom>
          <a:solidFill>
            <a:srgbClr val="FFFFCC"/>
          </a:solidFill>
          <a:ln w="9525" cap="flat">
            <a:solidFill>
              <a:srgbClr val="000080"/>
            </a:solidFill>
            <a:round/>
            <a:headEnd/>
            <a:tailEnd/>
          </a:ln>
          <a:effectLst>
            <a:outerShdw blurRad="63500" dist="51930" dir="2700000" algn="ctr" rotWithShape="0">
              <a:srgbClr val="000080"/>
            </a:outerShdw>
          </a:effectLst>
        </p:spPr>
        <p:txBody>
          <a:bodyPr lIns="90000" tIns="87840" rIns="90000" bIns="45000" anchor="ctr"/>
          <a:lstStyle>
            <a:lvl1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1pPr>
            <a:lvl2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2pPr>
            <a:lvl3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3pPr>
            <a:lvl4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4pPr>
            <a:lvl5pPr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5pPr>
            <a:lvl6pPr marL="25146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6pPr>
            <a:lvl7pPr marL="29718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7pPr>
            <a:lvl8pPr marL="34290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8pPr>
            <a:lvl9pPr marL="3886200" indent="-228600" fontAlgn="base" hangingPunct="0">
              <a:lnSpc>
                <a:spcPct val="93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Arial Unicode MS" charset="0"/>
              </a:defRPr>
            </a:lvl9pPr>
          </a:lstStyle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#pragma </a:t>
            </a:r>
            <a:r>
              <a:rPr lang="en-US" sz="2000" b="1" dirty="0" err="1">
                <a:latin typeface="Courier New" charset="0"/>
              </a:rPr>
              <a:t>omp</a:t>
            </a:r>
            <a:r>
              <a:rPr lang="en-US" sz="2000" b="1" dirty="0">
                <a:latin typeface="Courier New" charset="0"/>
              </a:rPr>
              <a:t> single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{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      ....</a:t>
            </a:r>
          </a:p>
          <a:p>
            <a:pPr>
              <a:lnSpc>
                <a:spcPct val="83000"/>
              </a:lnSpc>
            </a:pPr>
            <a:r>
              <a:rPr lang="en-US" sz="2000" b="1" dirty="0">
                <a:latin typeface="Courier New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55868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1"/>
          <p:cNvSpPr>
            <a:spLocks noChangeArrowheads="1"/>
          </p:cNvSpPr>
          <p:nvPr/>
        </p:nvSpPr>
        <p:spPr bwMode="auto">
          <a:xfrm>
            <a:off x="9410700" y="1276368"/>
            <a:ext cx="1143000" cy="4724400"/>
          </a:xfrm>
          <a:prstGeom prst="rect">
            <a:avLst/>
          </a:prstGeom>
          <a:solidFill>
            <a:srgbClr val="C0504D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A97115E4-1E1B-4CD9-8301-3FA0F24BFC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 dirty="0" err="1"/>
              <a:t>Worksharing</a:t>
            </a:r>
            <a:r>
              <a:rPr lang="en-US" noProof="0" dirty="0"/>
              <a:t> illustrated</a:t>
            </a:r>
            <a:endParaRPr lang="de-DE" dirty="0"/>
          </a:p>
        </p:txBody>
      </p:sp>
      <p:sp>
        <p:nvSpPr>
          <p:cNvPr id="5" name="Text Box 42"/>
          <p:cNvSpPr txBox="1">
            <a:spLocks noChangeArrowheads="1"/>
          </p:cNvSpPr>
          <p:nvPr/>
        </p:nvSpPr>
        <p:spPr bwMode="auto">
          <a:xfrm>
            <a:off x="1638301" y="3214686"/>
            <a:ext cx="1974901" cy="1043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do i = 0, 99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     a(i) = b(i) + c(i)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end do</a:t>
            </a:r>
          </a:p>
        </p:txBody>
      </p:sp>
      <p:sp>
        <p:nvSpPr>
          <p:cNvPr id="6" name="Text Box 43"/>
          <p:cNvSpPr txBox="1">
            <a:spLocks noChangeArrowheads="1"/>
          </p:cNvSpPr>
          <p:nvPr/>
        </p:nvSpPr>
        <p:spPr bwMode="auto">
          <a:xfrm>
            <a:off x="4533901" y="1504968"/>
            <a:ext cx="1974901" cy="1043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 dirty="0"/>
              <a:t>do </a:t>
            </a:r>
            <a:r>
              <a:rPr lang="en-US" sz="2000" dirty="0" err="1"/>
              <a:t>i</a:t>
            </a:r>
            <a:r>
              <a:rPr lang="en-US" sz="2000" dirty="0"/>
              <a:t> = 0, 24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 dirty="0"/>
              <a:t>     a(</a:t>
            </a:r>
            <a:r>
              <a:rPr lang="en-US" sz="2000" dirty="0" err="1"/>
              <a:t>i</a:t>
            </a:r>
            <a:r>
              <a:rPr lang="en-US" sz="2000" dirty="0"/>
              <a:t>) = b(</a:t>
            </a:r>
            <a:r>
              <a:rPr lang="en-US" sz="2000" dirty="0" err="1"/>
              <a:t>i</a:t>
            </a:r>
            <a:r>
              <a:rPr lang="en-US" sz="2000" dirty="0"/>
              <a:t>) + c(</a:t>
            </a:r>
            <a:r>
              <a:rPr lang="en-US" sz="2000" dirty="0" err="1"/>
              <a:t>i</a:t>
            </a:r>
            <a:r>
              <a:rPr lang="en-US" sz="2000" dirty="0"/>
              <a:t>)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 dirty="0"/>
              <a:t>end do</a:t>
            </a:r>
          </a:p>
        </p:txBody>
      </p:sp>
      <p:sp>
        <p:nvSpPr>
          <p:cNvPr id="7" name="Text Box 44"/>
          <p:cNvSpPr txBox="1">
            <a:spLocks noChangeArrowheads="1"/>
          </p:cNvSpPr>
          <p:nvPr/>
        </p:nvSpPr>
        <p:spPr bwMode="auto">
          <a:xfrm>
            <a:off x="4533901" y="2647968"/>
            <a:ext cx="1974901" cy="1043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do i = 25, 49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     a(i) = b(i) + c(i)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end do</a:t>
            </a:r>
          </a:p>
        </p:txBody>
      </p:sp>
      <p:sp>
        <p:nvSpPr>
          <p:cNvPr id="8" name="Text Box 45"/>
          <p:cNvSpPr txBox="1">
            <a:spLocks noChangeArrowheads="1"/>
          </p:cNvSpPr>
          <p:nvPr/>
        </p:nvSpPr>
        <p:spPr bwMode="auto">
          <a:xfrm>
            <a:off x="4533901" y="3790968"/>
            <a:ext cx="1974901" cy="1043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do i = 50, 74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     a(i) = b(i) + c(i)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end do</a:t>
            </a:r>
          </a:p>
        </p:txBody>
      </p:sp>
      <p:sp>
        <p:nvSpPr>
          <p:cNvPr id="9" name="Text Box 46"/>
          <p:cNvSpPr txBox="1">
            <a:spLocks noChangeArrowheads="1"/>
          </p:cNvSpPr>
          <p:nvPr/>
        </p:nvSpPr>
        <p:spPr bwMode="auto">
          <a:xfrm>
            <a:off x="4533901" y="4933968"/>
            <a:ext cx="1974901" cy="1043876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do i = 75, 99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     a(i) = b(i) + c(i)</a:t>
            </a:r>
          </a:p>
          <a:p>
            <a:pPr defTabSz="762000" eaLnBrk="0" hangingPunct="0">
              <a:lnSpc>
                <a:spcPct val="90000"/>
              </a:lnSpc>
              <a:spcBef>
                <a:spcPct val="20000"/>
              </a:spcBef>
              <a:buSzPct val="125000"/>
            </a:pPr>
            <a:r>
              <a:rPr lang="en-US" sz="2000"/>
              <a:t>end do</a:t>
            </a:r>
          </a:p>
        </p:txBody>
      </p:sp>
      <p:sp>
        <p:nvSpPr>
          <p:cNvPr id="13" name="Line 50"/>
          <p:cNvSpPr>
            <a:spLocks noChangeShapeType="1"/>
          </p:cNvSpPr>
          <p:nvPr/>
        </p:nvSpPr>
        <p:spPr bwMode="auto">
          <a:xfrm flipV="1">
            <a:off x="4000500" y="3714752"/>
            <a:ext cx="457200" cy="0"/>
          </a:xfrm>
          <a:prstGeom prst="line">
            <a:avLst/>
          </a:prstGeom>
          <a:noFill/>
          <a:ln w="762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de-DE"/>
          </a:p>
        </p:txBody>
      </p:sp>
      <p:grpSp>
        <p:nvGrpSpPr>
          <p:cNvPr id="24" name="Group 61"/>
          <p:cNvGrpSpPr>
            <a:grpSpLocks/>
          </p:cNvGrpSpPr>
          <p:nvPr/>
        </p:nvGrpSpPr>
        <p:grpSpPr bwMode="auto">
          <a:xfrm>
            <a:off x="6743700" y="1581168"/>
            <a:ext cx="2819400" cy="4038600"/>
            <a:chOff x="3312" y="1008"/>
            <a:chExt cx="1776" cy="2544"/>
          </a:xfrm>
        </p:grpSpPr>
        <p:sp>
          <p:nvSpPr>
            <p:cNvPr id="36" name="Line 62"/>
            <p:cNvSpPr>
              <a:spLocks noChangeShapeType="1"/>
            </p:cNvSpPr>
            <p:nvPr/>
          </p:nvSpPr>
          <p:spPr bwMode="auto">
            <a:xfrm flipV="1">
              <a:off x="3312" y="1008"/>
              <a:ext cx="1776" cy="48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7" name="Line 63"/>
            <p:cNvSpPr>
              <a:spLocks noChangeShapeType="1"/>
            </p:cNvSpPr>
            <p:nvPr/>
          </p:nvSpPr>
          <p:spPr bwMode="auto">
            <a:xfrm flipV="1">
              <a:off x="3312" y="1248"/>
              <a:ext cx="1776" cy="91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8" name="Line 64"/>
            <p:cNvSpPr>
              <a:spLocks noChangeShapeType="1"/>
            </p:cNvSpPr>
            <p:nvPr/>
          </p:nvSpPr>
          <p:spPr bwMode="auto">
            <a:xfrm flipV="1">
              <a:off x="3312" y="1440"/>
              <a:ext cx="1776" cy="1440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9" name="Line 65"/>
            <p:cNvSpPr>
              <a:spLocks noChangeShapeType="1"/>
            </p:cNvSpPr>
            <p:nvPr/>
          </p:nvSpPr>
          <p:spPr bwMode="auto">
            <a:xfrm flipV="1">
              <a:off x="3312" y="1680"/>
              <a:ext cx="1776" cy="187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grpSp>
        <p:nvGrpSpPr>
          <p:cNvPr id="25" name="Group 66"/>
          <p:cNvGrpSpPr>
            <a:grpSpLocks/>
          </p:cNvGrpSpPr>
          <p:nvPr/>
        </p:nvGrpSpPr>
        <p:grpSpPr bwMode="auto">
          <a:xfrm>
            <a:off x="6743700" y="1885968"/>
            <a:ext cx="2819400" cy="3733800"/>
            <a:chOff x="3312" y="1200"/>
            <a:chExt cx="1776" cy="2352"/>
          </a:xfrm>
        </p:grpSpPr>
        <p:sp>
          <p:nvSpPr>
            <p:cNvPr id="28" name="Line 67"/>
            <p:cNvSpPr>
              <a:spLocks noChangeShapeType="1"/>
            </p:cNvSpPr>
            <p:nvPr/>
          </p:nvSpPr>
          <p:spPr bwMode="auto">
            <a:xfrm flipH="1" flipV="1">
              <a:off x="3312" y="1200"/>
              <a:ext cx="1776" cy="768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29" name="Line 68"/>
            <p:cNvSpPr>
              <a:spLocks noChangeShapeType="1"/>
            </p:cNvSpPr>
            <p:nvPr/>
          </p:nvSpPr>
          <p:spPr bwMode="auto">
            <a:xfrm flipH="1" flipV="1">
              <a:off x="3312" y="1824"/>
              <a:ext cx="1776" cy="3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0" name="Line 69"/>
            <p:cNvSpPr>
              <a:spLocks noChangeShapeType="1"/>
            </p:cNvSpPr>
            <p:nvPr/>
          </p:nvSpPr>
          <p:spPr bwMode="auto">
            <a:xfrm flipH="1">
              <a:off x="3312" y="2400"/>
              <a:ext cx="1776" cy="19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1" name="Line 70"/>
            <p:cNvSpPr>
              <a:spLocks noChangeShapeType="1"/>
            </p:cNvSpPr>
            <p:nvPr/>
          </p:nvSpPr>
          <p:spPr bwMode="auto">
            <a:xfrm flipH="1">
              <a:off x="3312" y="2640"/>
              <a:ext cx="1776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2" name="Line 71"/>
            <p:cNvSpPr>
              <a:spLocks noChangeShapeType="1"/>
            </p:cNvSpPr>
            <p:nvPr/>
          </p:nvSpPr>
          <p:spPr bwMode="auto">
            <a:xfrm flipH="1" flipV="1">
              <a:off x="3312" y="1344"/>
              <a:ext cx="1776" cy="158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3" name="Line 72"/>
            <p:cNvSpPr>
              <a:spLocks noChangeShapeType="1"/>
            </p:cNvSpPr>
            <p:nvPr/>
          </p:nvSpPr>
          <p:spPr bwMode="auto">
            <a:xfrm flipH="1" flipV="1">
              <a:off x="3312" y="1968"/>
              <a:ext cx="1776" cy="1152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4" name="Line 73"/>
            <p:cNvSpPr>
              <a:spLocks noChangeShapeType="1"/>
            </p:cNvSpPr>
            <p:nvPr/>
          </p:nvSpPr>
          <p:spPr bwMode="auto">
            <a:xfrm flipH="1" flipV="1">
              <a:off x="3312" y="2688"/>
              <a:ext cx="1776" cy="62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  <p:sp>
          <p:nvSpPr>
            <p:cNvPr id="35" name="Line 74"/>
            <p:cNvSpPr>
              <a:spLocks noChangeShapeType="1"/>
            </p:cNvSpPr>
            <p:nvPr/>
          </p:nvSpPr>
          <p:spPr bwMode="auto">
            <a:xfrm flipH="1" flipV="1">
              <a:off x="3312" y="3408"/>
              <a:ext cx="1776" cy="144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wrap="none" lIns="90488" tIns="44450" rIns="90488" bIns="44450" anchor="ctr"/>
            <a:lstStyle>
              <a:defPPr>
                <a:defRPr lang="de-DE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de-DE"/>
            </a:p>
          </p:txBody>
        </p:sp>
      </p:grpSp>
      <p:sp>
        <p:nvSpPr>
          <p:cNvPr id="26" name="Text Box 75"/>
          <p:cNvSpPr txBox="1">
            <a:spLocks noChangeArrowheads="1"/>
          </p:cNvSpPr>
          <p:nvPr/>
        </p:nvSpPr>
        <p:spPr bwMode="auto">
          <a:xfrm>
            <a:off x="9371013" y="889019"/>
            <a:ext cx="1076898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 eaLnBrk="0" hangingPunct="0">
              <a:lnSpc>
                <a:spcPct val="90000"/>
              </a:lnSpc>
            </a:pPr>
            <a:r>
              <a:rPr lang="de-DE" sz="2000" dirty="0"/>
              <a:t>Memory</a:t>
            </a:r>
            <a:endParaRPr lang="en-US" sz="2000" dirty="0"/>
          </a:p>
        </p:txBody>
      </p:sp>
      <p:sp>
        <p:nvSpPr>
          <p:cNvPr id="27" name="Text Box 77"/>
          <p:cNvSpPr txBox="1">
            <a:spLocks noChangeArrowheads="1"/>
          </p:cNvSpPr>
          <p:nvPr/>
        </p:nvSpPr>
        <p:spPr bwMode="auto">
          <a:xfrm>
            <a:off x="1641450" y="1006475"/>
            <a:ext cx="1669112" cy="58836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</a:pPr>
            <a:r>
              <a:rPr lang="en-US" dirty="0"/>
              <a:t>Pseudo-Code</a:t>
            </a:r>
            <a:br>
              <a:rPr lang="en-US" dirty="0"/>
            </a:br>
            <a:r>
              <a:rPr lang="en-US" dirty="0"/>
              <a:t>Here: 4 Threads</a:t>
            </a:r>
          </a:p>
        </p:txBody>
      </p:sp>
      <p:sp>
        <p:nvSpPr>
          <p:cNvPr id="40" name="Text Box 77"/>
          <p:cNvSpPr txBox="1">
            <a:spLocks noChangeArrowheads="1"/>
          </p:cNvSpPr>
          <p:nvPr/>
        </p:nvSpPr>
        <p:spPr bwMode="auto">
          <a:xfrm>
            <a:off x="3522212" y="1504969"/>
            <a:ext cx="1011688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Thread 1</a:t>
            </a:r>
          </a:p>
        </p:txBody>
      </p:sp>
      <p:sp>
        <p:nvSpPr>
          <p:cNvPr id="41" name="Text Box 77"/>
          <p:cNvSpPr txBox="1">
            <a:spLocks noChangeArrowheads="1"/>
          </p:cNvSpPr>
          <p:nvPr/>
        </p:nvSpPr>
        <p:spPr bwMode="auto">
          <a:xfrm>
            <a:off x="3522212" y="2647969"/>
            <a:ext cx="1011688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Thread 2</a:t>
            </a:r>
          </a:p>
        </p:txBody>
      </p:sp>
      <p:sp>
        <p:nvSpPr>
          <p:cNvPr id="42" name="Text Box 77"/>
          <p:cNvSpPr txBox="1">
            <a:spLocks noChangeArrowheads="1"/>
          </p:cNvSpPr>
          <p:nvPr/>
        </p:nvSpPr>
        <p:spPr bwMode="auto">
          <a:xfrm>
            <a:off x="3522212" y="4498065"/>
            <a:ext cx="1011688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Thread 3</a:t>
            </a:r>
          </a:p>
        </p:txBody>
      </p:sp>
      <p:sp>
        <p:nvSpPr>
          <p:cNvPr id="43" name="Text Box 77"/>
          <p:cNvSpPr txBox="1">
            <a:spLocks noChangeArrowheads="1"/>
          </p:cNvSpPr>
          <p:nvPr/>
        </p:nvSpPr>
        <p:spPr bwMode="auto">
          <a:xfrm>
            <a:off x="3522212" y="5661702"/>
            <a:ext cx="1011688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Thread 4</a:t>
            </a:r>
          </a:p>
        </p:txBody>
      </p:sp>
      <p:sp>
        <p:nvSpPr>
          <p:cNvPr id="44" name="Text Box 77"/>
          <p:cNvSpPr txBox="1">
            <a:spLocks noChangeArrowheads="1"/>
          </p:cNvSpPr>
          <p:nvPr/>
        </p:nvSpPr>
        <p:spPr bwMode="auto">
          <a:xfrm>
            <a:off x="1638300" y="2876569"/>
            <a:ext cx="700514" cy="3390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8" tIns="44450" rIns="90488" bIns="44450">
            <a:spAutoFit/>
          </a:bodyPr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762000" eaLnBrk="0" hangingPunct="0">
              <a:lnSpc>
                <a:spcPct val="90000"/>
              </a:lnSpc>
            </a:pPr>
            <a:r>
              <a:rPr lang="en-US" dirty="0">
                <a:solidFill>
                  <a:srgbClr val="C00000"/>
                </a:solidFill>
              </a:rPr>
              <a:t>Serial</a:t>
            </a:r>
          </a:p>
        </p:txBody>
      </p:sp>
      <p:sp>
        <p:nvSpPr>
          <p:cNvPr id="46" name="Rectangle 47"/>
          <p:cNvSpPr>
            <a:spLocks noChangeArrowheads="1"/>
          </p:cNvSpPr>
          <p:nvPr/>
        </p:nvSpPr>
        <p:spPr bwMode="auto">
          <a:xfrm>
            <a:off x="9563100" y="1352568"/>
            <a:ext cx="762000" cy="1447800"/>
          </a:xfrm>
          <a:prstGeom prst="rect">
            <a:avLst/>
          </a:prstGeom>
          <a:solidFill>
            <a:srgbClr val="0000FF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A(0)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 dirty="0">
                <a:solidFill>
                  <a:prstClr val="black"/>
                </a:solidFill>
                <a:latin typeface="Calibri"/>
              </a:rPr>
              <a:t>A(99)</a:t>
            </a:r>
          </a:p>
        </p:txBody>
      </p:sp>
      <p:sp>
        <p:nvSpPr>
          <p:cNvPr id="47" name="Rectangle 48"/>
          <p:cNvSpPr>
            <a:spLocks noChangeArrowheads="1"/>
          </p:cNvSpPr>
          <p:nvPr/>
        </p:nvSpPr>
        <p:spPr bwMode="auto">
          <a:xfrm>
            <a:off x="9563100" y="2876568"/>
            <a:ext cx="762000" cy="1447800"/>
          </a:xfrm>
          <a:prstGeom prst="rect">
            <a:avLst/>
          </a:prstGeom>
          <a:solidFill>
            <a:srgbClr val="FFFF66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B(0)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B(99)</a:t>
            </a:r>
          </a:p>
        </p:txBody>
      </p:sp>
      <p:sp>
        <p:nvSpPr>
          <p:cNvPr id="48" name="Rectangle 49"/>
          <p:cNvSpPr>
            <a:spLocks noChangeArrowheads="1"/>
          </p:cNvSpPr>
          <p:nvPr/>
        </p:nvSpPr>
        <p:spPr bwMode="auto">
          <a:xfrm>
            <a:off x="9563100" y="4400568"/>
            <a:ext cx="762000" cy="1447800"/>
          </a:xfrm>
          <a:prstGeom prst="rect">
            <a:avLst/>
          </a:prstGeom>
          <a:solidFill>
            <a:srgbClr val="FFFF66"/>
          </a:solidFill>
          <a:ln w="12700">
            <a:solidFill>
              <a:sysClr val="windowText" lastClr="000000"/>
            </a:solidFill>
            <a:miter lim="800000"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C(0)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.</a:t>
            </a:r>
          </a:p>
          <a:p>
            <a:pPr algn="ctr" defTabSz="762000" eaLnBrk="0" hangingPunct="0">
              <a:lnSpc>
                <a:spcPct val="90000"/>
              </a:lnSpc>
              <a:defRPr/>
            </a:pPr>
            <a:r>
              <a:rPr lang="en-US">
                <a:solidFill>
                  <a:prstClr val="black"/>
                </a:solidFill>
                <a:latin typeface="Calibri"/>
              </a:rPr>
              <a:t>C(99)</a:t>
            </a:r>
          </a:p>
        </p:txBody>
      </p:sp>
      <p:sp>
        <p:nvSpPr>
          <p:cNvPr id="49" name="Line 51"/>
          <p:cNvSpPr>
            <a:spLocks noChangeShapeType="1"/>
          </p:cNvSpPr>
          <p:nvPr/>
        </p:nvSpPr>
        <p:spPr bwMode="auto">
          <a:xfrm>
            <a:off x="9563100" y="21145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0" name="Line 52"/>
          <p:cNvSpPr>
            <a:spLocks noChangeShapeType="1"/>
          </p:cNvSpPr>
          <p:nvPr/>
        </p:nvSpPr>
        <p:spPr bwMode="auto">
          <a:xfrm>
            <a:off x="9563100" y="17335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1" name="Line 53"/>
          <p:cNvSpPr>
            <a:spLocks noChangeShapeType="1"/>
          </p:cNvSpPr>
          <p:nvPr/>
        </p:nvSpPr>
        <p:spPr bwMode="auto">
          <a:xfrm>
            <a:off x="9563100" y="24193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2" name="Line 54"/>
          <p:cNvSpPr>
            <a:spLocks noChangeShapeType="1"/>
          </p:cNvSpPr>
          <p:nvPr/>
        </p:nvSpPr>
        <p:spPr bwMode="auto">
          <a:xfrm>
            <a:off x="9563100" y="36385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3" name="Line 55"/>
          <p:cNvSpPr>
            <a:spLocks noChangeShapeType="1"/>
          </p:cNvSpPr>
          <p:nvPr/>
        </p:nvSpPr>
        <p:spPr bwMode="auto">
          <a:xfrm>
            <a:off x="9563100" y="33337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4" name="Line 56"/>
          <p:cNvSpPr>
            <a:spLocks noChangeShapeType="1"/>
          </p:cNvSpPr>
          <p:nvPr/>
        </p:nvSpPr>
        <p:spPr bwMode="auto">
          <a:xfrm>
            <a:off x="9563100" y="36385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5" name="Line 57"/>
          <p:cNvSpPr>
            <a:spLocks noChangeShapeType="1"/>
          </p:cNvSpPr>
          <p:nvPr/>
        </p:nvSpPr>
        <p:spPr bwMode="auto">
          <a:xfrm>
            <a:off x="9563100" y="39433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6" name="Line 58"/>
          <p:cNvSpPr>
            <a:spLocks noChangeShapeType="1"/>
          </p:cNvSpPr>
          <p:nvPr/>
        </p:nvSpPr>
        <p:spPr bwMode="auto">
          <a:xfrm>
            <a:off x="9563100" y="47815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7" name="Line 59"/>
          <p:cNvSpPr>
            <a:spLocks noChangeShapeType="1"/>
          </p:cNvSpPr>
          <p:nvPr/>
        </p:nvSpPr>
        <p:spPr bwMode="auto">
          <a:xfrm>
            <a:off x="9563100" y="51625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8" name="Line 60"/>
          <p:cNvSpPr>
            <a:spLocks noChangeShapeType="1"/>
          </p:cNvSpPr>
          <p:nvPr/>
        </p:nvSpPr>
        <p:spPr bwMode="auto">
          <a:xfrm>
            <a:off x="9563100" y="5467368"/>
            <a:ext cx="762000" cy="0"/>
          </a:xfrm>
          <a:prstGeom prst="line">
            <a:avLst/>
          </a:prstGeom>
          <a:noFill/>
          <a:ln w="12700">
            <a:solidFill>
              <a:sysClr val="windowText" lastClr="000000"/>
            </a:solidFill>
            <a:round/>
            <a:headEnd/>
            <a:tailEnd/>
          </a:ln>
          <a:effectLst/>
        </p:spPr>
        <p:txBody>
          <a:bodyPr wrap="none" lIns="90488" tIns="44450" rIns="90488" bIns="4445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endParaRPr lang="de-DE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559270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40575"/>
    </mc:Choice>
    <mc:Fallback xmlns="">
      <p:transition spd="slow" advTm="14057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platzhalter 1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de-DE" i="1" dirty="0" err="1"/>
              <a:t>for</a:t>
            </a:r>
            <a:r>
              <a:rPr lang="de-DE" dirty="0" err="1"/>
              <a:t>-construct</a:t>
            </a:r>
            <a:r>
              <a:rPr lang="de-DE" dirty="0"/>
              <a:t>: OpenMP </a:t>
            </a:r>
            <a:r>
              <a:rPr lang="de-DE" dirty="0" err="1"/>
              <a:t>allows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influence</a:t>
            </a:r>
            <a:r>
              <a:rPr lang="de-DE" dirty="0"/>
              <a:t> </a:t>
            </a:r>
            <a:r>
              <a:rPr lang="de-DE" dirty="0" err="1"/>
              <a:t>how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iterations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among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team</a:t>
            </a:r>
            <a:r>
              <a:rPr lang="de-DE" dirty="0"/>
              <a:t>, via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i="1" dirty="0" err="1"/>
              <a:t>schedule</a:t>
            </a:r>
            <a:r>
              <a:rPr lang="de-DE" dirty="0"/>
              <a:t> </a:t>
            </a:r>
            <a:r>
              <a:rPr lang="de-DE" dirty="0" err="1"/>
              <a:t>clause</a:t>
            </a:r>
            <a:r>
              <a:rPr lang="de-DE" dirty="0"/>
              <a:t>:</a:t>
            </a:r>
          </a:p>
          <a:p>
            <a:pPr lvl="1"/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[,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chunk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de-DE" dirty="0"/>
              <a:t>: Iteration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assigned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in a </a:t>
            </a:r>
            <a:r>
              <a:rPr lang="de-DE" dirty="0" err="1"/>
              <a:t>round-robin</a:t>
            </a:r>
            <a:r>
              <a:rPr lang="de-DE" dirty="0"/>
              <a:t> </a:t>
            </a:r>
            <a:r>
              <a:rPr lang="de-DE" dirty="0" err="1"/>
              <a:t>fashion</a:t>
            </a:r>
            <a:r>
              <a:rPr lang="de-DE" dirty="0"/>
              <a:t>. </a:t>
            </a:r>
            <a:r>
              <a:rPr lang="de-DE" dirty="0" err="1"/>
              <a:t>If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not </a:t>
            </a:r>
            <a:r>
              <a:rPr lang="de-DE" dirty="0" err="1"/>
              <a:t>specified</a:t>
            </a:r>
            <a:r>
              <a:rPr lang="de-DE" dirty="0"/>
              <a:t>: #</a:t>
            </a:r>
            <a:r>
              <a:rPr lang="de-DE" dirty="0" err="1"/>
              <a:t>threads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.</a:t>
            </a:r>
          </a:p>
          <a:p>
            <a:pPr lvl="1"/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dynamic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[,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chunk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de-DE" dirty="0"/>
              <a:t>: Iteration </a:t>
            </a:r>
            <a:r>
              <a:rPr lang="de-DE" dirty="0" err="1"/>
              <a:t>space</a:t>
            </a:r>
            <a:r>
              <a:rPr lang="de-DE" dirty="0"/>
              <a:t> </a:t>
            </a:r>
            <a:r>
              <a:rPr lang="de-DE" dirty="0" err="1"/>
              <a:t>divided</a:t>
            </a:r>
            <a:r>
              <a:rPr lang="de-DE" dirty="0"/>
              <a:t> </a:t>
            </a:r>
            <a:r>
              <a:rPr lang="de-DE" dirty="0" err="1"/>
              <a:t>into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 (not </a:t>
            </a:r>
            <a:r>
              <a:rPr lang="de-DE" dirty="0" err="1"/>
              <a:t>specified</a:t>
            </a:r>
            <a:r>
              <a:rPr lang="de-DE" dirty="0"/>
              <a:t>: 1) </a:t>
            </a:r>
            <a:r>
              <a:rPr lang="de-DE" dirty="0" err="1"/>
              <a:t>size</a:t>
            </a:r>
            <a:r>
              <a:rPr lang="de-DE" dirty="0"/>
              <a:t>, </a:t>
            </a:r>
            <a:r>
              <a:rPr lang="de-DE" dirty="0" err="1"/>
              <a:t>blocks</a:t>
            </a:r>
            <a:r>
              <a:rPr lang="de-DE" dirty="0"/>
              <a:t> </a:t>
            </a:r>
            <a:r>
              <a:rPr lang="de-DE" dirty="0" err="1"/>
              <a:t>are</a:t>
            </a:r>
            <a:r>
              <a:rPr lang="de-DE" dirty="0"/>
              <a:t> </a:t>
            </a:r>
            <a:r>
              <a:rPr lang="de-DE" dirty="0" err="1"/>
              <a:t>scheduled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in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order</a:t>
            </a:r>
            <a:r>
              <a:rPr lang="de-DE" dirty="0"/>
              <a:t> in </a:t>
            </a:r>
            <a:r>
              <a:rPr lang="de-DE" dirty="0" err="1"/>
              <a:t>which</a:t>
            </a:r>
            <a:r>
              <a:rPr lang="de-DE" dirty="0"/>
              <a:t> </a:t>
            </a:r>
            <a:r>
              <a:rPr lang="de-DE" dirty="0" err="1"/>
              <a:t>threads</a:t>
            </a:r>
            <a:r>
              <a:rPr lang="de-DE" dirty="0"/>
              <a:t> finish </a:t>
            </a:r>
            <a:r>
              <a:rPr lang="de-DE" dirty="0" err="1"/>
              <a:t>previous</a:t>
            </a:r>
            <a:r>
              <a:rPr lang="de-DE" dirty="0"/>
              <a:t> </a:t>
            </a:r>
            <a:r>
              <a:rPr lang="de-DE" dirty="0" err="1"/>
              <a:t>blocks</a:t>
            </a:r>
            <a:r>
              <a:rPr lang="de-DE" dirty="0"/>
              <a:t>.</a:t>
            </a:r>
          </a:p>
          <a:p>
            <a:pPr lvl="1"/>
            <a:endParaRPr lang="de-DE" sz="2000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guided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 [, </a:t>
            </a:r>
            <a:r>
              <a:rPr lang="de-DE" sz="2000" dirty="0" err="1">
                <a:latin typeface="Courier New" pitchFamily="49" charset="0"/>
                <a:cs typeface="Courier New" pitchFamily="49" charset="0"/>
              </a:rPr>
              <a:t>chunk</a:t>
            </a:r>
            <a:r>
              <a:rPr lang="de-DE" sz="2000" dirty="0">
                <a:latin typeface="Courier New" pitchFamily="49" charset="0"/>
                <a:cs typeface="Courier New" pitchFamily="49" charset="0"/>
              </a:rPr>
              <a:t>])</a:t>
            </a:r>
            <a:r>
              <a:rPr lang="de-DE" dirty="0"/>
              <a:t>: </a:t>
            </a:r>
            <a:r>
              <a:rPr lang="de-DE" dirty="0" err="1"/>
              <a:t>Similar</a:t>
            </a:r>
            <a:r>
              <a:rPr lang="de-DE" dirty="0"/>
              <a:t>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dynamic</a:t>
            </a:r>
            <a:r>
              <a:rPr lang="de-DE" dirty="0"/>
              <a:t>, but block </a:t>
            </a:r>
            <a:r>
              <a:rPr lang="de-DE" dirty="0" err="1"/>
              <a:t>size</a:t>
            </a:r>
            <a:r>
              <a:rPr lang="de-DE" dirty="0"/>
              <a:t> </a:t>
            </a:r>
            <a:r>
              <a:rPr lang="de-DE" dirty="0" err="1"/>
              <a:t>starts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implementation-defined</a:t>
            </a:r>
            <a:r>
              <a:rPr lang="de-DE" dirty="0"/>
              <a:t> </a:t>
            </a:r>
            <a:r>
              <a:rPr lang="de-DE" dirty="0" err="1"/>
              <a:t>value</a:t>
            </a:r>
            <a:r>
              <a:rPr lang="de-DE" dirty="0"/>
              <a:t>, </a:t>
            </a:r>
            <a:r>
              <a:rPr lang="de-DE" dirty="0" err="1"/>
              <a:t>then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decreased</a:t>
            </a:r>
            <a:r>
              <a:rPr lang="de-DE" dirty="0"/>
              <a:t> </a:t>
            </a:r>
            <a:r>
              <a:rPr lang="de-DE" dirty="0" err="1"/>
              <a:t>exponentially</a:t>
            </a:r>
            <a:r>
              <a:rPr lang="de-DE" dirty="0"/>
              <a:t> down </a:t>
            </a:r>
            <a:r>
              <a:rPr lang="de-DE" dirty="0" err="1"/>
              <a:t>to</a:t>
            </a:r>
            <a:r>
              <a:rPr lang="de-DE" dirty="0"/>
              <a:t> </a:t>
            </a:r>
            <a:r>
              <a:rPr lang="de-DE" dirty="0" err="1"/>
              <a:t>chunk</a:t>
            </a:r>
            <a:r>
              <a:rPr lang="de-DE" dirty="0"/>
              <a:t>.</a:t>
            </a:r>
          </a:p>
          <a:p>
            <a:endParaRPr lang="de-DE" dirty="0"/>
          </a:p>
          <a:p>
            <a:r>
              <a:rPr lang="de-DE" dirty="0"/>
              <a:t>Default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sz="2200" dirty="0" err="1">
                <a:latin typeface="Courier New" pitchFamily="49" charset="0"/>
                <a:cs typeface="Courier New" pitchFamily="49" charset="0"/>
              </a:rPr>
              <a:t>schedule</a:t>
            </a:r>
            <a:r>
              <a:rPr lang="de-DE" sz="22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de-DE" sz="2200" dirty="0" err="1">
                <a:latin typeface="Courier New" pitchFamily="49" charset="0"/>
                <a:cs typeface="Courier New" pitchFamily="49" charset="0"/>
              </a:rPr>
              <a:t>static</a:t>
            </a:r>
            <a:r>
              <a:rPr lang="de-DE" sz="22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de-DE" dirty="0"/>
              <a:t>.</a:t>
            </a:r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31C78130-E805-4FD4-AA6B-3AC85534D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Influencing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For</a:t>
            </a:r>
            <a:r>
              <a:rPr lang="de-DE" dirty="0"/>
              <a:t> Loop Scheduling / 1</a:t>
            </a:r>
          </a:p>
        </p:txBody>
      </p:sp>
    </p:spTree>
    <p:extLst>
      <p:ext uri="{BB962C8B-B14F-4D97-AF65-F5344CB8AC3E}">
        <p14:creationId xmlns:p14="http://schemas.microsoft.com/office/powerpoint/2010/main" val="3375928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898"/>
    </mc:Choice>
    <mc:Fallback xmlns="">
      <p:transition spd="slow" advTm="97898"/>
    </mc:Fallback>
  </mc:AlternateContent>
</p:sld>
</file>

<file path=ppt/theme/theme1.xml><?xml version="1.0" encoding="utf-8"?>
<a:theme xmlns:a="http://schemas.openxmlformats.org/drawingml/2006/main" name="SC12-OpenMP">
  <a:themeElements>
    <a:clrScheme name="RWTH-CD">
      <a:dk1>
        <a:sysClr val="windowText" lastClr="000000"/>
      </a:dk1>
      <a:lt1>
        <a:sysClr val="window" lastClr="FFFFFF"/>
      </a:lt1>
      <a:dk2>
        <a:srgbClr val="176DB6"/>
      </a:dk2>
      <a:lt2>
        <a:srgbClr val="606062"/>
      </a:lt2>
      <a:accent1>
        <a:srgbClr val="A1B3D9"/>
      </a:accent1>
      <a:accent2>
        <a:srgbClr val="808080"/>
      </a:accent2>
      <a:accent3>
        <a:srgbClr val="FFFFFF"/>
      </a:accent3>
      <a:accent4>
        <a:srgbClr val="000000"/>
      </a:accent4>
      <a:accent5>
        <a:srgbClr val="CDD6E9"/>
      </a:accent5>
      <a:accent6>
        <a:srgbClr val="737373"/>
      </a:accent6>
      <a:hlink>
        <a:srgbClr val="B2B2B2"/>
      </a:hlink>
      <a:folHlink>
        <a:srgbClr val="DDDDDD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RWTH-CD">
    <a:dk1>
      <a:sysClr val="windowText" lastClr="000000"/>
    </a:dk1>
    <a:lt1>
      <a:sysClr val="window" lastClr="FFFFFF"/>
    </a:lt1>
    <a:dk2>
      <a:srgbClr val="8EBAE5"/>
    </a:dk2>
    <a:lt2>
      <a:srgbClr val="606062"/>
    </a:lt2>
    <a:accent1>
      <a:srgbClr val="00549F"/>
    </a:accent1>
    <a:accent2>
      <a:srgbClr val="808080"/>
    </a:accent2>
    <a:accent3>
      <a:srgbClr val="FFFFFF"/>
    </a:accent3>
    <a:accent4>
      <a:srgbClr val="000000"/>
    </a:accent4>
    <a:accent5>
      <a:srgbClr val="CDD6E9"/>
    </a:accent5>
    <a:accent6>
      <a:srgbClr val="737373"/>
    </a:accent6>
    <a:hlink>
      <a:srgbClr val="B2B2B2"/>
    </a:hlink>
    <a:folHlink>
      <a:srgbClr val="DDDDDD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RZ_x002d_Brief_Mail xmlns="d1f385d3-61f4-495e-8d45-86bb0a666a5a">terboven@rz.rwth-aachen.de</RZ_x002d_Brief_Mail>
    <RZ_x002d_Brief_Betreff xmlns="d1f385d3-61f4-495e-8d45-86bb0a666a5a">Muss nicht eingetragen werden</RZ_x002d_Brief_Betreff>
    <RZ_x002d_Brief_MeinZeichen xmlns="d1f385d3-61f4-495e-8d45-86bb0a666a5a">CT</RZ_x002d_Brief_MeinZeichen>
    <RZ_x002d_Brief_Telefon xmlns="d1f385d3-61f4-495e-8d45-86bb0a666a5a">+49-(0)241-80-24375</RZ_x002d_Brief_Telefon>
    <RZ_x002d_Brief_Anschrift xmlns="d1f385d3-61f4-495e-8d45-86bb0a666a5a" xsi:nil="true"/>
    <RZ_x002d_Brief_Name xmlns="d1f385d3-61f4-495e-8d45-86bb0a666a5a">C. Terboven</RZ_x002d_Brief_Name>
    <RZ_x002d_Brief_Abteilung xmlns="d1f385d3-61f4-495e-8d45-86bb0a666a5a" xsi:nil="true"/>
    <RZ_x002d_Brief_Standort xmlns="d1f385d3-61f4-495e-8d45-86bb0a666a5a">Seffenter Weg 23</RZ_x002d_Brief_Standort>
    <RZ_x002d_Brief_Fax xmlns="d1f385d3-61f4-495e-8d45-86bb0a666a5a">+49-(0)241-80-624375</RZ_x002d_Brief_Fax>
    <RZ_x002d_Brief_FaxEmpf_x00e4_nger xmlns="d1f385d3-61f4-495e-8d45-86bb0a666a5a">+49-(0)241-80-624375</RZ_x002d_Brief_FaxEmpf_x00e4_nger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1698A96F5888D44EA04448728EF8F545" ma:contentTypeVersion="11" ma:contentTypeDescription="Ein neues Dokument erstellen." ma:contentTypeScope="" ma:versionID="6e530a21cd3fac7b98ae5b0811eef3a2">
  <xsd:schema xmlns:xsd="http://www.w3.org/2001/XMLSchema" xmlns:p="http://schemas.microsoft.com/office/2006/metadata/properties" xmlns:ns1="d1f385d3-61f4-495e-8d45-86bb0a666a5a" targetNamespace="http://schemas.microsoft.com/office/2006/metadata/properties" ma:root="true" ma:fieldsID="f7dc5c5fb15b564b8231e7f26321881c" ns1:_="">
    <xsd:import namespace="d1f385d3-61f4-495e-8d45-86bb0a666a5a"/>
    <xsd:element name="properties">
      <xsd:complexType>
        <xsd:sequence>
          <xsd:element name="documentManagement">
            <xsd:complexType>
              <xsd:all>
                <xsd:element ref="ns1:RZ_x002d_Brief_Name" minOccurs="0"/>
                <xsd:element ref="ns1:RZ_x002d_Brief_Abteilung" minOccurs="0"/>
                <xsd:element ref="ns1:RZ_x002d_Brief_Standort" minOccurs="0"/>
                <xsd:element ref="ns1:RZ_x002d_Brief_Mail" minOccurs="0"/>
                <xsd:element ref="ns1:RZ_x002d_Brief_MeinZeichen" minOccurs="0"/>
                <xsd:element ref="ns1:RZ_x002d_Brief_Telefon" minOccurs="0"/>
                <xsd:element ref="ns1:RZ_x002d_Brief_FaxEmpf_x00e4_nger" minOccurs="0"/>
                <xsd:element ref="ns1:RZ_x002d_Brief_Fax" minOccurs="0"/>
                <xsd:element ref="ns1:RZ_x002d_Brief_Anschrift" minOccurs="0"/>
                <xsd:element ref="ns1:RZ_x002d_Brief_Betreff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d1f385d3-61f4-495e-8d45-86bb0a666a5a" elementFormDefault="qualified">
    <xsd:import namespace="http://schemas.microsoft.com/office/2006/documentManagement/types"/>
    <xsd:element name="RZ_x002d_Brief_Name" ma:index="0" nillable="true" ma:displayName="RZ-Brief_Name" ma:default="M.Mustermann" ma:internalName="RZ_x002d_Brief_Name">
      <xsd:simpleType>
        <xsd:restriction base="dms:Text">
          <xsd:maxLength value="255"/>
        </xsd:restriction>
      </xsd:simpleType>
    </xsd:element>
    <xsd:element name="RZ_x002d_Brief_Abteilung" ma:index="1" nillable="true" ma:displayName="RZ-Brief_Abteilung" ma:internalName="RZ_x002d_Brief_Abteilung">
      <xsd:simpleType>
        <xsd:restriction base="dms:Note"/>
      </xsd:simpleType>
    </xsd:element>
    <xsd:element name="RZ_x002d_Brief_Standort" ma:index="2" nillable="true" ma:displayName="RZ-Brief_Standort" ma:default="Seffenter Weg 23" ma:format="RadioButtons" ma:internalName="RZ_x002d_Brief_Standort">
      <xsd:simpleType>
        <xsd:restriction base="dms:Choice">
          <xsd:enumeration value="Seffenter Weg 23"/>
          <xsd:enumeration value="Kopernikusstr. 6"/>
          <xsd:enumeration value="Wendlingweg 10"/>
        </xsd:restriction>
      </xsd:simpleType>
    </xsd:element>
    <xsd:element name="RZ_x002d_Brief_Mail" ma:index="3" nillable="true" ma:displayName="RZ-Brief_Mail" ma:default="mustermann" ma:internalName="RZ_x002d_Brief_Mail">
      <xsd:simpleType>
        <xsd:restriction base="dms:Text">
          <xsd:maxLength value="255"/>
        </xsd:restriction>
      </xsd:simpleType>
    </xsd:element>
    <xsd:element name="RZ_x002d_Brief_MeinZeichen" ma:index="4" nillable="true" ma:displayName="RZ-Brief_MeinZeichen" ma:default="XYZ" ma:internalName="RZ_x002d_Brief_MeinZeichen">
      <xsd:simpleType>
        <xsd:restriction base="dms:Text">
          <xsd:maxLength value="255"/>
        </xsd:restriction>
      </xsd:simpleType>
    </xsd:element>
    <xsd:element name="RZ_x002d_Brief_Telefon" ma:index="5" nillable="true" ma:displayName="RZ-Brief_Telefon" ma:default="000 000" ma:internalName="RZ_x002d_Brief_Telefon">
      <xsd:simpleType>
        <xsd:restriction base="dms:Text">
          <xsd:maxLength value="255"/>
        </xsd:restriction>
      </xsd:simpleType>
    </xsd:element>
    <xsd:element name="RZ_x002d_Brief_FaxEmpf_x00e4_nger" ma:index="6" nillable="true" ma:displayName="RZ-Brief_FaxEmpfänger" ma:default="+49 241 0000 0000" ma:internalName="RZ_x002d_Brief_FaxEmpf_x00e4_nger">
      <xsd:simpleType>
        <xsd:restriction base="dms:Text">
          <xsd:maxLength value="255"/>
        </xsd:restriction>
      </xsd:simpleType>
    </xsd:element>
    <xsd:element name="RZ_x002d_Brief_Fax" ma:index="7" nillable="true" ma:displayName="RZ-Brief_Fax" ma:default="000 000" ma:internalName="RZ_x002d_Brief_Fax">
      <xsd:simpleType>
        <xsd:restriction base="dms:Text">
          <xsd:maxLength value="255"/>
        </xsd:restriction>
      </xsd:simpleType>
    </xsd:element>
    <xsd:element name="RZ_x002d_Brief_Anschrift" ma:index="8" nillable="true" ma:displayName="RZ-Brief_Empfängeradresse" ma:internalName="RZ_x002d_Brief_Anschrift">
      <xsd:simpleType>
        <xsd:restriction base="dms:Note"/>
      </xsd:simpleType>
    </xsd:element>
    <xsd:element name="RZ_x002d_Brief_Betreff" ma:index="9" ma:displayName="RZ-Brief_Betreff" ma:internalName="RZ_x002d_Brief_Betreff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14" ma:displayName="Inhaltstyp" ma:readOnly="true"/>
        <xsd:element ref="dc:title" minOccurs="0" maxOccurs="1" ma:index="11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9CB41F6E-9BF3-41AE-A442-B3446368552E}">
  <ds:schemaRefs>
    <ds:schemaRef ds:uri="http://purl.org/dc/terms/"/>
    <ds:schemaRef ds:uri="http://www.w3.org/XML/1998/namespace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d1f385d3-61f4-495e-8d45-86bb0a666a5a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07F948D8-0BAE-448E-A2AA-3D4D501D9F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FDEF160-EE8C-4E35-977A-36ECA9292C3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1f385d3-61f4-495e-8d45-86bb0a666a5a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Metadata/LabelInfo.xml><?xml version="1.0" encoding="utf-8"?>
<clbl:labelList xmlns:clbl="http://schemas.microsoft.com/office/2020/mipLabelMetadata">
  <clbl:label id="{94523dde-f9d1-4aa7-80a9-c0900420d3c3}" enabled="1" method="Privileged" siteId="{3dd8961f-e488-4e60-8e11-a82d994e183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</TotalTime>
  <Words>2081</Words>
  <Application>Microsoft Office PowerPoint</Application>
  <PresentationFormat>Widescreen</PresentationFormat>
  <Paragraphs>410</Paragraphs>
  <Slides>31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Consolas</vt:lpstr>
      <vt:lpstr>Courier New</vt:lpstr>
      <vt:lpstr>Times New Roman</vt:lpstr>
      <vt:lpstr>Wingdings</vt:lpstr>
      <vt:lpstr>SC12-OpenMP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Worksharing illustrated</vt:lpstr>
      <vt:lpstr>Influencing the For Loop Scheduling / 1</vt:lpstr>
      <vt:lpstr>PowerPoint Presentation</vt:lpstr>
      <vt:lpstr>Influencing the For Loop Scheduling / 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Scoping Rules</vt:lpstr>
      <vt:lpstr>Privatization of Global/Static Variables</vt:lpstr>
      <vt:lpstr>Privatization of Global/Static Variables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Rechen- und Kommunikationszentrum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OpenMP Tutorial</dc:title>
  <dc:creator>Christian Terboven</dc:creator>
  <cp:lastModifiedBy>Klemm, Michael</cp:lastModifiedBy>
  <cp:revision>510</cp:revision>
  <cp:lastPrinted>2018-11-08T18:35:22Z</cp:lastPrinted>
  <dcterms:created xsi:type="dcterms:W3CDTF">2012-06-06T13:05:24Z</dcterms:created>
  <dcterms:modified xsi:type="dcterms:W3CDTF">2025-10-01T10:07:41Z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0x0101001698A96F5888D44EA04448728EF8F545</vt:lpwstr>
  </property>
</Properties>
</file>