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sldIdLst>
    <p:sldId id="297" r:id="rId5"/>
    <p:sldId id="8376" r:id="rId6"/>
    <p:sldId id="441" r:id="rId7"/>
    <p:sldId id="438" r:id="rId8"/>
    <p:sldId id="450" r:id="rId9"/>
    <p:sldId id="8377" r:id="rId10"/>
    <p:sldId id="396" r:id="rId11"/>
    <p:sldId id="399" r:id="rId12"/>
    <p:sldId id="404" r:id="rId13"/>
    <p:sldId id="400" r:id="rId14"/>
    <p:sldId id="431" r:id="rId15"/>
    <p:sldId id="453" r:id="rId16"/>
    <p:sldId id="405" r:id="rId17"/>
    <p:sldId id="406" r:id="rId18"/>
    <p:sldId id="408" r:id="rId19"/>
    <p:sldId id="8378" r:id="rId20"/>
    <p:sldId id="451" r:id="rId21"/>
    <p:sldId id="8379" r:id="rId22"/>
    <p:sldId id="455" r:id="rId23"/>
    <p:sldId id="8380" r:id="rId24"/>
    <p:sldId id="8381" r:id="rId25"/>
    <p:sldId id="419" r:id="rId26"/>
    <p:sldId id="421" r:id="rId27"/>
    <p:sldId id="422" r:id="rId28"/>
    <p:sldId id="423" r:id="rId29"/>
    <p:sldId id="8375" r:id="rId30"/>
    <p:sldId id="449" r:id="rId31"/>
    <p:sldId id="447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5253" autoAdjust="0"/>
  </p:normalViewPr>
  <p:slideViewPr>
    <p:cSldViewPr showGuides="1">
      <p:cViewPr varScale="1">
        <p:scale>
          <a:sx n="118" d="100"/>
          <a:sy n="118" d="100"/>
        </p:scale>
        <p:origin x="108" y="3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emm, Michael" userId="7ce23d3b-3c6a-4e3e-be1c-40b5ab7408be" providerId="ADAL" clId="{EC51EC38-7E7A-4339-9C93-D70D39034EBC}"/>
    <pc:docChg chg="delSld modSld">
      <pc:chgData name="Klemm, Michael" userId="7ce23d3b-3c6a-4e3e-be1c-40b5ab7408be" providerId="ADAL" clId="{EC51EC38-7E7A-4339-9C93-D70D39034EBC}" dt="2025-10-01T10:07:12.101" v="30" actId="6549"/>
      <pc:docMkLst>
        <pc:docMk/>
      </pc:docMkLst>
      <pc:sldChg chg="del">
        <pc:chgData name="Klemm, Michael" userId="7ce23d3b-3c6a-4e3e-be1c-40b5ab7408be" providerId="ADAL" clId="{EC51EC38-7E7A-4339-9C93-D70D39034EBC}" dt="2025-10-01T10:06:51.076" v="3" actId="47"/>
        <pc:sldMkLst>
          <pc:docMk/>
          <pc:sldMk cId="1470875020" sldId="332"/>
        </pc:sldMkLst>
      </pc:sldChg>
      <pc:sldChg chg="del">
        <pc:chgData name="Klemm, Michael" userId="7ce23d3b-3c6a-4e3e-be1c-40b5ab7408be" providerId="ADAL" clId="{EC51EC38-7E7A-4339-9C93-D70D39034EBC}" dt="2025-10-01T10:06:51.076" v="3" actId="47"/>
        <pc:sldMkLst>
          <pc:docMk/>
          <pc:sldMk cId="1771695861" sldId="425"/>
        </pc:sldMkLst>
      </pc:sldChg>
      <pc:sldChg chg="del">
        <pc:chgData name="Klemm, Michael" userId="7ce23d3b-3c6a-4e3e-be1c-40b5ab7408be" providerId="ADAL" clId="{EC51EC38-7E7A-4339-9C93-D70D39034EBC}" dt="2025-10-01T10:06:51.076" v="3" actId="47"/>
        <pc:sldMkLst>
          <pc:docMk/>
          <pc:sldMk cId="1033853262" sldId="426"/>
        </pc:sldMkLst>
      </pc:sldChg>
      <pc:sldChg chg="del">
        <pc:chgData name="Klemm, Michael" userId="7ce23d3b-3c6a-4e3e-be1c-40b5ab7408be" providerId="ADAL" clId="{EC51EC38-7E7A-4339-9C93-D70D39034EBC}" dt="2025-10-01T10:06:51.076" v="3" actId="47"/>
        <pc:sldMkLst>
          <pc:docMk/>
          <pc:sldMk cId="2716909807" sldId="427"/>
        </pc:sldMkLst>
      </pc:sldChg>
      <pc:sldChg chg="del">
        <pc:chgData name="Klemm, Michael" userId="7ce23d3b-3c6a-4e3e-be1c-40b5ab7408be" providerId="ADAL" clId="{EC51EC38-7E7A-4339-9C93-D70D39034EBC}" dt="2025-10-01T10:06:51.076" v="3" actId="47"/>
        <pc:sldMkLst>
          <pc:docMk/>
          <pc:sldMk cId="1098590483" sldId="443"/>
        </pc:sldMkLst>
      </pc:sldChg>
      <pc:sldChg chg="del">
        <pc:chgData name="Klemm, Michael" userId="7ce23d3b-3c6a-4e3e-be1c-40b5ab7408be" providerId="ADAL" clId="{EC51EC38-7E7A-4339-9C93-D70D39034EBC}" dt="2025-10-01T10:06:51.076" v="3" actId="47"/>
        <pc:sldMkLst>
          <pc:docMk/>
          <pc:sldMk cId="1799952813" sldId="446"/>
        </pc:sldMkLst>
      </pc:sldChg>
      <pc:sldChg chg="modSp mod">
        <pc:chgData name="Klemm, Michael" userId="7ce23d3b-3c6a-4e3e-be1c-40b5ab7408be" providerId="ADAL" clId="{EC51EC38-7E7A-4339-9C93-D70D39034EBC}" dt="2025-10-01T10:07:12.101" v="30" actId="6549"/>
        <pc:sldMkLst>
          <pc:docMk/>
          <pc:sldMk cId="1138951286" sldId="447"/>
        </pc:sldMkLst>
        <pc:spChg chg="mod">
          <ac:chgData name="Klemm, Michael" userId="7ce23d3b-3c6a-4e3e-be1c-40b5ab7408be" providerId="ADAL" clId="{EC51EC38-7E7A-4339-9C93-D70D39034EBC}" dt="2025-10-01T10:07:12.101" v="30" actId="6549"/>
          <ac:spMkLst>
            <pc:docMk/>
            <pc:sldMk cId="1138951286" sldId="447"/>
            <ac:spMk id="4" creationId="{0CF4F82A-06F7-4658-8357-3B8CBB40DFFC}"/>
          </ac:spMkLst>
        </pc:spChg>
      </pc:sldChg>
      <pc:sldChg chg="modSp mod">
        <pc:chgData name="Klemm, Michael" userId="7ce23d3b-3c6a-4e3e-be1c-40b5ab7408be" providerId="ADAL" clId="{EC51EC38-7E7A-4339-9C93-D70D39034EBC}" dt="2025-10-01T10:06:40.795" v="2" actId="20577"/>
        <pc:sldMkLst>
          <pc:docMk/>
          <pc:sldMk cId="3004272578" sldId="8376"/>
        </pc:sldMkLst>
        <pc:spChg chg="mod">
          <ac:chgData name="Klemm, Michael" userId="7ce23d3b-3c6a-4e3e-be1c-40b5ab7408be" providerId="ADAL" clId="{EC51EC38-7E7A-4339-9C93-D70D39034EBC}" dt="2025-10-01T10:06:40.795" v="2" actId="20577"/>
          <ac:spMkLst>
            <pc:docMk/>
            <pc:sldMk cId="3004272578" sldId="8376"/>
            <ac:spMk id="6" creationId="{DDCAEED7-8B08-415F-96CC-E96D77637F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1BCBF-8F9F-422F-B58A-4688A0799DF2}" type="datetimeFigureOut">
              <a:rPr lang="en-DE" smtClean="0"/>
              <a:t>01/10/2025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52F2A-186E-496A-A518-720D789D05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385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8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1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1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7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12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6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6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proper HIP terms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  <a:endParaRPr lang="en-US" dirty="0">
              <a:ea typeface="Segoe U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4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3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86728" y="6492875"/>
            <a:ext cx="5052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37D"/>
                </a:solidFill>
              </a:defRPr>
            </a:lvl1pPr>
          </a:lstStyle>
          <a:p>
            <a:fld id="{367C507B-E640-4389-BE2B-A74A43AA8A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9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977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>
          <p15:clr>
            <a:srgbClr val="5ACBF0"/>
          </p15:clr>
        </p15:guide>
        <p15:guide id="29" orient="horz" pos="2328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E244021-D7F9-4A1E-A15D-834666FC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6728" y="6492875"/>
            <a:ext cx="5052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37D"/>
                </a:solidFill>
              </a:defRPr>
            </a:lvl1pPr>
          </a:lstStyle>
          <a:p>
            <a:fld id="{367C507B-E640-4389-BE2B-A74A43AA8A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9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850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360" y="1825625"/>
            <a:ext cx="5684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84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83A93C-1798-4439-B608-9D3F1079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6728" y="6492875"/>
            <a:ext cx="5052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37D"/>
                </a:solidFill>
              </a:defRPr>
            </a:lvl1pPr>
          </a:lstStyle>
          <a:p>
            <a:fld id="{367C507B-E640-4389-BE2B-A74A43AA8A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5B75-955A-4A45-A7C3-9566184C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6728" y="6492875"/>
            <a:ext cx="5052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37D"/>
                </a:solidFill>
              </a:defRPr>
            </a:lvl1pPr>
          </a:lstStyle>
          <a:p>
            <a:fld id="{367C507B-E640-4389-BE2B-A74A43AA8A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0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2368546"/>
            <a:ext cx="6624736" cy="2120909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951640" y="0"/>
            <a:ext cx="3240360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FE419D-C46E-470D-A884-20F878A537D7}"/>
              </a:ext>
            </a:extLst>
          </p:cNvPr>
          <p:cNvSpPr/>
          <p:nvPr userDrawn="1"/>
        </p:nvSpPr>
        <p:spPr>
          <a:xfrm>
            <a:off x="3682840" y="5013176"/>
            <a:ext cx="4826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37D"/>
                </a:solidFill>
              </a:rPr>
              <a:t>Visit www.openmp.org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3268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951640" y="0"/>
            <a:ext cx="3240360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AF40E45-0AF2-404A-9965-89DBADBFFF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92" y="2147978"/>
            <a:ext cx="7286816" cy="25620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F5A1BB-2831-44B5-8533-7639C0116481}"/>
              </a:ext>
            </a:extLst>
          </p:cNvPr>
          <p:cNvSpPr/>
          <p:nvPr userDrawn="1"/>
        </p:nvSpPr>
        <p:spPr>
          <a:xfrm>
            <a:off x="3682840" y="5013176"/>
            <a:ext cx="4826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37D"/>
                </a:solidFill>
              </a:rPr>
              <a:t>Visit www.openmp.org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733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1200329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393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1200329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839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1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825624"/>
            <a:ext cx="11521280" cy="469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9" b="11840"/>
          <a:stretch/>
        </p:blipFill>
        <p:spPr>
          <a:xfrm>
            <a:off x="9765733" y="44624"/>
            <a:ext cx="2373692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5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37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Wingdings" panose="05000000000000000000" pitchFamily="2" charset="2"/>
        <a:buChar char="n"/>
        <a:defRPr sz="2800" kern="1200" baseline="0">
          <a:solidFill>
            <a:srgbClr val="0073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737D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737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737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737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37D">
                    <a:alpha val="90000"/>
                  </a:srgbClr>
                </a:solidFill>
              </a:rPr>
              <a:t>OpenMP Offload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Dr.-Ing. Michael Klemm</a:t>
            </a:r>
            <a:br>
              <a:rPr lang="en-US" b="0" dirty="0"/>
            </a:br>
            <a:r>
              <a:rPr lang="en-US" b="0" dirty="0"/>
              <a:t>Chief Executive Officer</a:t>
            </a:r>
            <a:br>
              <a:rPr lang="en-US" dirty="0"/>
            </a:br>
            <a:r>
              <a:rPr lang="en-US" dirty="0"/>
              <a:t>OpenMP Architecture Review Board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6173B3-52F6-4AE3-977F-0428100C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saxpy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4CBA3-1BB5-4D4B-91A1-AFD6B60EC4C3}"/>
              </a:ext>
            </a:extLst>
          </p:cNvPr>
          <p:cNvSpPr/>
          <p:nvPr/>
        </p:nvSpPr>
        <p:spPr>
          <a:xfrm>
            <a:off x="607483" y="1904389"/>
            <a:ext cx="6098116" cy="4114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1867" dirty="0">
                <a:latin typeface="Consolas" panose="020B0609020204030204" pitchFamily="49" charset="0"/>
              </a:rPr>
              <a:t>void saxpy() {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</a:t>
            </a:r>
            <a:r>
              <a:rPr lang="en-US" sz="1867" dirty="0">
                <a:latin typeface="Consolas" panose="020B0609020204030204" pitchFamily="49" charset="0"/>
              </a:rPr>
              <a:t>double a, x[SZ], y[SZ];</a:t>
            </a:r>
            <a:endParaRPr lang="de-DE" sz="1867" dirty="0">
              <a:latin typeface="Consolas" panose="020B0609020204030204" pitchFamily="49" charset="0"/>
            </a:endParaRP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double t = 0.0;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</a:t>
            </a:r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double tb, te;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tb = omp_get_wtime();</a:t>
            </a:r>
          </a:p>
          <a:p>
            <a:r>
              <a:rPr lang="de-DE" sz="1867" dirty="0">
                <a:solidFill>
                  <a:schemeClr val="accent1"/>
                </a:solidFill>
                <a:latin typeface="Consolas" panose="020B0609020204030204" pitchFamily="49" charset="0"/>
              </a:rPr>
              <a:t>#pragma omp target </a:t>
            </a:r>
            <a:r>
              <a:rPr lang="de-DE" sz="1867" dirty="0">
                <a:solidFill>
                  <a:srgbClr val="C00000"/>
                </a:solidFill>
                <a:latin typeface="Consolas" panose="020B0609020204030204" pitchFamily="49" charset="0"/>
              </a:rPr>
              <a:t>map(to:x[0:SZ])</a:t>
            </a:r>
            <a:r>
              <a:rPr lang="de-DE" sz="1867" dirty="0">
                <a:solidFill>
                  <a:schemeClr val="accent1"/>
                </a:solidFill>
                <a:latin typeface="Consolas" panose="020B0609020204030204" pitchFamily="49" charset="0"/>
              </a:rPr>
              <a:t> \   </a:t>
            </a:r>
          </a:p>
          <a:p>
            <a:r>
              <a:rPr lang="de-DE" sz="1867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      </a:t>
            </a:r>
            <a:r>
              <a:rPr lang="de-DE" sz="1867" dirty="0">
                <a:solidFill>
                  <a:srgbClr val="C00000"/>
                </a:solidFill>
                <a:latin typeface="Consolas" panose="020B0609020204030204" pitchFamily="49" charset="0"/>
              </a:rPr>
              <a:t>map(tofrom:y[0:SZ])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for (int i = 0; i &lt; SZ; i++) {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    y[i] = a * x[i] + y[i];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}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</a:t>
            </a:r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te = omp_get_wtime();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t = te - tb;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printf("Time of kernel: %lf\n", t);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CDB9F-53BC-42AA-AEDC-BC2D1CA2AB64}"/>
              </a:ext>
            </a:extLst>
          </p:cNvPr>
          <p:cNvSpPr/>
          <p:nvPr/>
        </p:nvSpPr>
        <p:spPr bwMode="auto">
          <a:xfrm>
            <a:off x="6705600" y="1896928"/>
            <a:ext cx="203200" cy="1694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</a:rPr>
              <a:t>host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584E8A-9777-4CE7-A2AE-0C9E86E77B97}"/>
              </a:ext>
            </a:extLst>
          </p:cNvPr>
          <p:cNvSpPr/>
          <p:nvPr/>
        </p:nvSpPr>
        <p:spPr bwMode="auto">
          <a:xfrm>
            <a:off x="8634941" y="3590996"/>
            <a:ext cx="203200" cy="89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</a:rPr>
              <a:t>target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A0EEB-41D8-4323-A8CD-CBEF4A3FFDB6}"/>
              </a:ext>
            </a:extLst>
          </p:cNvPr>
          <p:cNvSpPr/>
          <p:nvPr/>
        </p:nvSpPr>
        <p:spPr bwMode="auto">
          <a:xfrm>
            <a:off x="6705600" y="4482013"/>
            <a:ext cx="203200" cy="1567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</a:rPr>
              <a:t>host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3BD61C-4F79-4778-AC00-6CD1A5906D5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08800" y="3458552"/>
            <a:ext cx="1827741" cy="1324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B7C70-5DE9-42E2-AC13-F62FB5696FC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8800" y="4482012"/>
            <a:ext cx="1827741" cy="941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5DF63B-B0C6-4539-AD56-BD49E800D96F}"/>
              </a:ext>
            </a:extLst>
          </p:cNvPr>
          <p:cNvSpPr txBox="1"/>
          <p:nvPr/>
        </p:nvSpPr>
        <p:spPr>
          <a:xfrm>
            <a:off x="7436485" y="2743961"/>
            <a:ext cx="729367" cy="6773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x[0:SZ]</a:t>
            </a:r>
            <a:b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</a:br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y[0:SZ]</a:t>
            </a:r>
            <a:endParaRPr lang="de-DE" sz="1467" dirty="0" err="1">
              <a:solidFill>
                <a:srgbClr val="003C7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CB1CC2-09D6-4727-B3C9-FDA1B2A7E4E7}"/>
              </a:ext>
            </a:extLst>
          </p:cNvPr>
          <p:cNvSpPr txBox="1"/>
          <p:nvPr/>
        </p:nvSpPr>
        <p:spPr>
          <a:xfrm>
            <a:off x="7404164" y="4642373"/>
            <a:ext cx="729367" cy="2257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y[0:SZ]</a:t>
            </a:r>
            <a:endParaRPr lang="de-DE" sz="1467" dirty="0" err="1">
              <a:solidFill>
                <a:srgbClr val="003C7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F50E2-CBA5-41C1-BDCC-C591A4833F23}"/>
              </a:ext>
            </a:extLst>
          </p:cNvPr>
          <p:cNvSpPr/>
          <p:nvPr/>
        </p:nvSpPr>
        <p:spPr>
          <a:xfrm>
            <a:off x="607483" y="6351260"/>
            <a:ext cx="10385061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67" dirty="0" err="1">
                <a:latin typeface="Consolas" panose="020B0609020204030204" pitchFamily="49" charset="0"/>
              </a:rPr>
              <a:t>clang</a:t>
            </a:r>
            <a:r>
              <a:rPr lang="de-DE" sz="1467" dirty="0">
                <a:latin typeface="Consolas" panose="020B0609020204030204" pitchFamily="49" charset="0"/>
              </a:rPr>
              <a:t> -</a:t>
            </a:r>
            <a:r>
              <a:rPr lang="de-DE" sz="1467" dirty="0" err="1">
                <a:latin typeface="Consolas" panose="020B0609020204030204" pitchFamily="49" charset="0"/>
              </a:rPr>
              <a:t>fopenmp</a:t>
            </a:r>
            <a:r>
              <a:rPr lang="de-DE" sz="1467" dirty="0">
                <a:latin typeface="Consolas" panose="020B0609020204030204" pitchFamily="49" charset="0"/>
              </a:rPr>
              <a:t> -</a:t>
            </a:r>
            <a:r>
              <a:rPr lang="de-DE" sz="1467" dirty="0" err="1">
                <a:latin typeface="Consolas" panose="020B0609020204030204" pitchFamily="49" charset="0"/>
              </a:rPr>
              <a:t>fopenmp</a:t>
            </a:r>
            <a:r>
              <a:rPr lang="de-DE" sz="1467" dirty="0">
                <a:latin typeface="Consolas" panose="020B0609020204030204" pitchFamily="49" charset="0"/>
              </a:rPr>
              <a:t>-targets=</a:t>
            </a:r>
            <a:r>
              <a:rPr lang="de-DE" sz="1467" dirty="0" err="1">
                <a:latin typeface="Consolas" panose="020B0609020204030204" pitchFamily="49" charset="0"/>
              </a:rPr>
              <a:t>amdgcn-amd-amdhsa</a:t>
            </a:r>
            <a:r>
              <a:rPr lang="de-DE" sz="1467" dirty="0">
                <a:latin typeface="Consolas" panose="020B0609020204030204" pitchFamily="49" charset="0"/>
              </a:rPr>
              <a:t> -</a:t>
            </a:r>
            <a:r>
              <a:rPr lang="de-DE" sz="1467" dirty="0" err="1">
                <a:latin typeface="Consolas" panose="020B0609020204030204" pitchFamily="49" charset="0"/>
              </a:rPr>
              <a:t>Xopenmp</a:t>
            </a:r>
            <a:r>
              <a:rPr lang="de-DE" sz="1467" dirty="0">
                <a:latin typeface="Consolas" panose="020B0609020204030204" pitchFamily="49" charset="0"/>
              </a:rPr>
              <a:t>-target=</a:t>
            </a:r>
            <a:r>
              <a:rPr lang="de-DE" sz="1467" dirty="0" err="1">
                <a:latin typeface="Consolas" panose="020B0609020204030204" pitchFamily="49" charset="0"/>
              </a:rPr>
              <a:t>amdgcn-amd-amdhsa</a:t>
            </a:r>
            <a:r>
              <a:rPr lang="de-DE" sz="1467" dirty="0">
                <a:latin typeface="Consolas" panose="020B0609020204030204" pitchFamily="49" charset="0"/>
              </a:rPr>
              <a:t> -march=gfx908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39F60-2F83-4EFC-8066-F7FA45B3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9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6173B3-52F6-4AE3-977F-0428100C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saxpy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4CBA3-1BB5-4D4B-91A1-AFD6B60EC4C3}"/>
              </a:ext>
            </a:extLst>
          </p:cNvPr>
          <p:cNvSpPr/>
          <p:nvPr/>
        </p:nvSpPr>
        <p:spPr>
          <a:xfrm>
            <a:off x="607483" y="1904389"/>
            <a:ext cx="6098116" cy="4114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1867" dirty="0">
                <a:latin typeface="Consolas" panose="020B0609020204030204" pitchFamily="49" charset="0"/>
              </a:rPr>
              <a:t>void saxpy(float a, float* x, float* y, </a:t>
            </a:r>
            <a:br>
              <a:rPr lang="de-DE" sz="1867" dirty="0">
                <a:latin typeface="Consolas" panose="020B0609020204030204" pitchFamily="49" charset="0"/>
              </a:rPr>
            </a:br>
            <a:r>
              <a:rPr lang="de-DE" sz="1867" dirty="0">
                <a:latin typeface="Consolas" panose="020B0609020204030204" pitchFamily="49" charset="0"/>
              </a:rPr>
              <a:t>           int sz) {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double t = 0.0;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</a:t>
            </a:r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double tb, te;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tb = omp_get_wtime();</a:t>
            </a:r>
          </a:p>
          <a:p>
            <a:r>
              <a:rPr lang="de-DE" sz="1867" dirty="0">
                <a:solidFill>
                  <a:schemeClr val="accent1"/>
                </a:solidFill>
                <a:latin typeface="Consolas" panose="020B0609020204030204" pitchFamily="49" charset="0"/>
              </a:rPr>
              <a:t>#pragma omp target </a:t>
            </a:r>
            <a:r>
              <a:rPr lang="de-DE" sz="1867" dirty="0">
                <a:solidFill>
                  <a:srgbClr val="C00000"/>
                </a:solidFill>
                <a:latin typeface="Consolas" panose="020B0609020204030204" pitchFamily="49" charset="0"/>
              </a:rPr>
              <a:t>map(to:x[0:sz])</a:t>
            </a:r>
            <a:r>
              <a:rPr lang="de-DE" sz="1867" dirty="0">
                <a:solidFill>
                  <a:schemeClr val="accent1"/>
                </a:solidFill>
                <a:latin typeface="Consolas" panose="020B0609020204030204" pitchFamily="49" charset="0"/>
              </a:rPr>
              <a:t> \   </a:t>
            </a:r>
          </a:p>
          <a:p>
            <a:r>
              <a:rPr lang="de-DE" sz="1867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      </a:t>
            </a:r>
            <a:r>
              <a:rPr lang="de-DE" sz="1867" dirty="0">
                <a:solidFill>
                  <a:srgbClr val="C00000"/>
                </a:solidFill>
                <a:latin typeface="Consolas" panose="020B0609020204030204" pitchFamily="49" charset="0"/>
              </a:rPr>
              <a:t>map(</a:t>
            </a:r>
            <a:r>
              <a:rPr lang="de-DE" sz="1867" dirty="0" err="1">
                <a:solidFill>
                  <a:srgbClr val="C00000"/>
                </a:solidFill>
                <a:latin typeface="Consolas" panose="020B0609020204030204" pitchFamily="49" charset="0"/>
              </a:rPr>
              <a:t>tofrom:y</a:t>
            </a:r>
            <a:r>
              <a:rPr lang="de-DE" sz="1867" dirty="0">
                <a:solidFill>
                  <a:srgbClr val="C00000"/>
                </a:solidFill>
                <a:latin typeface="Consolas" panose="020B0609020204030204" pitchFamily="49" charset="0"/>
              </a:rPr>
              <a:t>[0:sz])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for (int i = 0; i &lt; sz; i++) {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    y[i] = a * x[i] + y[i];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}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</a:t>
            </a:r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te = omp_get_wtime();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t = te - tb;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printf("Time of kernel: %lf\n", t);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CDB9F-53BC-42AA-AEDC-BC2D1CA2AB64}"/>
              </a:ext>
            </a:extLst>
          </p:cNvPr>
          <p:cNvSpPr/>
          <p:nvPr/>
        </p:nvSpPr>
        <p:spPr bwMode="auto">
          <a:xfrm>
            <a:off x="6705600" y="1896928"/>
            <a:ext cx="203200" cy="1694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</a:rPr>
              <a:t>host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584E8A-9777-4CE7-A2AE-0C9E86E77B97}"/>
              </a:ext>
            </a:extLst>
          </p:cNvPr>
          <p:cNvSpPr/>
          <p:nvPr/>
        </p:nvSpPr>
        <p:spPr bwMode="auto">
          <a:xfrm>
            <a:off x="8634941" y="3590996"/>
            <a:ext cx="203200" cy="89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</a:rPr>
              <a:t>target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A0EEB-41D8-4323-A8CD-CBEF4A3FFDB6}"/>
              </a:ext>
            </a:extLst>
          </p:cNvPr>
          <p:cNvSpPr/>
          <p:nvPr/>
        </p:nvSpPr>
        <p:spPr bwMode="auto">
          <a:xfrm>
            <a:off x="6705600" y="4482013"/>
            <a:ext cx="203200" cy="1567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</a:rPr>
              <a:t>host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3BD61C-4F79-4778-AC00-6CD1A5906D5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08800" y="3458552"/>
            <a:ext cx="1827741" cy="1324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B7C70-5DE9-42E2-AC13-F62FB5696FC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8800" y="4482012"/>
            <a:ext cx="1827741" cy="941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5DF63B-B0C6-4539-AD56-BD49E800D96F}"/>
              </a:ext>
            </a:extLst>
          </p:cNvPr>
          <p:cNvSpPr txBox="1"/>
          <p:nvPr/>
        </p:nvSpPr>
        <p:spPr>
          <a:xfrm>
            <a:off x="7436485" y="2743961"/>
            <a:ext cx="729367" cy="6773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x[0:sz]</a:t>
            </a:r>
            <a:b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</a:br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y[0:sz]</a:t>
            </a:r>
            <a:endParaRPr lang="de-DE" sz="1467" dirty="0" err="1">
              <a:solidFill>
                <a:srgbClr val="003C7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CB1CC2-09D6-4727-B3C9-FDA1B2A7E4E7}"/>
              </a:ext>
            </a:extLst>
          </p:cNvPr>
          <p:cNvSpPr txBox="1"/>
          <p:nvPr/>
        </p:nvSpPr>
        <p:spPr>
          <a:xfrm>
            <a:off x="7404164" y="4642373"/>
            <a:ext cx="729367" cy="2257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y[0:sz]</a:t>
            </a:r>
            <a:endParaRPr lang="de-DE" sz="1467" dirty="0" err="1">
              <a:solidFill>
                <a:srgbClr val="003C7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1C3FC-B512-4D13-AB4D-0D67462893D0}"/>
              </a:ext>
            </a:extLst>
          </p:cNvPr>
          <p:cNvSpPr/>
          <p:nvPr/>
        </p:nvSpPr>
        <p:spPr>
          <a:xfrm>
            <a:off x="1576916" y="4192538"/>
            <a:ext cx="914400" cy="406400"/>
          </a:xfrm>
          <a:prstGeom prst="ellipse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8310E4-D3E9-49C6-A093-24540BB5E11E}"/>
              </a:ext>
            </a:extLst>
          </p:cNvPr>
          <p:cNvSpPr/>
          <p:nvPr/>
        </p:nvSpPr>
        <p:spPr>
          <a:xfrm>
            <a:off x="4417468" y="1869656"/>
            <a:ext cx="1678532" cy="442119"/>
          </a:xfrm>
          <a:prstGeom prst="ellipse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5B287457-ACFD-4F88-B9B1-17017C14AEA8}"/>
              </a:ext>
            </a:extLst>
          </p:cNvPr>
          <p:cNvSpPr/>
          <p:nvPr/>
        </p:nvSpPr>
        <p:spPr>
          <a:xfrm>
            <a:off x="7436485" y="1441637"/>
            <a:ext cx="4247516" cy="677108"/>
          </a:xfrm>
          <a:prstGeom prst="wedgeRoundRectCallout">
            <a:avLst>
              <a:gd name="adj1" fmla="val -80425"/>
              <a:gd name="adj2" fmla="val 42444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/>
              <a:t>The compiler cannot determine the size of memory behind the pointer.</a:t>
            </a:r>
            <a:endParaRPr lang="de-DE" sz="1867" dirty="0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DF03FC1D-F1FA-469C-ADE1-01CF2223850F}"/>
              </a:ext>
            </a:extLst>
          </p:cNvPr>
          <p:cNvSpPr/>
          <p:nvPr/>
        </p:nvSpPr>
        <p:spPr>
          <a:xfrm>
            <a:off x="7213601" y="5335633"/>
            <a:ext cx="4247516" cy="891017"/>
          </a:xfrm>
          <a:prstGeom prst="wedgeRoundRectCallout">
            <a:avLst>
              <a:gd name="adj1" fmla="val -96455"/>
              <a:gd name="adj2" fmla="val -188690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/>
              <a:t>Programmers have to help the compiler with the size of the data transfer needed.</a:t>
            </a:r>
            <a:endParaRPr lang="de-DE" sz="1867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DE2E76-E996-4976-BAB8-BD295ECC84DE}"/>
              </a:ext>
            </a:extLst>
          </p:cNvPr>
          <p:cNvSpPr/>
          <p:nvPr/>
        </p:nvSpPr>
        <p:spPr>
          <a:xfrm>
            <a:off x="607483" y="6351260"/>
            <a:ext cx="10385061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67" dirty="0" err="1">
                <a:latin typeface="Consolas" panose="020B0609020204030204" pitchFamily="49" charset="0"/>
              </a:rPr>
              <a:t>clang</a:t>
            </a:r>
            <a:r>
              <a:rPr lang="de-DE" sz="1467" dirty="0">
                <a:latin typeface="Consolas" panose="020B0609020204030204" pitchFamily="49" charset="0"/>
              </a:rPr>
              <a:t> -</a:t>
            </a:r>
            <a:r>
              <a:rPr lang="de-DE" sz="1467" dirty="0" err="1">
                <a:latin typeface="Consolas" panose="020B0609020204030204" pitchFamily="49" charset="0"/>
              </a:rPr>
              <a:t>fopenmp</a:t>
            </a:r>
            <a:r>
              <a:rPr lang="de-DE" sz="1467" dirty="0">
                <a:latin typeface="Consolas" panose="020B0609020204030204" pitchFamily="49" charset="0"/>
              </a:rPr>
              <a:t> -</a:t>
            </a:r>
            <a:r>
              <a:rPr lang="de-DE" sz="1467" dirty="0" err="1">
                <a:latin typeface="Consolas" panose="020B0609020204030204" pitchFamily="49" charset="0"/>
              </a:rPr>
              <a:t>fopenmp</a:t>
            </a:r>
            <a:r>
              <a:rPr lang="de-DE" sz="1467" dirty="0">
                <a:latin typeface="Consolas" panose="020B0609020204030204" pitchFamily="49" charset="0"/>
              </a:rPr>
              <a:t>-targets=</a:t>
            </a:r>
            <a:r>
              <a:rPr lang="de-DE" sz="1467" dirty="0" err="1">
                <a:latin typeface="Consolas" panose="020B0609020204030204" pitchFamily="49" charset="0"/>
              </a:rPr>
              <a:t>amdgcn-amd-amdhsa</a:t>
            </a:r>
            <a:r>
              <a:rPr lang="de-DE" sz="1467" dirty="0">
                <a:latin typeface="Consolas" panose="020B0609020204030204" pitchFamily="49" charset="0"/>
              </a:rPr>
              <a:t> -</a:t>
            </a:r>
            <a:r>
              <a:rPr lang="de-DE" sz="1467" dirty="0" err="1">
                <a:latin typeface="Consolas" panose="020B0609020204030204" pitchFamily="49" charset="0"/>
              </a:rPr>
              <a:t>Xopenmp</a:t>
            </a:r>
            <a:r>
              <a:rPr lang="de-DE" sz="1467" dirty="0">
                <a:latin typeface="Consolas" panose="020B0609020204030204" pitchFamily="49" charset="0"/>
              </a:rPr>
              <a:t>-target=</a:t>
            </a:r>
            <a:r>
              <a:rPr lang="de-DE" sz="1467" dirty="0" err="1">
                <a:latin typeface="Consolas" panose="020B0609020204030204" pitchFamily="49" charset="0"/>
              </a:rPr>
              <a:t>amdgcn-amd-amdhsa</a:t>
            </a:r>
            <a:r>
              <a:rPr lang="de-DE" sz="1467" dirty="0">
                <a:latin typeface="Consolas" panose="020B0609020204030204" pitchFamily="49" charset="0"/>
              </a:rPr>
              <a:t> -march=gfx908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6326-8FE8-41EA-952E-E685094A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9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DAE72C-16B8-41E6-9829-7409C860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Exploiting (Multilevel) Parallelism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2ADAB3-BC9F-4BF9-9751-BDEE6C702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875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4DB8E3-39C3-43E3-882C-59F351AE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Parallelism on the Target Device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29826-7275-469C-BFB3-14F404BB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target</a:t>
            </a:r>
            <a:r>
              <a:rPr lang="en-US" dirty="0"/>
              <a:t> construct transfers the control flow to the target device</a:t>
            </a:r>
          </a:p>
          <a:p>
            <a:pPr lvl="1"/>
            <a:r>
              <a:rPr lang="en-US" dirty="0"/>
              <a:t>Transfer of control is sequential and synchronous</a:t>
            </a:r>
          </a:p>
          <a:p>
            <a:pPr lvl="1"/>
            <a:r>
              <a:rPr lang="en-US" dirty="0"/>
              <a:t>This is intentional!</a:t>
            </a:r>
          </a:p>
          <a:p>
            <a:endParaRPr lang="en-US" dirty="0"/>
          </a:p>
          <a:p>
            <a:r>
              <a:rPr lang="en-US" dirty="0"/>
              <a:t>OpenMP separates offload and parallelism</a:t>
            </a:r>
          </a:p>
          <a:p>
            <a:pPr lvl="1"/>
            <a:r>
              <a:rPr lang="en-US" dirty="0"/>
              <a:t>Programmers need to explicitly create parallel regions on the target device</a:t>
            </a:r>
          </a:p>
          <a:p>
            <a:pPr lvl="1"/>
            <a:r>
              <a:rPr lang="en-US" dirty="0"/>
              <a:t>In theory, this can be combined with any OpenMP construct</a:t>
            </a:r>
          </a:p>
          <a:p>
            <a:pPr lvl="1"/>
            <a:r>
              <a:rPr lang="en-US" dirty="0"/>
              <a:t>In practice, there is only a useful subset of OpenMP features for a target device such as a GPU, e.g., no I/O, limited use of base language features.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AA5A8-6DE3-42E4-B3CA-F4334DEB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6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6173B3-52F6-4AE3-977F-0428100C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saxpy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4CBA3-1BB5-4D4B-91A1-AFD6B60EC4C3}"/>
              </a:ext>
            </a:extLst>
          </p:cNvPr>
          <p:cNvSpPr/>
          <p:nvPr/>
        </p:nvSpPr>
        <p:spPr>
          <a:xfrm>
            <a:off x="607483" y="1904389"/>
            <a:ext cx="6098116" cy="2678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1867" dirty="0">
                <a:latin typeface="Consolas" panose="020B0609020204030204" pitchFamily="49" charset="0"/>
              </a:rPr>
              <a:t>void saxpy(float a, float* x, float* y, </a:t>
            </a:r>
            <a:br>
              <a:rPr lang="de-DE" sz="1867" dirty="0">
                <a:latin typeface="Consolas" panose="020B0609020204030204" pitchFamily="49" charset="0"/>
              </a:rPr>
            </a:br>
            <a:r>
              <a:rPr lang="de-DE" sz="1867" dirty="0">
                <a:latin typeface="Consolas" panose="020B0609020204030204" pitchFamily="49" charset="0"/>
              </a:rPr>
              <a:t>           int sz) {</a:t>
            </a:r>
          </a:p>
          <a:p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#pragma omp target map(to:x[0:sz]) \   </a:t>
            </a:r>
          </a:p>
          <a:p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                   map(tofrom(y[0:sz])</a:t>
            </a:r>
          </a:p>
          <a:p>
            <a:r>
              <a:rPr lang="en-US" sz="1867" dirty="0">
                <a:solidFill>
                  <a:srgbClr val="C00000"/>
                </a:solidFill>
                <a:latin typeface="Consolas" panose="020B0609020204030204" pitchFamily="49" charset="0"/>
              </a:rPr>
              <a:t>#pragma </a:t>
            </a:r>
            <a:r>
              <a:rPr lang="en-US" sz="1867" dirty="0" err="1">
                <a:solidFill>
                  <a:srgbClr val="C00000"/>
                </a:solidFill>
                <a:latin typeface="Consolas" panose="020B0609020204030204" pitchFamily="49" charset="0"/>
              </a:rPr>
              <a:t>omp</a:t>
            </a:r>
            <a:r>
              <a:rPr lang="en-US" sz="1867" dirty="0">
                <a:solidFill>
                  <a:srgbClr val="C00000"/>
                </a:solidFill>
                <a:latin typeface="Consolas" panose="020B0609020204030204" pitchFamily="49" charset="0"/>
              </a:rPr>
              <a:t> parallel for </a:t>
            </a:r>
            <a:r>
              <a:rPr lang="en-US" sz="1867" dirty="0" err="1">
                <a:solidFill>
                  <a:srgbClr val="C00000"/>
                </a:solidFill>
                <a:latin typeface="Consolas" panose="020B0609020204030204" pitchFamily="49" charset="0"/>
              </a:rPr>
              <a:t>simd</a:t>
            </a:r>
            <a:endParaRPr lang="de-DE" sz="1867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de-DE" sz="1867" dirty="0">
                <a:latin typeface="Consolas" panose="020B0609020204030204" pitchFamily="49" charset="0"/>
              </a:rPr>
              <a:t>    for (int i = 0; i &lt; sz; i++) {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    y[i] = a * x[i] + y[i];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}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CDB9F-53BC-42AA-AEDC-BC2D1CA2AB64}"/>
              </a:ext>
            </a:extLst>
          </p:cNvPr>
          <p:cNvSpPr/>
          <p:nvPr/>
        </p:nvSpPr>
        <p:spPr bwMode="auto">
          <a:xfrm>
            <a:off x="6705600" y="1896928"/>
            <a:ext cx="203200" cy="8504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</a:rPr>
              <a:t>host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584E8A-9777-4CE7-A2AE-0C9E86E77B97}"/>
              </a:ext>
            </a:extLst>
          </p:cNvPr>
          <p:cNvSpPr/>
          <p:nvPr/>
        </p:nvSpPr>
        <p:spPr bwMode="auto">
          <a:xfrm>
            <a:off x="6705598" y="2747354"/>
            <a:ext cx="203201" cy="13307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</a:rPr>
              <a:t>target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A0EEB-41D8-4323-A8CD-CBEF4A3FFDB6}"/>
              </a:ext>
            </a:extLst>
          </p:cNvPr>
          <p:cNvSpPr/>
          <p:nvPr/>
        </p:nvSpPr>
        <p:spPr bwMode="auto">
          <a:xfrm>
            <a:off x="6705600" y="4078096"/>
            <a:ext cx="203201" cy="5347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</a:rPr>
              <a:t>host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35D3F0B9-758F-472E-9396-F55A02FFDE3B}"/>
              </a:ext>
            </a:extLst>
          </p:cNvPr>
          <p:cNvSpPr/>
          <p:nvPr/>
        </p:nvSpPr>
        <p:spPr>
          <a:xfrm>
            <a:off x="3454401" y="4928521"/>
            <a:ext cx="4857116" cy="574517"/>
          </a:xfrm>
          <a:prstGeom prst="wedgeRoundRectCallout">
            <a:avLst>
              <a:gd name="adj1" fmla="val -47766"/>
              <a:gd name="adj2" fmla="val -313089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/>
              <a:t>Create a team of threads to execute the loop in parallel using SIMD instructions.</a:t>
            </a:r>
            <a:endParaRPr lang="de-DE" sz="1867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8ECF857-2BB0-46E0-81BB-F3A8A91762FB}"/>
              </a:ext>
            </a:extLst>
          </p:cNvPr>
          <p:cNvSpPr/>
          <p:nvPr/>
        </p:nvSpPr>
        <p:spPr>
          <a:xfrm>
            <a:off x="7401506" y="4296323"/>
            <a:ext cx="3571295" cy="574517"/>
          </a:xfrm>
          <a:prstGeom prst="wedgeRoundRectCallout">
            <a:avLst>
              <a:gd name="adj1" fmla="val -62361"/>
              <a:gd name="adj2" fmla="val -220678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/>
              <a:t>GPUs are multi-level devices:</a:t>
            </a:r>
            <a:br>
              <a:rPr lang="en-US" sz="1867" dirty="0"/>
            </a:br>
            <a:r>
              <a:rPr lang="en-US" sz="1867" dirty="0"/>
              <a:t>SIMD, threads, thread blocks</a:t>
            </a:r>
            <a:endParaRPr lang="de-DE" sz="1867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DFF905-1885-4900-B015-E87EF1BBA8B9}"/>
              </a:ext>
            </a:extLst>
          </p:cNvPr>
          <p:cNvSpPr/>
          <p:nvPr/>
        </p:nvSpPr>
        <p:spPr>
          <a:xfrm>
            <a:off x="607483" y="6351260"/>
            <a:ext cx="10385061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67" dirty="0" err="1">
                <a:latin typeface="Consolas" panose="020B0609020204030204" pitchFamily="49" charset="0"/>
              </a:rPr>
              <a:t>clang</a:t>
            </a:r>
            <a:r>
              <a:rPr lang="de-DE" sz="1467" dirty="0">
                <a:latin typeface="Consolas" panose="020B0609020204030204" pitchFamily="49" charset="0"/>
              </a:rPr>
              <a:t> -</a:t>
            </a:r>
            <a:r>
              <a:rPr lang="de-DE" sz="1467" dirty="0" err="1">
                <a:latin typeface="Consolas" panose="020B0609020204030204" pitchFamily="49" charset="0"/>
              </a:rPr>
              <a:t>fopenmp</a:t>
            </a:r>
            <a:r>
              <a:rPr lang="de-DE" sz="1467" dirty="0">
                <a:latin typeface="Consolas" panose="020B0609020204030204" pitchFamily="49" charset="0"/>
              </a:rPr>
              <a:t> -</a:t>
            </a:r>
            <a:r>
              <a:rPr lang="de-DE" sz="1467" dirty="0" err="1">
                <a:latin typeface="Consolas" panose="020B0609020204030204" pitchFamily="49" charset="0"/>
              </a:rPr>
              <a:t>fopenmp</a:t>
            </a:r>
            <a:r>
              <a:rPr lang="de-DE" sz="1467" dirty="0">
                <a:latin typeface="Consolas" panose="020B0609020204030204" pitchFamily="49" charset="0"/>
              </a:rPr>
              <a:t>-targets=</a:t>
            </a:r>
            <a:r>
              <a:rPr lang="de-DE" sz="1467" dirty="0" err="1">
                <a:latin typeface="Consolas" panose="020B0609020204030204" pitchFamily="49" charset="0"/>
              </a:rPr>
              <a:t>amdgcn-amd-amdhsa</a:t>
            </a:r>
            <a:r>
              <a:rPr lang="de-DE" sz="1467" dirty="0">
                <a:latin typeface="Consolas" panose="020B0609020204030204" pitchFamily="49" charset="0"/>
              </a:rPr>
              <a:t> -</a:t>
            </a:r>
            <a:r>
              <a:rPr lang="de-DE" sz="1467" dirty="0" err="1">
                <a:latin typeface="Consolas" panose="020B0609020204030204" pitchFamily="49" charset="0"/>
              </a:rPr>
              <a:t>Xopenmp</a:t>
            </a:r>
            <a:r>
              <a:rPr lang="de-DE" sz="1467" dirty="0">
                <a:latin typeface="Consolas" panose="020B0609020204030204" pitchFamily="49" charset="0"/>
              </a:rPr>
              <a:t>-target=</a:t>
            </a:r>
            <a:r>
              <a:rPr lang="de-DE" sz="1467" dirty="0" err="1">
                <a:latin typeface="Consolas" panose="020B0609020204030204" pitchFamily="49" charset="0"/>
              </a:rPr>
              <a:t>amdgcn-amd-amdhsa</a:t>
            </a:r>
            <a:r>
              <a:rPr lang="de-DE" sz="1467" dirty="0">
                <a:latin typeface="Consolas" panose="020B0609020204030204" pitchFamily="49" charset="0"/>
              </a:rPr>
              <a:t> -march=gfx908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AEF2D-23A9-4910-8F0A-F79A1311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787106-6B98-49B0-8DD0-96A07B2C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teams</a:t>
            </a:r>
            <a:r>
              <a:rPr lang="en-US" dirty="0"/>
              <a:t> Construct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FD1E8-BB62-48B0-9D66-B9AAF60C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Support multi-level parallel devices</a:t>
            </a:r>
          </a:p>
          <a:p>
            <a:pPr lvl="0"/>
            <a:r>
              <a:rPr lang="en-US" dirty="0"/>
              <a:t>Syntax (C/C++):</a:t>
            </a:r>
            <a:br>
              <a:rPr lang="en-US" dirty="0"/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#pragma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teams [clause[[,] clause],…] 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structured-block</a:t>
            </a:r>
          </a:p>
          <a:p>
            <a:pPr lvl="0"/>
            <a:r>
              <a:rPr lang="en-US" dirty="0"/>
              <a:t>Syntax (Fortran):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!$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teams [clause[[,] clause],…] 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structured-block</a:t>
            </a:r>
          </a:p>
          <a:p>
            <a:pPr lvl="0"/>
            <a:r>
              <a:rPr lang="en-US" dirty="0"/>
              <a:t>Clauses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num_teams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integer-expression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thread_limit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integer-expression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default(shared |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firstprivate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| private none)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private(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firstprivate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), shared(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), reduction(</a:t>
            </a:r>
            <a:r>
              <a:rPr lang="en-US" sz="20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20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D8FEDE-069C-4A7D-B5F1-BFE7B2E6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17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1E23D6-D295-4C6A-838B-9E81FAE67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825624"/>
            <a:ext cx="11521280" cy="4699719"/>
          </a:xfrm>
        </p:spPr>
        <p:txBody>
          <a:bodyPr>
            <a:normAutofit/>
          </a:bodyPr>
          <a:lstStyle/>
          <a:p>
            <a:r>
              <a:rPr lang="en-US" sz="2400" dirty="0"/>
              <a:t>Manual code transformation</a:t>
            </a:r>
          </a:p>
          <a:p>
            <a:pPr lvl="1"/>
            <a:r>
              <a:rPr lang="en-US" sz="2000" dirty="0"/>
              <a:t>Tile the loop into an outer loop and an inner loop.</a:t>
            </a:r>
          </a:p>
          <a:p>
            <a:pPr lvl="1"/>
            <a:r>
              <a:rPr lang="en-US" sz="2000" dirty="0"/>
              <a:t>Assign the outer loop to “teams”.</a:t>
            </a:r>
          </a:p>
          <a:p>
            <a:pPr lvl="1"/>
            <a:r>
              <a:rPr lang="en-US" sz="2000" dirty="0"/>
              <a:t>Assign the inner loop to the “threads”.</a:t>
            </a:r>
          </a:p>
          <a:p>
            <a:pPr lvl="1"/>
            <a:r>
              <a:rPr lang="en-US" sz="2000" dirty="0"/>
              <a:t>(Assign the inner loop to SIMD units.)</a:t>
            </a:r>
          </a:p>
          <a:p>
            <a:pPr lvl="1"/>
            <a:endParaRPr lang="en-US" dirty="0"/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id="{7A7BB2B8-6968-47E5-BD73-4D873C53386A}"/>
              </a:ext>
            </a:extLst>
          </p:cNvPr>
          <p:cNvSpPr txBox="1"/>
          <p:nvPr/>
        </p:nvSpPr>
        <p:spPr>
          <a:xfrm>
            <a:off x="1989004" y="4219364"/>
            <a:ext cx="8208912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36000" rtlCol="0" anchor="ctr">
            <a:noAutofit/>
          </a:bodyPr>
          <a:lstStyle/>
          <a:p>
            <a:r>
              <a:rPr lang="de-DE" sz="1400" dirty="0" err="1">
                <a:latin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saxpy</a:t>
            </a:r>
            <a:r>
              <a:rPr lang="de-DE" sz="1400" dirty="0">
                <a:latin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</a:rPr>
              <a:t>float</a:t>
            </a:r>
            <a:r>
              <a:rPr lang="de-DE" sz="1400" dirty="0">
                <a:latin typeface="Consolas" panose="020B0609020204030204" pitchFamily="49" charset="0"/>
              </a:rPr>
              <a:t> a, </a:t>
            </a:r>
            <a:r>
              <a:rPr lang="de-DE" sz="1400" dirty="0" err="1">
                <a:latin typeface="Consolas" panose="020B0609020204030204" pitchFamily="49" charset="0"/>
              </a:rPr>
              <a:t>float</a:t>
            </a:r>
            <a:r>
              <a:rPr lang="de-DE" sz="1400" dirty="0">
                <a:latin typeface="Consolas" panose="020B0609020204030204" pitchFamily="49" charset="0"/>
              </a:rPr>
              <a:t>* x, </a:t>
            </a:r>
            <a:r>
              <a:rPr lang="de-DE" sz="1400" dirty="0" err="1">
                <a:latin typeface="Consolas" panose="020B0609020204030204" pitchFamily="49" charset="0"/>
              </a:rPr>
              <a:t>float</a:t>
            </a:r>
            <a:r>
              <a:rPr lang="de-DE" sz="1400" dirty="0">
                <a:latin typeface="Consolas" panose="020B0609020204030204" pitchFamily="49" charset="0"/>
              </a:rPr>
              <a:t>* y, </a:t>
            </a:r>
            <a:r>
              <a:rPr lang="de-DE" sz="1400" dirty="0" err="1">
                <a:latin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sz</a:t>
            </a:r>
            <a:r>
              <a:rPr lang="de-DE" sz="1400" dirty="0">
                <a:latin typeface="Consolas" panose="020B0609020204030204" pitchFamily="49" charset="0"/>
              </a:rPr>
              <a:t>) {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latin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bs</a:t>
            </a:r>
            <a:r>
              <a:rPr lang="de-DE" sz="1400" dirty="0">
                <a:latin typeface="Consolas" panose="020B0609020204030204" pitchFamily="49" charset="0"/>
              </a:rPr>
              <a:t> = n / </a:t>
            </a:r>
            <a:r>
              <a:rPr lang="de-DE" sz="1400" dirty="0" err="1">
                <a:latin typeface="Consolas" panose="020B0609020204030204" pitchFamily="49" charset="0"/>
              </a:rPr>
              <a:t>omp_get_num_teams</a:t>
            </a:r>
            <a:r>
              <a:rPr lang="de-DE" sz="1400" dirty="0">
                <a:latin typeface="Consolas" panose="020B0609020204030204" pitchFamily="49" charset="0"/>
              </a:rPr>
              <a:t>();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(</a:t>
            </a:r>
            <a:r>
              <a:rPr lang="de-DE" sz="1400" dirty="0" err="1">
                <a:latin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</a:rPr>
              <a:t> i = 0; i &lt; </a:t>
            </a:r>
            <a:r>
              <a:rPr lang="de-DE" sz="1400" dirty="0" err="1">
                <a:latin typeface="Consolas" panose="020B0609020204030204" pitchFamily="49" charset="0"/>
              </a:rPr>
              <a:t>sz</a:t>
            </a:r>
            <a:r>
              <a:rPr lang="de-DE" sz="1400" dirty="0">
                <a:latin typeface="Consolas" panose="020B0609020204030204" pitchFamily="49" charset="0"/>
              </a:rPr>
              <a:t>; i += </a:t>
            </a:r>
            <a:r>
              <a:rPr lang="de-DE" sz="1400" dirty="0" err="1">
                <a:latin typeface="Consolas" panose="020B0609020204030204" pitchFamily="49" charset="0"/>
              </a:rPr>
              <a:t>bs</a:t>
            </a:r>
            <a:r>
              <a:rPr lang="de-DE" sz="1400" dirty="0">
                <a:latin typeface="Consolas" panose="020B0609020204030204" pitchFamily="49" charset="0"/>
              </a:rPr>
              <a:t>) {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    y[ii] = a * x[ii] + y[ii];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C58D33-1C7F-476E-B273-0EAA0802AA57}"/>
              </a:ext>
            </a:extLst>
          </p:cNvPr>
          <p:cNvSpPr txBox="1"/>
          <p:nvPr/>
        </p:nvSpPr>
        <p:spPr>
          <a:xfrm>
            <a:off x="1989004" y="3789041"/>
            <a:ext cx="8208912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36000" rtlCol="0">
            <a:noAutofit/>
          </a:bodyPr>
          <a:lstStyle/>
          <a:p>
            <a:r>
              <a:rPr lang="de-DE" sz="1400" dirty="0" err="1">
                <a:latin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saxpy</a:t>
            </a:r>
            <a:r>
              <a:rPr lang="de-DE" sz="1400" dirty="0">
                <a:latin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</a:rPr>
              <a:t>float</a:t>
            </a:r>
            <a:r>
              <a:rPr lang="de-DE" sz="1400" dirty="0">
                <a:latin typeface="Consolas" panose="020B0609020204030204" pitchFamily="49" charset="0"/>
              </a:rPr>
              <a:t> a, </a:t>
            </a:r>
            <a:r>
              <a:rPr lang="de-DE" sz="1400" dirty="0" err="1">
                <a:latin typeface="Consolas" panose="020B0609020204030204" pitchFamily="49" charset="0"/>
              </a:rPr>
              <a:t>float</a:t>
            </a:r>
            <a:r>
              <a:rPr lang="de-DE" sz="1400" dirty="0">
                <a:latin typeface="Consolas" panose="020B0609020204030204" pitchFamily="49" charset="0"/>
              </a:rPr>
              <a:t>* x, </a:t>
            </a:r>
            <a:r>
              <a:rPr lang="de-DE" sz="1400" dirty="0" err="1">
                <a:latin typeface="Consolas" panose="020B0609020204030204" pitchFamily="49" charset="0"/>
              </a:rPr>
              <a:t>float</a:t>
            </a:r>
            <a:r>
              <a:rPr lang="de-DE" sz="1400" dirty="0">
                <a:latin typeface="Consolas" panose="020B0609020204030204" pitchFamily="49" charset="0"/>
              </a:rPr>
              <a:t>* y, </a:t>
            </a:r>
            <a:r>
              <a:rPr lang="de-DE" sz="1400" dirty="0" err="1">
                <a:latin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sz</a:t>
            </a:r>
            <a:r>
              <a:rPr lang="de-DE" sz="1400" dirty="0">
                <a:latin typeface="Consolas" panose="020B0609020204030204" pitchFamily="49" charset="0"/>
              </a:rPr>
              <a:t>) {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 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latin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bs</a:t>
            </a:r>
            <a:r>
              <a:rPr lang="de-DE" sz="1400" dirty="0">
                <a:latin typeface="Consolas" panose="020B0609020204030204" pitchFamily="49" charset="0"/>
              </a:rPr>
              <a:t> = n / </a:t>
            </a:r>
            <a:r>
              <a:rPr lang="de-DE" sz="1400" dirty="0" err="1">
                <a:latin typeface="Consolas" panose="020B0609020204030204" pitchFamily="49" charset="0"/>
              </a:rPr>
              <a:t>omp_get_num_teams</a:t>
            </a:r>
            <a:r>
              <a:rPr lang="de-DE" sz="1400" dirty="0">
                <a:latin typeface="Consolas" panose="020B0609020204030204" pitchFamily="49" charset="0"/>
              </a:rPr>
              <a:t>();   // n </a:t>
            </a:r>
            <a:r>
              <a:rPr lang="de-DE" sz="1400" dirty="0" err="1">
                <a:latin typeface="Consolas" panose="020B0609020204030204" pitchFamily="49" charset="0"/>
              </a:rPr>
              <a:t>assumed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to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be</a:t>
            </a:r>
            <a:r>
              <a:rPr lang="de-DE" sz="1400" dirty="0">
                <a:latin typeface="Consolas" panose="020B0609020204030204" pitchFamily="49" charset="0"/>
              </a:rPr>
              <a:t> multiple </a:t>
            </a:r>
            <a:r>
              <a:rPr lang="de-DE" sz="1400" dirty="0" err="1">
                <a:latin typeface="Consolas" panose="020B0609020204030204" pitchFamily="49" charset="0"/>
              </a:rPr>
              <a:t>of</a:t>
            </a:r>
            <a:r>
              <a:rPr lang="de-DE" sz="1400" dirty="0">
                <a:latin typeface="Consolas" panose="020B0609020204030204" pitchFamily="49" charset="0"/>
              </a:rPr>
              <a:t> #teams 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     </a:t>
            </a:r>
            <a:endParaRPr lang="de-DE" sz="1400" dirty="0">
              <a:solidFill>
                <a:srgbClr val="FD9208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(</a:t>
            </a:r>
            <a:r>
              <a:rPr lang="de-DE" sz="1400" dirty="0" err="1">
                <a:latin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</a:rPr>
              <a:t> i = 0; i &lt; </a:t>
            </a:r>
            <a:r>
              <a:rPr lang="de-DE" sz="1400" dirty="0" err="1">
                <a:latin typeface="Consolas" panose="020B0609020204030204" pitchFamily="49" charset="0"/>
              </a:rPr>
              <a:t>sz</a:t>
            </a:r>
            <a:r>
              <a:rPr lang="de-DE" sz="1400" dirty="0">
                <a:latin typeface="Consolas" panose="020B0609020204030204" pitchFamily="49" charset="0"/>
              </a:rPr>
              <a:t>; i += </a:t>
            </a:r>
            <a:r>
              <a:rPr lang="de-DE" sz="1400" dirty="0" err="1">
                <a:latin typeface="Consolas" panose="020B0609020204030204" pitchFamily="49" charset="0"/>
              </a:rPr>
              <a:t>bs</a:t>
            </a:r>
            <a:r>
              <a:rPr lang="de-DE" sz="1400" dirty="0">
                <a:latin typeface="Consolas" panose="020B0609020204030204" pitchFamily="49" charset="0"/>
              </a:rPr>
              <a:t>) {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         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latin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</a:rPr>
              <a:t> (</a:t>
            </a:r>
            <a:r>
              <a:rPr lang="de-DE" sz="1400" dirty="0" err="1">
                <a:latin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</a:rPr>
              <a:t> ii = i; ii &lt; i + </a:t>
            </a:r>
            <a:r>
              <a:rPr lang="de-DE" sz="1400" dirty="0" err="1">
                <a:latin typeface="Consolas" panose="020B0609020204030204" pitchFamily="49" charset="0"/>
              </a:rPr>
              <a:t>bs</a:t>
            </a:r>
            <a:r>
              <a:rPr lang="de-DE" sz="1400" dirty="0">
                <a:latin typeface="Consolas" panose="020B0609020204030204" pitchFamily="49" charset="0"/>
              </a:rPr>
              <a:t>; ii++) {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            y[ii] = a * x[ii] + y[ii];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}   }   }   }</a:t>
            </a:r>
          </a:p>
        </p:txBody>
      </p:sp>
      <p:sp>
        <p:nvSpPr>
          <p:cNvPr id="10" name="Textfeld 4">
            <a:extLst>
              <a:ext uri="{FF2B5EF4-FFF2-40B4-BE49-F238E27FC236}">
                <a16:creationId xmlns:a16="http://schemas.microsoft.com/office/drawing/2014/main" id="{2D027208-2C0E-4C6A-9B27-1B113FD98CA0}"/>
              </a:ext>
            </a:extLst>
          </p:cNvPr>
          <p:cNvSpPr txBox="1"/>
          <p:nvPr/>
        </p:nvSpPr>
        <p:spPr>
          <a:xfrm>
            <a:off x="1989004" y="3789041"/>
            <a:ext cx="8208912" cy="2232249"/>
          </a:xfrm>
          <a:prstGeom prst="rect">
            <a:avLst/>
          </a:prstGeom>
          <a:noFill/>
          <a:ln>
            <a:noFill/>
          </a:ln>
        </p:spPr>
        <p:txBody>
          <a:bodyPr wrap="square" lIns="0" tIns="36000" rIns="0" bIns="36000" rtlCol="0">
            <a:noAutofit/>
          </a:bodyPr>
          <a:lstStyle/>
          <a:p>
            <a:endParaRPr lang="de-DE" sz="1400" dirty="0">
              <a:latin typeface="Consolas" panose="020B0609020204030204" pitchFamily="49" charset="0"/>
            </a:endParaRPr>
          </a:p>
          <a:p>
            <a:r>
              <a:rPr lang="de-DE" sz="1400" dirty="0">
                <a:latin typeface="Consolas" panose="020B0609020204030204" pitchFamily="49" charset="0"/>
              </a:rPr>
              <a:t>    #pragma omp target</a:t>
            </a:r>
            <a:r>
              <a:rPr lang="de-DE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teams</a:t>
            </a:r>
            <a:r>
              <a:rPr lang="de-DE" sz="1400" dirty="0">
                <a:latin typeface="Consolas" panose="020B0609020204030204" pitchFamily="49" charset="0"/>
              </a:rPr>
              <a:t> map(to:x[0:sz]) map(tofrom:y[0:sz]) </a:t>
            </a:r>
            <a:r>
              <a:rPr lang="de-D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num_teams</a:t>
            </a:r>
            <a:r>
              <a:rPr 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nteams</a:t>
            </a:r>
            <a:r>
              <a:rPr lang="de-DE" sz="14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de-DE" sz="1400" dirty="0">
              <a:latin typeface="Consolas" panose="020B0609020204030204" pitchFamily="49" charset="0"/>
            </a:endParaRPr>
          </a:p>
          <a:p>
            <a:endParaRPr lang="de-DE" sz="1400" dirty="0">
              <a:latin typeface="Consolas" panose="020B0609020204030204" pitchFamily="49" charset="0"/>
            </a:endParaRPr>
          </a:p>
          <a:p>
            <a:r>
              <a:rPr lang="de-DE" sz="1400" dirty="0">
                <a:latin typeface="Consolas" panose="020B0609020204030204" pitchFamily="49" charset="0"/>
              </a:rPr>
              <a:t>        #pragma omp </a:t>
            </a:r>
            <a:r>
              <a:rPr lang="de-DE" sz="1400" dirty="0">
                <a:solidFill>
                  <a:srgbClr val="FD9208"/>
                </a:solidFill>
                <a:latin typeface="Consolas" panose="020B0609020204030204" pitchFamily="49" charset="0"/>
              </a:rPr>
              <a:t>distribute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        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        #pragma omp </a:t>
            </a:r>
            <a:r>
              <a:rPr lang="de-DE" sz="1400" dirty="0">
                <a:solidFill>
                  <a:srgbClr val="00B050"/>
                </a:solidFill>
                <a:latin typeface="Consolas" panose="020B0609020204030204" pitchFamily="49" charset="0"/>
              </a:rPr>
              <a:t>parallel for </a:t>
            </a:r>
            <a:r>
              <a:rPr lang="de-DE" sz="1400" dirty="0">
                <a:solidFill>
                  <a:srgbClr val="7030A0"/>
                </a:solidFill>
                <a:latin typeface="Consolas" panose="020B0609020204030204" pitchFamily="49" charset="0"/>
              </a:rPr>
              <a:t>simd</a:t>
            </a:r>
            <a:r>
              <a:rPr lang="de-DE" sz="1400" dirty="0">
                <a:latin typeface="Consolas" panose="020B0609020204030204" pitchFamily="49" charset="0"/>
              </a:rPr>
              <a:t> firstprivate(</a:t>
            </a:r>
            <a:r>
              <a:rPr lang="de-DE" sz="1400" dirty="0" err="1">
                <a:latin typeface="Consolas" panose="020B0609020204030204" pitchFamily="49" charset="0"/>
              </a:rPr>
              <a:t>i,bs</a:t>
            </a:r>
            <a:r>
              <a:rPr lang="de-DE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2170A-170A-4193-8BD2-72DE080B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1280" cy="1325563"/>
          </a:xfrm>
        </p:spPr>
        <p:txBody>
          <a:bodyPr/>
          <a:lstStyle/>
          <a:p>
            <a:r>
              <a:rPr lang="en-US" dirty="0"/>
              <a:t>Multi-level Parallel </a:t>
            </a:r>
            <a:r>
              <a:rPr lang="en-US" dirty="0" err="1"/>
              <a:t>saxpy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0DDC5-9DD2-4E07-BDBE-72F0663D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170A-170A-4193-8BD2-72DE080B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Parallel </a:t>
            </a:r>
            <a:r>
              <a:rPr lang="en-US" dirty="0" err="1"/>
              <a:t>saxpy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FBEC9-B742-45E3-A020-3FAD03F9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convenience, OpenMP defines composite constructs to implement the required code transformations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C58D33-1C7F-476E-B273-0EAA0802AA57}"/>
              </a:ext>
            </a:extLst>
          </p:cNvPr>
          <p:cNvSpPr txBox="1"/>
          <p:nvPr/>
        </p:nvSpPr>
        <p:spPr>
          <a:xfrm>
            <a:off x="1988369" y="2813323"/>
            <a:ext cx="8208912" cy="16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36000" rIns="0" bIns="36000" rtlCol="0">
            <a:noAutofit/>
          </a:bodyPr>
          <a:lstStyle/>
          <a:p>
            <a:r>
              <a:rPr lang="de-DE" sz="1400" dirty="0">
                <a:latin typeface="Consolas" panose="020B0609020204030204" pitchFamily="49" charset="0"/>
              </a:rPr>
              <a:t>void saxpy(float a, float* x, float* y, int sz) {</a:t>
            </a:r>
          </a:p>
          <a:p>
            <a:r>
              <a:rPr lang="de-DE" sz="1400" dirty="0">
                <a:solidFill>
                  <a:srgbClr val="0071C5"/>
                </a:solidFill>
                <a:latin typeface="Consolas" panose="020B0609020204030204" pitchFamily="49" charset="0"/>
              </a:rPr>
              <a:t>    #pragma omp target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teams </a:t>
            </a:r>
            <a:r>
              <a:rPr lang="en-US" sz="1400" dirty="0">
                <a:solidFill>
                  <a:srgbClr val="FD9208"/>
                </a:solidFill>
                <a:latin typeface="Consolas" panose="020B0609020204030204" pitchFamily="49" charset="0"/>
              </a:rPr>
              <a:t>distribute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parallel for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simd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\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num_teams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num_blocks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) </a:t>
            </a:r>
            <a:r>
              <a:rPr lang="de-DE" sz="1400" dirty="0">
                <a:solidFill>
                  <a:srgbClr val="0071C5"/>
                </a:solidFill>
                <a:latin typeface="Consolas" panose="020B0609020204030204" pitchFamily="49" charset="0"/>
              </a:rPr>
              <a:t>map(to:x[0:sz]) map(</a:t>
            </a:r>
            <a:r>
              <a:rPr lang="de-DE" sz="1400" dirty="0" err="1">
                <a:solidFill>
                  <a:srgbClr val="0071C5"/>
                </a:solidFill>
                <a:latin typeface="Consolas" panose="020B0609020204030204" pitchFamily="49" charset="0"/>
              </a:rPr>
              <a:t>tofrom:y</a:t>
            </a:r>
            <a:r>
              <a:rPr lang="de-DE" sz="1400" dirty="0">
                <a:solidFill>
                  <a:srgbClr val="0071C5"/>
                </a:solidFill>
                <a:latin typeface="Consolas" panose="020B0609020204030204" pitchFamily="49" charset="0"/>
              </a:rPr>
              <a:t>[0:sz])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for (int i = 0; i &lt; sz; i++) {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    y[i] = a * x[i] + y[i];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}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FBCE6A8A-2CAB-43BD-9B53-0412835CCD35}"/>
              </a:ext>
            </a:extLst>
          </p:cNvPr>
          <p:cNvSpPr txBox="1"/>
          <p:nvPr/>
        </p:nvSpPr>
        <p:spPr>
          <a:xfrm>
            <a:off x="1988369" y="4565352"/>
            <a:ext cx="8208912" cy="2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36000" rIns="0" bIns="36000" rtlCol="0">
            <a:noAutofit/>
          </a:bodyPr>
          <a:lstStyle/>
          <a:p>
            <a:r>
              <a:rPr lang="de-DE" sz="1400" dirty="0">
                <a:latin typeface="Consolas" panose="020B0609020204030204" pitchFamily="49" charset="0"/>
              </a:rPr>
              <a:t>subroutine saxpy(a, x, y, n)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</a:t>
            </a:r>
            <a:r>
              <a:rPr lang="de-DE" sz="1400" dirty="0">
                <a:solidFill>
                  <a:srgbClr val="92D050"/>
                </a:solidFill>
                <a:latin typeface="Consolas" panose="020B0609020204030204" pitchFamily="49" charset="0"/>
              </a:rPr>
              <a:t>! Declarations omitted</a:t>
            </a:r>
          </a:p>
          <a:p>
            <a:r>
              <a:rPr lang="de-DE" sz="1400" dirty="0">
                <a:solidFill>
                  <a:srgbClr val="0071C5"/>
                </a:solidFill>
                <a:latin typeface="Consolas" panose="020B0609020204030204" pitchFamily="49" charset="0"/>
              </a:rPr>
              <a:t>!$omp omp target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teams </a:t>
            </a:r>
            <a:r>
              <a:rPr lang="en-US" sz="1400" dirty="0">
                <a:solidFill>
                  <a:srgbClr val="FD9208"/>
                </a:solidFill>
                <a:latin typeface="Consolas" panose="020B0609020204030204" pitchFamily="49" charset="0"/>
              </a:rPr>
              <a:t>distribute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parallel do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simd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&amp;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!$</a:t>
            </a:r>
            <a:r>
              <a:rPr lang="en-US" sz="1400" dirty="0" err="1">
                <a:latin typeface="Consolas" panose="020B0609020204030204" pitchFamily="49" charset="0"/>
              </a:rPr>
              <a:t>omp</a:t>
            </a:r>
            <a:r>
              <a:rPr lang="en-US" sz="1400" dirty="0"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num_teams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num_blocks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) </a:t>
            </a:r>
            <a:r>
              <a:rPr lang="de-DE" sz="1400" dirty="0">
                <a:solidFill>
                  <a:srgbClr val="0071C5"/>
                </a:solidFill>
                <a:latin typeface="Consolas" panose="020B0609020204030204" pitchFamily="49" charset="0"/>
              </a:rPr>
              <a:t>map(to:x) map(tofrom:y)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do i=1,n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    y(i) = a * x(i) + y(i)</a:t>
            </a:r>
          </a:p>
          <a:p>
            <a:r>
              <a:rPr lang="de-DE" sz="1400" dirty="0">
                <a:latin typeface="Consolas" panose="020B0609020204030204" pitchFamily="49" charset="0"/>
              </a:rPr>
              <a:t>    end do</a:t>
            </a:r>
          </a:p>
          <a:p>
            <a:r>
              <a:rPr lang="de-DE" sz="1400" dirty="0">
                <a:solidFill>
                  <a:srgbClr val="0071C5"/>
                </a:solidFill>
                <a:latin typeface="Consolas" panose="020B0609020204030204" pitchFamily="49" charset="0"/>
              </a:rPr>
              <a:t>!$omp end target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teams </a:t>
            </a:r>
            <a:r>
              <a:rPr lang="en-US" sz="1400" dirty="0">
                <a:solidFill>
                  <a:srgbClr val="FD9208"/>
                </a:solidFill>
                <a:latin typeface="Consolas" panose="020B0609020204030204" pitchFamily="49" charset="0"/>
              </a:rPr>
              <a:t>distribute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parallel do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simd</a:t>
            </a:r>
            <a:endParaRPr lang="de-DE" sz="1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latin typeface="Consolas" panose="020B0609020204030204" pitchFamily="49" charset="0"/>
              </a:rPr>
              <a:t>end subroutine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AF87F-7710-454A-8293-E7219949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9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98E4F2-264A-4B7A-A15A-32C94554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Optimizing Data Transfers</a:t>
            </a:r>
            <a:endParaRPr lang="en-D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FFB0AF-5ADE-4ACA-9246-A0420E062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215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EFF3-8639-483F-A51F-0D9F9DFE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Data Transfers is Key to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F04C-49AC-4427-8C39-D6E97005E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Connections between host and accelerator are </a:t>
            </a:r>
            <a:br>
              <a:rPr lang="en-US" dirty="0"/>
            </a:br>
            <a:r>
              <a:rPr lang="en-US" dirty="0"/>
              <a:t>typically lower-bandwidth, higher-latency interconnects</a:t>
            </a:r>
          </a:p>
          <a:p>
            <a:pPr lvl="1"/>
            <a:r>
              <a:rPr lang="en-US" dirty="0"/>
              <a:t>Bandwidth host memory: 		hundreds of GB/sec</a:t>
            </a:r>
          </a:p>
          <a:p>
            <a:pPr lvl="1"/>
            <a:r>
              <a:rPr lang="en-US" dirty="0"/>
              <a:t>Bandwidth accelerator memory: 	TB/sec</a:t>
            </a:r>
          </a:p>
          <a:p>
            <a:pPr lvl="1"/>
            <a:r>
              <a:rPr lang="en-US" dirty="0"/>
              <a:t>PCIe Gen 4 bandwidth (16x):		tens of GB/sec</a:t>
            </a:r>
          </a:p>
          <a:p>
            <a:pPr lvl="1"/>
            <a:endParaRPr lang="en-US" dirty="0"/>
          </a:p>
          <a:p>
            <a:r>
              <a:rPr lang="en-US" dirty="0"/>
              <a:t>Unnecessary data transfers must be avoided, by </a:t>
            </a:r>
          </a:p>
          <a:p>
            <a:pPr lvl="1"/>
            <a:r>
              <a:rPr lang="en-US" dirty="0"/>
              <a:t>only transferring what is actually needed for the computation, and </a:t>
            </a:r>
          </a:p>
          <a:p>
            <a:pPr lvl="1"/>
            <a:r>
              <a:rPr lang="en-US" dirty="0"/>
              <a:t>making the lifetime of the data on the target device as long as possible.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45CF77-ABFC-41A9-AE3C-E0783C4EC904}"/>
              </a:ext>
            </a:extLst>
          </p:cNvPr>
          <p:cNvGrpSpPr/>
          <p:nvPr/>
        </p:nvGrpSpPr>
        <p:grpSpPr>
          <a:xfrm>
            <a:off x="3073399" y="1484784"/>
            <a:ext cx="6045202" cy="2282088"/>
            <a:chOff x="2567608" y="3646808"/>
            <a:chExt cx="6905829" cy="260697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5EF47C-2C58-47FA-8EE6-9F80DD9A8CC3}"/>
                </a:ext>
              </a:extLst>
            </p:cNvPr>
            <p:cNvCxnSpPr/>
            <p:nvPr/>
          </p:nvCxnSpPr>
          <p:spPr bwMode="auto">
            <a:xfrm>
              <a:off x="5181600" y="4775764"/>
              <a:ext cx="1905000" cy="0"/>
            </a:xfrm>
            <a:prstGeom prst="line">
              <a:avLst/>
            </a:prstGeom>
            <a:noFill/>
            <a:ln w="1016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A43B3D-DE31-4ED7-BF71-8406381FAD2A}"/>
                </a:ext>
              </a:extLst>
            </p:cNvPr>
            <p:cNvSpPr txBox="1"/>
            <p:nvPr/>
          </p:nvSpPr>
          <p:spPr>
            <a:xfrm>
              <a:off x="3380678" y="5605692"/>
              <a:ext cx="1343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37D"/>
                  </a:solidFill>
                </a:rPr>
                <a:t>Accelerators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A297D83-B23C-4FC7-BD7F-941B6C1A9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3646808"/>
              <a:ext cx="2920237" cy="253615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F171AC-51BC-4126-8BBF-B113FF229180}"/>
                </a:ext>
              </a:extLst>
            </p:cNvPr>
            <p:cNvSpPr txBox="1"/>
            <p:nvPr/>
          </p:nvSpPr>
          <p:spPr>
            <a:xfrm>
              <a:off x="8308865" y="5884454"/>
              <a:ext cx="614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37D"/>
                  </a:solidFill>
                </a:rPr>
                <a:t>Host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96A281-8FE6-4798-8031-50C3C6257511}"/>
                </a:ext>
              </a:extLst>
            </p:cNvPr>
            <p:cNvSpPr/>
            <p:nvPr/>
          </p:nvSpPr>
          <p:spPr>
            <a:xfrm>
              <a:off x="2567608" y="4104008"/>
              <a:ext cx="2520280" cy="864096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isometricOffAxis2Right">
                <a:rot lat="1080000" lon="17759991" rev="21599989"/>
              </a:camera>
              <a:lightRig rig="threePt" dir="t"/>
            </a:scene3d>
            <a:sp3d extrusionH="127000">
              <a:bevelB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175103-ADA0-41DA-B558-7B30BB2E1D38}"/>
                </a:ext>
              </a:extLst>
            </p:cNvPr>
            <p:cNvSpPr/>
            <p:nvPr/>
          </p:nvSpPr>
          <p:spPr>
            <a:xfrm>
              <a:off x="2896209" y="4176805"/>
              <a:ext cx="2520280" cy="864096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isometricOffAxis2Right">
                <a:rot lat="1080000" lon="17759991" rev="21599989"/>
              </a:camera>
              <a:lightRig rig="threePt" dir="t"/>
            </a:scene3d>
            <a:sp3d extrusionH="127000">
              <a:bevelB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AA4BE8-5F1B-4164-A0D4-ADB5A7201024}"/>
                </a:ext>
              </a:extLst>
            </p:cNvPr>
            <p:cNvSpPr/>
            <p:nvPr/>
          </p:nvSpPr>
          <p:spPr>
            <a:xfrm>
              <a:off x="3224810" y="4249602"/>
              <a:ext cx="2520280" cy="864096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isometricOffAxis2Right">
                <a:rot lat="1080000" lon="17759991" rev="21599989"/>
              </a:camera>
              <a:lightRig rig="threePt" dir="t"/>
            </a:scene3d>
            <a:sp3d extrusionH="127000">
              <a:bevelB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44D0E80-D1A2-4D80-8FF9-93FCD34FB2D3}"/>
                </a:ext>
              </a:extLst>
            </p:cNvPr>
            <p:cNvSpPr/>
            <p:nvPr/>
          </p:nvSpPr>
          <p:spPr>
            <a:xfrm>
              <a:off x="3553411" y="4322399"/>
              <a:ext cx="2520280" cy="864096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isometricOffAxis2Right">
                <a:rot lat="1080000" lon="17759991" rev="21599989"/>
              </a:camera>
              <a:lightRig rig="threePt" dir="t"/>
            </a:scene3d>
            <a:sp3d extrusionH="127000">
              <a:bevelB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D039D-6E37-4896-A372-463F9FDA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0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721782-B36E-4232-A0FE-C148F59D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AEED7-8B08-415F-96CC-E96D7763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OpenMP device and execution model</a:t>
            </a:r>
          </a:p>
          <a:p>
            <a:r>
              <a:rPr lang="en-US" sz="2000" dirty="0"/>
              <a:t>Offload basics</a:t>
            </a:r>
          </a:p>
          <a:p>
            <a:r>
              <a:rPr lang="en-US" sz="2000" dirty="0"/>
              <a:t>Exploit parallelism</a:t>
            </a:r>
          </a:p>
          <a:p>
            <a:r>
              <a:rPr lang="en-US" sz="2000" dirty="0"/>
              <a:t>Asynchronous offloading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4B7A62-9325-4B03-A3DF-00AD9DEB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72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E37-9748-4D5C-A258-9EA281C8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Presence Check</a:t>
            </a:r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DCAF0D-6820-41EB-B7C4-3E42E083D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1837"/>
            <a:ext cx="5684440" cy="3467482"/>
          </a:xfrm>
        </p:spPr>
        <p:txBody>
          <a:bodyPr>
            <a:normAutofit lnSpcReduction="10000"/>
          </a:bodyPr>
          <a:lstStyle/>
          <a:p>
            <a:pPr marL="265113" lvl="1"/>
            <a:r>
              <a:rPr lang="en-US" dirty="0"/>
              <a:t>OpenMP maintains a mapping table that records what memory pointers have been mapped.</a:t>
            </a:r>
          </a:p>
          <a:p>
            <a:pPr marL="265113" lvl="1"/>
            <a:r>
              <a:rPr lang="en-US" dirty="0"/>
              <a:t>That table also maintains the translation between host memory and device memory.</a:t>
            </a:r>
          </a:p>
          <a:p>
            <a:pPr marL="265113" lvl="1"/>
            <a:r>
              <a:rPr lang="en-US" dirty="0"/>
              <a:t>Constructs with no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clause for a data item then determine if data has been mapped and if not, a </a:t>
            </a:r>
            <a:r>
              <a:rPr lang="en-US" dirty="0">
                <a:latin typeface="Consolas" panose="020B0609020204030204" pitchFamily="49" charset="0"/>
              </a:rPr>
              <a:t>map(</a:t>
            </a:r>
            <a:r>
              <a:rPr lang="en-US" dirty="0" err="1">
                <a:latin typeface="Consolas" panose="020B0609020204030204" pitchFamily="49" charset="0"/>
              </a:rPr>
              <a:t>tofrom</a:t>
            </a:r>
            <a:r>
              <a:rPr lang="en-US" dirty="0">
                <a:latin typeface="Consolas" panose="020B0609020204030204" pitchFamily="49" charset="0"/>
              </a:rPr>
              <a:t>:…)</a:t>
            </a:r>
            <a:r>
              <a:rPr lang="en-US" dirty="0"/>
              <a:t> is added for that data item.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06BA-894F-40C0-902B-1620E9A0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21F8EE-2DFC-4D9B-BC10-50C5B890D9FF}"/>
              </a:ext>
            </a:extLst>
          </p:cNvPr>
          <p:cNvSpPr/>
          <p:nvPr/>
        </p:nvSpPr>
        <p:spPr>
          <a:xfrm>
            <a:off x="607485" y="2841837"/>
            <a:ext cx="5488515" cy="38275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1867" dirty="0">
                <a:latin typeface="Consolas" panose="020B0609020204030204" pitchFamily="49" charset="0"/>
              </a:rPr>
              <a:t>subroutine saxpy(a, x, y, n)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use iso_fortran_env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integer :: n, i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real(kind=real32) :: a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real(kind=real32), dimension(n) :: x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real(kind=real32), dimension(n) :: y</a:t>
            </a:r>
          </a:p>
          <a:p>
            <a:endParaRPr lang="de-DE" sz="1867" dirty="0">
              <a:latin typeface="Consolas" panose="020B0609020204030204" pitchFamily="49" charset="0"/>
            </a:endParaRPr>
          </a:p>
          <a:p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!$omp target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do i=1,n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    y(i) = a * x(i) + y(i)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end do</a:t>
            </a:r>
          </a:p>
          <a:p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!$omp end target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end subroutine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7C279-920A-424A-90CF-154ED026AE55}"/>
              </a:ext>
            </a:extLst>
          </p:cNvPr>
          <p:cNvSpPr txBox="1"/>
          <p:nvPr/>
        </p:nvSpPr>
        <p:spPr>
          <a:xfrm>
            <a:off x="2330928" y="4883679"/>
            <a:ext cx="3549048" cy="2873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67" dirty="0">
                <a:solidFill>
                  <a:srgbClr val="C00000"/>
                </a:solidFill>
                <a:latin typeface="Consolas" panose="020B0609020204030204" pitchFamily="49" charset="0"/>
              </a:rPr>
              <a:t>“present?(y)” “present?(x)”</a:t>
            </a:r>
            <a:endParaRPr lang="de-DE" sz="1867" dirty="0" err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299852-ECDC-4528-9303-99175770439B}"/>
              </a:ext>
            </a:extLst>
          </p:cNvPr>
          <p:cNvSpPr txBox="1">
            <a:spLocks/>
          </p:cNvSpPr>
          <p:nvPr/>
        </p:nvSpPr>
        <p:spPr>
          <a:xfrm>
            <a:off x="335360" y="1825625"/>
            <a:ext cx="11521280" cy="88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  <a:defRPr sz="2800" kern="1200" baseline="0">
                <a:solidFill>
                  <a:srgbClr val="0073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rgbClr val="00737D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rgbClr val="00737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00737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rgbClr val="00737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clauses are not added to </a:t>
            </a:r>
            <a:r>
              <a:rPr lang="en-US" dirty="0">
                <a:latin typeface="Consolas" panose="020B0609020204030204" pitchFamily="49" charset="0"/>
              </a:rPr>
              <a:t>target</a:t>
            </a:r>
            <a:r>
              <a:rPr lang="en-US" dirty="0"/>
              <a:t> constructs, presence checks determine if data is already available in the device data environment: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038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B302236-7246-4B30-9590-5F5399C3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Data Transfers</a:t>
            </a:r>
            <a:endParaRPr lang="en-D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253544-BD9F-46B5-BF52-A4103FE9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amount of time spent transferring data: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clauses to enforce direction of data transfer.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target data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target enter data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target exit data</a:t>
            </a:r>
            <a:r>
              <a:rPr lang="en-US" dirty="0"/>
              <a:t> constructs to keep data environment on the target device.</a:t>
            </a:r>
            <a:endParaRPr lang="de-DE" dirty="0"/>
          </a:p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0E4B2-7D81-448F-BAB3-5247D164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BC973-0C68-4A6C-9FAE-183836534EFC}"/>
              </a:ext>
            </a:extLst>
          </p:cNvPr>
          <p:cNvSpPr/>
          <p:nvPr/>
        </p:nvSpPr>
        <p:spPr>
          <a:xfrm>
            <a:off x="6240016" y="3703094"/>
            <a:ext cx="5488515" cy="2678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1867" dirty="0">
                <a:latin typeface="Consolas" panose="020B0609020204030204" pitchFamily="49" charset="0"/>
              </a:rPr>
              <a:t>subroutine saxpy(a, x, y, n)</a:t>
            </a:r>
          </a:p>
          <a:p>
            <a:r>
              <a:rPr lang="de-DE" sz="1867" dirty="0">
                <a:solidFill>
                  <a:schemeClr val="accent6"/>
                </a:solidFill>
                <a:latin typeface="Consolas" panose="020B0609020204030204" pitchFamily="49" charset="0"/>
              </a:rPr>
              <a:t>    ! </a:t>
            </a:r>
            <a:r>
              <a:rPr lang="de-DE" sz="1867" dirty="0" err="1">
                <a:solidFill>
                  <a:schemeClr val="accent6"/>
                </a:solidFill>
                <a:latin typeface="Consolas" panose="020B0609020204030204" pitchFamily="49" charset="0"/>
              </a:rPr>
              <a:t>Declarations</a:t>
            </a:r>
            <a:r>
              <a:rPr lang="de-DE" sz="1867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de-DE" sz="1867" dirty="0" err="1">
                <a:solidFill>
                  <a:schemeClr val="accent6"/>
                </a:solidFill>
                <a:latin typeface="Consolas" panose="020B0609020204030204" pitchFamily="49" charset="0"/>
              </a:rPr>
              <a:t>omitted</a:t>
            </a:r>
            <a:endParaRPr lang="de-DE" sz="1867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de-DE" sz="1867" dirty="0">
              <a:latin typeface="Consolas" panose="020B0609020204030204" pitchFamily="49" charset="0"/>
            </a:endParaRPr>
          </a:p>
          <a:p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!$omp target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do i=1,n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    y(i) = a * x(i) + y(i)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end do</a:t>
            </a:r>
          </a:p>
          <a:p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!$omp end target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end subroutine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B8E3F-2BDF-4BC4-97C4-63C25659DF7F}"/>
              </a:ext>
            </a:extLst>
          </p:cNvPr>
          <p:cNvSpPr txBox="1"/>
          <p:nvPr/>
        </p:nvSpPr>
        <p:spPr>
          <a:xfrm>
            <a:off x="8015368" y="4596460"/>
            <a:ext cx="3549048" cy="2873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67" dirty="0">
                <a:solidFill>
                  <a:srgbClr val="C00000"/>
                </a:solidFill>
                <a:latin typeface="Consolas" panose="020B0609020204030204" pitchFamily="49" charset="0"/>
              </a:rPr>
              <a:t>“present?(y)” “present?(x)”</a:t>
            </a:r>
            <a:endParaRPr lang="de-DE" sz="1867" dirty="0" err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0F988-FFD3-4D13-B159-03D9D69D8D4A}"/>
              </a:ext>
            </a:extLst>
          </p:cNvPr>
          <p:cNvSpPr/>
          <p:nvPr/>
        </p:nvSpPr>
        <p:spPr>
          <a:xfrm>
            <a:off x="472242" y="3703094"/>
            <a:ext cx="5488515" cy="23909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1867" dirty="0" err="1">
                <a:latin typeface="Consolas" panose="020B0609020204030204" pitchFamily="49" charset="0"/>
              </a:rPr>
              <a:t>subroutine</a:t>
            </a:r>
            <a:r>
              <a:rPr lang="de-DE" sz="1867" dirty="0">
                <a:latin typeface="Consolas" panose="020B0609020204030204" pitchFamily="49" charset="0"/>
              </a:rPr>
              <a:t> </a:t>
            </a:r>
            <a:r>
              <a:rPr lang="de-DE" sz="1867" dirty="0" err="1">
                <a:latin typeface="Consolas" panose="020B0609020204030204" pitchFamily="49" charset="0"/>
              </a:rPr>
              <a:t>caller</a:t>
            </a:r>
            <a:endParaRPr lang="de-DE" sz="1867" dirty="0">
              <a:latin typeface="Consolas" panose="020B0609020204030204" pitchFamily="49" charset="0"/>
            </a:endParaRPr>
          </a:p>
          <a:p>
            <a:r>
              <a:rPr lang="de-DE" sz="1867" dirty="0">
                <a:solidFill>
                  <a:schemeClr val="accent6"/>
                </a:solidFill>
                <a:latin typeface="Consolas" panose="020B0609020204030204" pitchFamily="49" charset="0"/>
              </a:rPr>
              <a:t>    ! </a:t>
            </a:r>
            <a:r>
              <a:rPr lang="de-DE" sz="1867" dirty="0" err="1">
                <a:solidFill>
                  <a:schemeClr val="accent6"/>
                </a:solidFill>
                <a:latin typeface="Consolas" panose="020B0609020204030204" pitchFamily="49" charset="0"/>
              </a:rPr>
              <a:t>Declarations</a:t>
            </a:r>
            <a:r>
              <a:rPr lang="de-DE" sz="1867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de-DE" sz="1867" dirty="0" err="1">
                <a:solidFill>
                  <a:schemeClr val="accent6"/>
                </a:solidFill>
                <a:latin typeface="Consolas" panose="020B0609020204030204" pitchFamily="49" charset="0"/>
              </a:rPr>
              <a:t>omitted</a:t>
            </a:r>
            <a:endParaRPr lang="de-DE" sz="1867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de-DE" sz="1867" dirty="0">
              <a:latin typeface="Consolas" panose="020B0609020204030204" pitchFamily="49" charset="0"/>
            </a:endParaRPr>
          </a:p>
          <a:p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!$omp </a:t>
            </a:r>
            <a:r>
              <a:rPr lang="de-DE" sz="1867" dirty="0" err="1">
                <a:solidFill>
                  <a:srgbClr val="0071C5"/>
                </a:solidFill>
                <a:latin typeface="Consolas" panose="020B0609020204030204" pitchFamily="49" charset="0"/>
              </a:rPr>
              <a:t>target</a:t>
            </a:r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 </a:t>
            </a:r>
            <a:r>
              <a:rPr lang="de-DE" sz="1867" dirty="0" err="1">
                <a:solidFill>
                  <a:srgbClr val="0071C5"/>
                </a:solidFill>
                <a:latin typeface="Consolas" panose="020B0609020204030204" pitchFamily="49" charset="0"/>
              </a:rPr>
              <a:t>data</a:t>
            </a:r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 </a:t>
            </a:r>
            <a:r>
              <a:rPr lang="de-DE" sz="1867" dirty="0" err="1">
                <a:solidFill>
                  <a:srgbClr val="0071C5"/>
                </a:solidFill>
                <a:latin typeface="Consolas" panose="020B0609020204030204" pitchFamily="49" charset="0"/>
              </a:rPr>
              <a:t>map</a:t>
            </a:r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(</a:t>
            </a:r>
            <a:r>
              <a:rPr lang="de-DE" sz="1867" dirty="0" err="1">
                <a:solidFill>
                  <a:srgbClr val="0071C5"/>
                </a:solidFill>
                <a:latin typeface="Consolas" panose="020B0609020204030204" pitchFamily="49" charset="0"/>
              </a:rPr>
              <a:t>to:x</a:t>
            </a:r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) &amp;    </a:t>
            </a:r>
          </a:p>
          <a:p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1867" dirty="0" err="1">
                <a:solidFill>
                  <a:srgbClr val="0071C5"/>
                </a:solidFill>
                <a:latin typeface="Consolas" panose="020B0609020204030204" pitchFamily="49" charset="0"/>
              </a:rPr>
              <a:t>map</a:t>
            </a:r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(</a:t>
            </a:r>
            <a:r>
              <a:rPr lang="de-DE" sz="1867" dirty="0" err="1">
                <a:solidFill>
                  <a:srgbClr val="0071C5"/>
                </a:solidFill>
                <a:latin typeface="Consolas" panose="020B0609020204030204" pitchFamily="49" charset="0"/>
              </a:rPr>
              <a:t>tofrom:y</a:t>
            </a:r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    </a:t>
            </a:r>
            <a:r>
              <a:rPr lang="de-DE" sz="1867" dirty="0" err="1">
                <a:latin typeface="Consolas" panose="020B0609020204030204" pitchFamily="49" charset="0"/>
              </a:rPr>
              <a:t>call</a:t>
            </a:r>
            <a:r>
              <a:rPr lang="de-DE" sz="1867" dirty="0">
                <a:latin typeface="Consolas" panose="020B0609020204030204" pitchFamily="49" charset="0"/>
              </a:rPr>
              <a:t> </a:t>
            </a:r>
            <a:r>
              <a:rPr lang="de-DE" sz="1867" dirty="0" err="1">
                <a:latin typeface="Consolas" panose="020B0609020204030204" pitchFamily="49" charset="0"/>
              </a:rPr>
              <a:t>saxpy</a:t>
            </a:r>
            <a:r>
              <a:rPr lang="de-DE" sz="1867" dirty="0">
                <a:latin typeface="Consolas" panose="020B0609020204030204" pitchFamily="49" charset="0"/>
              </a:rPr>
              <a:t>(a, x, y, n) </a:t>
            </a:r>
          </a:p>
          <a:p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!$omp end target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end subroutine</a:t>
            </a:r>
          </a:p>
        </p:txBody>
      </p:sp>
    </p:spTree>
    <p:extLst>
      <p:ext uri="{BB962C8B-B14F-4D97-AF65-F5344CB8AC3E}">
        <p14:creationId xmlns:p14="http://schemas.microsoft.com/office/powerpoint/2010/main" val="24229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2FE212-805A-431D-A84F-10D69066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 Data Transfers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C3444-2A3D-49EB-B13B-5BF79614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the amount of time spent transferring data: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map</a:t>
            </a:r>
            <a:r>
              <a:rPr lang="en-US" dirty="0"/>
              <a:t> clauses to enforce direction of data transfer.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target data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target enter data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target exit data</a:t>
            </a:r>
            <a:r>
              <a:rPr lang="en-US" dirty="0"/>
              <a:t> constructs to keep data environment on the target device.</a:t>
            </a:r>
            <a:endParaRPr lang="de-DE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52C1754E-C36A-4A9E-BD5F-2788AB38E2D8}"/>
              </a:ext>
            </a:extLst>
          </p:cNvPr>
          <p:cNvSpPr txBox="1"/>
          <p:nvPr/>
        </p:nvSpPr>
        <p:spPr>
          <a:xfrm>
            <a:off x="1117600" y="3632200"/>
            <a:ext cx="5080000" cy="264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36000" rIns="0" bIns="36000" rtlCol="0">
            <a:noAutofit/>
          </a:bodyPr>
          <a:lstStyle/>
          <a:p>
            <a:r>
              <a:rPr lang="de-DE" sz="1400" dirty="0">
                <a:latin typeface="Consolas" panose="020B0609020204030204" pitchFamily="49" charset="0"/>
              </a:rPr>
              <a:t>void example()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float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[N], </a:t>
            </a:r>
            <a:r>
              <a:rPr lang="en-US" sz="1400" dirty="0" err="1">
                <a:latin typeface="Consolas" panose="020B0609020204030204" pitchFamily="49" charset="0"/>
              </a:rPr>
              <a:t>data_in</a:t>
            </a:r>
            <a:r>
              <a:rPr lang="en-US" sz="1400" dirty="0">
                <a:latin typeface="Consolas" panose="020B0609020204030204" pitchFamily="49" charset="0"/>
              </a:rPr>
              <a:t>[N], float </a:t>
            </a:r>
            <a:r>
              <a:rPr lang="en-US" sz="1400" dirty="0" err="1">
                <a:latin typeface="Consolas" panose="020B0609020204030204" pitchFamily="49" charset="0"/>
              </a:rPr>
              <a:t>data_out</a:t>
            </a:r>
            <a:r>
              <a:rPr lang="en-US" sz="1400" dirty="0">
                <a:latin typeface="Consolas" panose="020B0609020204030204" pitchFamily="49" charset="0"/>
              </a:rPr>
              <a:t>[N];</a:t>
            </a:r>
          </a:p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#pragma 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omp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target data map(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alloc:tmp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[:N]) \</a:t>
            </a:r>
          </a:p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map(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to:a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[:N],b[:N]) \</a:t>
            </a:r>
          </a:p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map(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tofrom:c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[:N])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zeros(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, N);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compute_kernel_1(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, a, N); </a:t>
            </a: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// uses target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saxpy</a:t>
            </a:r>
            <a:r>
              <a:rPr lang="en-US" sz="1400" dirty="0">
                <a:latin typeface="Consolas" panose="020B0609020204030204" pitchFamily="49" charset="0"/>
              </a:rPr>
              <a:t>(2.0f,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, b, N);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compute_kernel_2(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>
                <a:latin typeface="Consolas" panose="020B0609020204030204" pitchFamily="49" charset="0"/>
              </a:rPr>
              <a:t>, b, N); </a:t>
            </a:r>
            <a:r>
              <a:rPr lang="en-US" sz="1400" dirty="0">
                <a:solidFill>
                  <a:srgbClr val="92D050"/>
                </a:solidFill>
                <a:latin typeface="Consolas" panose="020B0609020204030204" pitchFamily="49" charset="0"/>
              </a:rPr>
              <a:t>// uses target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saxpy</a:t>
            </a:r>
            <a:r>
              <a:rPr lang="en-US" sz="1400" dirty="0">
                <a:latin typeface="Consolas" panose="020B0609020204030204" pitchFamily="49" charset="0"/>
              </a:rPr>
              <a:t>(2.0f, c,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, N);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  }</a:t>
            </a:r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id="{8041382C-3BC2-4EA8-8E3E-6C27DAC1A58F}"/>
              </a:ext>
            </a:extLst>
          </p:cNvPr>
          <p:cNvSpPr txBox="1"/>
          <p:nvPr/>
        </p:nvSpPr>
        <p:spPr>
          <a:xfrm>
            <a:off x="6376637" y="3632200"/>
            <a:ext cx="4799364" cy="1158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36000" rIns="0" bIns="36000" rtlCol="0"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void zeros(float* a, int n)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1C5"/>
                </a:solidFill>
                <a:latin typeface="Consolas" panose="020B0609020204030204" pitchFamily="49" charset="0"/>
              </a:rPr>
              <a:t>#pragma </a:t>
            </a:r>
            <a:r>
              <a:rPr lang="en-US" sz="1400" dirty="0" err="1">
                <a:solidFill>
                  <a:srgbClr val="0071C5"/>
                </a:solidFill>
                <a:latin typeface="Consolas" panose="020B0609020204030204" pitchFamily="49" charset="0"/>
              </a:rPr>
              <a:t>omp</a:t>
            </a:r>
            <a:r>
              <a:rPr lang="en-US" sz="1400" dirty="0">
                <a:solidFill>
                  <a:srgbClr val="0071C5"/>
                </a:solidFill>
                <a:latin typeface="Consolas" panose="020B0609020204030204" pitchFamily="49" charset="0"/>
              </a:rPr>
              <a:t> target teams distribute parallel for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 (int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&lt; n;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a[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 = 0.0f;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9" name="Textfeld 4">
            <a:extLst>
              <a:ext uri="{FF2B5EF4-FFF2-40B4-BE49-F238E27FC236}">
                <a16:creationId xmlns:a16="http://schemas.microsoft.com/office/drawing/2014/main" id="{EC8E5E08-3E89-498B-8880-93DFD34F0AF9}"/>
              </a:ext>
            </a:extLst>
          </p:cNvPr>
          <p:cNvSpPr txBox="1"/>
          <p:nvPr/>
        </p:nvSpPr>
        <p:spPr>
          <a:xfrm>
            <a:off x="6376635" y="5116937"/>
            <a:ext cx="4799364" cy="1158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36000" rIns="0" bIns="36000" rtlCol="0"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saxpy</a:t>
            </a:r>
            <a:r>
              <a:rPr lang="en-US" sz="1400" dirty="0">
                <a:latin typeface="Consolas" panose="020B0609020204030204" pitchFamily="49" charset="0"/>
              </a:rPr>
              <a:t>(float a, float* y, float* x, int n)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1C5"/>
                </a:solidFill>
                <a:latin typeface="Consolas" panose="020B0609020204030204" pitchFamily="49" charset="0"/>
              </a:rPr>
              <a:t>#pragma </a:t>
            </a:r>
            <a:r>
              <a:rPr lang="en-US" sz="1400" dirty="0" err="1">
                <a:solidFill>
                  <a:srgbClr val="0071C5"/>
                </a:solidFill>
                <a:latin typeface="Consolas" panose="020B0609020204030204" pitchFamily="49" charset="0"/>
              </a:rPr>
              <a:t>omp</a:t>
            </a:r>
            <a:r>
              <a:rPr lang="en-US" sz="1400" dirty="0">
                <a:solidFill>
                  <a:srgbClr val="0071C5"/>
                </a:solidFill>
                <a:latin typeface="Consolas" panose="020B0609020204030204" pitchFamily="49" charset="0"/>
              </a:rPr>
              <a:t> target teams distribute parallel for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 (int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&lt; n;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y[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 = a * x[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 + y[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53AAEA-0DD7-48A9-9645-903686DF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56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target data</a:t>
            </a:r>
            <a:r>
              <a:rPr lang="en-US" dirty="0"/>
              <a:t> Construct Syntax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scoped data environment and transfer data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from the host to the device and back</a:t>
            </a:r>
          </a:p>
          <a:p>
            <a:r>
              <a:rPr lang="en-US" sz="2400" dirty="0"/>
              <a:t>Syntax (C/C++)</a:t>
            </a:r>
            <a:br>
              <a:rPr lang="en-US" sz="2000" dirty="0"/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#pragma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target data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[clause[[,] clause],…] </a:t>
            </a:r>
            <a:b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structured-block</a:t>
            </a:r>
          </a:p>
          <a:p>
            <a:r>
              <a:rPr lang="en-US" sz="2400" dirty="0"/>
              <a:t>Syntax (Fortran)</a:t>
            </a:r>
            <a:br>
              <a:rPr lang="en-US" sz="2000" dirty="0"/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!$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target data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[clause[[,] clause],…] 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structured-block</a:t>
            </a:r>
            <a:b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!$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omp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end target data</a:t>
            </a:r>
          </a:p>
          <a:p>
            <a:r>
              <a:rPr lang="en-US" sz="2400" dirty="0"/>
              <a:t>Clauses</a:t>
            </a:r>
            <a:br>
              <a:rPr lang="en-US" sz="2000" dirty="0"/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device(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scalar-integer-expression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        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map(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[{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| to | from |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tofrom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| release | delete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if(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scalar-expr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64DCF8-D17B-40EF-BDCF-E990933E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49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F413F1-98FD-405E-ADE6-E33DA643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target update</a:t>
            </a:r>
            <a:r>
              <a:rPr lang="en-US" dirty="0"/>
              <a:t> Construct Syntax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DB41E-C68C-4AAE-AFB2-9D58D9AD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Issue data transfers to or from existing data device environment</a:t>
            </a:r>
          </a:p>
          <a:p>
            <a:r>
              <a:rPr lang="en-US" sz="2400" dirty="0"/>
              <a:t>Syntax (C/C++)</a:t>
            </a:r>
            <a:br>
              <a:rPr lang="en-US" sz="2400" dirty="0"/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#pragma omp target update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[clause[[,] clause],…] </a:t>
            </a:r>
            <a:br>
              <a:rPr lang="en-US" sz="2400" i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2400" i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Syntax (Fortran)</a:t>
            </a:r>
            <a:br>
              <a:rPr lang="en-US" sz="2400" dirty="0"/>
            </a:b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!$omp target update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[clause[[,] clause],…] </a:t>
            </a:r>
            <a:b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400" dirty="0"/>
              <a:t>Clauses</a:t>
            </a:r>
            <a:br>
              <a:rPr lang="en-US" sz="2400" dirty="0"/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device(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scalar-integer-expression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to(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from(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if(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scalar-expr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de-DE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66407C-BFD6-4169-AF65-93C34738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43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target data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target update</a:t>
            </a: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607485" y="1556792"/>
            <a:ext cx="10972800" cy="499870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7725" tIns="158700" rIns="277725" bIns="158700" numCol="1" anchor="ctr" anchorCtr="0" compatLnSpc="1">
            <a:prstTxWarp prst="textNoShape">
              <a:avLst/>
            </a:prstTxWarp>
            <a:spAutoFit/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57626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914400" indent="-223838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265238" indent="-236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660525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2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117725" indent="-23495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6pPr>
            <a:lvl7pPr marL="2574925" indent="-23495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7pPr>
            <a:lvl8pPr marL="3032125" indent="-23495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8pPr>
            <a:lvl9pPr marL="3489325" indent="-234950" algn="l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#pragma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 target data device(0) map(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alloc:tmp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[:N]) map(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to:input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[:N)) map(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from:res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  {</a:t>
            </a:r>
          </a:p>
          <a:p>
            <a:pPr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#pragma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 target device(0) </a:t>
            </a:r>
          </a:p>
          <a:p>
            <a:pPr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#pragma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 parallel for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    for (i=0; i&lt;N; i++)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[i] 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some_computation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(input[i], i);</a:t>
            </a:r>
          </a:p>
          <a:p>
            <a:pPr>
              <a:buNone/>
            </a:pPr>
            <a:endParaRPr lang="en-US" sz="1600" dirty="0">
              <a:latin typeface="Consolas" panose="020B06090202040302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update_input_array_on_the_host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(input);</a:t>
            </a:r>
          </a:p>
          <a:p>
            <a:pPr>
              <a:buNone/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#pragma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 target update device(0) to(input[:N])</a:t>
            </a:r>
          </a:p>
          <a:p>
            <a:pPr>
              <a:buNone/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ea typeface="Verdana" pitchFamily="34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#pragma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 target device(0) 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#pragma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omp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 parallel for reduction(+:res)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    for (i=0; i&lt;N; i++)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      res +=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final_computation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(input[i], </a:t>
            </a:r>
            <a:r>
              <a:rPr lang="en-US" sz="1600" dirty="0" err="1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[i], i)</a:t>
            </a:r>
          </a:p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ea typeface="Verdana" pitchFamily="34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1425767" y="1556793"/>
            <a:ext cx="152400" cy="7828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Verdana" pitchFamily="34" charset="0"/>
              </a:rPr>
              <a:t>host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1419555" y="2339664"/>
            <a:ext cx="164960" cy="11227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Verdana" pitchFamily="34" charset="0"/>
              </a:rPr>
              <a:t>target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1419555" y="3462369"/>
            <a:ext cx="164960" cy="16255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Verdana" pitchFamily="34" charset="0"/>
              </a:rPr>
              <a:t>host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419555" y="5087968"/>
            <a:ext cx="164960" cy="9763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Verdana" pitchFamily="34" charset="0"/>
              </a:rPr>
              <a:t>target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1419555" y="6064273"/>
            <a:ext cx="152400" cy="4515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Verdana" pitchFamily="34" charset="0"/>
              </a:rPr>
              <a:t>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181BA-A9D7-4337-8AC4-05D2B2C9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0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98E4F2-264A-4B7A-A15A-32C94554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Offloading</a:t>
            </a:r>
            <a:endParaRPr lang="en-D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FFB0AF-5ADE-4ACA-9246-A0420E062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007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44BB61-A638-4E8B-A373-BEF0CC53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Offloads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E7711-6A00-4B15-89DE-35B2E325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33" dirty="0"/>
              <a:t>OpenMP </a:t>
            </a:r>
            <a:r>
              <a:rPr lang="en-US" sz="2133" dirty="0">
                <a:latin typeface="Consolas" panose="020B0609020204030204" pitchFamily="49" charset="0"/>
              </a:rPr>
              <a:t>target</a:t>
            </a:r>
            <a:r>
              <a:rPr lang="en-US" sz="2133" dirty="0"/>
              <a:t> constructs are synchronous by default</a:t>
            </a:r>
          </a:p>
          <a:p>
            <a:pPr lvl="1">
              <a:spcBef>
                <a:spcPts val="800"/>
              </a:spcBef>
            </a:pPr>
            <a:r>
              <a:rPr lang="en-US" sz="2133" dirty="0"/>
              <a:t>The encountering host thread awaits the end of the </a:t>
            </a:r>
            <a:r>
              <a:rPr lang="en-US" sz="2133" dirty="0">
                <a:latin typeface="Consolas" panose="020B0609020204030204" pitchFamily="49" charset="0"/>
              </a:rPr>
              <a:t>target</a:t>
            </a:r>
            <a:r>
              <a:rPr lang="en-US" sz="2133" dirty="0"/>
              <a:t> region before continuing</a:t>
            </a:r>
          </a:p>
          <a:p>
            <a:pPr lvl="1">
              <a:spcBef>
                <a:spcPts val="800"/>
              </a:spcBef>
            </a:pPr>
            <a:r>
              <a:rPr lang="en-US" sz="2133" dirty="0"/>
              <a:t>The </a:t>
            </a:r>
            <a:r>
              <a:rPr lang="en-US" sz="2133" dirty="0" err="1">
                <a:latin typeface="Consolas" panose="020B0609020204030204" pitchFamily="49" charset="0"/>
              </a:rPr>
              <a:t>nowait</a:t>
            </a:r>
            <a:r>
              <a:rPr lang="en-US" sz="2133" dirty="0"/>
              <a:t> clause makes the target constructs asynchronous (in OpenMP speak: they become an OpenMP task)</a:t>
            </a:r>
            <a:endParaRPr lang="de-DE" sz="2133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65FC6116-C75E-4AC8-8408-875C82F5C51A}"/>
              </a:ext>
            </a:extLst>
          </p:cNvPr>
          <p:cNvSpPr txBox="1"/>
          <p:nvPr/>
        </p:nvSpPr>
        <p:spPr>
          <a:xfrm>
            <a:off x="914377" y="3566783"/>
            <a:ext cx="9282881" cy="2886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36000" rIns="0" bIns="36000" rtlCol="0">
            <a:no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#pragma omp task</a:t>
            </a:r>
            <a:b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init_data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(a);</a:t>
            </a:r>
          </a:p>
          <a:p>
            <a:endParaRPr lang="en-US" sz="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#pragma omp target map(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to:a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[:N]) map(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from:x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[:N]) 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nowait</a:t>
            </a:r>
            <a:endParaRPr lang="en-US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    compute_1(a, x, N);</a:t>
            </a:r>
          </a:p>
          <a:p>
            <a:endParaRPr lang="en-US" sz="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#pragma omp target map(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to:b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[:N]) map(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from:z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[:N])  </a:t>
            </a:r>
            <a:r>
              <a:rPr lang="en-US" sz="1400" dirty="0" err="1">
                <a:solidFill>
                  <a:srgbClr val="003C71"/>
                </a:solidFill>
                <a:latin typeface="Consolas" panose="020B0609020204030204" pitchFamily="49" charset="0"/>
              </a:rPr>
              <a:t>nowait</a:t>
            </a:r>
            <a:b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compute_3(b, z, N);</a:t>
            </a:r>
          </a:p>
          <a:p>
            <a:endParaRPr lang="en-US" sz="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#pragma omp target map(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to:y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[:N]) map(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to:z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[:N])    </a:t>
            </a:r>
            <a:r>
              <a:rPr lang="en-US" sz="1400" dirty="0" err="1">
                <a:solidFill>
                  <a:srgbClr val="003C71"/>
                </a:solidFill>
                <a:latin typeface="Consolas" panose="020B0609020204030204" pitchFamily="49" charset="0"/>
              </a:rPr>
              <a:t>nowait</a:t>
            </a:r>
            <a:endParaRPr lang="en-US" sz="1400" dirty="0">
              <a:solidFill>
                <a:srgbClr val="003C7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compute_4(z, x, y, N);</a:t>
            </a:r>
          </a:p>
          <a:p>
            <a:endParaRPr lang="en-US" sz="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#pragma </a:t>
            </a:r>
            <a:r>
              <a:rPr lang="en-US" sz="1400" dirty="0" err="1">
                <a:latin typeface="Consolas" panose="020B0609020204030204" pitchFamily="49" charset="0"/>
              </a:rPr>
              <a:t>omp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taskwait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83ED4-3569-49F8-BD2B-03E2022F2803}"/>
              </a:ext>
            </a:extLst>
          </p:cNvPr>
          <p:cNvSpPr txBox="1"/>
          <p:nvPr/>
        </p:nvSpPr>
        <p:spPr>
          <a:xfrm>
            <a:off x="7010557" y="4271051"/>
            <a:ext cx="2584041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depend(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in:a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) depend(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out:x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de-DE" sz="1400" dirty="0" err="1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97F2E-1030-42E7-B338-DE3616E50E64}"/>
              </a:ext>
            </a:extLst>
          </p:cNvPr>
          <p:cNvSpPr txBox="1"/>
          <p:nvPr/>
        </p:nvSpPr>
        <p:spPr>
          <a:xfrm>
            <a:off x="7013841" y="4949864"/>
            <a:ext cx="1292020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depend(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out:y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de-DE" sz="1400" dirty="0" err="1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6012B-061F-4487-BB14-80717544E89D}"/>
              </a:ext>
            </a:extLst>
          </p:cNvPr>
          <p:cNvSpPr txBox="1"/>
          <p:nvPr/>
        </p:nvSpPr>
        <p:spPr>
          <a:xfrm>
            <a:off x="7010557" y="5615611"/>
            <a:ext cx="2484655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depend(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in:x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) depend(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in:y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de-DE" sz="1400" dirty="0" err="1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CFEEB1-C45E-42E6-9386-B5C7319D3AFD}"/>
              </a:ext>
            </a:extLst>
          </p:cNvPr>
          <p:cNvSpPr/>
          <p:nvPr/>
        </p:nvSpPr>
        <p:spPr>
          <a:xfrm>
            <a:off x="10331151" y="4115972"/>
            <a:ext cx="508000" cy="510352"/>
          </a:xfrm>
          <a:prstGeom prst="ellipse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397ADC-05A0-4688-9BA9-F1FD2C182A25}"/>
              </a:ext>
            </a:extLst>
          </p:cNvPr>
          <p:cNvSpPr/>
          <p:nvPr/>
        </p:nvSpPr>
        <p:spPr>
          <a:xfrm>
            <a:off x="11361497" y="4794604"/>
            <a:ext cx="508000" cy="5103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98A884-B6DE-4618-8A76-ACC1F32E7DA2}"/>
              </a:ext>
            </a:extLst>
          </p:cNvPr>
          <p:cNvSpPr/>
          <p:nvPr/>
        </p:nvSpPr>
        <p:spPr>
          <a:xfrm>
            <a:off x="10764756" y="5465614"/>
            <a:ext cx="508000" cy="510352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1E627D-F71E-4967-8D23-A81019EA4322}"/>
              </a:ext>
            </a:extLst>
          </p:cNvPr>
          <p:cNvCxnSpPr>
            <a:cxnSpLocks/>
            <a:stCxn id="14" idx="4"/>
            <a:endCxn id="17" idx="1"/>
          </p:cNvCxnSpPr>
          <p:nvPr/>
        </p:nvCxnSpPr>
        <p:spPr>
          <a:xfrm>
            <a:off x="10585151" y="4626325"/>
            <a:ext cx="254000" cy="91402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090D26-34EF-4839-ADA4-5BD8C136B9C8}"/>
              </a:ext>
            </a:extLst>
          </p:cNvPr>
          <p:cNvCxnSpPr>
            <a:cxnSpLocks/>
            <a:stCxn id="16" idx="3"/>
            <a:endCxn id="17" idx="7"/>
          </p:cNvCxnSpPr>
          <p:nvPr/>
        </p:nvCxnSpPr>
        <p:spPr>
          <a:xfrm flipH="1">
            <a:off x="11198361" y="5230218"/>
            <a:ext cx="237531" cy="31013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10C428-B073-4D5F-875A-B89046D28F4D}"/>
              </a:ext>
            </a:extLst>
          </p:cNvPr>
          <p:cNvSpPr txBox="1"/>
          <p:nvPr/>
        </p:nvSpPr>
        <p:spPr>
          <a:xfrm>
            <a:off x="7010401" y="3597600"/>
            <a:ext cx="1292020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depend(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out:a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endParaRPr lang="de-DE" sz="1400" dirty="0" err="1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F80F2B-6F21-4587-BDE9-F8D2A78AACBC}"/>
              </a:ext>
            </a:extLst>
          </p:cNvPr>
          <p:cNvSpPr/>
          <p:nvPr/>
        </p:nvSpPr>
        <p:spPr>
          <a:xfrm>
            <a:off x="10799304" y="3403924"/>
            <a:ext cx="508000" cy="510352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6DAA0B-99A8-4A00-B93C-102F1CCD68D6}"/>
              </a:ext>
            </a:extLst>
          </p:cNvPr>
          <p:cNvCxnSpPr>
            <a:cxnSpLocks/>
            <a:stCxn id="20" idx="3"/>
            <a:endCxn id="14" idx="0"/>
          </p:cNvCxnSpPr>
          <p:nvPr/>
        </p:nvCxnSpPr>
        <p:spPr>
          <a:xfrm flipH="1">
            <a:off x="10585151" y="3839538"/>
            <a:ext cx="288548" cy="27643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F124CD-6295-4A47-9DEB-FFC98DD50160}"/>
              </a:ext>
            </a:extLst>
          </p:cNvPr>
          <p:cNvCxnSpPr/>
          <p:nvPr/>
        </p:nvCxnSpPr>
        <p:spPr>
          <a:xfrm>
            <a:off x="10363201" y="6277635"/>
            <a:ext cx="1352849" cy="0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4B4BC8-D7BA-409B-A29A-BEECD093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8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4" grpId="0" animBg="1"/>
      <p:bldP spid="16" grpId="0" animBg="1"/>
      <p:bldP spid="17" grpId="0" animBg="1"/>
      <p:bldP spid="18" grpId="0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133F78-57BA-44C6-8F17-81E16008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4F82A-06F7-4658-8357-3B8CBB40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33"/>
              <a:t>OpenMP </a:t>
            </a:r>
            <a:r>
              <a:rPr lang="en-US" sz="2133" dirty="0"/>
              <a:t>API is ready to use discrete GPUs for offloading compute</a:t>
            </a:r>
          </a:p>
          <a:p>
            <a:pPr lvl="1"/>
            <a:r>
              <a:rPr lang="en-US" sz="2133" dirty="0"/>
              <a:t>Mature offload model w/ support for asynchronous offload/transfer</a:t>
            </a:r>
          </a:p>
          <a:p>
            <a:pPr lvl="1"/>
            <a:r>
              <a:rPr lang="en-US" sz="2133" dirty="0"/>
              <a:t>Tightly integrates with OpenMP multi-threading on the host</a:t>
            </a:r>
          </a:p>
          <a:p>
            <a:r>
              <a:rPr lang="en-US" sz="2133" dirty="0"/>
              <a:t>More, advanced features (not covered here)</a:t>
            </a:r>
          </a:p>
          <a:p>
            <a:pPr lvl="1"/>
            <a:r>
              <a:rPr lang="en-US" sz="2133" dirty="0"/>
              <a:t>Memory management API</a:t>
            </a:r>
          </a:p>
          <a:p>
            <a:pPr lvl="1"/>
            <a:r>
              <a:rPr lang="en-US" sz="2133" dirty="0"/>
              <a:t>Interoperability with native data </a:t>
            </a:r>
            <a:br>
              <a:rPr lang="en-US" sz="2133" dirty="0"/>
            </a:br>
            <a:r>
              <a:rPr lang="en-US" sz="2133" dirty="0"/>
              <a:t>management</a:t>
            </a:r>
          </a:p>
          <a:p>
            <a:pPr lvl="1"/>
            <a:r>
              <a:rPr lang="en-US" sz="2133" dirty="0"/>
              <a:t>Interoperability with native streaming</a:t>
            </a:r>
            <a:br>
              <a:rPr lang="en-US" sz="2133" dirty="0"/>
            </a:br>
            <a:r>
              <a:rPr lang="en-US" sz="2133" dirty="0"/>
              <a:t>interfaces</a:t>
            </a:r>
          </a:p>
          <a:p>
            <a:pPr lvl="1"/>
            <a:r>
              <a:rPr lang="en-US" sz="2133" dirty="0"/>
              <a:t>Unified shared memory support</a:t>
            </a:r>
            <a:endParaRPr lang="de-DE" sz="2133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F5B225-6106-48BD-A7BD-FACF9141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51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6808DE-D0A6-41BF-BFC0-AD9A929A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OpenMP Offload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10922C-7081-404F-B150-A474AB072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54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6173B3-52F6-4AE3-977F-0428100C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 for this Presentation: </a:t>
            </a:r>
            <a:r>
              <a:rPr lang="en-US" dirty="0" err="1"/>
              <a:t>saxpy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4CBA3-1BB5-4D4B-91A1-AFD6B60EC4C3}"/>
              </a:ext>
            </a:extLst>
          </p:cNvPr>
          <p:cNvSpPr/>
          <p:nvPr/>
        </p:nvSpPr>
        <p:spPr>
          <a:xfrm>
            <a:off x="607485" y="1777860"/>
            <a:ext cx="6098116" cy="4114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1867" dirty="0">
                <a:latin typeface="Consolas" panose="020B0609020204030204" pitchFamily="49" charset="0"/>
              </a:rPr>
              <a:t>void saxpy() {</a:t>
            </a:r>
          </a:p>
          <a:p>
            <a:r>
              <a:rPr lang="en-US" sz="1867" dirty="0">
                <a:latin typeface="Consolas" panose="020B0609020204030204" pitchFamily="49" charset="0"/>
              </a:rPr>
              <a:t>    float a, x[SZ], y[SZ];</a:t>
            </a:r>
          </a:p>
          <a:p>
            <a:r>
              <a:rPr lang="en-US" sz="1867" dirty="0">
                <a:solidFill>
                  <a:srgbClr val="92D050"/>
                </a:solidFill>
                <a:latin typeface="Consolas" panose="020B0609020204030204" pitchFamily="49" charset="0"/>
              </a:rPr>
              <a:t>    // left out initialization</a:t>
            </a:r>
            <a:endParaRPr lang="de-DE" sz="1867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double t = 0.0;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double tb, te;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tb = omp_get_wtime();</a:t>
            </a:r>
          </a:p>
          <a:p>
            <a:r>
              <a:rPr lang="de-DE" sz="1867" dirty="0">
                <a:solidFill>
                  <a:schemeClr val="accent1"/>
                </a:solidFill>
                <a:latin typeface="Consolas" panose="020B0609020204030204" pitchFamily="49" charset="0"/>
              </a:rPr>
              <a:t>#pragma omp parallel for firstprivate(a)</a:t>
            </a:r>
          </a:p>
          <a:p>
            <a:r>
              <a:rPr lang="de-DE" sz="1867" dirty="0">
                <a:solidFill>
                  <a:schemeClr val="accent1"/>
                </a:solidFill>
                <a:latin typeface="Consolas" panose="020B0609020204030204" pitchFamily="49" charset="0"/>
              </a:rPr>
              <a:t>    for (int i = 0; i &lt; SZ; i++) {</a:t>
            </a:r>
          </a:p>
          <a:p>
            <a:r>
              <a:rPr lang="de-DE" sz="1867" dirty="0">
                <a:solidFill>
                  <a:schemeClr val="accent1"/>
                </a:solidFill>
                <a:latin typeface="Consolas" panose="020B0609020204030204" pitchFamily="49" charset="0"/>
              </a:rPr>
              <a:t>        y[i] = a * x[i] + y[i];</a:t>
            </a:r>
          </a:p>
          <a:p>
            <a:r>
              <a:rPr lang="de-DE" sz="1867" dirty="0">
                <a:solidFill>
                  <a:schemeClr val="accent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te = omp_get_wtime();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t = te - tb;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printf("Time of kernel: %lf\n", t);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570CD70-6794-4132-99FE-D5C0C23390CD}"/>
              </a:ext>
            </a:extLst>
          </p:cNvPr>
          <p:cNvSpPr/>
          <p:nvPr/>
        </p:nvSpPr>
        <p:spPr>
          <a:xfrm>
            <a:off x="6705600" y="2722422"/>
            <a:ext cx="304800" cy="914400"/>
          </a:xfrm>
          <a:prstGeom prst="rightBrace">
            <a:avLst>
              <a:gd name="adj1" fmla="val 32143"/>
              <a:gd name="adj2" fmla="val 50000"/>
            </a:avLst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rgbClr val="00B050"/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9533FFE-8BF5-42E4-975B-F954C132B84D}"/>
              </a:ext>
            </a:extLst>
          </p:cNvPr>
          <p:cNvSpPr/>
          <p:nvPr/>
        </p:nvSpPr>
        <p:spPr>
          <a:xfrm>
            <a:off x="6705600" y="4652822"/>
            <a:ext cx="304800" cy="914400"/>
          </a:xfrm>
          <a:prstGeom prst="rightBrace">
            <a:avLst>
              <a:gd name="adj1" fmla="val 32143"/>
              <a:gd name="adj2" fmla="val 50000"/>
            </a:avLst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E2500-EDAC-4D8D-B78E-4F981691278E}"/>
              </a:ext>
            </a:extLst>
          </p:cNvPr>
          <p:cNvSpPr txBox="1"/>
          <p:nvPr/>
        </p:nvSpPr>
        <p:spPr>
          <a:xfrm>
            <a:off x="7112000" y="2892364"/>
            <a:ext cx="3657600" cy="5746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867" dirty="0">
                <a:solidFill>
                  <a:srgbClr val="00B050"/>
                </a:solidFill>
              </a:rPr>
              <a:t>Timing code (not needed, just to have a bit more code to show </a:t>
            </a:r>
            <a:r>
              <a:rPr lang="en-US" sz="1867" dirty="0">
                <a:solidFill>
                  <a:srgbClr val="00B050"/>
                </a:solidFill>
                <a:sym typeface="Wingdings" panose="05000000000000000000" pitchFamily="2" charset="2"/>
              </a:rPr>
              <a:t>)</a:t>
            </a:r>
            <a:endParaRPr lang="de-DE" sz="1867" dirty="0" err="1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3D4EA3-44DA-4A3C-9FA3-9BD265BAC132}"/>
              </a:ext>
            </a:extLst>
          </p:cNvPr>
          <p:cNvSpPr txBox="1"/>
          <p:nvPr/>
        </p:nvSpPr>
        <p:spPr>
          <a:xfrm>
            <a:off x="7124700" y="4822764"/>
            <a:ext cx="3657600" cy="5746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867" dirty="0">
                <a:solidFill>
                  <a:srgbClr val="00B050"/>
                </a:solidFill>
              </a:rPr>
              <a:t>Timing code (not needed, just to have a bit more code to show </a:t>
            </a:r>
            <a:r>
              <a:rPr lang="en-US" sz="1867" dirty="0">
                <a:solidFill>
                  <a:srgbClr val="00B050"/>
                </a:solidFill>
                <a:sym typeface="Wingdings" panose="05000000000000000000" pitchFamily="2" charset="2"/>
              </a:rPr>
              <a:t>)</a:t>
            </a:r>
            <a:endParaRPr lang="de-DE" sz="1867" dirty="0" err="1">
              <a:solidFill>
                <a:srgbClr val="00B050"/>
              </a:solidFill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61E59CF-656D-470F-8A31-1DBA7727A21D}"/>
              </a:ext>
            </a:extLst>
          </p:cNvPr>
          <p:cNvSpPr/>
          <p:nvPr/>
        </p:nvSpPr>
        <p:spPr>
          <a:xfrm>
            <a:off x="6705600" y="3666985"/>
            <a:ext cx="304800" cy="985837"/>
          </a:xfrm>
          <a:prstGeom prst="rightBrace">
            <a:avLst>
              <a:gd name="adj1" fmla="val 43254"/>
              <a:gd name="adj2" fmla="val 50000"/>
            </a:avLst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21CBB-5FB4-4058-80E9-5612877579C5}"/>
              </a:ext>
            </a:extLst>
          </p:cNvPr>
          <p:cNvSpPr txBox="1"/>
          <p:nvPr/>
        </p:nvSpPr>
        <p:spPr>
          <a:xfrm>
            <a:off x="7112000" y="3864267"/>
            <a:ext cx="4165600" cy="5746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867" dirty="0">
                <a:solidFill>
                  <a:srgbClr val="0071C5"/>
                </a:solidFill>
              </a:rPr>
              <a:t>This is the code we want to execute on a target device (i.e., GPU)</a:t>
            </a:r>
            <a:endParaRPr lang="de-DE" sz="1867" dirty="0" err="1">
              <a:solidFill>
                <a:srgbClr val="0071C5"/>
              </a:solidFill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CC347C3-2AB6-4BDA-9409-A5E53BA2A759}"/>
              </a:ext>
            </a:extLst>
          </p:cNvPr>
          <p:cNvSpPr/>
          <p:nvPr/>
        </p:nvSpPr>
        <p:spPr>
          <a:xfrm>
            <a:off x="5942541" y="5838557"/>
            <a:ext cx="3252259" cy="902811"/>
          </a:xfrm>
          <a:prstGeom prst="wedgeRoundRectCallout">
            <a:avLst>
              <a:gd name="adj1" fmla="val -86255"/>
              <a:gd name="adj2" fmla="val -210489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/>
              <a:t>Don’t do this at home!</a:t>
            </a:r>
            <a:br>
              <a:rPr lang="en-US" sz="1867" dirty="0"/>
            </a:br>
            <a:r>
              <a:rPr lang="en-US" sz="1867" dirty="0"/>
              <a:t>Use a BLAS library for this!</a:t>
            </a:r>
            <a:endParaRPr lang="de-DE" sz="1867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CAAC15-4AAB-47C0-8690-445319B2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version 4.0 the OpenMP API supports accelerators/coprocessors</a:t>
            </a:r>
          </a:p>
          <a:p>
            <a:r>
              <a:rPr lang="en-US" dirty="0"/>
              <a:t>Device model:</a:t>
            </a:r>
          </a:p>
          <a:p>
            <a:pPr lvl="1"/>
            <a:r>
              <a:rPr lang="en-US" dirty="0"/>
              <a:t>One host for “traditional” multi-threading</a:t>
            </a:r>
          </a:p>
          <a:p>
            <a:pPr lvl="1"/>
            <a:r>
              <a:rPr lang="en-US" dirty="0"/>
              <a:t>Multiple accelerators/coprocessors of the same kind for offloading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181600" y="5062012"/>
            <a:ext cx="1905000" cy="0"/>
          </a:xfrm>
          <a:prstGeom prst="line">
            <a:avLst/>
          </a:prstGeom>
          <a:noFill/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380678" y="5891940"/>
            <a:ext cx="134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Accelerators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33056"/>
            <a:ext cx="2920237" cy="25361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8865" y="6170702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038FF-23C0-4F70-9672-B54919F21BFE}"/>
              </a:ext>
            </a:extLst>
          </p:cNvPr>
          <p:cNvSpPr/>
          <p:nvPr/>
        </p:nvSpPr>
        <p:spPr>
          <a:xfrm>
            <a:off x="2567608" y="4293096"/>
            <a:ext cx="2520280" cy="864096"/>
          </a:xfrm>
          <a:prstGeom prst="rect">
            <a:avLst/>
          </a:prstGeom>
          <a:solidFill>
            <a:schemeClr val="accent2"/>
          </a:solidFill>
          <a:scene3d>
            <a:camera prst="isometricOffAxis2Right">
              <a:rot lat="1080000" lon="17759991" rev="21599989"/>
            </a:camera>
            <a:lightRig rig="threePt" dir="t"/>
          </a:scene3d>
          <a:sp3d extrusionH="127000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F938B-1D46-4D52-817A-3ECA4A9996FF}"/>
              </a:ext>
            </a:extLst>
          </p:cNvPr>
          <p:cNvSpPr/>
          <p:nvPr/>
        </p:nvSpPr>
        <p:spPr>
          <a:xfrm>
            <a:off x="2896209" y="4365893"/>
            <a:ext cx="2520280" cy="864096"/>
          </a:xfrm>
          <a:prstGeom prst="rect">
            <a:avLst/>
          </a:prstGeom>
          <a:solidFill>
            <a:schemeClr val="accent2"/>
          </a:solidFill>
          <a:scene3d>
            <a:camera prst="isometricOffAxis2Right">
              <a:rot lat="1080000" lon="17759991" rev="21599989"/>
            </a:camera>
            <a:lightRig rig="threePt" dir="t"/>
          </a:scene3d>
          <a:sp3d extrusionH="127000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BC966B-A16F-4529-959E-3BD6317970BA}"/>
              </a:ext>
            </a:extLst>
          </p:cNvPr>
          <p:cNvSpPr/>
          <p:nvPr/>
        </p:nvSpPr>
        <p:spPr>
          <a:xfrm>
            <a:off x="3224810" y="4438690"/>
            <a:ext cx="2520280" cy="864096"/>
          </a:xfrm>
          <a:prstGeom prst="rect">
            <a:avLst/>
          </a:prstGeom>
          <a:solidFill>
            <a:schemeClr val="accent2"/>
          </a:solidFill>
          <a:scene3d>
            <a:camera prst="isometricOffAxis2Right">
              <a:rot lat="1080000" lon="17759991" rev="21599989"/>
            </a:camera>
            <a:lightRig rig="threePt" dir="t"/>
          </a:scene3d>
          <a:sp3d extrusionH="127000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30B2C-0424-4479-B1AB-237D693D6850}"/>
              </a:ext>
            </a:extLst>
          </p:cNvPr>
          <p:cNvSpPr/>
          <p:nvPr/>
        </p:nvSpPr>
        <p:spPr>
          <a:xfrm>
            <a:off x="3553411" y="4511487"/>
            <a:ext cx="2520280" cy="864096"/>
          </a:xfrm>
          <a:prstGeom prst="rect">
            <a:avLst/>
          </a:prstGeom>
          <a:solidFill>
            <a:schemeClr val="accent2"/>
          </a:solidFill>
          <a:scene3d>
            <a:camera prst="isometricOffAxis2Right">
              <a:rot lat="1080000" lon="17759991" rev="21599989"/>
            </a:camera>
            <a:lightRig rig="threePt" dir="t"/>
          </a:scene3d>
          <a:sp3d extrusionH="127000"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AD8F4-403B-4116-8B3B-9A6C04CC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0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2935-174A-475D-8058-BF331049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1280" cy="1325563"/>
          </a:xfrm>
        </p:spPr>
        <p:txBody>
          <a:bodyPr anchor="ctr"/>
          <a:lstStyle/>
          <a:p>
            <a:r>
              <a:rPr lang="en-US" dirty="0"/>
              <a:t>OpenMP Execution Model for Devices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72223-6161-42EB-B029-63506FDA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825625"/>
            <a:ext cx="11522075" cy="22079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Offload region and its data environment are bound to the lexical scope of the construct</a:t>
            </a:r>
          </a:p>
          <a:p>
            <a:pPr lvl="1"/>
            <a:r>
              <a:rPr lang="en-US" dirty="0"/>
              <a:t>Data environment is created at the opening curly brace</a:t>
            </a:r>
          </a:p>
          <a:p>
            <a:pPr lvl="1"/>
            <a:r>
              <a:rPr lang="en-US" dirty="0"/>
              <a:t>Data environment is automatically destroyed at the closing curly brace</a:t>
            </a:r>
          </a:p>
          <a:p>
            <a:pPr lvl="1"/>
            <a:r>
              <a:rPr lang="en-US" dirty="0"/>
              <a:t>Data transfers (if needed) are done at the curly braces, too:</a:t>
            </a:r>
          </a:p>
          <a:p>
            <a:pPr lvl="2"/>
            <a:r>
              <a:rPr lang="en-US" dirty="0"/>
              <a:t>Upload data from the host to the target device at the opening curly brace.</a:t>
            </a:r>
          </a:p>
          <a:p>
            <a:pPr lvl="2"/>
            <a:r>
              <a:rPr lang="en-US" dirty="0"/>
              <a:t>Download data from the target device at the closing curly brace.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496AA-3D43-4790-9B48-A55BEBCE6909}"/>
              </a:ext>
            </a:extLst>
          </p:cNvPr>
          <p:cNvSpPr/>
          <p:nvPr/>
        </p:nvSpPr>
        <p:spPr bwMode="auto">
          <a:xfrm>
            <a:off x="1981200" y="4021558"/>
            <a:ext cx="2057400" cy="25757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Host memory</a:t>
            </a:r>
            <a:endParaRPr lang="en-DE" sz="20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796D24-658A-4022-8ADE-D40BBEDC97D6}"/>
              </a:ext>
            </a:extLst>
          </p:cNvPr>
          <p:cNvSpPr/>
          <p:nvPr/>
        </p:nvSpPr>
        <p:spPr bwMode="auto">
          <a:xfrm>
            <a:off x="7451905" y="4021558"/>
            <a:ext cx="2057400" cy="25757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  <a:cs typeface="Segoe UI" pitchFamily="34" charset="0"/>
              </a:rPr>
              <a:t>Device </a:t>
            </a:r>
            <a:r>
              <a:rPr lang="en-US" sz="2000">
                <a:solidFill>
                  <a:schemeClr val="tx1"/>
                </a:solidFill>
                <a:cs typeface="Segoe UI" pitchFamily="34" charset="0"/>
              </a:rPr>
              <a:t>mem.</a:t>
            </a:r>
            <a:endParaRPr lang="en-DE" sz="2000" dirty="0" err="1">
              <a:solidFill>
                <a:schemeClr val="tx1"/>
              </a:solidFill>
              <a:cs typeface="Segoe UI" pitchFamily="34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DEE915-017C-4FF5-8276-12F754A81AFC}"/>
              </a:ext>
            </a:extLst>
          </p:cNvPr>
          <p:cNvSpPr/>
          <p:nvPr/>
        </p:nvSpPr>
        <p:spPr bwMode="auto">
          <a:xfrm>
            <a:off x="2514600" y="4824114"/>
            <a:ext cx="914400" cy="106680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0101010101101001111010110101000101010101010101010101020101011010000100101010101010100011001</a:t>
            </a:r>
            <a:endParaRPr lang="en-DE" sz="1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554AF-7746-4C5B-B8F6-AE8B4EB4B422}"/>
              </a:ext>
            </a:extLst>
          </p:cNvPr>
          <p:cNvSpPr txBox="1"/>
          <p:nvPr/>
        </p:nvSpPr>
        <p:spPr>
          <a:xfrm>
            <a:off x="2296592" y="4671714"/>
            <a:ext cx="2180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1800" dirty="0"/>
              <a:t>A:</a:t>
            </a:r>
            <a:endParaRPr lang="en-DE" sz="18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19569AC-90D2-43BB-A251-132A08053CB0}"/>
              </a:ext>
            </a:extLst>
          </p:cNvPr>
          <p:cNvSpPr/>
          <p:nvPr/>
        </p:nvSpPr>
        <p:spPr bwMode="auto">
          <a:xfrm>
            <a:off x="7914208" y="5281314"/>
            <a:ext cx="924992" cy="106680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DE" sz="1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FCA3D-C45F-4B9C-BF85-6A1ECD5C6C71}"/>
              </a:ext>
            </a:extLst>
          </p:cNvPr>
          <p:cNvSpPr txBox="1"/>
          <p:nvPr/>
        </p:nvSpPr>
        <p:spPr>
          <a:xfrm>
            <a:off x="7696200" y="5125186"/>
            <a:ext cx="2180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1800" dirty="0"/>
              <a:t>A:</a:t>
            </a:r>
            <a:endParaRPr lang="en-DE" sz="180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ED8784B0-F40B-4439-A19D-94569A13059E}"/>
              </a:ext>
            </a:extLst>
          </p:cNvPr>
          <p:cNvSpPr/>
          <p:nvPr/>
        </p:nvSpPr>
        <p:spPr bwMode="auto">
          <a:xfrm>
            <a:off x="2514600" y="4824114"/>
            <a:ext cx="911862" cy="106680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01010101011010011110101101010001010101010101010101010201010110100001001010101010101000110011100110</a:t>
            </a:r>
            <a:endParaRPr lang="en-DE" sz="1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635AB1-4574-4BEB-9592-12117D38697E}"/>
              </a:ext>
            </a:extLst>
          </p:cNvPr>
          <p:cNvSpPr txBox="1"/>
          <p:nvPr/>
        </p:nvSpPr>
        <p:spPr>
          <a:xfrm>
            <a:off x="3461519" y="4702491"/>
            <a:ext cx="5770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1400" dirty="0"/>
              <a:t>0xabcd</a:t>
            </a:r>
            <a:endParaRPr lang="en-DE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D3688-3CB2-4D21-9964-29992F164472}"/>
              </a:ext>
            </a:extLst>
          </p:cNvPr>
          <p:cNvSpPr txBox="1"/>
          <p:nvPr/>
        </p:nvSpPr>
        <p:spPr>
          <a:xfrm>
            <a:off x="8839200" y="5160000"/>
            <a:ext cx="5370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1400" dirty="0"/>
              <a:t>0xef12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6C1D0-3A85-4CCF-9A5A-62DAFB525D0C}"/>
              </a:ext>
            </a:extLst>
          </p:cNvPr>
          <p:cNvSpPr txBox="1"/>
          <p:nvPr/>
        </p:nvSpPr>
        <p:spPr>
          <a:xfrm>
            <a:off x="4343400" y="4255561"/>
            <a:ext cx="2786019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buClr>
                <a:schemeClr val="accent1"/>
              </a:buClr>
              <a:buSzPct val="60000"/>
            </a:pPr>
            <a:r>
              <a:rPr lang="en-US" sz="1800" dirty="0">
                <a:solidFill>
                  <a:srgbClr val="00737D"/>
                </a:solidFill>
                <a:latin typeface="Consolas" panose="020B0609020204030204" pitchFamily="49" charset="0"/>
              </a:rPr>
              <a:t>!$omp target         &amp;</a:t>
            </a:r>
          </a:p>
          <a:p>
            <a:pPr algn="l">
              <a:buClr>
                <a:schemeClr val="accent1"/>
              </a:buClr>
              <a:buSzPct val="60000"/>
            </a:pPr>
            <a:r>
              <a:rPr lang="en-US" sz="1800" dirty="0">
                <a:solidFill>
                  <a:srgbClr val="00737D"/>
                </a:solidFill>
                <a:latin typeface="Consolas" panose="020B0609020204030204" pitchFamily="49" charset="0"/>
              </a:rPr>
              <a:t>!$omp   map(</a:t>
            </a:r>
            <a:r>
              <a:rPr lang="en-US" sz="1800" dirty="0" err="1">
                <a:solidFill>
                  <a:srgbClr val="00737D"/>
                </a:solidFill>
                <a:latin typeface="Consolas" panose="020B0609020204030204" pitchFamily="49" charset="0"/>
              </a:rPr>
              <a:t>alloc:A</a:t>
            </a:r>
            <a:r>
              <a:rPr lang="en-US" sz="1800" dirty="0">
                <a:solidFill>
                  <a:srgbClr val="00737D"/>
                </a:solidFill>
                <a:latin typeface="Consolas" panose="020B0609020204030204" pitchFamily="49" charset="0"/>
              </a:rPr>
              <a:t>) &amp;</a:t>
            </a:r>
          </a:p>
          <a:p>
            <a:pPr algn="l">
              <a:buClr>
                <a:schemeClr val="accent1"/>
              </a:buClr>
              <a:buSzPct val="60000"/>
            </a:pPr>
            <a:r>
              <a:rPr lang="en-US" sz="1800" dirty="0">
                <a:solidFill>
                  <a:srgbClr val="00737D"/>
                </a:solidFill>
                <a:latin typeface="Consolas" panose="020B0609020204030204" pitchFamily="49" charset="0"/>
              </a:rPr>
              <a:t>!$omp   map(</a:t>
            </a:r>
            <a:r>
              <a:rPr lang="en-US" sz="1800" dirty="0" err="1">
                <a:solidFill>
                  <a:srgbClr val="00737D"/>
                </a:solidFill>
                <a:latin typeface="Consolas" panose="020B0609020204030204" pitchFamily="49" charset="0"/>
              </a:rPr>
              <a:t>to:A</a:t>
            </a:r>
            <a:r>
              <a:rPr lang="en-US" sz="1800" dirty="0">
                <a:solidFill>
                  <a:srgbClr val="00737D"/>
                </a:solidFill>
                <a:latin typeface="Consolas" panose="020B0609020204030204" pitchFamily="49" charset="0"/>
              </a:rPr>
              <a:t>)    &amp;</a:t>
            </a:r>
          </a:p>
          <a:p>
            <a:pPr algn="l">
              <a:buClr>
                <a:schemeClr val="accent1"/>
              </a:buClr>
              <a:buSzPct val="60000"/>
            </a:pPr>
            <a:r>
              <a:rPr lang="en-US" sz="1800" dirty="0">
                <a:solidFill>
                  <a:srgbClr val="00737D"/>
                </a:solidFill>
                <a:latin typeface="Consolas" panose="020B0609020204030204" pitchFamily="49" charset="0"/>
              </a:rPr>
              <a:t>!$omp   map(</a:t>
            </a:r>
            <a:r>
              <a:rPr lang="en-US" sz="1800" dirty="0" err="1">
                <a:solidFill>
                  <a:srgbClr val="00737D"/>
                </a:solidFill>
                <a:latin typeface="Consolas" panose="020B0609020204030204" pitchFamily="49" charset="0"/>
              </a:rPr>
              <a:t>from:A</a:t>
            </a:r>
            <a:r>
              <a:rPr lang="en-US" sz="1800" dirty="0">
                <a:solidFill>
                  <a:srgbClr val="00737D"/>
                </a:solidFill>
                <a:latin typeface="Consolas" panose="020B0609020204030204" pitchFamily="49" charset="0"/>
              </a:rPr>
              <a:t>)  &amp;</a:t>
            </a:r>
          </a:p>
          <a:p>
            <a:pPr algn="l">
              <a:buClr>
                <a:schemeClr val="accent1"/>
              </a:buClr>
              <a:buSzPct val="60000"/>
            </a:pPr>
            <a:r>
              <a:rPr lang="en-US" sz="1800" dirty="0">
                <a:solidFill>
                  <a:srgbClr val="00737D"/>
                </a:solidFill>
                <a:latin typeface="Consolas" panose="020B0609020204030204" pitchFamily="49" charset="0"/>
              </a:rPr>
              <a:t>   call compute(A)</a:t>
            </a:r>
          </a:p>
          <a:p>
            <a:pPr algn="l">
              <a:buClr>
                <a:schemeClr val="accent1"/>
              </a:buClr>
              <a:buSzPct val="60000"/>
            </a:pPr>
            <a:r>
              <a:rPr lang="en-US" sz="1800" dirty="0">
                <a:solidFill>
                  <a:srgbClr val="00737D"/>
                </a:solidFill>
                <a:latin typeface="Consolas" panose="020B0609020204030204" pitchFamily="49" charset="0"/>
              </a:rPr>
              <a:t>!$omp end target</a:t>
            </a:r>
            <a:endParaRPr lang="en-DE" sz="1800" dirty="0">
              <a:solidFill>
                <a:srgbClr val="00737D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8FB8A72-4EB5-4667-A8C3-8D946C8B9646}"/>
              </a:ext>
            </a:extLst>
          </p:cNvPr>
          <p:cNvSpPr/>
          <p:nvPr/>
        </p:nvSpPr>
        <p:spPr bwMode="auto">
          <a:xfrm>
            <a:off x="7914208" y="5281314"/>
            <a:ext cx="918217" cy="106680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1101110101101011111010110101000101010100001111010011030101011010111100101010101010101100111</a:t>
            </a:r>
            <a:endParaRPr lang="en-DE" sz="1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0D1A425-4250-469F-BBD4-BA3CDD212689}"/>
              </a:ext>
            </a:extLst>
          </p:cNvPr>
          <p:cNvSpPr/>
          <p:nvPr/>
        </p:nvSpPr>
        <p:spPr bwMode="auto">
          <a:xfrm>
            <a:off x="7914208" y="5281314"/>
            <a:ext cx="918217" cy="106680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11011101011010111110101101010001010101000011110100110301010110101111001010101010101011001101110001</a:t>
            </a:r>
            <a:endParaRPr lang="en-DE" sz="1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479997-226B-47A1-A1BB-C240F0B09184}"/>
              </a:ext>
            </a:extLst>
          </p:cNvPr>
          <p:cNvSpPr/>
          <p:nvPr/>
        </p:nvSpPr>
        <p:spPr bwMode="auto">
          <a:xfrm>
            <a:off x="7545237" y="5198517"/>
            <a:ext cx="1870736" cy="13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DE" sz="2000" dirty="0" err="1">
              <a:solidFill>
                <a:schemeClr val="tx1"/>
              </a:solidFill>
              <a:cs typeface="Segoe UI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B16C2FC-6525-4BFC-B88A-966380FC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9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 L 0.44375 0.0666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6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-0.44323 -0.0666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6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4" grpId="0"/>
      <p:bldP spid="19" grpId="0" animBg="1"/>
      <p:bldP spid="16" grpId="0" animBg="1"/>
      <p:bldP spid="16" grpId="1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for Devices - Constructs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Transfer control </a:t>
            </a:r>
            <a:r>
              <a:rPr lang="en-US" sz="2400" dirty="0">
                <a:solidFill>
                  <a:srgbClr val="0070C0"/>
                </a:solidFill>
              </a:rPr>
              <a:t>and data </a:t>
            </a:r>
            <a:r>
              <a:rPr lang="en-US" sz="2400" dirty="0"/>
              <a:t>from the host to the device</a:t>
            </a:r>
          </a:p>
          <a:p>
            <a:r>
              <a:rPr lang="en-US" sz="2400" dirty="0"/>
              <a:t>Syntax (C/C++)</a:t>
            </a:r>
            <a:br>
              <a:rPr lang="en-US" sz="2000" dirty="0"/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#pragma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target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[clause[[,] clause],…] </a:t>
            </a:r>
            <a:b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structured-block</a:t>
            </a:r>
          </a:p>
          <a:p>
            <a:r>
              <a:rPr lang="en-US" sz="2400" dirty="0"/>
              <a:t>Syntax (Fortran)</a:t>
            </a:r>
            <a:br>
              <a:rPr lang="en-US" sz="2000" dirty="0"/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!$omp target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[clause[[,] clause],…] 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structured-block</a:t>
            </a:r>
            <a:b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!$omp end target</a:t>
            </a:r>
          </a:p>
          <a:p>
            <a:r>
              <a:rPr lang="en-US" sz="2400" dirty="0"/>
              <a:t>Clauses</a:t>
            </a:r>
            <a:br>
              <a:rPr lang="en-US" sz="2000" dirty="0"/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device(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scalar-integer-expression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        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map(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[{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alloc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| to | from |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tofrom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if(</a:t>
            </a:r>
            <a:r>
              <a:rPr lang="en-US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scalar-expr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38DDF-115E-44DA-BB6E-94283D5D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5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6173B3-52F6-4AE3-977F-0428100C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saxpy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4CBA3-1BB5-4D4B-91A1-AFD6B60EC4C3}"/>
              </a:ext>
            </a:extLst>
          </p:cNvPr>
          <p:cNvSpPr/>
          <p:nvPr/>
        </p:nvSpPr>
        <p:spPr>
          <a:xfrm>
            <a:off x="607485" y="1904389"/>
            <a:ext cx="6098116" cy="38275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1867" dirty="0">
                <a:latin typeface="Consolas" panose="020B0609020204030204" pitchFamily="49" charset="0"/>
              </a:rPr>
              <a:t>void saxpy() {</a:t>
            </a:r>
          </a:p>
          <a:p>
            <a:r>
              <a:rPr lang="en-US" sz="1867" dirty="0">
                <a:latin typeface="Consolas" panose="020B0609020204030204" pitchFamily="49" charset="0"/>
              </a:rPr>
              <a:t>    float a, x[SZ], y[SZ];</a:t>
            </a:r>
            <a:endParaRPr lang="de-DE" sz="1867" dirty="0">
              <a:latin typeface="Consolas" panose="020B0609020204030204" pitchFamily="49" charset="0"/>
            </a:endParaRP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double t = 0.0;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double tb, te;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tb = omp_get_wtime();</a:t>
            </a:r>
          </a:p>
          <a:p>
            <a:r>
              <a:rPr lang="de-DE" sz="1867" dirty="0">
                <a:solidFill>
                  <a:schemeClr val="accent1"/>
                </a:solidFill>
                <a:latin typeface="Consolas" panose="020B0609020204030204" pitchFamily="49" charset="0"/>
              </a:rPr>
              <a:t>#pragma omp target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for (int i = 0; i &lt; SZ; i++) {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    y[i] = a * x[i] + y[i];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}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te = omp_get_wtime();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t = te - tb;</a:t>
            </a:r>
          </a:p>
          <a:p>
            <a:r>
              <a:rPr lang="de-DE" sz="1867" dirty="0">
                <a:solidFill>
                  <a:srgbClr val="00B050"/>
                </a:solidFill>
                <a:latin typeface="Consolas" panose="020B0609020204030204" pitchFamily="49" charset="0"/>
              </a:rPr>
              <a:t>    printf("Time of kernel: %lf\n", t);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CDB9F-53BC-42AA-AEDC-BC2D1CA2AB64}"/>
              </a:ext>
            </a:extLst>
          </p:cNvPr>
          <p:cNvSpPr/>
          <p:nvPr/>
        </p:nvSpPr>
        <p:spPr bwMode="auto">
          <a:xfrm>
            <a:off x="6705600" y="1896928"/>
            <a:ext cx="203200" cy="1694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</a:rPr>
              <a:t>host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584E8A-9777-4CE7-A2AE-0C9E86E77B97}"/>
              </a:ext>
            </a:extLst>
          </p:cNvPr>
          <p:cNvSpPr/>
          <p:nvPr/>
        </p:nvSpPr>
        <p:spPr bwMode="auto">
          <a:xfrm>
            <a:off x="8634941" y="3590996"/>
            <a:ext cx="203200" cy="8910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</a:rPr>
              <a:t>target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A0EEB-41D8-4323-A8CD-CBEF4A3FFDB6}"/>
              </a:ext>
            </a:extLst>
          </p:cNvPr>
          <p:cNvSpPr/>
          <p:nvPr/>
        </p:nvSpPr>
        <p:spPr bwMode="auto">
          <a:xfrm>
            <a:off x="6705600" y="4482013"/>
            <a:ext cx="203200" cy="12498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</a:rPr>
              <a:t>host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3BD61C-4F79-4778-AC00-6CD1A5906D5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08800" y="3458552"/>
            <a:ext cx="1827741" cy="1324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B7C70-5DE9-42E2-AC13-F62FB5696FC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8800" y="4482012"/>
            <a:ext cx="1827741" cy="9413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5DF63B-B0C6-4539-AD56-BD49E800D96F}"/>
              </a:ext>
            </a:extLst>
          </p:cNvPr>
          <p:cNvSpPr txBox="1"/>
          <p:nvPr/>
        </p:nvSpPr>
        <p:spPr>
          <a:xfrm>
            <a:off x="7436485" y="2743961"/>
            <a:ext cx="729367" cy="6773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x[0:SZ]</a:t>
            </a:r>
            <a:b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</a:br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y[0:SZ]</a:t>
            </a:r>
            <a:endParaRPr lang="de-DE" sz="1467" dirty="0" err="1">
              <a:solidFill>
                <a:srgbClr val="003C7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CB1CC2-09D6-4727-B3C9-FDA1B2A7E4E7}"/>
              </a:ext>
            </a:extLst>
          </p:cNvPr>
          <p:cNvSpPr txBox="1"/>
          <p:nvPr/>
        </p:nvSpPr>
        <p:spPr>
          <a:xfrm>
            <a:off x="7404164" y="4642373"/>
            <a:ext cx="729367" cy="451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x[0:SZ]</a:t>
            </a:r>
            <a:b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</a:br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y[0:SZ]</a:t>
            </a:r>
            <a:endParaRPr lang="de-DE" sz="1467" dirty="0" err="1">
              <a:solidFill>
                <a:srgbClr val="003C7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805494-7CB6-405C-A1ED-2C0B4100B1C1}"/>
              </a:ext>
            </a:extLst>
          </p:cNvPr>
          <p:cNvSpPr/>
          <p:nvPr/>
        </p:nvSpPr>
        <p:spPr>
          <a:xfrm>
            <a:off x="607483" y="6351260"/>
            <a:ext cx="10385061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67" dirty="0" err="1">
                <a:latin typeface="Consolas" panose="020B0609020204030204" pitchFamily="49" charset="0"/>
              </a:rPr>
              <a:t>clang</a:t>
            </a:r>
            <a:r>
              <a:rPr lang="de-DE" sz="1467" dirty="0">
                <a:latin typeface="Consolas" panose="020B0609020204030204" pitchFamily="49" charset="0"/>
              </a:rPr>
              <a:t> -</a:t>
            </a:r>
            <a:r>
              <a:rPr lang="de-DE" sz="1467" dirty="0" err="1">
                <a:latin typeface="Consolas" panose="020B0609020204030204" pitchFamily="49" charset="0"/>
              </a:rPr>
              <a:t>fopenmp</a:t>
            </a:r>
            <a:r>
              <a:rPr lang="de-DE" sz="1467" dirty="0">
                <a:latin typeface="Consolas" panose="020B0609020204030204" pitchFamily="49" charset="0"/>
              </a:rPr>
              <a:t> -</a:t>
            </a:r>
            <a:r>
              <a:rPr lang="de-DE" sz="1467" dirty="0" err="1">
                <a:latin typeface="Consolas" panose="020B0609020204030204" pitchFamily="49" charset="0"/>
              </a:rPr>
              <a:t>fopenmp</a:t>
            </a:r>
            <a:r>
              <a:rPr lang="de-DE" sz="1467" dirty="0">
                <a:latin typeface="Consolas" panose="020B0609020204030204" pitchFamily="49" charset="0"/>
              </a:rPr>
              <a:t>-targets=</a:t>
            </a:r>
            <a:r>
              <a:rPr lang="de-DE" sz="1467" dirty="0" err="1">
                <a:latin typeface="Consolas" panose="020B0609020204030204" pitchFamily="49" charset="0"/>
              </a:rPr>
              <a:t>amdgcn-amd-amdhsa</a:t>
            </a:r>
            <a:r>
              <a:rPr lang="de-DE" sz="1467" dirty="0">
                <a:latin typeface="Consolas" panose="020B0609020204030204" pitchFamily="49" charset="0"/>
              </a:rPr>
              <a:t> -</a:t>
            </a:r>
            <a:r>
              <a:rPr lang="de-DE" sz="1467" dirty="0" err="1">
                <a:latin typeface="Consolas" panose="020B0609020204030204" pitchFamily="49" charset="0"/>
              </a:rPr>
              <a:t>Xopenmp</a:t>
            </a:r>
            <a:r>
              <a:rPr lang="de-DE" sz="1467" dirty="0">
                <a:latin typeface="Consolas" panose="020B0609020204030204" pitchFamily="49" charset="0"/>
              </a:rPr>
              <a:t>-target=</a:t>
            </a:r>
            <a:r>
              <a:rPr lang="de-DE" sz="1467" dirty="0" err="1">
                <a:latin typeface="Consolas" panose="020B0609020204030204" pitchFamily="49" charset="0"/>
              </a:rPr>
              <a:t>amdgcn-amd-amdhsa</a:t>
            </a:r>
            <a:r>
              <a:rPr lang="de-DE" sz="1467" dirty="0">
                <a:latin typeface="Consolas" panose="020B0609020204030204" pitchFamily="49" charset="0"/>
              </a:rPr>
              <a:t> -march=gfx908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83ACED-8107-46F5-B4AF-1360EE1B0EBF}"/>
              </a:ext>
            </a:extLst>
          </p:cNvPr>
          <p:cNvSpPr/>
          <p:nvPr/>
        </p:nvSpPr>
        <p:spPr>
          <a:xfrm>
            <a:off x="1582057" y="3931915"/>
            <a:ext cx="914400" cy="406400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55D905-F26D-4D3F-A6CF-CE7A52F217CB}"/>
              </a:ext>
            </a:extLst>
          </p:cNvPr>
          <p:cNvSpPr/>
          <p:nvPr/>
        </p:nvSpPr>
        <p:spPr>
          <a:xfrm>
            <a:off x="3149601" y="2193173"/>
            <a:ext cx="1117600" cy="442119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52598045-571B-4739-A1AD-20A78D15AA45}"/>
              </a:ext>
            </a:extLst>
          </p:cNvPr>
          <p:cNvSpPr/>
          <p:nvPr/>
        </p:nvSpPr>
        <p:spPr>
          <a:xfrm>
            <a:off x="8536517" y="2172070"/>
            <a:ext cx="3655484" cy="677108"/>
          </a:xfrm>
          <a:prstGeom prst="wedgeRoundRectCallout">
            <a:avLst>
              <a:gd name="adj1" fmla="val -59764"/>
              <a:gd name="adj2" fmla="val 102830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/>
              <a:t>All accessed arrays are copied from host to device and back</a:t>
            </a:r>
            <a:endParaRPr lang="de-DE" sz="1867" dirty="0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AAE09DD-A3C6-43D7-9752-E5F88FEF260F}"/>
              </a:ext>
            </a:extLst>
          </p:cNvPr>
          <p:cNvSpPr/>
          <p:nvPr/>
        </p:nvSpPr>
        <p:spPr>
          <a:xfrm>
            <a:off x="8634941" y="5633920"/>
            <a:ext cx="3557059" cy="677108"/>
          </a:xfrm>
          <a:prstGeom prst="wedgeRoundRectCallout">
            <a:avLst>
              <a:gd name="adj1" fmla="val -63041"/>
              <a:gd name="adj2" fmla="val -170597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/>
              <a:t>Copying </a:t>
            </a:r>
            <a:r>
              <a:rPr lang="en-US" sz="1867" dirty="0">
                <a:latin typeface="Consolas" panose="020B0609020204030204" pitchFamily="49" charset="0"/>
              </a:rPr>
              <a:t>x</a:t>
            </a:r>
            <a:r>
              <a:rPr lang="en-US" sz="1867" dirty="0"/>
              <a:t> back is not necessary: it was not changed.</a:t>
            </a:r>
            <a:endParaRPr lang="de-DE" sz="1867" dirty="0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6B0182F4-BDC8-4B1A-BF83-CAD5A93D9C6C}"/>
              </a:ext>
            </a:extLst>
          </p:cNvPr>
          <p:cNvSpPr/>
          <p:nvPr/>
        </p:nvSpPr>
        <p:spPr>
          <a:xfrm>
            <a:off x="7436485" y="1441637"/>
            <a:ext cx="4247516" cy="677108"/>
          </a:xfrm>
          <a:prstGeom prst="wedgeRoundRectCallout">
            <a:avLst>
              <a:gd name="adj1" fmla="val -123236"/>
              <a:gd name="adj2" fmla="val 83172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/>
              <a:t>The compiler identifies variables that are used in the </a:t>
            </a:r>
            <a:r>
              <a:rPr lang="en-US" sz="1867" dirty="0">
                <a:latin typeface="Consolas" panose="020B0609020204030204" pitchFamily="49" charset="0"/>
              </a:rPr>
              <a:t>target</a:t>
            </a:r>
            <a:r>
              <a:rPr lang="en-US" sz="1867" dirty="0"/>
              <a:t> region.</a:t>
            </a:r>
            <a:endParaRPr lang="de-DE" sz="1867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8E218-B923-4F12-8C0D-1FAD06FC2D07}"/>
              </a:ext>
            </a:extLst>
          </p:cNvPr>
          <p:cNvSpPr txBox="1"/>
          <p:nvPr/>
        </p:nvSpPr>
        <p:spPr>
          <a:xfrm>
            <a:off x="3149601" y="3384737"/>
            <a:ext cx="2760371" cy="2873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67" dirty="0">
                <a:solidFill>
                  <a:schemeClr val="accent5"/>
                </a:solidFill>
                <a:latin typeface="Consolas" panose="020B0609020204030204" pitchFamily="49" charset="0"/>
              </a:rPr>
              <a:t>“map(</a:t>
            </a:r>
            <a:r>
              <a:rPr lang="en-US" sz="1867" dirty="0" err="1">
                <a:solidFill>
                  <a:schemeClr val="accent5"/>
                </a:solidFill>
                <a:latin typeface="Consolas" panose="020B0609020204030204" pitchFamily="49" charset="0"/>
              </a:rPr>
              <a:t>tofrom:y</a:t>
            </a:r>
            <a:r>
              <a:rPr lang="en-US" sz="1867" dirty="0">
                <a:solidFill>
                  <a:schemeClr val="accent5"/>
                </a:solidFill>
                <a:latin typeface="Consolas" panose="020B0609020204030204" pitchFamily="49" charset="0"/>
              </a:rPr>
              <a:t>[0:SZ])”</a:t>
            </a:r>
            <a:endParaRPr lang="de-DE" sz="1867" dirty="0" err="1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7796A0A0-3008-48EF-B0BF-C6CFD390E540}"/>
              </a:ext>
            </a:extLst>
          </p:cNvPr>
          <p:cNvSpPr/>
          <p:nvPr/>
        </p:nvSpPr>
        <p:spPr>
          <a:xfrm>
            <a:off x="8958410" y="4237724"/>
            <a:ext cx="3252259" cy="902811"/>
          </a:xfrm>
          <a:prstGeom prst="wedgeRoundRectCallout">
            <a:avLst>
              <a:gd name="adj1" fmla="val -144442"/>
              <a:gd name="adj2" fmla="val -112559"/>
              <a:gd name="adj3" fmla="val 16667"/>
            </a:avLst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/>
              <a:t>Presence check: only transfer if not yet allocated on the device. </a:t>
            </a:r>
            <a:endParaRPr lang="de-DE" sz="1867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DE59E-41BD-467B-A980-D483F10F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3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0" grpId="0"/>
      <p:bldP spid="21" grpId="0"/>
      <p:bldP spid="23" grpId="0" animBg="1"/>
      <p:bldP spid="24" grpId="0" animBg="1"/>
      <p:bldP spid="27" grpId="0" animBg="1"/>
      <p:bldP spid="28" grpId="0" animBg="1"/>
      <p:bldP spid="29" grpId="0" animBg="1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6173B3-52F6-4AE3-977F-0428100C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saxpy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4CBA3-1BB5-4D4B-91A1-AFD6B60EC4C3}"/>
              </a:ext>
            </a:extLst>
          </p:cNvPr>
          <p:cNvSpPr/>
          <p:nvPr/>
        </p:nvSpPr>
        <p:spPr>
          <a:xfrm>
            <a:off x="607485" y="1904389"/>
            <a:ext cx="6098116" cy="38275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1867" dirty="0">
                <a:latin typeface="Consolas" panose="020B0609020204030204" pitchFamily="49" charset="0"/>
              </a:rPr>
              <a:t>subroutine saxpy(a, x, y, n)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use iso_fortran_env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integer :: n, i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real(kind=real32) :: a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real(kind=real32), dimension(n) :: x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real(kind=real32), dimension(n) :: y</a:t>
            </a:r>
          </a:p>
          <a:p>
            <a:endParaRPr lang="de-DE" sz="1867" dirty="0">
              <a:latin typeface="Consolas" panose="020B0609020204030204" pitchFamily="49" charset="0"/>
            </a:endParaRPr>
          </a:p>
          <a:p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!$omp target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do i=1,n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    y(i) = a * x(i) + y(i)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    end do</a:t>
            </a:r>
          </a:p>
          <a:p>
            <a:r>
              <a:rPr lang="de-DE" sz="1867" dirty="0">
                <a:solidFill>
                  <a:srgbClr val="0071C5"/>
                </a:solidFill>
                <a:latin typeface="Consolas" panose="020B0609020204030204" pitchFamily="49" charset="0"/>
              </a:rPr>
              <a:t>!$omp end target</a:t>
            </a:r>
          </a:p>
          <a:p>
            <a:r>
              <a:rPr lang="de-DE" sz="1867" dirty="0">
                <a:latin typeface="Consolas" panose="020B0609020204030204" pitchFamily="49" charset="0"/>
              </a:rPr>
              <a:t>end subroutine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CDB9F-53BC-42AA-AEDC-BC2D1CA2AB64}"/>
              </a:ext>
            </a:extLst>
          </p:cNvPr>
          <p:cNvSpPr/>
          <p:nvPr/>
        </p:nvSpPr>
        <p:spPr bwMode="auto">
          <a:xfrm>
            <a:off x="6705600" y="1896927"/>
            <a:ext cx="203200" cy="2055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</a:rPr>
              <a:t>host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584E8A-9777-4CE7-A2AE-0C9E86E77B97}"/>
              </a:ext>
            </a:extLst>
          </p:cNvPr>
          <p:cNvSpPr/>
          <p:nvPr/>
        </p:nvSpPr>
        <p:spPr bwMode="auto">
          <a:xfrm>
            <a:off x="8634941" y="4088988"/>
            <a:ext cx="204259" cy="10561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</a:rPr>
              <a:t>target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A0EEB-41D8-4323-A8CD-CBEF4A3FFDB6}"/>
              </a:ext>
            </a:extLst>
          </p:cNvPr>
          <p:cNvSpPr/>
          <p:nvPr/>
        </p:nvSpPr>
        <p:spPr bwMode="auto">
          <a:xfrm>
            <a:off x="6705600" y="5145158"/>
            <a:ext cx="203200" cy="58675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Verdana" pitchFamily="34" charset="0"/>
              </a:rPr>
              <a:t>host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3BD61C-4F79-4778-AC00-6CD1A5906D5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908801" y="3793968"/>
            <a:ext cx="1828271" cy="29502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B7C70-5DE9-42E2-AC13-F62FB5696FCC}"/>
              </a:ext>
            </a:extLst>
          </p:cNvPr>
          <p:cNvCxnSpPr>
            <a:cxnSpLocks/>
          </p:cNvCxnSpPr>
          <p:nvPr/>
        </p:nvCxnSpPr>
        <p:spPr>
          <a:xfrm flipH="1">
            <a:off x="6908800" y="5033776"/>
            <a:ext cx="1726141" cy="2194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5DF63B-B0C6-4539-AD56-BD49E800D96F}"/>
              </a:ext>
            </a:extLst>
          </p:cNvPr>
          <p:cNvSpPr txBox="1"/>
          <p:nvPr/>
        </p:nvSpPr>
        <p:spPr>
          <a:xfrm>
            <a:off x="7436485" y="3086244"/>
            <a:ext cx="625171" cy="67730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x(1:n)</a:t>
            </a:r>
            <a:b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</a:br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y(1:n)</a:t>
            </a:r>
            <a:endParaRPr lang="de-DE" sz="1467" dirty="0" err="1">
              <a:solidFill>
                <a:srgbClr val="003C7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CB1CC2-09D6-4727-B3C9-FDA1B2A7E4E7}"/>
              </a:ext>
            </a:extLst>
          </p:cNvPr>
          <p:cNvSpPr txBox="1"/>
          <p:nvPr/>
        </p:nvSpPr>
        <p:spPr>
          <a:xfrm>
            <a:off x="7362494" y="5253259"/>
            <a:ext cx="625171" cy="451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x(1:n)</a:t>
            </a:r>
            <a:b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</a:br>
            <a:r>
              <a:rPr lang="en-US" sz="1467" dirty="0">
                <a:solidFill>
                  <a:srgbClr val="003C71"/>
                </a:solidFill>
                <a:latin typeface="Consolas" panose="020B0609020204030204" pitchFamily="49" charset="0"/>
              </a:rPr>
              <a:t>y(1:n)</a:t>
            </a:r>
            <a:endParaRPr lang="de-DE" sz="1467" dirty="0" err="1">
              <a:solidFill>
                <a:srgbClr val="003C7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83ACED-8107-46F5-B4AF-1360EE1B0EBF}"/>
              </a:ext>
            </a:extLst>
          </p:cNvPr>
          <p:cNvSpPr/>
          <p:nvPr/>
        </p:nvSpPr>
        <p:spPr>
          <a:xfrm>
            <a:off x="1625600" y="4469478"/>
            <a:ext cx="812800" cy="406400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55D905-F26D-4D3F-A6CF-CE7A52F217CB}"/>
              </a:ext>
            </a:extLst>
          </p:cNvPr>
          <p:cNvSpPr/>
          <p:nvPr/>
        </p:nvSpPr>
        <p:spPr>
          <a:xfrm>
            <a:off x="3556001" y="3321233"/>
            <a:ext cx="2621916" cy="442119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52598045-571B-4739-A1AD-20A78D15AA45}"/>
              </a:ext>
            </a:extLst>
          </p:cNvPr>
          <p:cNvSpPr/>
          <p:nvPr/>
        </p:nvSpPr>
        <p:spPr>
          <a:xfrm>
            <a:off x="8536517" y="2509112"/>
            <a:ext cx="3655484" cy="677108"/>
          </a:xfrm>
          <a:prstGeom prst="wedgeRoundRectCallout">
            <a:avLst>
              <a:gd name="adj1" fmla="val -62539"/>
              <a:gd name="adj2" fmla="val 104413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/>
              <a:t>All accessed arrays are copied from host to device and back</a:t>
            </a:r>
            <a:endParaRPr lang="de-DE" sz="1867" dirty="0"/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1AAE09DD-A3C6-43D7-9752-E5F88FEF260F}"/>
              </a:ext>
            </a:extLst>
          </p:cNvPr>
          <p:cNvSpPr/>
          <p:nvPr/>
        </p:nvSpPr>
        <p:spPr>
          <a:xfrm>
            <a:off x="8634941" y="5633920"/>
            <a:ext cx="3557059" cy="677108"/>
          </a:xfrm>
          <a:prstGeom prst="wedgeRoundRectCallout">
            <a:avLst>
              <a:gd name="adj1" fmla="val -68267"/>
              <a:gd name="adj2" fmla="val -77336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/>
              <a:t>Copying </a:t>
            </a:r>
            <a:r>
              <a:rPr lang="en-US" sz="1867" dirty="0">
                <a:latin typeface="Consolas" panose="020B0609020204030204" pitchFamily="49" charset="0"/>
              </a:rPr>
              <a:t>x</a:t>
            </a:r>
            <a:r>
              <a:rPr lang="en-US" sz="1867" dirty="0"/>
              <a:t> back is not necessary: it was not changed.</a:t>
            </a:r>
            <a:endParaRPr lang="de-DE" sz="1867" dirty="0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6B0182F4-BDC8-4B1A-BF83-CAD5A93D9C6C}"/>
              </a:ext>
            </a:extLst>
          </p:cNvPr>
          <p:cNvSpPr/>
          <p:nvPr/>
        </p:nvSpPr>
        <p:spPr>
          <a:xfrm>
            <a:off x="6051661" y="1171198"/>
            <a:ext cx="4247516" cy="677108"/>
          </a:xfrm>
          <a:prstGeom prst="wedgeRoundRectCallout">
            <a:avLst>
              <a:gd name="adj1" fmla="val -77443"/>
              <a:gd name="adj2" fmla="val 256412"/>
              <a:gd name="adj3" fmla="val 16667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/>
              <a:t>The compiler identifies variables that are used in the </a:t>
            </a:r>
            <a:r>
              <a:rPr lang="en-US" sz="1867" dirty="0">
                <a:latin typeface="Consolas" panose="020B0609020204030204" pitchFamily="49" charset="0"/>
              </a:rPr>
              <a:t>target</a:t>
            </a:r>
            <a:r>
              <a:rPr lang="en-US" sz="1867" dirty="0"/>
              <a:t> region.</a:t>
            </a:r>
            <a:endParaRPr lang="de-DE" sz="1867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48C0D-0CCB-4D0E-8129-13EF92E2F865}"/>
              </a:ext>
            </a:extLst>
          </p:cNvPr>
          <p:cNvSpPr txBox="1"/>
          <p:nvPr/>
        </p:nvSpPr>
        <p:spPr>
          <a:xfrm>
            <a:off x="2398788" y="3952469"/>
            <a:ext cx="2628925" cy="28732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67" dirty="0">
                <a:solidFill>
                  <a:schemeClr val="accent5"/>
                </a:solidFill>
                <a:latin typeface="Consolas" panose="020B0609020204030204" pitchFamily="49" charset="0"/>
              </a:rPr>
              <a:t>“map(</a:t>
            </a:r>
            <a:r>
              <a:rPr lang="en-US" sz="1867" dirty="0" err="1">
                <a:solidFill>
                  <a:schemeClr val="accent5"/>
                </a:solidFill>
                <a:latin typeface="Consolas" panose="020B0609020204030204" pitchFamily="49" charset="0"/>
              </a:rPr>
              <a:t>tofrom:y</a:t>
            </a:r>
            <a:r>
              <a:rPr lang="en-US" sz="1867" dirty="0">
                <a:solidFill>
                  <a:schemeClr val="accent5"/>
                </a:solidFill>
                <a:latin typeface="Consolas" panose="020B0609020204030204" pitchFamily="49" charset="0"/>
              </a:rPr>
              <a:t>(1:n))”</a:t>
            </a:r>
            <a:endParaRPr lang="de-DE" sz="1867" dirty="0" err="1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14148CAD-54BA-49A6-BA85-DB3D7EECDB2F}"/>
              </a:ext>
            </a:extLst>
          </p:cNvPr>
          <p:cNvSpPr/>
          <p:nvPr/>
        </p:nvSpPr>
        <p:spPr>
          <a:xfrm>
            <a:off x="8939741" y="4190967"/>
            <a:ext cx="3252259" cy="902811"/>
          </a:xfrm>
          <a:prstGeom prst="wedgeRoundRectCallout">
            <a:avLst>
              <a:gd name="adj1" fmla="val -144442"/>
              <a:gd name="adj2" fmla="val -112559"/>
              <a:gd name="adj3" fmla="val 16667"/>
            </a:avLst>
          </a:prstGeom>
          <a:solidFill>
            <a:srgbClr val="FD92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/>
              <a:t>Presence check: only transfer if not yet allocated on the device. </a:t>
            </a:r>
            <a:endParaRPr lang="de-DE" sz="1867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ECCECE-4151-4EB1-885A-6B796924511C}"/>
              </a:ext>
            </a:extLst>
          </p:cNvPr>
          <p:cNvSpPr/>
          <p:nvPr/>
        </p:nvSpPr>
        <p:spPr>
          <a:xfrm>
            <a:off x="607483" y="6351260"/>
            <a:ext cx="10385061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67" dirty="0" err="1">
                <a:latin typeface="Consolas" panose="020B0609020204030204" pitchFamily="49" charset="0"/>
              </a:rPr>
              <a:t>flang</a:t>
            </a:r>
            <a:r>
              <a:rPr lang="de-DE" sz="1467" dirty="0">
                <a:latin typeface="Consolas" panose="020B0609020204030204" pitchFamily="49" charset="0"/>
              </a:rPr>
              <a:t> -</a:t>
            </a:r>
            <a:r>
              <a:rPr lang="de-DE" sz="1467" dirty="0" err="1">
                <a:latin typeface="Consolas" panose="020B0609020204030204" pitchFamily="49" charset="0"/>
              </a:rPr>
              <a:t>fopenmp</a:t>
            </a:r>
            <a:r>
              <a:rPr lang="de-DE" sz="1467" dirty="0">
                <a:latin typeface="Consolas" panose="020B0609020204030204" pitchFamily="49" charset="0"/>
              </a:rPr>
              <a:t> -</a:t>
            </a:r>
            <a:r>
              <a:rPr lang="de-DE" sz="1467" dirty="0" err="1">
                <a:latin typeface="Consolas" panose="020B0609020204030204" pitchFamily="49" charset="0"/>
              </a:rPr>
              <a:t>fopenmp</a:t>
            </a:r>
            <a:r>
              <a:rPr lang="de-DE" sz="1467" dirty="0">
                <a:latin typeface="Consolas" panose="020B0609020204030204" pitchFamily="49" charset="0"/>
              </a:rPr>
              <a:t>-targets=</a:t>
            </a:r>
            <a:r>
              <a:rPr lang="de-DE" sz="1467" dirty="0" err="1">
                <a:latin typeface="Consolas" panose="020B0609020204030204" pitchFamily="49" charset="0"/>
              </a:rPr>
              <a:t>amdgcn-amd-amdhsa</a:t>
            </a:r>
            <a:r>
              <a:rPr lang="de-DE" sz="1467" dirty="0">
                <a:latin typeface="Consolas" panose="020B0609020204030204" pitchFamily="49" charset="0"/>
              </a:rPr>
              <a:t> -</a:t>
            </a:r>
            <a:r>
              <a:rPr lang="de-DE" sz="1467" dirty="0" err="1">
                <a:latin typeface="Consolas" panose="020B0609020204030204" pitchFamily="49" charset="0"/>
              </a:rPr>
              <a:t>Xopenmp</a:t>
            </a:r>
            <a:r>
              <a:rPr lang="de-DE" sz="1467" dirty="0">
                <a:latin typeface="Consolas" panose="020B0609020204030204" pitchFamily="49" charset="0"/>
              </a:rPr>
              <a:t>-target=</a:t>
            </a:r>
            <a:r>
              <a:rPr lang="de-DE" sz="1467" dirty="0" err="1">
                <a:latin typeface="Consolas" panose="020B0609020204030204" pitchFamily="49" charset="0"/>
              </a:rPr>
              <a:t>amdgcn-amd-amdhsa</a:t>
            </a:r>
            <a:r>
              <a:rPr lang="de-DE" sz="1467" dirty="0">
                <a:latin typeface="Consolas" panose="020B0609020204030204" pitchFamily="49" charset="0"/>
              </a:rPr>
              <a:t> -march=gfx908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9ED2F-E602-4637-B781-F6FEA0EA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507B-E640-4389-BE2B-A74A43AA8A5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7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e4666b-88c7-4c40-89ca-4501a5deb98b" xsi:nil="true"/>
    <lcf76f155ced4ddcb4097134ff3c332f xmlns="00ec0cc8-d0cf-4020-86af-acd39222bf0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6FBBCC94700D4D9E53422662231417" ma:contentTypeVersion="10" ma:contentTypeDescription="Create a new document." ma:contentTypeScope="" ma:versionID="6f7f451940fc1843eca645a2149d4a66">
  <xsd:schema xmlns:xsd="http://www.w3.org/2001/XMLSchema" xmlns:xs="http://www.w3.org/2001/XMLSchema" xmlns:p="http://schemas.microsoft.com/office/2006/metadata/properties" xmlns:ns2="00ec0cc8-d0cf-4020-86af-acd39222bf0e" xmlns:ns3="2ae4666b-88c7-4c40-89ca-4501a5deb98b" targetNamespace="http://schemas.microsoft.com/office/2006/metadata/properties" ma:root="true" ma:fieldsID="ba8f6b4cd738251f459caaebc8328cfe" ns2:_="" ns3:_="">
    <xsd:import namespace="00ec0cc8-d0cf-4020-86af-acd39222bf0e"/>
    <xsd:import namespace="2ae4666b-88c7-4c40-89ca-4501a5deb9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c0cc8-d0cf-4020-86af-acd39222bf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8e0c18f-288f-4326-b2fb-9fa7d67524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e4666b-88c7-4c40-89ca-4501a5deb98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35a9230-7520-465c-afd3-a330f2225714}" ma:internalName="TaxCatchAll" ma:showField="CatchAllData" ma:web="2ae4666b-88c7-4c40-89ca-4501a5deb9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B5A013-CC6B-4FA6-877F-591BB9C64133}">
  <ds:schemaRefs>
    <ds:schemaRef ds:uri="http://schemas.microsoft.com/office/2006/metadata/properties"/>
    <ds:schemaRef ds:uri="http://schemas.microsoft.com/office/infopath/2007/PartnerControls"/>
    <ds:schemaRef ds:uri="2ae4666b-88c7-4c40-89ca-4501a5deb98b"/>
    <ds:schemaRef ds:uri="00ec0cc8-d0cf-4020-86af-acd39222bf0e"/>
  </ds:schemaRefs>
</ds:datastoreItem>
</file>

<file path=customXml/itemProps2.xml><?xml version="1.0" encoding="utf-8"?>
<ds:datastoreItem xmlns:ds="http://schemas.openxmlformats.org/officeDocument/2006/customXml" ds:itemID="{2E2C9256-8EDF-4077-883C-F94BB6C17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c0cc8-d0cf-4020-86af-acd39222bf0e"/>
    <ds:schemaRef ds:uri="2ae4666b-88c7-4c40-89ca-4501a5deb9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DF2D83-2E6C-41AD-AAA6-601CE9A1277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94523dde-f9d1-4aa7-80a9-c0900420d3c3}" enabled="1" method="Privileged" siteId="{3dd8961f-e488-4e60-8e11-a82d994e183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3401</Words>
  <Application>Microsoft Office PowerPoint</Application>
  <PresentationFormat>Widescreen</PresentationFormat>
  <Paragraphs>412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Segoe UI</vt:lpstr>
      <vt:lpstr>Verdana</vt:lpstr>
      <vt:lpstr>Wingdings</vt:lpstr>
      <vt:lpstr>Office Theme</vt:lpstr>
      <vt:lpstr>OpenMP Offload Programming</vt:lpstr>
      <vt:lpstr>Agenda</vt:lpstr>
      <vt:lpstr>Introduction to OpenMP Offload Features</vt:lpstr>
      <vt:lpstr>Running Example for this Presentation: saxpy</vt:lpstr>
      <vt:lpstr>Device Model</vt:lpstr>
      <vt:lpstr>OpenMP Execution Model for Devices</vt:lpstr>
      <vt:lpstr>OpenMP for Devices - Constructs</vt:lpstr>
      <vt:lpstr>Example: saxpy</vt:lpstr>
      <vt:lpstr>Example: saxpy</vt:lpstr>
      <vt:lpstr>Example: saxpy</vt:lpstr>
      <vt:lpstr>Example: saxpy</vt:lpstr>
      <vt:lpstr>Exploiting (Multilevel) Parallelism</vt:lpstr>
      <vt:lpstr>Creating Parallelism on the Target Device</vt:lpstr>
      <vt:lpstr>Example: saxpy</vt:lpstr>
      <vt:lpstr>teams Construct</vt:lpstr>
      <vt:lpstr>Multi-level Parallel saxpy</vt:lpstr>
      <vt:lpstr>Multi-level Parallel saxpy</vt:lpstr>
      <vt:lpstr>Optimizing Data Transfers</vt:lpstr>
      <vt:lpstr>Optimizing Data Transfers is Key to Performance</vt:lpstr>
      <vt:lpstr>Role of the Presence Check</vt:lpstr>
      <vt:lpstr>Optimize Data Transfers</vt:lpstr>
      <vt:lpstr>Optimize Data Transfers</vt:lpstr>
      <vt:lpstr>target data Construct Syntax</vt:lpstr>
      <vt:lpstr>target update Construct Syntax</vt:lpstr>
      <vt:lpstr>Example: target data and target update</vt:lpstr>
      <vt:lpstr>Asynchronous Offloading</vt:lpstr>
      <vt:lpstr>Asynchronous Offloads</vt:lpstr>
      <vt:lpstr>Summary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Klemm, Michael</dc:creator>
  <cp:lastModifiedBy>Klemm, Michael</cp:lastModifiedBy>
  <cp:revision>324</cp:revision>
  <dcterms:created xsi:type="dcterms:W3CDTF">2016-09-25T05:39:33Z</dcterms:created>
  <dcterms:modified xsi:type="dcterms:W3CDTF">2025-10-01T10:07:12Z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0x010100006FBBCC94700D4D9E53422662231417</vt:lpwstr>
  </property>
  <property fmtid="{D5CDD505-2E9C-101B-9397-08002B2CF9AE}" pid="3" name="MediaServiceImageTags">
    <vt:lpwstr/>
  </property>
</Properties>
</file>