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9144000"/>
  <p:notesSz cx="6858000" cy="9144000"/>
  <p:embeddedFontLst>
    <p:embeddedFont>
      <p:font typeface="Source Sans Pr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SourceSansPro-bold.fntdata"/><Relationship Id="rId12" Type="http://schemas.openxmlformats.org/officeDocument/2006/relationships/slide" Target="slides/slide8.xml"/><Relationship Id="rId34" Type="http://schemas.openxmlformats.org/officeDocument/2006/relationships/font" Target="fonts/SourceSansPro-regular.fntdata"/><Relationship Id="rId15" Type="http://schemas.openxmlformats.org/officeDocument/2006/relationships/slide" Target="slides/slide11.xml"/><Relationship Id="rId37" Type="http://schemas.openxmlformats.org/officeDocument/2006/relationships/font" Target="fonts/SourceSansPro-boldItalic.fntdata"/><Relationship Id="rId14" Type="http://schemas.openxmlformats.org/officeDocument/2006/relationships/slide" Target="slides/slide10.xml"/><Relationship Id="rId36" Type="http://schemas.openxmlformats.org/officeDocument/2006/relationships/font" Target="fonts/SourceSansPr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0500" rotWithShape="0" algn="ctr" sy="1005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ts val="352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1322921" y="1523999"/>
            <a:ext cx="6498158" cy="172486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ts val="5060"/>
              <a:buFont typeface="Noto Sans Symbols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322921" y="3299012"/>
            <a:ext cx="6498159" cy="9166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3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2420"/>
              <a:buFont typeface="Noto Sans Symbols"/>
              <a:buNone/>
              <a:defRPr b="0" i="0" sz="2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spcBef>
                <a:spcPts val="36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spcBef>
                <a:spcPts val="36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533398" y="611872"/>
            <a:ext cx="4079545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Source Sans Pro"/>
              <a:buNone/>
              <a:defRPr b="0" i="0" sz="3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533398" y="1787856"/>
            <a:ext cx="4079545" cy="37201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1320"/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100"/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99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99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6DB7D7"/>
              </a:buClr>
              <a:buSzPts val="99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6DB7D7"/>
              </a:buClr>
              <a:buSzPts val="99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11"/>
          <p:cNvSpPr/>
          <p:nvPr>
            <p:ph idx="2" type="pic"/>
          </p:nvPr>
        </p:nvSpPr>
        <p:spPr>
          <a:xfrm>
            <a:off x="5090617" y="359392"/>
            <a:ext cx="3657600" cy="531807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0500" rotWithShape="0" algn="ctr" sy="10050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3520"/>
              <a:buFont typeface="Noto Sans Symbols"/>
              <a:buNone/>
              <a:defRPr b="0" i="0" sz="3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3080"/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2398713" y="-249237"/>
            <a:ext cx="4343400" cy="80422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6240" lvl="0" marL="45720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Char char="●"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226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2420"/>
              <a:buFont typeface="Noto Sans Symbols"/>
              <a:buChar char="●"/>
              <a:defRPr b="0" i="0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683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433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432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432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4329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4329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4329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 rot="5400000">
            <a:off x="5344142" y="2393951"/>
            <a:ext cx="55753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 rot="5400000">
            <a:off x="1106487" y="-188912"/>
            <a:ext cx="5575300" cy="6689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6240" lvl="0" marL="45720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Char char="●"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226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2420"/>
              <a:buFont typeface="Noto Sans Symbols"/>
              <a:buChar char="●"/>
              <a:defRPr b="0" i="0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683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433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432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432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4329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4329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4329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6240" lvl="0" marL="45720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Char char="●"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226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2420"/>
              <a:buFont typeface="Noto Sans Symbols"/>
              <a:buChar char="●"/>
              <a:defRPr b="0" i="0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683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433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432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432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4329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4329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4329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with Picture">
  <p:cSld name="Title Slide with Pictur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ctrTitle"/>
          </p:nvPr>
        </p:nvSpPr>
        <p:spPr>
          <a:xfrm>
            <a:off x="363538" y="3352801"/>
            <a:ext cx="8416925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363538" y="4771029"/>
            <a:ext cx="8416925" cy="9726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3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2420"/>
              <a:buFont typeface="Noto Sans Symbols"/>
              <a:buNone/>
              <a:defRPr b="0" i="0" sz="2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spcBef>
                <a:spcPts val="36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spcBef>
                <a:spcPts val="36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4"/>
          <p:cNvSpPr/>
          <p:nvPr>
            <p:ph idx="2" type="pic"/>
          </p:nvPr>
        </p:nvSpPr>
        <p:spPr>
          <a:xfrm>
            <a:off x="370980" y="363538"/>
            <a:ext cx="8402040" cy="283686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0500" rotWithShape="0" algn="ctr" sy="10050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3520"/>
              <a:buFont typeface="Noto Sans Symbols"/>
              <a:buNone/>
              <a:defRPr b="0" i="0" sz="3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3080"/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49275" y="2403144"/>
            <a:ext cx="8056563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49275" y="3736005"/>
            <a:ext cx="8056563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3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76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154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54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6DB7D7"/>
              </a:buClr>
              <a:buSzPts val="154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6DB7D7"/>
              </a:buClr>
              <a:buSzPts val="154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549275" y="1600201"/>
            <a:ext cx="384048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spcBef>
                <a:spcPts val="16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433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433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433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432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432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4329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4329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4329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751071" y="1600201"/>
            <a:ext cx="384048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spcBef>
                <a:spcPts val="16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433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433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433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432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432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4329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4329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4329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549274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549274" y="1453224"/>
            <a:ext cx="3840480" cy="7508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None/>
              <a:defRPr b="0" i="0" sz="2400" u="none" cap="none" strike="noStrike">
                <a:solidFill>
                  <a:srgbClr val="6DB7D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2200"/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6DB7D7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6DB7D7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549274" y="2347415"/>
            <a:ext cx="3840480" cy="35961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spcBef>
                <a:spcPts val="16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433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433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433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432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036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036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6DB7D7"/>
              </a:buClr>
              <a:buSzPts val="176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03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0359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6DB7D7"/>
              </a:buClr>
              <a:buSzPts val="176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751070" y="1453224"/>
            <a:ext cx="3840480" cy="7508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None/>
              <a:defRPr b="0" i="0" sz="2400" u="none" cap="none" strike="noStrike">
                <a:solidFill>
                  <a:srgbClr val="6DB7D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2200"/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6DB7D7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6DB7D7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751070" y="2347415"/>
            <a:ext cx="3840480" cy="35961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spcBef>
                <a:spcPts val="16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433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433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433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432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036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036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6DB7D7"/>
              </a:buClr>
              <a:buSzPts val="176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03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0359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6DB7D7"/>
              </a:buClr>
              <a:buSzPts val="176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0" type="dt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533399" y="611872"/>
            <a:ext cx="384048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Source Sans Pro"/>
              <a:buNone/>
              <a:defRPr b="0" i="0" sz="3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4742824" y="368300"/>
            <a:ext cx="3840480" cy="55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2270" lvl="0" marL="45720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420"/>
              <a:buFont typeface="Noto Sans Symbols"/>
              <a:buChar char="●"/>
              <a:defRPr b="0" i="0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22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433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433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432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683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683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683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683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533399" y="1787856"/>
            <a:ext cx="3840480" cy="37201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1320"/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100"/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99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99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6DB7D7"/>
              </a:buClr>
              <a:buSzPts val="99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6DB7D7"/>
              </a:buClr>
              <a:buSzPts val="99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6240" lvl="0" marL="45720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Char char="●"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226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2420"/>
              <a:buFont typeface="Noto Sans Symbols"/>
              <a:buChar char="●"/>
              <a:defRPr b="0" i="0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683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22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433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432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432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4329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4329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4329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spark.adobe.com/video/E38soxT4ZvqSC" TargetMode="External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1322921" y="2288519"/>
            <a:ext cx="6498300" cy="17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ts val="4554"/>
              <a:buFont typeface="Noto Sans Symbols"/>
              <a:buNone/>
            </a:pPr>
            <a:r>
              <a:rPr b="0" i="0" lang="en-US" sz="414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Year 2 </a:t>
            </a:r>
            <a:br>
              <a:rPr b="0" i="0" lang="en-US" sz="414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414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National Curriculum Assessments</a:t>
            </a:r>
            <a:br>
              <a:rPr b="0" i="0" lang="en-US" sz="414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414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SATS</a:t>
            </a:r>
            <a:endParaRPr b="0" i="0" sz="4140" u="none" cap="none" strike="noStrik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Reading Sample Questions</a:t>
            </a:r>
            <a:endParaRPr b="0" i="0" sz="4600" u="none" cap="none" strike="noStrik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738" y="1928813"/>
            <a:ext cx="7402512" cy="193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863" y="4632325"/>
            <a:ext cx="7291387" cy="144938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/>
        </p:nvSpPr>
        <p:spPr>
          <a:xfrm>
            <a:off x="804863" y="3868738"/>
            <a:ext cx="36782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Open-ended question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Mathematics</a:t>
            </a:r>
            <a:endParaRPr b="0" i="0" sz="4600" u="none" cap="none" strike="noStrik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0338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181717"/>
                </a:solidFill>
                <a:latin typeface="Comic Sans MS"/>
                <a:ea typeface="Comic Sans MS"/>
                <a:cs typeface="Comic Sans MS"/>
                <a:sym typeface="Comic Sans MS"/>
              </a:rPr>
              <a:t>Paper 1: Arithmetic</a:t>
            </a:r>
            <a:r>
              <a:rPr b="0" i="0" lang="en-US" sz="2400" u="none" cap="none" strike="noStrike">
                <a:solidFill>
                  <a:srgbClr val="181717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-342900" lvl="1" marL="862012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2420"/>
              <a:buFont typeface="Noto Sans Symbols"/>
              <a:buChar char="➢"/>
            </a:pPr>
            <a:r>
              <a:rPr b="0" i="0" lang="en-US" sz="2200" u="none" cap="none" strike="noStrike">
                <a:solidFill>
                  <a:srgbClr val="181717"/>
                </a:solidFill>
                <a:latin typeface="Comic Sans MS"/>
                <a:ea typeface="Comic Sans MS"/>
                <a:cs typeface="Comic Sans MS"/>
                <a:sym typeface="Comic Sans MS"/>
              </a:rPr>
              <a:t>	Covers calculation methods for all operations. 	</a:t>
            </a:r>
            <a:endParaRPr/>
          </a:p>
          <a:p>
            <a:pPr indent="-342900" lvl="1" marL="862012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2420"/>
              <a:buFont typeface="Noto Sans Symbols"/>
              <a:buChar char="➢"/>
            </a:pPr>
            <a:r>
              <a:rPr b="0" i="0" lang="en-US" sz="2200" u="none" cap="none" strike="noStrike">
                <a:solidFill>
                  <a:srgbClr val="181717"/>
                </a:solidFill>
                <a:latin typeface="Comic Sans MS"/>
                <a:ea typeface="Comic Sans MS"/>
                <a:cs typeface="Comic Sans MS"/>
                <a:sym typeface="Comic Sans MS"/>
              </a:rPr>
              <a:t>	20 minutes but not strictly timed. </a:t>
            </a:r>
            <a:endParaRPr/>
          </a:p>
          <a:p>
            <a:pPr indent="0" lvl="0" marL="182562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181717"/>
                </a:solidFill>
                <a:latin typeface="Comic Sans MS"/>
                <a:ea typeface="Comic Sans MS"/>
                <a:cs typeface="Comic Sans MS"/>
                <a:sym typeface="Comic Sans MS"/>
              </a:rPr>
              <a:t>Paper 2: Reasoning </a:t>
            </a:r>
            <a:endParaRPr b="0" i="0" sz="2400" u="none" cap="none" strike="noStrike">
              <a:solidFill>
                <a:srgbClr val="18171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1" marL="862012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2420"/>
              <a:buFont typeface="Noto Sans Symbols"/>
              <a:buChar char="➢"/>
            </a:pPr>
            <a:r>
              <a:rPr b="0" i="0" lang="en-US" sz="2200" u="none" cap="none" strike="noStrike">
                <a:solidFill>
                  <a:srgbClr val="181717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Questions include multiple choice, matching, true/false, completing a chart or table or drawing a shape.</a:t>
            </a:r>
            <a:endParaRPr/>
          </a:p>
          <a:p>
            <a:pPr indent="-342900" lvl="1" marL="862012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2420"/>
              <a:buFont typeface="Noto Sans Symbols"/>
              <a:buChar char="➢"/>
            </a:pPr>
            <a:r>
              <a:rPr b="0" i="0" lang="en-US" sz="2200" u="none" cap="none" strike="noStrike">
                <a:solidFill>
                  <a:srgbClr val="181717"/>
                </a:solidFill>
                <a:latin typeface="Comic Sans MS"/>
                <a:ea typeface="Comic Sans MS"/>
                <a:cs typeface="Comic Sans MS"/>
                <a:sym typeface="Comic Sans MS"/>
              </a:rPr>
              <a:t>Some questions will also require children to show or explain their working out.</a:t>
            </a:r>
            <a:endParaRPr/>
          </a:p>
          <a:p>
            <a:pPr indent="-342900" lvl="1" marL="862012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2420"/>
              <a:buFont typeface="Noto Sans Symbols"/>
              <a:buChar char="➢"/>
            </a:pPr>
            <a:r>
              <a:rPr b="0" i="0" lang="en-US" sz="2200" u="none" cap="none" strike="noStrike">
                <a:solidFill>
                  <a:srgbClr val="181717"/>
                </a:solidFill>
                <a:latin typeface="Comic Sans MS"/>
                <a:ea typeface="Comic Sans MS"/>
                <a:cs typeface="Comic Sans MS"/>
                <a:sym typeface="Comic Sans MS"/>
              </a:rPr>
              <a:t>35 minutes but not strictly timed.  Includes time for 5 aural questions.</a:t>
            </a:r>
            <a:endParaRPr b="0" i="0" sz="2200" u="none" cap="none" strike="noStrike">
              <a:solidFill>
                <a:srgbClr val="18171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81610" lvl="0" marL="34925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Maths Paper 1: Arithmetic</a:t>
            </a:r>
            <a:endParaRPr b="0" i="0" sz="4600" u="none" cap="none" strike="noStrik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0" name="Google Shape;160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42580" r="-42580" t="0"/>
          <a:stretch/>
        </p:blipFill>
        <p:spPr>
          <a:xfrm>
            <a:off x="549275" y="1600201"/>
            <a:ext cx="8042276" cy="43434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Maths Paper 2: Reasoning</a:t>
            </a:r>
            <a:endParaRPr b="0" i="0" sz="4600" u="none" cap="none" strike="noStrik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6" name="Google Shape;166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42580" r="-42580" t="0"/>
          <a:stretch/>
        </p:blipFill>
        <p:spPr>
          <a:xfrm>
            <a:off x="-38613" y="1282700"/>
            <a:ext cx="9688356" cy="52324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Maths Paper 2: Reasoning</a:t>
            </a:r>
            <a:endParaRPr b="0" i="0" sz="4600" u="none" cap="none" strike="noStrik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72" name="Google Shape;172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35579" r="-35579" t="0"/>
          <a:stretch/>
        </p:blipFill>
        <p:spPr>
          <a:xfrm>
            <a:off x="549275" y="1600201"/>
            <a:ext cx="8042276" cy="43434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to help your child</a:t>
            </a:r>
            <a:endParaRPr b="0" i="0" sz="4600" u="none" cap="none" strike="noStrik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0338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ts val="2244"/>
              <a:buFont typeface="Arial"/>
              <a:buChar char="•"/>
            </a:pPr>
            <a:r>
              <a:rPr b="0" i="0" lang="en-US" sz="2040" u="none" cap="none" strike="noStrike">
                <a:solidFill>
                  <a:srgbClr val="091E24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Support, praise and encourage.  Trying our best is always enough.</a:t>
            </a:r>
            <a:endParaRPr b="0" i="0" sz="2040" u="none" cap="none" strike="noStrike">
              <a:solidFill>
                <a:srgbClr val="091E2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60338" lvl="0" marL="34290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244"/>
              <a:buFont typeface="Arial"/>
              <a:buChar char="•"/>
            </a:pPr>
            <a:r>
              <a:rPr b="0" i="0" lang="en-US" sz="2040" u="none" cap="none" strike="noStrike">
                <a:solidFill>
                  <a:srgbClr val="091E24"/>
                </a:solidFill>
                <a:latin typeface="Comic Sans MS"/>
                <a:ea typeface="Comic Sans MS"/>
                <a:cs typeface="Comic Sans MS"/>
                <a:sym typeface="Comic Sans MS"/>
              </a:rPr>
              <a:t>Ensure your child has best possible attendance at school.</a:t>
            </a:r>
            <a:endParaRPr b="0" i="0" sz="2040" u="none" cap="none" strike="noStrike">
              <a:solidFill>
                <a:srgbClr val="091E2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60338" lvl="0" marL="34290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244"/>
              <a:buFont typeface="Arial"/>
              <a:buChar char="•"/>
            </a:pPr>
            <a:r>
              <a:rPr b="0" i="0" lang="en-US" sz="2040" u="none" cap="none" strike="noStrike">
                <a:solidFill>
                  <a:srgbClr val="091E24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Support your child with homework tasks.</a:t>
            </a:r>
            <a:endParaRPr b="0" i="0" sz="2040" u="none" cap="none" strike="noStrike">
              <a:solidFill>
                <a:srgbClr val="091E2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60338" lvl="0" marL="34290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244"/>
              <a:buFont typeface="Arial"/>
              <a:buChar char="•"/>
            </a:pPr>
            <a:r>
              <a:rPr b="0" i="0" lang="en-US" sz="2040" u="none" cap="none" strike="noStrike">
                <a:solidFill>
                  <a:srgbClr val="091E24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Reading, spelling and arithmetic (e.g. times tables) always good to practise.</a:t>
            </a:r>
            <a:endParaRPr b="0" i="0" sz="2040" u="none" cap="none" strike="noStrike">
              <a:solidFill>
                <a:srgbClr val="091E2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60338" lvl="0" marL="34290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244"/>
              <a:buFont typeface="Arial"/>
              <a:buChar char="•"/>
            </a:pPr>
            <a:r>
              <a:rPr b="0" i="0" lang="en-US" sz="2040" u="none" cap="none" strike="noStrike">
                <a:solidFill>
                  <a:srgbClr val="091E24"/>
                </a:solidFill>
                <a:latin typeface="Comic Sans MS"/>
                <a:ea typeface="Comic Sans MS"/>
                <a:cs typeface="Comic Sans MS"/>
                <a:sym typeface="Comic Sans MS"/>
              </a:rPr>
              <a:t>Talk to your child about what they have learnt at school and what book they are reading (the character, the plot, their opinion).</a:t>
            </a:r>
            <a:endParaRPr b="0" i="0" sz="2040" u="none" cap="none" strike="noStrike">
              <a:solidFill>
                <a:srgbClr val="091E2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60338" lvl="0" marL="34290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244"/>
              <a:buFont typeface="Arial"/>
              <a:buChar char="•"/>
            </a:pPr>
            <a:r>
              <a:rPr b="0" i="0" lang="en-US" sz="2040" u="none" cap="none" strike="noStrike">
                <a:solidFill>
                  <a:srgbClr val="091E24"/>
                </a:solidFill>
                <a:latin typeface="Comic Sans MS"/>
                <a:ea typeface="Comic Sans MS"/>
                <a:cs typeface="Comic Sans MS"/>
                <a:sym typeface="Comic Sans MS"/>
              </a:rPr>
              <a:t>Make sure your child has a good sleep and healthy breakfast every morning!</a:t>
            </a:r>
            <a:endParaRPr/>
          </a:p>
          <a:p>
            <a:pPr indent="-17843" lvl="0" marL="34290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244"/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rgbClr val="091E2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06755" lvl="0" marL="34925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244"/>
              <a:buFont typeface="Noto Sans Symbols"/>
              <a:buNone/>
            </a:pPr>
            <a:r>
              <a:t/>
            </a:r>
            <a:endParaRPr b="0" i="0" sz="2040" u="none" cap="none" strike="noStrike">
              <a:solidFill>
                <a:srgbClr val="59595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Supporting Reading</a:t>
            </a:r>
            <a:endParaRPr b="0" i="0" sz="4600" u="none" cap="none" strike="noStrik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349250" marR="0" rtl="0" algn="l"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ts val="2442"/>
              <a:buFont typeface="Comic Sans MS"/>
              <a:buChar char="●"/>
            </a:pPr>
            <a:r>
              <a:rPr i="0" lang="en-US" sz="2220" u="none" cap="none" strike="noStrike">
                <a:solidFill>
                  <a:srgbClr val="181717"/>
                </a:solidFill>
                <a:latin typeface="Comic Sans MS"/>
                <a:ea typeface="Comic Sans MS"/>
                <a:cs typeface="Comic Sans MS"/>
                <a:sym typeface="Comic Sans MS"/>
              </a:rPr>
              <a:t>Enjoy stories together – reading stories to your child is equally as important as listening to your child read.</a:t>
            </a:r>
            <a:endParaRPr i="0" sz="2220" u="none" cap="none" strike="noStrike">
              <a:solidFill>
                <a:srgbClr val="18171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9250" lvl="0" marL="34925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442"/>
              <a:buFont typeface="Comic Sans MS"/>
              <a:buChar char="●"/>
            </a:pPr>
            <a:r>
              <a:rPr i="0" lang="en-US" sz="2220" u="none" cap="none" strike="noStrike">
                <a:solidFill>
                  <a:srgbClr val="181717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Read a little at a time but often.</a:t>
            </a:r>
            <a:endParaRPr i="0" sz="2220" u="none" cap="none" strike="noStrike">
              <a:solidFill>
                <a:srgbClr val="18171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9250" lvl="0" marL="34925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442"/>
              <a:buFont typeface="Comic Sans MS"/>
              <a:buChar char="●"/>
            </a:pPr>
            <a:r>
              <a:rPr i="0" lang="en-US" sz="2220" u="none" cap="none" strike="noStrike">
                <a:solidFill>
                  <a:srgbClr val="181717"/>
                </a:solidFill>
                <a:latin typeface="Comic Sans MS"/>
                <a:ea typeface="Comic Sans MS"/>
                <a:cs typeface="Comic Sans MS"/>
                <a:sym typeface="Comic Sans MS"/>
              </a:rPr>
              <a:t>Talk about the story before, during and afterwards – discuss plot, characters, their feelings and actions, predict what will happen and encourage your child to have their own opinions.</a:t>
            </a:r>
            <a:endParaRPr i="0" sz="2220" u="none" cap="none" strike="noStrike">
              <a:solidFill>
                <a:srgbClr val="18171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9250" lvl="0" marL="34925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442"/>
              <a:buFont typeface="Comic Sans MS"/>
              <a:buChar char="●"/>
            </a:pPr>
            <a:r>
              <a:rPr i="0" lang="en-US" sz="2220" u="none" cap="none" strike="noStrike">
                <a:solidFill>
                  <a:srgbClr val="181717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Look up definitions of words together.</a:t>
            </a:r>
            <a:endParaRPr i="0" sz="2220" u="none" cap="none" strike="noStrike">
              <a:solidFill>
                <a:srgbClr val="18171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9250" lvl="0" marL="34925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442"/>
              <a:buFont typeface="Comic Sans MS"/>
              <a:buChar char="●"/>
            </a:pPr>
            <a:r>
              <a:rPr i="0" lang="en-US" sz="2220" u="none" cap="none" strike="noStrike">
                <a:solidFill>
                  <a:srgbClr val="181717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 reading is valuable – it doesn’t have to be just stories. </a:t>
            </a:r>
            <a:endParaRPr i="0" sz="2220" u="none" cap="none" strike="noStrike">
              <a:solidFill>
                <a:srgbClr val="181717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Supporting Writing</a:t>
            </a:r>
            <a:endParaRPr b="0" i="0" sz="4600" u="none" cap="none" strike="noStrik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0337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ts val="2646"/>
              <a:buFont typeface="Arial"/>
              <a:buChar char="•"/>
            </a:pPr>
            <a:r>
              <a:rPr b="0" i="0" lang="en-US" sz="2405" u="none" cap="none" strike="noStrike">
                <a:solidFill>
                  <a:srgbClr val="181717"/>
                </a:solidFill>
                <a:latin typeface="Comic Sans MS"/>
                <a:ea typeface="Comic Sans MS"/>
                <a:cs typeface="Comic Sans MS"/>
                <a:sym typeface="Comic Sans MS"/>
              </a:rPr>
              <a:t>Practise and learn weekly spelling lists – make it fun.</a:t>
            </a:r>
            <a:endParaRPr/>
          </a:p>
          <a:p>
            <a:pPr indent="-160337" lvl="0" marL="3429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646"/>
              <a:buFont typeface="Arial"/>
              <a:buChar char="•"/>
            </a:pPr>
            <a:r>
              <a:rPr b="0" i="0" lang="en-US" sz="2405" u="none" cap="none" strike="noStrike">
                <a:solidFill>
                  <a:srgbClr val="181717"/>
                </a:solidFill>
                <a:latin typeface="Comic Sans MS"/>
                <a:ea typeface="Comic Sans MS"/>
                <a:cs typeface="Comic Sans MS"/>
                <a:sym typeface="Comic Sans MS"/>
              </a:rPr>
              <a:t>Encourage opportunities for writing, letters, shopping lists, notes, stories or poems.</a:t>
            </a:r>
            <a:endParaRPr b="0" i="0" sz="2405" u="none" cap="none" strike="noStrike">
              <a:solidFill>
                <a:srgbClr val="18171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60337" lvl="0" marL="3429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646"/>
              <a:buFont typeface="Arial"/>
              <a:buChar char="•"/>
            </a:pPr>
            <a:r>
              <a:rPr b="0" i="0" lang="en-US" sz="2405" u="none" cap="none" strike="noStrike">
                <a:solidFill>
                  <a:srgbClr val="181717"/>
                </a:solidFill>
                <a:latin typeface="Comic Sans MS"/>
                <a:ea typeface="Comic Sans MS"/>
                <a:cs typeface="Comic Sans MS"/>
                <a:sym typeface="Comic Sans MS"/>
              </a:rPr>
              <a:t>Write together – be a good role model for writing.</a:t>
            </a:r>
            <a:endParaRPr b="0" i="0" sz="2405" u="none" cap="none" strike="noStrike">
              <a:solidFill>
                <a:srgbClr val="18171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60337" lvl="0" marL="3429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646"/>
              <a:buFont typeface="Arial"/>
              <a:buChar char="•"/>
            </a:pPr>
            <a:r>
              <a:rPr b="0" i="0" lang="en-US" sz="2405" u="none" cap="none" strike="noStrike">
                <a:solidFill>
                  <a:srgbClr val="181717"/>
                </a:solidFill>
                <a:latin typeface="Comic Sans MS"/>
                <a:ea typeface="Comic Sans MS"/>
                <a:cs typeface="Comic Sans MS"/>
                <a:sym typeface="Comic Sans MS"/>
              </a:rPr>
              <a:t>Identify good writing features when reading (e.g. vocabulary, sentence structure, punctuation).</a:t>
            </a:r>
            <a:endParaRPr b="0" i="0" sz="2405" u="none" cap="none" strike="noStrike">
              <a:solidFill>
                <a:srgbClr val="18171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60337" lvl="0" marL="3429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646"/>
              <a:buFont typeface="Arial"/>
              <a:buChar char="•"/>
            </a:pPr>
            <a:r>
              <a:rPr b="0" i="0" lang="en-US" sz="2405" u="none" cap="none" strike="noStrike">
                <a:solidFill>
                  <a:srgbClr val="181717"/>
                </a:solidFill>
                <a:latin typeface="Comic Sans MS"/>
                <a:ea typeface="Comic Sans MS"/>
                <a:cs typeface="Comic Sans MS"/>
                <a:sym typeface="Comic Sans MS"/>
              </a:rPr>
              <a:t>Show your appreciation: praise and encourage, even for small successes.</a:t>
            </a:r>
            <a:endParaRPr b="0" i="0" sz="2405" u="none" cap="none" strike="noStrike">
              <a:solidFill>
                <a:srgbClr val="18171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94183" lvl="0" marL="34925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442"/>
              <a:buFont typeface="Noto Sans Symbols"/>
              <a:buNone/>
            </a:pPr>
            <a:r>
              <a:t/>
            </a:r>
            <a:endParaRPr b="0" i="0" sz="2220" u="none" cap="none" strike="noStrik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549275" y="-6724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Writing</a:t>
            </a:r>
            <a:endParaRPr b="0" i="0" sz="4600" u="none" cap="none" strike="noStrik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8-02-26 at 12.18.47.png" id="196" name="Google Shape;196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6100" r="-6099" t="0"/>
          <a:stretch/>
        </p:blipFill>
        <p:spPr>
          <a:xfrm>
            <a:off x="549275" y="1600201"/>
            <a:ext cx="8042276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Writing</a:t>
            </a:r>
            <a:endParaRPr b="0" i="0" sz="4600" u="none" cap="none" strike="noStrik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8-02-26 at 12.20.01.png" id="202" name="Google Shape;202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17567" l="0" r="0" t="-17567"/>
          <a:stretch/>
        </p:blipFill>
        <p:spPr>
          <a:xfrm>
            <a:off x="549275" y="1600201"/>
            <a:ext cx="80424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UK National Curriculum</a:t>
            </a:r>
            <a:endParaRPr b="0" i="0" sz="4600" u="none" cap="none" strike="noStrik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349250" marR="0" rtl="0" algn="l"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C0C0C"/>
                </a:solidFill>
                <a:latin typeface="Comic Sans MS"/>
                <a:ea typeface="Comic Sans MS"/>
                <a:cs typeface="Comic Sans MS"/>
                <a:sym typeface="Comic Sans MS"/>
              </a:rPr>
              <a:t>Europa School is a free school.</a:t>
            </a:r>
            <a:endParaRPr/>
          </a:p>
          <a:p>
            <a:pPr indent="-349250" lvl="0" marL="34925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C0C0C"/>
                </a:solidFill>
                <a:latin typeface="Comic Sans MS"/>
                <a:ea typeface="Comic Sans MS"/>
                <a:cs typeface="Comic Sans MS"/>
                <a:sym typeface="Comic Sans MS"/>
              </a:rPr>
              <a:t>Bilingual education.</a:t>
            </a:r>
            <a:endParaRPr/>
          </a:p>
          <a:p>
            <a:pPr indent="-349250" lvl="0" marL="34925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C0C0C"/>
                </a:solidFill>
                <a:latin typeface="Comic Sans MS"/>
                <a:ea typeface="Comic Sans MS"/>
                <a:cs typeface="Comic Sans MS"/>
                <a:sym typeface="Comic Sans MS"/>
              </a:rPr>
              <a:t>European curriculum.</a:t>
            </a:r>
            <a:endParaRPr/>
          </a:p>
          <a:p>
            <a:pPr indent="-349250" lvl="0" marL="34925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C0C0C"/>
                </a:solidFill>
                <a:latin typeface="Comic Sans MS"/>
                <a:ea typeface="Comic Sans MS"/>
                <a:cs typeface="Comic Sans MS"/>
                <a:sym typeface="Comic Sans MS"/>
              </a:rPr>
              <a:t>UK government funded state school.</a:t>
            </a:r>
            <a:endParaRPr/>
          </a:p>
          <a:p>
            <a:pPr indent="-349250" lvl="0" marL="34925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C0C0C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Committed to assess standards of Year 2 children against the UK national curriculum.</a:t>
            </a:r>
            <a:endParaRPr/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Common Exception Words</a:t>
            </a:r>
            <a:endParaRPr b="0" i="0" sz="4600" u="none" cap="none" strike="noStrik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Clipping" id="208" name="Google Shape;208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58693" r="-58692" t="0"/>
          <a:stretch/>
        </p:blipFill>
        <p:spPr>
          <a:xfrm>
            <a:off x="1968500" y="1600200"/>
            <a:ext cx="8972551" cy="48458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Clipping" id="209" name="Google Shape;20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800" y="1600200"/>
            <a:ext cx="3048000" cy="4837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Supporting Maths</a:t>
            </a:r>
            <a:endParaRPr b="0" i="0" sz="4600" u="none" cap="none" strike="noStrik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0338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ts val="2442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181717"/>
                </a:solidFill>
                <a:latin typeface="Comic Sans MS"/>
                <a:ea typeface="Comic Sans MS"/>
                <a:cs typeface="Comic Sans MS"/>
                <a:sym typeface="Comic Sans MS"/>
              </a:rPr>
              <a:t>Play times tables games for 2,3,5,10 x tables.</a:t>
            </a:r>
            <a:endParaRPr b="0" i="0" sz="2220" u="none" cap="none" strike="noStrike">
              <a:solidFill>
                <a:srgbClr val="18171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60338" lvl="0" marL="34290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442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181717"/>
                </a:solidFill>
                <a:latin typeface="Comic Sans MS"/>
                <a:ea typeface="Comic Sans MS"/>
                <a:cs typeface="Comic Sans MS"/>
                <a:sym typeface="Comic Sans MS"/>
              </a:rPr>
              <a:t>Play counting in different amounts, forwards and backwards. </a:t>
            </a:r>
            <a:endParaRPr/>
          </a:p>
          <a:p>
            <a:pPr indent="-160338" lvl="0" marL="34290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442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181717"/>
                </a:solidFill>
                <a:latin typeface="Comic Sans MS"/>
                <a:ea typeface="Comic Sans MS"/>
                <a:cs typeface="Comic Sans MS"/>
                <a:sym typeface="Comic Sans MS"/>
              </a:rPr>
              <a:t>Encourage opportunities for telling the time – o’clock, half past, quarter past/to, then 5’s.</a:t>
            </a:r>
            <a:endParaRPr b="0" i="0" sz="2220" u="none" cap="none" strike="noStrike">
              <a:solidFill>
                <a:srgbClr val="18171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60338" lvl="0" marL="34290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442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181717"/>
                </a:solidFill>
                <a:latin typeface="Comic Sans MS"/>
                <a:ea typeface="Comic Sans MS"/>
                <a:cs typeface="Comic Sans MS"/>
                <a:sym typeface="Comic Sans MS"/>
              </a:rPr>
              <a:t>Encourage opportunities for counting coins and money.</a:t>
            </a:r>
            <a:endParaRPr/>
          </a:p>
          <a:p>
            <a:pPr indent="-160338" lvl="0" marL="34290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442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181717"/>
                </a:solidFill>
                <a:latin typeface="Comic Sans MS"/>
                <a:ea typeface="Comic Sans MS"/>
                <a:cs typeface="Comic Sans MS"/>
                <a:sym typeface="Comic Sans MS"/>
              </a:rPr>
              <a:t>Play ‘how many faces’ does this shape have for 3D shapes.   </a:t>
            </a:r>
            <a:endParaRPr/>
          </a:p>
          <a:p>
            <a:pPr indent="-160338" lvl="0" marL="34290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442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181717"/>
                </a:solidFill>
                <a:latin typeface="Comic Sans MS"/>
                <a:ea typeface="Comic Sans MS"/>
                <a:cs typeface="Comic Sans MS"/>
                <a:sym typeface="Comic Sans MS"/>
              </a:rPr>
              <a:t>Identify, weigh or measure quantities and amounts in recipes.</a:t>
            </a:r>
            <a:endParaRPr b="0" i="0" sz="2220" u="none" cap="none" strike="noStrike">
              <a:solidFill>
                <a:srgbClr val="18171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270" lvl="0" marL="34290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442"/>
              <a:buFont typeface="Noto Sans Symbols"/>
              <a:buNone/>
            </a:pPr>
            <a:r>
              <a:t/>
            </a:r>
            <a:endParaRPr b="0" i="0" sz="2220" u="none" cap="none" strike="noStrike">
              <a:solidFill>
                <a:srgbClr val="1817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4183" lvl="0" marL="34925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442"/>
              <a:buFont typeface="Noto Sans Symbols"/>
              <a:buNone/>
            </a:pPr>
            <a:r>
              <a:t/>
            </a:r>
            <a:endParaRPr b="0" i="0" sz="2220" u="none" cap="none" strike="noStrik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Addition</a:t>
            </a:r>
            <a:endParaRPr b="0" i="0" sz="4600" u="none" cap="none" strike="noStrik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8-02-26 at 12.44.47.png" id="221" name="Google Shape;22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55" y="1680425"/>
            <a:ext cx="9081417" cy="3527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549275" y="-251599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Multiplication</a:t>
            </a:r>
            <a:endParaRPr b="0" i="0" sz="4600" u="none" cap="none" strike="noStrik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8-02-26 at 12.45.16.png" id="227" name="Google Shape;22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1753" y="1362207"/>
            <a:ext cx="4661663" cy="5192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Division</a:t>
            </a:r>
            <a:endParaRPr b="0" i="0" sz="4600" u="none" cap="none" strike="noStrik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8-02-26 at 12.45.37.png" id="233" name="Google Shape;23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275" y="1444532"/>
            <a:ext cx="4484138" cy="40713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8-02-26 at 12.45.45.png" id="234" name="Google Shape;23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5608" y="3407704"/>
            <a:ext cx="4610100" cy="21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Subtraction</a:t>
            </a:r>
            <a:endParaRPr b="0" i="0" sz="4600" u="none" cap="none" strike="noStrik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8-02-26 at 12.45.54.png" id="240" name="Google Shape;24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9907" y="3999420"/>
            <a:ext cx="6351938" cy="18371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8-02-26 at 12.46.00.png" id="241" name="Google Shape;24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762" y="1872705"/>
            <a:ext cx="79756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549275" y="-328565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Fractions</a:t>
            </a:r>
            <a:endParaRPr b="0" i="0" sz="4600" u="none" cap="none" strike="noStrik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8-02-26 at 12.46.26.png" id="247" name="Google Shape;24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71" y="1193799"/>
            <a:ext cx="8940424" cy="5053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Reasoning</a:t>
            </a:r>
            <a:endParaRPr b="0" i="0" sz="4600" u="none" cap="none" strike="noStrik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3" name="Google Shape;253;p40"/>
          <p:cNvSpPr txBox="1"/>
          <p:nvPr>
            <p:ph idx="1" type="body"/>
          </p:nvPr>
        </p:nvSpPr>
        <p:spPr>
          <a:xfrm>
            <a:off x="549275" y="1856754"/>
            <a:ext cx="8042276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349250" marR="0" rtl="0" algn="l"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Identify key words</a:t>
            </a:r>
            <a:endParaRPr/>
          </a:p>
          <a:p>
            <a:pPr indent="-349250" lvl="0" marL="34925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Circle them</a:t>
            </a:r>
            <a:endParaRPr/>
          </a:p>
          <a:p>
            <a:pPr indent="-349250" lvl="0" marL="34925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Draw the problem</a:t>
            </a:r>
            <a:endParaRPr/>
          </a:p>
          <a:p>
            <a:pPr indent="-349250" lvl="0" marL="34925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Work one out together – what did we learn?</a:t>
            </a:r>
            <a:endParaRPr/>
          </a:p>
          <a:p>
            <a:pPr indent="-349250" lvl="0" marL="34925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Try another one independently</a:t>
            </a:r>
            <a:endParaRPr/>
          </a:p>
          <a:p>
            <a:pPr indent="-349250" lvl="0" marL="34925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Praise good thinking</a:t>
            </a:r>
            <a:endParaRPr/>
          </a:p>
          <a:p>
            <a:pPr indent="-181610" lvl="0" marL="34925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8-02-26 at 12.24.05.png" id="258" name="Google Shape;258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80820" r="-80820" t="0"/>
          <a:stretch/>
        </p:blipFill>
        <p:spPr>
          <a:xfrm>
            <a:off x="-98426" y="571500"/>
            <a:ext cx="9382653" cy="506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/>
          <p:nvPr/>
        </p:nvSpPr>
        <p:spPr>
          <a:xfrm>
            <a:off x="105038" y="116985"/>
            <a:ext cx="89010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https://spark.adobe.com/video/E38soxT4ZvqSC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8-02-26 at 12.57.51.png" id="264" name="Google Shape;264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763316"/>
            <a:ext cx="9144000" cy="6033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SATS Assessments</a:t>
            </a:r>
            <a:endParaRPr b="0" i="0" sz="4600" u="none" cap="none" strike="noStrik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349250" marR="0" rtl="0" algn="l"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91E24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May 201</a:t>
            </a:r>
            <a:r>
              <a:rPr lang="en-US">
                <a:solidFill>
                  <a:srgbClr val="091E24"/>
                </a:solidFill>
                <a:latin typeface="Comic Sans MS"/>
                <a:ea typeface="Comic Sans MS"/>
                <a:cs typeface="Comic Sans MS"/>
                <a:sym typeface="Comic Sans MS"/>
              </a:rPr>
              <a:t>9</a:t>
            </a:r>
            <a:r>
              <a:rPr b="0" i="0" lang="en-US" sz="2400" u="none" cap="none" strike="noStrike">
                <a:solidFill>
                  <a:srgbClr val="091E24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>
                <a:solidFill>
                  <a:srgbClr val="091E24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b="0" i="0" lang="en-US" sz="2400" u="none" cap="none" strike="noStrike">
                <a:solidFill>
                  <a:srgbClr val="091E24"/>
                </a:solidFill>
                <a:latin typeface="Comic Sans MS"/>
                <a:ea typeface="Comic Sans MS"/>
                <a:cs typeface="Comic Sans MS"/>
                <a:sym typeface="Comic Sans MS"/>
              </a:rPr>
              <a:t>hildren will take assessments in Reading and Maths.</a:t>
            </a:r>
            <a:endParaRPr/>
          </a:p>
          <a:p>
            <a:pPr indent="-349250" lvl="0" marL="34925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91E24"/>
                </a:solidFill>
                <a:latin typeface="Comic Sans MS"/>
                <a:ea typeface="Comic Sans MS"/>
                <a:cs typeface="Comic Sans MS"/>
                <a:sym typeface="Comic Sans MS"/>
              </a:rPr>
              <a:t>Europa school has chosen not to administer optional Grammar, Punctuation and Spelling SAT assessment.</a:t>
            </a:r>
            <a:endParaRPr/>
          </a:p>
          <a:p>
            <a:pPr indent="-349250" lvl="0" marL="34925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91E24"/>
                </a:solidFill>
                <a:latin typeface="Comic Sans MS"/>
                <a:ea typeface="Comic Sans MS"/>
                <a:cs typeface="Comic Sans MS"/>
                <a:sym typeface="Comic Sans MS"/>
              </a:rPr>
              <a:t>Four papers over four days.</a:t>
            </a:r>
            <a:endParaRPr b="0" i="0" sz="2400" u="none" cap="none" strike="noStrike">
              <a:solidFill>
                <a:srgbClr val="091E2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9250" lvl="0" marL="34925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91E24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class just as a normal progress assessment.  We don’t mention SATs at any point to children. </a:t>
            </a:r>
            <a:endParaRPr b="0" i="0" sz="2400" u="none" cap="none" strike="noStrike">
              <a:solidFill>
                <a:srgbClr val="59595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0" y="107576"/>
            <a:ext cx="9144000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Assessing against UK average</a:t>
            </a:r>
            <a:endParaRPr b="0" i="0" sz="4600" u="none" cap="none" strike="noStrik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5254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181717"/>
                </a:solidFill>
                <a:latin typeface="Comic Sans MS"/>
                <a:ea typeface="Comic Sans MS"/>
                <a:cs typeface="Comic Sans MS"/>
                <a:sym typeface="Comic Sans MS"/>
              </a:rPr>
              <a:t>New UK curriculum in 2014. More rigorous and sets high expectations.</a:t>
            </a:r>
            <a:endParaRPr/>
          </a:p>
          <a:p>
            <a:pPr indent="-342900" lvl="0" marL="52546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181717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“Working towards”, “working at” and “working at greater depth” according to the Year 2 expectations. </a:t>
            </a:r>
            <a:endParaRPr b="0" i="0" sz="2400" u="none" cap="none" strike="noStrike">
              <a:solidFill>
                <a:srgbClr val="1817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52546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181717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of 2016, test scores reported as ‘scaled scores’. 100 is national average.</a:t>
            </a:r>
            <a:endParaRPr/>
          </a:p>
          <a:p>
            <a:pPr indent="-342900" lvl="0" marL="52546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181717"/>
                </a:solidFill>
                <a:latin typeface="Comic Sans MS"/>
                <a:ea typeface="Comic Sans MS"/>
                <a:cs typeface="Comic Sans MS"/>
                <a:sym typeface="Comic Sans MS"/>
              </a:rPr>
              <a:t>Scaled scores change every year. In previous years 100 was equivalent to:  (over both papers)</a:t>
            </a:r>
            <a:endParaRPr/>
          </a:p>
          <a:p>
            <a:pPr indent="0" lvl="1" marL="3365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242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181717"/>
                </a:solidFill>
                <a:latin typeface="Comic Sans MS"/>
                <a:ea typeface="Comic Sans MS"/>
                <a:cs typeface="Comic Sans MS"/>
                <a:sym typeface="Comic Sans MS"/>
              </a:rPr>
              <a:t>	maths - 37/60	reading  - 25/40</a:t>
            </a:r>
            <a:endParaRPr/>
          </a:p>
          <a:p>
            <a:pPr indent="-175260" lvl="0" marL="52546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18171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81610" lvl="0" marL="34925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18171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81610" lvl="0" marL="34925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18171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81610" lvl="0" marL="34925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18171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81610" lvl="0" marL="34925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Reading Test</a:t>
            </a:r>
            <a:endParaRPr b="0" i="0" sz="4600" u="none" cap="none" strike="noStrik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ts val="2442"/>
              <a:buFont typeface="Noto Sans Symbols"/>
              <a:buNone/>
            </a:pPr>
            <a:r>
              <a:rPr b="0" i="0" lang="en-US" sz="2220" u="none" cap="none" strike="noStrike">
                <a:solidFill>
                  <a:srgbClr val="181717"/>
                </a:solidFill>
                <a:latin typeface="Comic Sans MS"/>
                <a:ea typeface="Comic Sans MS"/>
                <a:cs typeface="Comic Sans MS"/>
                <a:sym typeface="Comic Sans MS"/>
              </a:rPr>
              <a:t>Texts will cover range of poetry, fiction and non-fiction.</a:t>
            </a:r>
            <a:endParaRPr b="0" i="0" sz="2220" u="none" cap="none" strike="noStrike">
              <a:solidFill>
                <a:srgbClr val="18171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80975" lvl="0" marL="180975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442"/>
              <a:buFont typeface="Arial"/>
              <a:buChar char="•"/>
            </a:pPr>
            <a:r>
              <a:rPr b="1" i="0" lang="en-US" sz="2220" u="none" cap="none" strike="noStrike">
                <a:solidFill>
                  <a:srgbClr val="181717"/>
                </a:solidFill>
                <a:latin typeface="Comic Sans MS"/>
                <a:ea typeface="Comic Sans MS"/>
                <a:cs typeface="Comic Sans MS"/>
                <a:sym typeface="Comic Sans MS"/>
              </a:rPr>
              <a:t>Paper 1 </a:t>
            </a:r>
            <a:endParaRPr b="1" i="0" sz="2220" u="none" cap="none" strike="noStrike">
              <a:solidFill>
                <a:srgbClr val="18171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1" marL="180975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2239"/>
              <a:buFont typeface="Noto Sans Symbols"/>
              <a:buNone/>
            </a:pPr>
            <a:r>
              <a:rPr b="1" i="0" lang="en-US" sz="2035" u="none" cap="none" strike="noStrike">
                <a:solidFill>
                  <a:srgbClr val="181717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0" i="0" lang="en-US" sz="2035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Combined reading prompt and answer booklet. </a:t>
            </a:r>
            <a:endParaRPr b="0" i="0" sz="2035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1" marL="180975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2239"/>
              <a:buFont typeface="Noto Sans Symbols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Includes useful words and practice questions. </a:t>
            </a:r>
            <a:endParaRPr/>
          </a:p>
          <a:p>
            <a:pPr indent="0" lvl="1" marL="180975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2239"/>
              <a:buFont typeface="Noto Sans Symbols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30 minutes but not strictly timed. </a:t>
            </a:r>
            <a:endParaRPr/>
          </a:p>
          <a:p>
            <a:pPr indent="-180975" lvl="0" marL="180975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442"/>
              <a:buFont typeface="Arial"/>
              <a:buChar char="•"/>
            </a:pPr>
            <a:r>
              <a:rPr b="1" i="0" lang="en-US" sz="2220" u="none" cap="none" strike="noStrike">
                <a:solidFill>
                  <a:srgbClr val="181717"/>
                </a:solidFill>
                <a:latin typeface="Comic Sans MS"/>
                <a:ea typeface="Comic Sans MS"/>
                <a:cs typeface="Comic Sans MS"/>
                <a:sym typeface="Comic Sans MS"/>
              </a:rPr>
              <a:t>Paper 2</a:t>
            </a:r>
            <a:endParaRPr/>
          </a:p>
          <a:p>
            <a:pPr indent="0" lvl="1" marL="180975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2239"/>
              <a:buFont typeface="Noto Sans Symbols"/>
              <a:buNone/>
            </a:pPr>
            <a:r>
              <a:rPr b="1" i="0" lang="en-US" sz="2035" u="none" cap="none" strike="noStrike">
                <a:solidFill>
                  <a:srgbClr val="181717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0" i="0" lang="en-US" sz="2035" u="none" cap="none" strike="noStrike">
                <a:solidFill>
                  <a:srgbClr val="181717"/>
                </a:solidFill>
                <a:latin typeface="Comic Sans MS"/>
                <a:ea typeface="Comic Sans MS"/>
                <a:cs typeface="Comic Sans MS"/>
                <a:sym typeface="Comic Sans MS"/>
              </a:rPr>
              <a:t>Separate reading booklet and </a:t>
            </a:r>
            <a:r>
              <a:rPr b="0" i="0" lang="en-US" sz="2035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answer booklet. </a:t>
            </a:r>
            <a:endParaRPr/>
          </a:p>
          <a:p>
            <a:pPr indent="0" lvl="1" marL="180975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2239"/>
              <a:buFont typeface="Noto Sans Symbols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No practice questions.</a:t>
            </a:r>
            <a:endParaRPr/>
          </a:p>
          <a:p>
            <a:pPr indent="0" lvl="1" marL="180975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2239"/>
              <a:buFont typeface="Noto Sans Symbols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Teachers can stop test early if pupil is struggling. </a:t>
            </a:r>
            <a:endParaRPr b="0" i="0" sz="2035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1" marL="180975" marR="0" rtl="0" algn="l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ts val="2239"/>
              <a:buFont typeface="Noto Sans Symbols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40 minutes to complete, but not strictly timed. </a:t>
            </a:r>
            <a:endParaRPr/>
          </a:p>
          <a:p>
            <a:pPr indent="-25908" lvl="0" marL="180975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442"/>
              <a:buFont typeface="Noto Sans Symbols"/>
              <a:buNone/>
            </a:pPr>
            <a:r>
              <a:t/>
            </a:r>
            <a:endParaRPr b="0" i="0" sz="2220" u="none" cap="none" strike="noStrike">
              <a:solidFill>
                <a:srgbClr val="18171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5908" lvl="0" marL="180975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442"/>
              <a:buFont typeface="Noto Sans Symbols"/>
              <a:buNone/>
            </a:pPr>
            <a:r>
              <a:t/>
            </a:r>
            <a:endParaRPr b="0" i="0" sz="2220" u="none" cap="none" strike="noStrike">
              <a:solidFill>
                <a:srgbClr val="1817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4183" lvl="0" marL="34925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2442"/>
              <a:buFont typeface="Noto Sans Symbols"/>
              <a:buNone/>
            </a:pPr>
            <a:r>
              <a:t/>
            </a:r>
            <a:endParaRPr b="0" i="0" sz="2220" u="none" cap="none" strike="noStrik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549275" y="107576"/>
            <a:ext cx="8042276" cy="23943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Reading Sample Questions</a:t>
            </a:r>
            <a:b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b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3200" u="none" cap="none" strike="noStrike">
                <a:solidFill>
                  <a:srgbClr val="0D0D0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Multiple Choice</a:t>
            </a:r>
            <a:endParaRPr b="0" i="0" sz="3200" u="none" cap="none" strike="noStrike">
              <a:solidFill>
                <a:srgbClr val="0D0D0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2" name="Google Shape;122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29882" l="0" r="0" t="-29881"/>
          <a:stretch/>
        </p:blipFill>
        <p:spPr>
          <a:xfrm>
            <a:off x="698499" y="2190341"/>
            <a:ext cx="7537451" cy="4070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549275" y="677723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Reading Sample Questions</a:t>
            </a:r>
            <a:b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br>
              <a:rPr b="0" i="0" lang="en-US" sz="32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3200" u="none" cap="none" strike="noStrike">
                <a:solidFill>
                  <a:srgbClr val="0D0D0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Ranking/Order</a:t>
            </a:r>
            <a:endParaRPr b="0" i="0" sz="3200" u="none" cap="none" strike="noStrike">
              <a:solidFill>
                <a:srgbClr val="0D0D0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0" r="0" t="449"/>
          <a:stretch/>
        </p:blipFill>
        <p:spPr>
          <a:xfrm>
            <a:off x="1423988" y="2517775"/>
            <a:ext cx="6296025" cy="329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549275" y="453745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Reading Sample Questions</a:t>
            </a:r>
            <a:b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br>
              <a:rPr b="0" i="0" lang="en-US" sz="32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3200" u="none" cap="none" strike="noStrike">
                <a:solidFill>
                  <a:srgbClr val="0D0D0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Matching/Labels</a:t>
            </a:r>
            <a:endParaRPr b="0" i="0" sz="3200" u="none" cap="none" strike="noStrike">
              <a:solidFill>
                <a:srgbClr val="0D0D0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2725" y="2198688"/>
            <a:ext cx="5151174" cy="3529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549275" y="6028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Reading Sample Questions</a:t>
            </a:r>
            <a:b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br>
              <a:rPr b="0" i="0" lang="en-US" sz="32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3200" u="none" cap="none" strike="noStrike">
                <a:solidFill>
                  <a:srgbClr val="0D0D0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Short answer</a:t>
            </a:r>
            <a:endParaRPr b="0" i="0" sz="3200" u="none" cap="none" strike="noStrike">
              <a:solidFill>
                <a:srgbClr val="0D0D0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0" name="Google Shape;140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103305" l="0" r="0" t="-103305"/>
          <a:stretch/>
        </p:blipFill>
        <p:spPr>
          <a:xfrm>
            <a:off x="549275" y="1600201"/>
            <a:ext cx="8042276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reeze">
  <a:themeElements>
    <a:clrScheme name="Breeze">
      <a:dk1>
        <a:srgbClr val="000000"/>
      </a:dk1>
      <a:lt1>
        <a:srgbClr val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