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9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  <p:sldMasterId id="2147483690" r:id="rId4"/>
    <p:sldMasterId id="2147483700" r:id="rId5"/>
    <p:sldMasterId id="2147483710" r:id="rId6"/>
    <p:sldMasterId id="2147483720" r:id="rId7"/>
    <p:sldMasterId id="2147483730" r:id="rId8"/>
    <p:sldMasterId id="2147483758" r:id="rId9"/>
    <p:sldMasterId id="2147483770" r:id="rId10"/>
    <p:sldMasterId id="2147483861" r:id="rId11"/>
  </p:sldMasterIdLst>
  <p:notesMasterIdLst>
    <p:notesMasterId r:id="rId25"/>
  </p:notesMasterIdLst>
  <p:sldIdLst>
    <p:sldId id="296" r:id="rId12"/>
    <p:sldId id="297" r:id="rId13"/>
    <p:sldId id="286" r:id="rId14"/>
    <p:sldId id="309" r:id="rId15"/>
    <p:sldId id="304" r:id="rId16"/>
    <p:sldId id="306" r:id="rId17"/>
    <p:sldId id="307" r:id="rId18"/>
    <p:sldId id="305" r:id="rId19"/>
    <p:sldId id="310" r:id="rId20"/>
    <p:sldId id="299" r:id="rId21"/>
    <p:sldId id="308" r:id="rId22"/>
    <p:sldId id="30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J.J.T. Peeters" initials="JP" lastIdx="1" clrIdx="0">
    <p:extLst>
      <p:ext uri="{19B8F6BF-5375-455C-9EA6-DF929625EA0E}">
        <p15:presenceInfo xmlns:p15="http://schemas.microsoft.com/office/powerpoint/2012/main" userId="S-1-5-21-3009188405-4059014094-2327816963-117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7DBD2-7457-479A-9210-B14AF5E9426F}" v="3" dt="2024-04-08T19:01:5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2" autoAdjust="0"/>
    <p:restoredTop sz="77041" autoAdjust="0"/>
  </p:normalViewPr>
  <p:slideViewPr>
    <p:cSldViewPr snapToGrid="0">
      <p:cViewPr varScale="1">
        <p:scale>
          <a:sx n="63" d="100"/>
          <a:sy n="63" d="100"/>
        </p:scale>
        <p:origin x="13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kar Weber" userId="aba5428a3a5f0268" providerId="LiveId" clId="{FBB7DBD2-7457-479A-9210-B14AF5E9426F}"/>
    <pc:docChg chg="undo redo custSel modSld">
      <pc:chgData name="Oskar Weber" userId="aba5428a3a5f0268" providerId="LiveId" clId="{FBB7DBD2-7457-479A-9210-B14AF5E9426F}" dt="2024-04-08T19:31:14.387" v="45" actId="20577"/>
      <pc:docMkLst>
        <pc:docMk/>
      </pc:docMkLst>
      <pc:sldChg chg="addSp delSp modSp mod">
        <pc:chgData name="Oskar Weber" userId="aba5428a3a5f0268" providerId="LiveId" clId="{FBB7DBD2-7457-479A-9210-B14AF5E9426F}" dt="2024-04-08T19:01:55.076" v="15"/>
        <pc:sldMkLst>
          <pc:docMk/>
          <pc:sldMk cId="3246081057" sldId="286"/>
        </pc:sldMkLst>
        <pc:picChg chg="del">
          <ac:chgData name="Oskar Weber" userId="aba5428a3a5f0268" providerId="LiveId" clId="{FBB7DBD2-7457-479A-9210-B14AF5E9426F}" dt="2024-04-08T19:01:48.432" v="12" actId="21"/>
          <ac:picMkLst>
            <pc:docMk/>
            <pc:sldMk cId="3246081057" sldId="286"/>
            <ac:picMk id="6" creationId="{B8F17B7C-F4C3-F9E6-2F95-1ED2272A5EB7}"/>
          </ac:picMkLst>
        </pc:picChg>
        <pc:picChg chg="del">
          <ac:chgData name="Oskar Weber" userId="aba5428a3a5f0268" providerId="LiveId" clId="{FBB7DBD2-7457-479A-9210-B14AF5E9426F}" dt="2024-04-08T19:01:48.432" v="12" actId="21"/>
          <ac:picMkLst>
            <pc:docMk/>
            <pc:sldMk cId="3246081057" sldId="286"/>
            <ac:picMk id="8" creationId="{332BAA2E-81C4-852C-356D-9D08BAE8F554}"/>
          </ac:picMkLst>
        </pc:picChg>
        <pc:picChg chg="add mod">
          <ac:chgData name="Oskar Weber" userId="aba5428a3a5f0268" providerId="LiveId" clId="{FBB7DBD2-7457-479A-9210-B14AF5E9426F}" dt="2024-04-08T19:01:55.076" v="15"/>
          <ac:picMkLst>
            <pc:docMk/>
            <pc:sldMk cId="3246081057" sldId="286"/>
            <ac:picMk id="11" creationId="{E0B539C5-5539-1889-1197-EAF2B64FE71C}"/>
          </ac:picMkLst>
        </pc:picChg>
      </pc:sldChg>
      <pc:sldChg chg="modSp mod">
        <pc:chgData name="Oskar Weber" userId="aba5428a3a5f0268" providerId="LiveId" clId="{FBB7DBD2-7457-479A-9210-B14AF5E9426F}" dt="2024-04-08T19:03:25.790" v="17" actId="6549"/>
        <pc:sldMkLst>
          <pc:docMk/>
          <pc:sldMk cId="160635847" sldId="296"/>
        </pc:sldMkLst>
        <pc:spChg chg="mod">
          <ac:chgData name="Oskar Weber" userId="aba5428a3a5f0268" providerId="LiveId" clId="{FBB7DBD2-7457-479A-9210-B14AF5E9426F}" dt="2024-04-08T19:03:25.790" v="17" actId="6549"/>
          <ac:spMkLst>
            <pc:docMk/>
            <pc:sldMk cId="160635847" sldId="296"/>
            <ac:spMk id="3" creationId="{247FA225-5A6D-3A11-EC41-64EAB3D6EE45}"/>
          </ac:spMkLst>
        </pc:spChg>
      </pc:sldChg>
      <pc:sldChg chg="addSp delSp modSp mod">
        <pc:chgData name="Oskar Weber" userId="aba5428a3a5f0268" providerId="LiveId" clId="{FBB7DBD2-7457-479A-9210-B14AF5E9426F}" dt="2024-04-08T19:31:14.387" v="45" actId="20577"/>
        <pc:sldMkLst>
          <pc:docMk/>
          <pc:sldMk cId="3678141983" sldId="300"/>
        </pc:sldMkLst>
        <pc:spChg chg="mod">
          <ac:chgData name="Oskar Weber" userId="aba5428a3a5f0268" providerId="LiveId" clId="{FBB7DBD2-7457-479A-9210-B14AF5E9426F}" dt="2024-04-08T19:31:14.387" v="45" actId="20577"/>
          <ac:spMkLst>
            <pc:docMk/>
            <pc:sldMk cId="3678141983" sldId="300"/>
            <ac:spMk id="3" creationId="{2A297507-80C1-86A8-C589-13A4E31A2335}"/>
          </ac:spMkLst>
        </pc:spChg>
        <pc:picChg chg="add del mod">
          <ac:chgData name="Oskar Weber" userId="aba5428a3a5f0268" providerId="LiveId" clId="{FBB7DBD2-7457-479A-9210-B14AF5E9426F}" dt="2024-04-08T18:53:28.448" v="11" actId="478"/>
          <ac:picMkLst>
            <pc:docMk/>
            <pc:sldMk cId="3678141983" sldId="300"/>
            <ac:picMk id="5" creationId="{0968098B-26CC-F463-EFDE-F3F5A1ACB757}"/>
          </ac:picMkLst>
        </pc:picChg>
      </pc:sldChg>
      <pc:sldChg chg="addSp modSp mod">
        <pc:chgData name="Oskar Weber" userId="aba5428a3a5f0268" providerId="LiveId" clId="{FBB7DBD2-7457-479A-9210-B14AF5E9426F}" dt="2024-04-08T19:25:35.418" v="22" actId="1076"/>
        <pc:sldMkLst>
          <pc:docMk/>
          <pc:sldMk cId="3421371735" sldId="306"/>
        </pc:sldMkLst>
        <pc:cxnChg chg="add mod">
          <ac:chgData name="Oskar Weber" userId="aba5428a3a5f0268" providerId="LiveId" clId="{FBB7DBD2-7457-479A-9210-B14AF5E9426F}" dt="2024-04-08T19:25:35.418" v="22" actId="1076"/>
          <ac:cxnSpMkLst>
            <pc:docMk/>
            <pc:sldMk cId="3421371735" sldId="306"/>
            <ac:cxnSpMk id="5" creationId="{79ECB36F-90EE-6C4D-2C07-B84B9D174399}"/>
          </ac:cxnSpMkLst>
        </pc:cxnChg>
      </pc:sldChg>
      <pc:sldChg chg="modSp mod">
        <pc:chgData name="Oskar Weber" userId="aba5428a3a5f0268" providerId="LiveId" clId="{FBB7DBD2-7457-479A-9210-B14AF5E9426F}" dt="2024-04-08T18:52:49.494" v="8" actId="1076"/>
        <pc:sldMkLst>
          <pc:docMk/>
          <pc:sldMk cId="1936261449" sldId="308"/>
        </pc:sldMkLst>
        <pc:spChg chg="mod">
          <ac:chgData name="Oskar Weber" userId="aba5428a3a5f0268" providerId="LiveId" clId="{FBB7DBD2-7457-479A-9210-B14AF5E9426F}" dt="2024-04-08T18:52:49.494" v="8" actId="1076"/>
          <ac:spMkLst>
            <pc:docMk/>
            <pc:sldMk cId="1936261449" sldId="308"/>
            <ac:spMk id="2" creationId="{455C78E5-4FA3-113F-173C-8E123EA5C882}"/>
          </ac:spMkLst>
        </pc:spChg>
      </pc:sldChg>
      <pc:sldChg chg="addSp delSp modSp mod">
        <pc:chgData name="Oskar Weber" userId="aba5428a3a5f0268" providerId="LiveId" clId="{FBB7DBD2-7457-479A-9210-B14AF5E9426F}" dt="2024-04-08T19:01:52.715" v="14" actId="21"/>
        <pc:sldMkLst>
          <pc:docMk/>
          <pc:sldMk cId="2797931235" sldId="309"/>
        </pc:sldMkLst>
        <pc:picChg chg="del">
          <ac:chgData name="Oskar Weber" userId="aba5428a3a5f0268" providerId="LiveId" clId="{FBB7DBD2-7457-479A-9210-B14AF5E9426F}" dt="2024-04-08T19:01:52.715" v="14" actId="21"/>
          <ac:picMkLst>
            <pc:docMk/>
            <pc:sldMk cId="2797931235" sldId="309"/>
            <ac:picMk id="3" creationId="{E0B539C5-5539-1889-1197-EAF2B64FE71C}"/>
          </ac:picMkLst>
        </pc:picChg>
        <pc:picChg chg="add mod">
          <ac:chgData name="Oskar Weber" userId="aba5428a3a5f0268" providerId="LiveId" clId="{FBB7DBD2-7457-479A-9210-B14AF5E9426F}" dt="2024-04-08T19:01:50.792" v="13"/>
          <ac:picMkLst>
            <pc:docMk/>
            <pc:sldMk cId="2797931235" sldId="309"/>
            <ac:picMk id="6" creationId="{B8F17B7C-F4C3-F9E6-2F95-1ED2272A5EB7}"/>
          </ac:picMkLst>
        </pc:picChg>
        <pc:picChg chg="add mod">
          <ac:chgData name="Oskar Weber" userId="aba5428a3a5f0268" providerId="LiveId" clId="{FBB7DBD2-7457-479A-9210-B14AF5E9426F}" dt="2024-04-08T19:01:50.792" v="13"/>
          <ac:picMkLst>
            <pc:docMk/>
            <pc:sldMk cId="2797931235" sldId="309"/>
            <ac:picMk id="8" creationId="{332BAA2E-81C4-852C-356D-9D08BAE8F5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9628-3451-4618-9446-9CC55E93F27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0C8D9-3D0D-4FC6-AF12-5DFA3F74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C8D9-3D0D-4FC6-AF12-5DFA3F7457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C0C9-5D5C-6981-FB9D-D218FE90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28A3D7C3-FEB3-0626-1953-41DB0C83BE8E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5B562086-F751-FFFB-C860-C9CA5C863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EC006E68-6427-29EF-491E-5C711A9D564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320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2661-6E42-2BF3-FE64-0CA2A4A4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95816702-F479-C786-A4D5-C1F49E796644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D4929C90-4C88-2E43-1256-6886C3C65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A36106A6-B194-0477-0C0E-747D5F4AD4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930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90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96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64C43-CAB1-B2E1-D8DA-5E227772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C073506A-A4AC-5FB0-CA70-5007FACBD96F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F29375CF-3EC1-8E16-F947-5700E8E48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B966935A-8CFB-6775-0FD7-16F1997C594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43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20FD9-1711-A7FD-D477-11A14EA50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032B1F94-B22F-587E-7CEF-038003C0A836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52B068C0-5C5E-9FAC-134D-0CC2ABD37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226B0AC4-2918-1A6F-4F2F-304A89C0BF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36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35EF-A0FD-96EF-C2D5-D03B6B48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47AF9C87-0667-4BEB-8BD6-8A4BAFABC195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2682A65D-520F-CADA-B813-0D72E95B5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91DD3483-6C33-34A8-B7C6-49DCCF52006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58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FC8B-E2C8-55BF-39D9-AD684FA5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76F51680-981D-B420-82F9-3DEA55EB745C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7FC5F838-9A09-56F1-62DC-86390EEEB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363821C3-F5E5-DB61-58F3-09995E240D6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27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FC8B-E2C8-55BF-39D9-AD684FA5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76F51680-981D-B420-82F9-3DEA55EB745C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7FC5F838-9A09-56F1-62DC-86390EEEB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363821C3-F5E5-DB61-58F3-09995E240D6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61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AA43-1650-4A70-1FF4-303B71FA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>
            <a:extLst>
              <a:ext uri="{FF2B5EF4-FFF2-40B4-BE49-F238E27FC236}">
                <a16:creationId xmlns:a16="http://schemas.microsoft.com/office/drawing/2014/main" id="{09BADB8A-476D-7A3C-C8F6-C3A76DC87F77}"/>
              </a:ext>
            </a:extLst>
          </p:cNvPr>
          <p:cNvSpPr txBox="1"/>
          <p:nvPr/>
        </p:nvSpPr>
        <p:spPr>
          <a:xfrm>
            <a:off x="3818880" y="9377280"/>
            <a:ext cx="292140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A75B8-ABE6-4186-ACE7-B79B4FB6DBFF}" type="slidenum">
              <a:rPr kumimoji="0" lang="nl-NL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04" name="PlaceHolder 2">
            <a:extLst>
              <a:ext uri="{FF2B5EF4-FFF2-40B4-BE49-F238E27FC236}">
                <a16:creationId xmlns:a16="http://schemas.microsoft.com/office/drawing/2014/main" id="{E55A1677-7884-CE9C-6270-AA11F4BB9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</p:spPr>
      </p:sp>
      <p:sp>
        <p:nvSpPr>
          <p:cNvPr id="405" name="PlaceHolder 3">
            <a:extLst>
              <a:ext uri="{FF2B5EF4-FFF2-40B4-BE49-F238E27FC236}">
                <a16:creationId xmlns:a16="http://schemas.microsoft.com/office/drawing/2014/main" id="{63858929-1A7B-94B3-F054-96C4BD63D96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anchor="ctr"/>
          <a:lstStyle/>
          <a:p>
            <a:endParaRPr lang="nl-NL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0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6.png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6.png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4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048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129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013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831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GROT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684" y="842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684" y="-65728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7331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109710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100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987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0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90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8256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817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4807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33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177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2604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459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9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10345738" cy="4556125"/>
          </a:xfrm>
          <a:prstGeom prst="rect">
            <a:avLst/>
          </a:prstGeom>
        </p:spPr>
        <p:txBody>
          <a:bodyPr lIns="90000" rIns="900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661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537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076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5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6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642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737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5103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4991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8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1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395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9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2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0852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2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984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64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349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6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283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0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5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6879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3519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0280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876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9813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72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0171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6167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221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591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749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53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3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30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423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76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6606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3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4"/>
            <a:ext cx="4921250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203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611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2785"/>
            <a:ext cx="9144000" cy="219576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9362"/>
            <a:ext cx="9144000" cy="14684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0" y="3648547"/>
            <a:ext cx="9144000" cy="0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298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1449388"/>
            <a:ext cx="10515600" cy="4751387"/>
          </a:xfrm>
        </p:spPr>
        <p:txBody>
          <a:bodyPr/>
          <a:lstStyle>
            <a:lvl1pPr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200"/>
            </a:lvl2pPr>
            <a:lvl3pPr marL="1143000" indent="-228600">
              <a:buFont typeface="Wingdings" panose="05000000000000000000" pitchFamily="2" charset="2"/>
              <a:buChar char="§"/>
              <a:defRPr sz="1100"/>
            </a:lvl3pPr>
            <a:lvl4pPr marL="1600200" indent="-228600">
              <a:buFont typeface="Calibri" panose="020F0502020204030204" pitchFamily="34" charset="0"/>
              <a:buChar char="-"/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38200" y="1162228"/>
            <a:ext cx="9735589" cy="1571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10573789" y="763677"/>
            <a:ext cx="780011" cy="398551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342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9389"/>
            <a:ext cx="10515600" cy="295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1053"/>
            <a:ext cx="10515600" cy="16218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5500" y="4409039"/>
            <a:ext cx="10521950" cy="0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015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9388"/>
            <a:ext cx="5181600" cy="472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9388"/>
            <a:ext cx="5181600" cy="47275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162228"/>
            <a:ext cx="9735589" cy="1571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10573789" y="763677"/>
            <a:ext cx="780011" cy="398551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434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9389"/>
            <a:ext cx="5157787" cy="490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06778"/>
            <a:ext cx="5157787" cy="4093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9389"/>
            <a:ext cx="5183188" cy="490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6778"/>
            <a:ext cx="5183188" cy="4082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39788" y="1144752"/>
            <a:ext cx="9735589" cy="1571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0575377" y="754057"/>
            <a:ext cx="780011" cy="398551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960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38200" y="1162228"/>
            <a:ext cx="9735589" cy="1571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10573789" y="763677"/>
            <a:ext cx="780011" cy="398551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6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3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330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8369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8300"/>
            <a:ext cx="3932237" cy="13065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9387"/>
            <a:ext cx="6172200" cy="4751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5014"/>
            <a:ext cx="3932237" cy="4335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9788" y="1659179"/>
            <a:ext cx="3933825" cy="1571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306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8300"/>
            <a:ext cx="3932237" cy="12703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49388"/>
            <a:ext cx="6172200" cy="4411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92174"/>
            <a:ext cx="3932237" cy="39768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9049" y="1638677"/>
            <a:ext cx="3932976" cy="1571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071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38200" y="1162228"/>
            <a:ext cx="9735589" cy="15712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10573789" y="763677"/>
            <a:ext cx="780011" cy="398551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802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6635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09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183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9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3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0983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6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3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4646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5862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60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0088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452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109710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100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4352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09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685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259CDE-DEBF-4788-BAE1-E76D9AD1AE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10345738" cy="4556125"/>
          </a:xfrm>
          <a:prstGeom prst="rect">
            <a:avLst/>
          </a:prstGeom>
        </p:spPr>
        <p:txBody>
          <a:bodyPr lIns="90000" rIns="900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656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9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0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5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259CDE-DEBF-4788-BAE1-E76D9AD1AE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0764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259CDE-DEBF-4788-BAE1-E76D9AD1AE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76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935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259CDE-DEBF-4788-BAE1-E76D9AD1AE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3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24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259CDE-DEBF-4788-BAE1-E76D9AD1AE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6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3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956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9CDE-DEBF-4788-BAE1-E76D9AD1AE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61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437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76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50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3448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3.jp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28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020343C-3E03-4DA7-B599-6344F3B10A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erospace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C259CDE-DEBF-4788-BAE1-E76D9AD1AE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3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8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537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44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7608"/>
            <a:ext cx="10515600" cy="471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6BE6-A198-4C71-A17B-38327A689D91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311452"/>
            <a:ext cx="1787305" cy="4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913">
          <p15:clr>
            <a:srgbClr val="F26B43"/>
          </p15:clr>
        </p15:guide>
        <p15:guide id="5" orient="horz" pos="731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387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9" r:id="rId10"/>
  </p:sldLayoutIdLst>
  <p:hf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297B4FC-AC3A-9F87-C89F-BF669827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481" y="2522013"/>
            <a:ext cx="5912387" cy="615470"/>
          </a:xfrm>
        </p:spPr>
        <p:txBody>
          <a:bodyPr/>
          <a:lstStyle/>
          <a:p>
            <a:r>
              <a:rPr lang="en-US" sz="1000" dirty="0"/>
              <a:t>Tiziano Di Gregorio Botek (Snr: 2089304)</a:t>
            </a:r>
            <a:r>
              <a:rPr lang="en-BE" sz="1000" dirty="0"/>
              <a:t>			Alexander Maier (Snr: 2095044)	</a:t>
            </a:r>
          </a:p>
          <a:p>
            <a:r>
              <a:rPr lang="en-BE" sz="1000" dirty="0"/>
              <a:t>Paul Toussing (Snr:</a:t>
            </a:r>
            <a:r>
              <a:rPr lang="pl-PL" sz="1000" dirty="0"/>
              <a:t> 2105332)</a:t>
            </a:r>
            <a:r>
              <a:rPr lang="en-BE" sz="1000" dirty="0"/>
              <a:t>						Oskar Weber (Snr: </a:t>
            </a:r>
            <a:r>
              <a:rPr lang="pl-PL" sz="1000" dirty="0"/>
              <a:t>2100180)</a:t>
            </a:r>
            <a:endParaRPr lang="en-BE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FA225-5A6D-3A11-EC41-64EAB3D6E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958" y="1376363"/>
            <a:ext cx="6316910" cy="1317676"/>
          </a:xfrm>
        </p:spPr>
        <p:txBody>
          <a:bodyPr>
            <a:normAutofit/>
          </a:bodyPr>
          <a:lstStyle/>
          <a:p>
            <a:r>
              <a:rPr lang="en-BE" dirty="0"/>
              <a:t>Siemens-Nixdorf Case, Universität Augsburg</a:t>
            </a:r>
            <a:r>
              <a:rPr lang="pl-PL" dirty="0"/>
              <a:t>,</a:t>
            </a:r>
            <a:r>
              <a:rPr lang="en-BE" dirty="0"/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16063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4BA5D-BD26-E2C2-D2AC-805AC9B01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996C38-C108-8175-8E1E-FB8881AECABA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CF2835-CB60-D83B-1E1E-BFE220949C0F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8A4F7-4A17-2350-A02C-BCB4BEA9F21D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6171C6-9EDC-C31F-7F37-9F042CCAA00B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pic>
        <p:nvPicPr>
          <p:cNvPr id="6" name="Picture 5" descr="A graph with blue dots and lines&#10;&#10;Description automatically generated">
            <a:extLst>
              <a:ext uri="{FF2B5EF4-FFF2-40B4-BE49-F238E27FC236}">
                <a16:creationId xmlns:a16="http://schemas.microsoft.com/office/drawing/2014/main" id="{2CAC2FEF-0F8B-7FA9-FA0F-C0BFFB41C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5" y="1030856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3931D-4A98-6C54-1B5A-797606BA6D4B}"/>
              </a:ext>
            </a:extLst>
          </p:cNvPr>
          <p:cNvSpPr txBox="1"/>
          <p:nvPr/>
        </p:nvSpPr>
        <p:spPr>
          <a:xfrm>
            <a:off x="497701" y="2136338"/>
            <a:ext cx="3888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Holes drilled in lexicographical order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en-BE" dirty="0"/>
              <a:t>Total Euclidian Distance:</a:t>
            </a:r>
          </a:p>
          <a:p>
            <a:endParaRPr lang="en-BE" dirty="0"/>
          </a:p>
          <a:p>
            <a:r>
              <a:rPr lang="en-BE" dirty="0"/>
              <a:t>On re-scaled plane: </a:t>
            </a:r>
            <a:r>
              <a:rPr lang="en-BE" b="1" dirty="0"/>
              <a:t>142825.1</a:t>
            </a:r>
            <a:r>
              <a:rPr lang="en-BE" dirty="0"/>
              <a:t> machine units</a:t>
            </a:r>
          </a:p>
          <a:p>
            <a:r>
              <a:rPr lang="en-BE" dirty="0"/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92574A-95E1-B9B5-3B4A-00A4EA137E07}"/>
              </a:ext>
            </a:extLst>
          </p:cNvPr>
          <p:cNvCxnSpPr>
            <a:cxnSpLocks/>
          </p:cNvCxnSpPr>
          <p:nvPr/>
        </p:nvCxnSpPr>
        <p:spPr>
          <a:xfrm flipH="1">
            <a:off x="5998464" y="3877056"/>
            <a:ext cx="3986784" cy="1060704"/>
          </a:xfrm>
          <a:prstGeom prst="line">
            <a:avLst/>
          </a:prstGeom>
          <a:ln>
            <a:solidFill>
              <a:srgbClr val="4444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2908-563C-7CEA-6B66-48205C56D7CD}"/>
              </a:ext>
            </a:extLst>
          </p:cNvPr>
          <p:cNvSpPr txBox="1"/>
          <p:nvPr/>
        </p:nvSpPr>
        <p:spPr>
          <a:xfrm>
            <a:off x="497701" y="1330960"/>
            <a:ext cx="4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Example</a:t>
            </a:r>
            <a:r>
              <a:rPr lang="pl-PL" dirty="0"/>
              <a:t> for one hole </a:t>
            </a:r>
            <a:r>
              <a:rPr lang="pl-PL" dirty="0" err="1"/>
              <a:t>size</a:t>
            </a:r>
            <a:r>
              <a:rPr lang="pl-PL" dirty="0"/>
              <a:t> of PCB 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38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EAF4-8417-E212-D0E6-4CAF1F0E3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E90C9D-ABEB-4EB4-081C-1D9557F4AD3D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F9B06-FF06-8584-8833-98B39A562609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C1AA-4851-73BF-B097-FEFCD414992C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B4AE0-D85C-72E9-2F9F-4478DC1EFA72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C78E5-4FA3-113F-173C-8E123EA5C882}"/>
              </a:ext>
            </a:extLst>
          </p:cNvPr>
          <p:cNvSpPr txBox="1"/>
          <p:nvPr/>
        </p:nvSpPr>
        <p:spPr>
          <a:xfrm>
            <a:off x="523875" y="1298785"/>
            <a:ext cx="641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Linear optimization solution</a:t>
            </a:r>
            <a:r>
              <a:rPr lang="pl-PL" dirty="0"/>
              <a:t>:</a:t>
            </a:r>
            <a:r>
              <a:rPr lang="en-BE" dirty="0"/>
              <a:t> an example of a better solution</a:t>
            </a:r>
            <a:endParaRPr lang="pl-PL" dirty="0"/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Total Euclidian Distance:</a:t>
            </a:r>
          </a:p>
          <a:p>
            <a:r>
              <a:rPr lang="en-BE" dirty="0"/>
              <a:t>On re-scaled plane: </a:t>
            </a:r>
            <a:r>
              <a:rPr lang="en-BE" b="1" dirty="0"/>
              <a:t>53344.687</a:t>
            </a:r>
            <a:r>
              <a:rPr lang="en-BE" dirty="0"/>
              <a:t> machine units</a:t>
            </a:r>
          </a:p>
          <a:p>
            <a:endParaRPr lang="en-BE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9E7662DE-5360-6831-B72E-E5D865942207}"/>
              </a:ext>
            </a:extLst>
          </p:cNvPr>
          <p:cNvSpPr/>
          <p:nvPr/>
        </p:nvSpPr>
        <p:spPr>
          <a:xfrm>
            <a:off x="631256" y="2770589"/>
            <a:ext cx="904875" cy="92333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9EDA3F19-6B22-49A5-EBBF-B4CF2992CAC3}"/>
              </a:ext>
            </a:extLst>
          </p:cNvPr>
          <p:cNvSpPr/>
          <p:nvPr/>
        </p:nvSpPr>
        <p:spPr>
          <a:xfrm>
            <a:off x="631256" y="4558281"/>
            <a:ext cx="904875" cy="1019175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DFA8B-E31D-4515-3EC3-F39C27AE66C1}"/>
              </a:ext>
            </a:extLst>
          </p:cNvPr>
          <p:cNvSpPr txBox="1"/>
          <p:nvPr/>
        </p:nvSpPr>
        <p:spPr>
          <a:xfrm>
            <a:off x="1525304" y="3042066"/>
            <a:ext cx="3037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Highly optimal solution</a:t>
            </a:r>
            <a:endParaRPr lang="pl-PL" dirty="0"/>
          </a:p>
          <a:p>
            <a:endParaRPr lang="pl-PL" dirty="0"/>
          </a:p>
          <a:p>
            <a:r>
              <a:rPr lang="en-GB" dirty="0"/>
              <a:t>Within 4.1619% of true optimum</a:t>
            </a:r>
          </a:p>
          <a:p>
            <a:endParaRPr lang="en-BE" dirty="0"/>
          </a:p>
          <a:p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18DA0-6F8B-B269-1112-F2A6A2058682}"/>
              </a:ext>
            </a:extLst>
          </p:cNvPr>
          <p:cNvSpPr txBox="1"/>
          <p:nvPr/>
        </p:nvSpPr>
        <p:spPr>
          <a:xfrm>
            <a:off x="1536131" y="4744702"/>
            <a:ext cx="275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Costly: power and time</a:t>
            </a:r>
          </a:p>
          <a:p>
            <a:r>
              <a:rPr lang="en-BE" dirty="0"/>
              <a:t>Inefficiency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2F3FDA60-A601-D8A1-4007-213E3906852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71" y="1976068"/>
            <a:ext cx="5463473" cy="4179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626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4C665-D4A0-7513-0BA2-E2E59CCD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EEC28-066D-EDE8-ACEE-B375BD58A0DF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9F2AE-65F6-892B-5F89-8B5B49AC758B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0C8F88-3E30-33D5-4FAA-1075EEA198B8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1D2D1-B881-EF52-1879-E48F8227C0F9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C6CEC-E762-4F0E-3B90-A1B1242BE665}"/>
              </a:ext>
            </a:extLst>
          </p:cNvPr>
          <p:cNvSpPr txBox="1"/>
          <p:nvPr/>
        </p:nvSpPr>
        <p:spPr>
          <a:xfrm>
            <a:off x="523876" y="1438275"/>
            <a:ext cx="5914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Solution: </a:t>
            </a:r>
            <a:r>
              <a:rPr lang="pl-PL" sz="2400" dirty="0" err="1"/>
              <a:t>investigating</a:t>
            </a:r>
            <a:r>
              <a:rPr lang="pl-PL" sz="2400" dirty="0"/>
              <a:t> h</a:t>
            </a:r>
            <a:r>
              <a:rPr lang="en-BE" sz="2400" dirty="0"/>
              <a:t>euristics</a:t>
            </a:r>
            <a:r>
              <a:rPr lang="pl-PL" sz="2400" dirty="0"/>
              <a:t> </a:t>
            </a:r>
            <a:r>
              <a:rPr lang="pl-PL" sz="2400" dirty="0" err="1"/>
              <a:t>solutions</a:t>
            </a:r>
            <a:endParaRPr lang="en-BE" sz="2400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97507-80C1-86A8-C589-13A4E31A2335}"/>
              </a:ext>
            </a:extLst>
          </p:cNvPr>
          <p:cNvSpPr txBox="1"/>
          <p:nvPr/>
        </p:nvSpPr>
        <p:spPr>
          <a:xfrm>
            <a:off x="523876" y="2084606"/>
            <a:ext cx="776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/>
              <a:t>Trade-off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optimality</a:t>
            </a:r>
            <a:r>
              <a:rPr lang="pl-PL" dirty="0"/>
              <a:t> and </a:t>
            </a:r>
            <a:r>
              <a:rPr lang="pl-PL" dirty="0" err="1"/>
              <a:t>time</a:t>
            </a:r>
            <a:r>
              <a:rPr lang="pl-PL" dirty="0"/>
              <a:t>/</a:t>
            </a:r>
            <a:r>
              <a:rPr lang="pl-PL" dirty="0" err="1"/>
              <a:t>computation</a:t>
            </a:r>
            <a:r>
              <a:rPr lang="pl-PL" dirty="0"/>
              <a:t> </a:t>
            </a:r>
            <a:r>
              <a:rPr lang="pl-PL" dirty="0" err="1"/>
              <a:t>costs</a:t>
            </a:r>
            <a:endParaRPr lang="pl-PL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Cost</a:t>
            </a:r>
            <a:r>
              <a:rPr lang="pl-PL" dirty="0"/>
              <a:t> and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efficiency</a:t>
            </a:r>
            <a:r>
              <a:rPr lang="pl-PL" dirty="0"/>
              <a:t> </a:t>
            </a:r>
            <a:r>
              <a:rPr lang="pl-PL" dirty="0" err="1"/>
              <a:t>particularly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holes</a:t>
            </a:r>
            <a:endParaRPr lang="pl-PL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Approximation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Nearest Neighbour algorithm, Greedy algorithm, etc.</a:t>
            </a:r>
            <a:endParaRPr lang="pl-PL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Comparison</a:t>
            </a:r>
            <a:r>
              <a:rPr lang="pl-PL" dirty="0"/>
              <a:t> with the </a:t>
            </a:r>
            <a:r>
              <a:rPr lang="pl-PL" dirty="0" err="1"/>
              <a:t>lower</a:t>
            </a:r>
            <a:r>
              <a:rPr lang="pl-PL" dirty="0"/>
              <a:t> </a:t>
            </a:r>
            <a:r>
              <a:rPr lang="pl-PL" dirty="0" err="1"/>
              <a:t>bound</a:t>
            </a:r>
            <a:r>
              <a:rPr lang="pl-PL" dirty="0"/>
              <a:t> (</a:t>
            </a:r>
            <a:r>
              <a:rPr lang="pl-PL" dirty="0" err="1"/>
              <a:t>optimal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14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C252B8-4222-50B1-C049-C3A7461673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020343C-3E03-4DA7-B599-6344F3B10A5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E8F-9082-602D-42DF-5E44784D8A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AC4B1A-DAD7-5AD6-015F-AE275F4A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900A9-1189-9A51-1C91-151B0C6FF1A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344275" y="6210980"/>
            <a:ext cx="38576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020343C-3E03-4DA7-B599-6344F3B10A5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 descr="What is high speed PCB design? - MyVenturePad.com">
            <a:extLst>
              <a:ext uri="{FF2B5EF4-FFF2-40B4-BE49-F238E27FC236}">
                <a16:creationId xmlns:a16="http://schemas.microsoft.com/office/drawing/2014/main" id="{70F361A0-85B2-2696-4293-0E1721410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r="9435"/>
          <a:stretch/>
        </p:blipFill>
        <p:spPr bwMode="auto">
          <a:xfrm>
            <a:off x="6348413" y="1376363"/>
            <a:ext cx="4921250" cy="45561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24F8-0769-2557-9CA6-BDD9943AC9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7600"/>
          </a:xfrm>
        </p:spPr>
        <p:txBody>
          <a:bodyPr>
            <a:normAutofit/>
          </a:bodyPr>
          <a:lstStyle/>
          <a:p>
            <a:r>
              <a:rPr lang="en-BE" dirty="0"/>
              <a:t>Introduction</a:t>
            </a:r>
            <a:endParaRPr lang="en-BE"/>
          </a:p>
          <a:p>
            <a:r>
              <a:rPr lang="en-BE" dirty="0"/>
              <a:t>Siemens Solution</a:t>
            </a:r>
            <a:endParaRPr lang="en-BE"/>
          </a:p>
          <a:p>
            <a:r>
              <a:rPr lang="en-BE" dirty="0"/>
              <a:t>Our approach </a:t>
            </a:r>
            <a:endParaRPr lang="en-BE"/>
          </a:p>
          <a:p>
            <a:r>
              <a:rPr lang="en-BE" dirty="0"/>
              <a:t>Preliminary results </a:t>
            </a:r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54BC-B835-0270-2ADA-EACF74CB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0"/>
            <a:ext cx="10345739" cy="864000"/>
          </a:xfrm>
        </p:spPr>
        <p:txBody>
          <a:bodyPr wrap="square" anchor="ctr">
            <a:normAutofit/>
          </a:bodyPr>
          <a:lstStyle/>
          <a:p>
            <a:r>
              <a:rPr lang="en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223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CED22B-6F51-3319-C35B-C21B11EC5A68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5B09A-1A28-B8D8-A793-2BB648012539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D3ACD-1D62-4E96-472F-13AD43020C2D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61533-1FBD-1CFF-CD46-67672CFF765F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FD13E-E701-6800-F444-B2DF68BCDCB9}"/>
              </a:ext>
            </a:extLst>
          </p:cNvPr>
          <p:cNvSpPr txBox="1"/>
          <p:nvPr/>
        </p:nvSpPr>
        <p:spPr>
          <a:xfrm>
            <a:off x="380011" y="1329753"/>
            <a:ext cx="632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Introduction</a:t>
            </a:r>
            <a:endParaRPr lang="en-B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ACF37-8DF6-F874-DF52-D6775E76D49C}"/>
                  </a:ext>
                </a:extLst>
              </p:cNvPr>
              <p:cNvSpPr txBox="1"/>
              <p:nvPr/>
            </p:nvSpPr>
            <p:spPr>
              <a:xfrm rot="10800000" flipH="1" flipV="1">
                <a:off x="380010" y="2127163"/>
                <a:ext cx="6329547" cy="277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l-PL" dirty="0" err="1"/>
                  <a:t>Drilling</a:t>
                </a:r>
                <a:r>
                  <a:rPr lang="pl-PL" dirty="0"/>
                  <a:t>: </a:t>
                </a:r>
                <a:r>
                  <a:rPr lang="pl-PL" dirty="0" err="1"/>
                  <a:t>bottleneck</a:t>
                </a:r>
                <a:r>
                  <a:rPr lang="pl-PL" dirty="0"/>
                  <a:t> </a:t>
                </a:r>
                <a:r>
                  <a:rPr lang="pl-PL" dirty="0" err="1"/>
                  <a:t>process</a:t>
                </a:r>
                <a:r>
                  <a:rPr lang="pl-PL" dirty="0"/>
                  <a:t> in </a:t>
                </a:r>
                <a:r>
                  <a:rPr lang="pl-PL" dirty="0" err="1"/>
                  <a:t>printed</a:t>
                </a:r>
                <a:r>
                  <a:rPr lang="pl-PL" dirty="0"/>
                  <a:t> </a:t>
                </a:r>
                <a:r>
                  <a:rPr lang="pl-PL" dirty="0" err="1"/>
                  <a:t>circuit</a:t>
                </a:r>
                <a:r>
                  <a:rPr lang="pl-PL" dirty="0"/>
                  <a:t> </a:t>
                </a:r>
                <a:r>
                  <a:rPr lang="pl-PL" dirty="0" err="1"/>
                  <a:t>board</a:t>
                </a:r>
                <a:r>
                  <a:rPr lang="pl-PL" dirty="0"/>
                  <a:t> (PCB) </a:t>
                </a:r>
                <a:r>
                  <a:rPr lang="pl-PL" dirty="0" err="1"/>
                  <a:t>manufacturing</a:t>
                </a:r>
                <a:endParaRPr lang="pl-PL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l-PL" dirty="0" err="1"/>
                  <a:t>Drilling</a:t>
                </a:r>
                <a:r>
                  <a:rPr lang="pl-PL" dirty="0"/>
                  <a:t> </a:t>
                </a:r>
                <a:r>
                  <a:rPr lang="pl-PL" dirty="0" err="1"/>
                  <a:t>process</a:t>
                </a:r>
                <a:r>
                  <a:rPr lang="pl-PL" dirty="0"/>
                  <a:t> </a:t>
                </a:r>
                <a:r>
                  <a:rPr lang="pl-PL" dirty="0" err="1"/>
                  <a:t>time</a:t>
                </a:r>
                <a:r>
                  <a:rPr lang="pl-PL" dirty="0"/>
                  <a:t> = </a:t>
                </a:r>
                <a:r>
                  <a:rPr lang="pl-PL" dirty="0" err="1"/>
                  <a:t>drilling</a:t>
                </a:r>
                <a:r>
                  <a:rPr lang="pl-PL" dirty="0"/>
                  <a:t> </a:t>
                </a:r>
                <a:r>
                  <a:rPr lang="pl-PL" dirty="0" err="1"/>
                  <a:t>time</a:t>
                </a:r>
                <a:r>
                  <a:rPr lang="pl-PL" dirty="0"/>
                  <a:t> + </a:t>
                </a:r>
                <a:r>
                  <a:rPr lang="pl-PL" dirty="0" err="1"/>
                  <a:t>moving</a:t>
                </a:r>
                <a:r>
                  <a:rPr lang="pl-PL" dirty="0"/>
                  <a:t> </a:t>
                </a:r>
                <a:r>
                  <a:rPr lang="pl-PL" dirty="0" err="1"/>
                  <a:t>time</a:t>
                </a:r>
                <a:endParaRPr lang="pl-PL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l-PL" dirty="0" err="1"/>
                  <a:t>Different</a:t>
                </a:r>
                <a:r>
                  <a:rPr lang="pl-PL" dirty="0"/>
                  <a:t> hole </a:t>
                </a:r>
                <a:r>
                  <a:rPr lang="pl-PL" dirty="0" err="1"/>
                  <a:t>diameters</a:t>
                </a:r>
                <a:r>
                  <a:rPr lang="pl-PL" dirty="0"/>
                  <a:t> and </a:t>
                </a:r>
                <a:r>
                  <a:rPr lang="pl-PL" dirty="0" err="1"/>
                  <a:t>locations</a:t>
                </a:r>
                <a:r>
                  <a:rPr lang="pl-PL" dirty="0"/>
                  <a:t> for </a:t>
                </a:r>
                <a:r>
                  <a:rPr lang="pl-PL" dirty="0" err="1"/>
                  <a:t>each</a:t>
                </a:r>
                <a:r>
                  <a:rPr lang="pl-PL" dirty="0"/>
                  <a:t> PCB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l-PL" dirty="0"/>
                  <a:t>2-dimentional </a:t>
                </a:r>
                <a:r>
                  <a:rPr lang="pl-PL" dirty="0" err="1"/>
                  <a:t>Euclidian</a:t>
                </a:r>
                <a:r>
                  <a:rPr lang="pl-PL" dirty="0"/>
                  <a:t> </a:t>
                </a:r>
                <a:r>
                  <a:rPr lang="pl-PL" dirty="0" err="1"/>
                  <a:t>plane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ACF37-8DF6-F874-DF52-D6775E76D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380010" y="2127163"/>
                <a:ext cx="6329547" cy="2776401"/>
              </a:xfrm>
              <a:prstGeom prst="rect">
                <a:avLst/>
              </a:prstGeom>
              <a:blipFill>
                <a:blip r:embed="rId3"/>
                <a:stretch>
                  <a:fillRect l="-577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machine with a screwdriver&#10;&#10;Description automatically generated">
            <a:extLst>
              <a:ext uri="{FF2B5EF4-FFF2-40B4-BE49-F238E27FC236}">
                <a16:creationId xmlns:a16="http://schemas.microsoft.com/office/drawing/2014/main" id="{E0B539C5-5539-1889-1197-EAF2B64FE7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88" y="2139299"/>
            <a:ext cx="4051984" cy="30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CED22B-6F51-3319-C35B-C21B11EC5A68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5B09A-1A28-B8D8-A793-2BB648012539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D3ACD-1D62-4E96-472F-13AD43020C2D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61533-1FBD-1CFF-CD46-67672CFF765F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FD13E-E701-6800-F444-B2DF68BCDCB9}"/>
              </a:ext>
            </a:extLst>
          </p:cNvPr>
          <p:cNvSpPr txBox="1"/>
          <p:nvPr/>
        </p:nvSpPr>
        <p:spPr>
          <a:xfrm>
            <a:off x="380011" y="1329753"/>
            <a:ext cx="632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/>
              <a:t>Problem </a:t>
            </a:r>
            <a:r>
              <a:rPr lang="pl-PL" sz="2800" dirty="0" err="1"/>
              <a:t>definition</a:t>
            </a:r>
            <a:endParaRPr lang="en-B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AB482-737A-61CA-E7D2-AFE1D50E9011}"/>
              </a:ext>
            </a:extLst>
          </p:cNvPr>
          <p:cNvSpPr txBox="1"/>
          <p:nvPr/>
        </p:nvSpPr>
        <p:spPr>
          <a:xfrm>
            <a:off x="298692" y="2111475"/>
            <a:ext cx="6139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BE" dirty="0"/>
              <a:t>Optimization</a:t>
            </a:r>
            <a:r>
              <a:rPr lang="pl-PL" dirty="0"/>
              <a:t> of</a:t>
            </a:r>
            <a:r>
              <a:rPr lang="en-BE" dirty="0"/>
              <a:t> the production capacity of </a:t>
            </a:r>
            <a:r>
              <a:rPr lang="pl-PL" dirty="0" err="1"/>
              <a:t>printed</a:t>
            </a:r>
            <a:r>
              <a:rPr lang="pl-PL" dirty="0"/>
              <a:t> </a:t>
            </a:r>
            <a:r>
              <a:rPr lang="pl-PL" dirty="0" err="1"/>
              <a:t>circuit</a:t>
            </a:r>
            <a:r>
              <a:rPr lang="pl-PL" dirty="0"/>
              <a:t> </a:t>
            </a:r>
            <a:r>
              <a:rPr lang="pl-PL" dirty="0" err="1"/>
              <a:t>boards</a:t>
            </a:r>
            <a:r>
              <a:rPr lang="pl-PL" dirty="0"/>
              <a:t> (</a:t>
            </a:r>
            <a:r>
              <a:rPr lang="pl-PL" dirty="0" err="1"/>
              <a:t>PCBs</a:t>
            </a:r>
            <a:r>
              <a:rPr lang="pl-PL" dirty="0"/>
              <a:t>).</a:t>
            </a:r>
            <a:endParaRPr lang="en-B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BE" dirty="0"/>
              <a:t>Drilling time: </a:t>
            </a:r>
            <a:r>
              <a:rPr lang="en-US" dirty="0"/>
              <a:t>Machine</a:t>
            </a:r>
            <a:r>
              <a:rPr lang="en-BE" dirty="0"/>
              <a:t> cannot be changed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BE" dirty="0"/>
              <a:t>Moving time: Drilling path can be changed</a:t>
            </a:r>
          </a:p>
          <a:p>
            <a:pPr>
              <a:lnSpc>
                <a:spcPct val="200000"/>
              </a:lnSpc>
            </a:pPr>
            <a:r>
              <a:rPr lang="en-BE" dirty="0"/>
              <a:t>Provide a solution in less than 5 minutes for any dataset</a:t>
            </a:r>
          </a:p>
          <a:p>
            <a:pPr>
              <a:lnSpc>
                <a:spcPct val="200000"/>
              </a:lnSpc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r>
              <a:rPr lang="en-BE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E639BF-3EE6-4FF7-097E-DC832641D502}"/>
              </a:ext>
            </a:extLst>
          </p:cNvPr>
          <p:cNvSpPr/>
          <p:nvPr/>
        </p:nvSpPr>
        <p:spPr>
          <a:xfrm>
            <a:off x="539214" y="3889165"/>
            <a:ext cx="1544490" cy="41493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 descr="A diagram of a red liquid&#10;&#10;Description automatically generated">
            <a:extLst>
              <a:ext uri="{FF2B5EF4-FFF2-40B4-BE49-F238E27FC236}">
                <a16:creationId xmlns:a16="http://schemas.microsoft.com/office/drawing/2014/main" id="{B8F17B7C-F4C3-F9E6-2F95-1ED2272A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02" y="1385476"/>
            <a:ext cx="3397572" cy="2794777"/>
          </a:xfrm>
          <a:prstGeom prst="rect">
            <a:avLst/>
          </a:prstGeom>
        </p:spPr>
      </p:pic>
      <p:pic>
        <p:nvPicPr>
          <p:cNvPr id="8" name="Picture 7" descr="Red dots on a black background&#10;&#10;Description automatically generated">
            <a:extLst>
              <a:ext uri="{FF2B5EF4-FFF2-40B4-BE49-F238E27FC236}">
                <a16:creationId xmlns:a16="http://schemas.microsoft.com/office/drawing/2014/main" id="{332BAA2E-81C4-852C-356D-9D08BAE8F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6" y="4677413"/>
            <a:ext cx="2095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3CAB5-19A7-F89C-1D32-006F5251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A0368E-3ED5-34D2-B1C0-0D6944C0B074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FB93A-798C-D37C-B35E-A4029D035474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7C418-2A5D-8DA8-0C83-A11636FB04C5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D9567-7761-46ED-644F-7E7D5E666418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76DD0-8E9B-B6F8-4FE1-9F32F3187B63}"/>
              </a:ext>
            </a:extLst>
          </p:cNvPr>
          <p:cNvSpPr txBox="1"/>
          <p:nvPr/>
        </p:nvSpPr>
        <p:spPr>
          <a:xfrm>
            <a:off x="380011" y="1329753"/>
            <a:ext cx="632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Problem </a:t>
            </a:r>
            <a:r>
              <a:rPr lang="pl-PL" sz="2800" dirty="0" err="1"/>
              <a:t>definition</a:t>
            </a:r>
            <a:endParaRPr lang="en-B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D46FD-E568-8415-67FE-75C824253EA8}"/>
              </a:ext>
            </a:extLst>
          </p:cNvPr>
          <p:cNvSpPr txBox="1"/>
          <p:nvPr/>
        </p:nvSpPr>
        <p:spPr>
          <a:xfrm>
            <a:off x="298692" y="2294408"/>
            <a:ext cx="613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/>
              <a:t>The </a:t>
            </a:r>
            <a:r>
              <a:rPr lang="en-BE" dirty="0"/>
              <a:t>x-axis moves 10% slower than the y-axis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BE" dirty="0"/>
              <a:t>Toolbox located at a fixed 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BE" dirty="0"/>
              <a:t>Variable: movement of the drill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endParaRPr lang="en-BE" dirty="0"/>
          </a:p>
        </p:txBody>
      </p:sp>
      <p:pic>
        <p:nvPicPr>
          <p:cNvPr id="6" name="Picture 5" descr="A machine with a screwdriver&#10;&#10;Description automatically generated">
            <a:extLst>
              <a:ext uri="{FF2B5EF4-FFF2-40B4-BE49-F238E27FC236}">
                <a16:creationId xmlns:a16="http://schemas.microsoft.com/office/drawing/2014/main" id="{CEE21A5A-D6B4-925B-88F9-3F280D580C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88" y="2139299"/>
            <a:ext cx="4051984" cy="30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280D5-7BC2-F307-E1FB-1980DFDC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x marks&#10;&#10;Description automatically generated">
            <a:extLst>
              <a:ext uri="{FF2B5EF4-FFF2-40B4-BE49-F238E27FC236}">
                <a16:creationId xmlns:a16="http://schemas.microsoft.com/office/drawing/2014/main" id="{3E905621-84BF-756A-4AC4-150074407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09" y="3495683"/>
            <a:ext cx="3647238" cy="25485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CD72F9-FB92-9C92-9FF7-AE3B34CE5D28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6B948-411A-0917-1837-23020424AF4A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2C36A-42C1-23E6-07BC-44C2ED3AAEFC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DCBA3-F58B-AC06-D741-F5BDC57F2475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40024-755B-0B00-ABB1-2AA52450B2DF}"/>
              </a:ext>
            </a:extLst>
          </p:cNvPr>
          <p:cNvSpPr txBox="1"/>
          <p:nvPr/>
        </p:nvSpPr>
        <p:spPr>
          <a:xfrm>
            <a:off x="380011" y="1329753"/>
            <a:ext cx="632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/>
              <a:t>Problem Transformation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9E858-0DCF-ACAE-FFE2-3D56E20F7EC9}"/>
              </a:ext>
            </a:extLst>
          </p:cNvPr>
          <p:cNvSpPr txBox="1"/>
          <p:nvPr/>
        </p:nvSpPr>
        <p:spPr>
          <a:xfrm>
            <a:off x="298693" y="2111474"/>
            <a:ext cx="6064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BE" dirty="0"/>
              <a:t>Optimization of the distance travelled by the drill: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BE" dirty="0"/>
              <a:t>Rescaling of the plane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BE" dirty="0"/>
              <a:t>Total distance define by the sum of Euclidian distance of the going from one point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  <p:pic>
        <p:nvPicPr>
          <p:cNvPr id="6" name="Picture 5" descr="A graph with blue x marks&#10;&#10;Description automatically generated">
            <a:extLst>
              <a:ext uri="{FF2B5EF4-FFF2-40B4-BE49-F238E27FC236}">
                <a16:creationId xmlns:a16="http://schemas.microsoft.com/office/drawing/2014/main" id="{07C11C1B-BF51-C607-98E6-9F59FA8F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69" y="989620"/>
            <a:ext cx="3647239" cy="25485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ECB36F-90EE-6C4D-2C07-B84B9D174399}"/>
              </a:ext>
            </a:extLst>
          </p:cNvPr>
          <p:cNvCxnSpPr>
            <a:cxnSpLocks/>
          </p:cNvCxnSpPr>
          <p:nvPr/>
        </p:nvCxnSpPr>
        <p:spPr>
          <a:xfrm>
            <a:off x="7973568" y="6178302"/>
            <a:ext cx="2974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7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BE733-5A90-F53A-0E9F-92022B5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8CBE02-18F3-D4BD-2DD6-15A1C5C3C928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2EF10-6836-F8B0-2B07-073E2E3676E9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161A0-8CD4-391B-B1A2-D19700CC8B3A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DE61D-4881-CDA1-07EC-834DBBBEAD38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B1637-A7BC-9BBE-BF9B-EAED1A2E96EE}"/>
              </a:ext>
            </a:extLst>
          </p:cNvPr>
          <p:cNvSpPr txBox="1"/>
          <p:nvPr/>
        </p:nvSpPr>
        <p:spPr>
          <a:xfrm>
            <a:off x="380011" y="1157901"/>
            <a:ext cx="10219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/>
              <a:t>Model formulation: Travelling salesman problem (1): Objective function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4220524E-CECE-022E-F50F-2DDE9668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40" y="3718175"/>
            <a:ext cx="5325430" cy="11877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623EC-80C7-7215-8A60-BB71A3A1E8F3}"/>
                  </a:ext>
                </a:extLst>
              </p:cNvPr>
              <p:cNvSpPr txBox="1"/>
              <p:nvPr/>
            </p:nvSpPr>
            <p:spPr>
              <a:xfrm>
                <a:off x="207561" y="2342623"/>
                <a:ext cx="6581049" cy="405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BE" dirty="0"/>
              </a:p>
              <a:p>
                <a:pPr>
                  <a:lnSpc>
                    <a:spcPct val="200000"/>
                  </a:lnSpc>
                </a:pPr>
                <a:r>
                  <a:rPr lang="en-BE" dirty="0"/>
                  <a:t> Variables: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BE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BE" dirty="0"/>
                  <a:t>: total distance travelled by the drill head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B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BE" dirty="0"/>
                  <a:t>: total number of holes to be drilled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BE" dirty="0"/>
                  <a:t>: distance between hole </a:t>
                </a:r>
                <a14:m>
                  <m:oMath xmlns:m="http://schemas.openxmlformats.org/officeDocument/2006/math">
                    <m:r>
                      <a:rPr lang="en-B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BE" dirty="0"/>
                  <a:t> and </a:t>
                </a:r>
                <a:r>
                  <a:rPr lang="pl-PL" dirty="0"/>
                  <a:t>hole </a:t>
                </a:r>
                <a14:m>
                  <m:oMath xmlns:m="http://schemas.openxmlformats.org/officeDocument/2006/math">
                    <m:r>
                      <a:rPr lang="en-BE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BE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BE" dirty="0"/>
                  <a:t>: binary variable if the path goes from point </a:t>
                </a:r>
                <a14:m>
                  <m:oMath xmlns:m="http://schemas.openxmlformats.org/officeDocument/2006/math">
                    <m:r>
                      <a:rPr lang="en-BE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BE" dirty="0"/>
                  <a:t> to </a:t>
                </a:r>
                <a14:m>
                  <m:oMath xmlns:m="http://schemas.openxmlformats.org/officeDocument/2006/math">
                    <m:r>
                      <a:rPr lang="en-BE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BE" dirty="0"/>
              </a:p>
              <a:p>
                <a:endParaRPr lang="en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623EC-80C7-7215-8A60-BB71A3A1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1" y="2342623"/>
                <a:ext cx="6581049" cy="4059573"/>
              </a:xfrm>
              <a:prstGeom prst="rect">
                <a:avLst/>
              </a:prstGeom>
              <a:blipFill>
                <a:blip r:embed="rId4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44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8708C-6BA2-5C32-F060-E2C613EC8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C3C864-9F22-5FB6-74C5-261A02534787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11C47-0B79-8AE2-B4D4-E1E78CC17BB1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9D56B9-CD80-642F-2197-29770023CB00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8C2D3-4BD4-92E3-8D3F-3C2DA3DF682D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C02DA-C5DD-418B-025A-BF2C694B697B}"/>
              </a:ext>
            </a:extLst>
          </p:cNvPr>
          <p:cNvSpPr txBox="1"/>
          <p:nvPr/>
        </p:nvSpPr>
        <p:spPr>
          <a:xfrm>
            <a:off x="380011" y="1157901"/>
            <a:ext cx="1021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/>
              <a:t>Model formulation: Travelling salesman problem (2):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58FA4-8F7C-D58D-489D-7769E0E99522}"/>
                  </a:ext>
                </a:extLst>
              </p:cNvPr>
              <p:cNvSpPr txBox="1"/>
              <p:nvPr/>
            </p:nvSpPr>
            <p:spPr>
              <a:xfrm>
                <a:off x="93763" y="2834641"/>
                <a:ext cx="634447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BE" dirty="0"/>
              </a:p>
              <a:p>
                <a:pPr>
                  <a:lnSpc>
                    <a:spcPct val="200000"/>
                  </a:lnSpc>
                </a:pPr>
                <a:r>
                  <a:rPr lang="en-BE" dirty="0"/>
                  <a:t> Constrains: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BE" dirty="0"/>
                  <a:t>Each hole must be visited exactly once</a:t>
                </a:r>
                <a:r>
                  <a:rPr lang="pl-PL" dirty="0"/>
                  <a:t> </a:t>
                </a:r>
                <a:endParaRPr lang="en-BE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After drilling at a hole, drill must move to another hole</a:t>
                </a:r>
                <a:endParaRPr lang="en-BE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BE" dirty="0"/>
                  <a:t>Starting and ending position at the toolbox (0,0)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Introducing dummy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B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prevent sub-tours: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58FA4-8F7C-D58D-489D-7769E0E99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3" y="2834641"/>
                <a:ext cx="6344471" cy="3693319"/>
              </a:xfrm>
              <a:prstGeom prst="rect">
                <a:avLst/>
              </a:prstGeom>
              <a:blipFill>
                <a:blip r:embed="rId3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047464-BE3C-C269-3B03-39171FF6BD5E}"/>
                  </a:ext>
                </a:extLst>
              </p:cNvPr>
              <p:cNvSpPr txBox="1"/>
              <p:nvPr/>
            </p:nvSpPr>
            <p:spPr>
              <a:xfrm>
                <a:off x="191160" y="1724707"/>
                <a:ext cx="6523965" cy="145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BE" dirty="0"/>
              </a:p>
              <a:p>
                <a:r>
                  <a:rPr lang="en-BE" dirty="0"/>
                  <a:t> Variables: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BE" dirty="0"/>
                  <a:t>: binary variable if the path goes from point </a:t>
                </a:r>
                <a14:m>
                  <m:oMath xmlns:m="http://schemas.openxmlformats.org/officeDocument/2006/math">
                    <m:r>
                      <a:rPr lang="en-BE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BE" dirty="0"/>
                  <a:t> to </a:t>
                </a:r>
                <a14:m>
                  <m:oMath xmlns:m="http://schemas.openxmlformats.org/officeDocument/2006/math">
                    <m:r>
                      <a:rPr lang="en-BE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B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BE" dirty="0"/>
                  <a:t>: </a:t>
                </a:r>
                <a:r>
                  <a:rPr lang="pl-PL" dirty="0"/>
                  <a:t>place in the </a:t>
                </a:r>
                <a:r>
                  <a:rPr lang="pl-PL" dirty="0" err="1"/>
                  <a:t>path</a:t>
                </a:r>
                <a:r>
                  <a:rPr lang="pl-PL" dirty="0"/>
                  <a:t> order of the hole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047464-BE3C-C269-3B03-39171FF6B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0" y="1724707"/>
                <a:ext cx="6523965" cy="1459502"/>
              </a:xfrm>
              <a:prstGeom prst="rect">
                <a:avLst/>
              </a:prstGeom>
              <a:blipFill>
                <a:blip r:embed="rId4"/>
                <a:stretch>
                  <a:fillRect l="-560" b="-6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4">
            <a:extLst>
              <a:ext uri="{FF2B5EF4-FFF2-40B4-BE49-F238E27FC236}">
                <a16:creationId xmlns:a16="http://schemas.microsoft.com/office/drawing/2014/main" id="{183BC681-E383-793E-BA8B-546EB81CE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217" y="2389221"/>
            <a:ext cx="2427702" cy="794988"/>
          </a:xfrm>
          <a:prstGeom prst="rect">
            <a:avLst/>
          </a:prstGeom>
        </p:spPr>
      </p:pic>
      <p:pic>
        <p:nvPicPr>
          <p:cNvPr id="8" name="Grafik 6">
            <a:extLst>
              <a:ext uri="{FF2B5EF4-FFF2-40B4-BE49-F238E27FC236}">
                <a16:creationId xmlns:a16="http://schemas.microsoft.com/office/drawing/2014/main" id="{DCAC0BFD-C170-472E-104A-31EB27160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081" y="3471959"/>
            <a:ext cx="2259251" cy="812044"/>
          </a:xfrm>
          <a:prstGeom prst="rect">
            <a:avLst/>
          </a:prstGeom>
        </p:spPr>
      </p:pic>
      <p:pic>
        <p:nvPicPr>
          <p:cNvPr id="10" name="Grafik 8">
            <a:extLst>
              <a:ext uri="{FF2B5EF4-FFF2-40B4-BE49-F238E27FC236}">
                <a16:creationId xmlns:a16="http://schemas.microsoft.com/office/drawing/2014/main" id="{DD7753E1-C65B-E721-6D2A-9987DC73B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245" y="4669131"/>
            <a:ext cx="1793630" cy="887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EDAAF-7F44-5F38-786F-0A4A74DDFE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208" y="5942196"/>
            <a:ext cx="6076019" cy="6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8708C-6BA2-5C32-F060-E2C613EC8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C3C864-9F22-5FB6-74C5-261A02534787}"/>
              </a:ext>
            </a:extLst>
          </p:cNvPr>
          <p:cNvSpPr/>
          <p:nvPr/>
        </p:nvSpPr>
        <p:spPr>
          <a:xfrm>
            <a:off x="1068103" y="-12159"/>
            <a:ext cx="2747384" cy="90047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11C47-0B79-8AE2-B4D4-E1E78CC17BB1}"/>
              </a:ext>
            </a:extLst>
          </p:cNvPr>
          <p:cNvSpPr/>
          <p:nvPr/>
        </p:nvSpPr>
        <p:spPr>
          <a:xfrm>
            <a:off x="3832112" y="-12159"/>
            <a:ext cx="2747384" cy="900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Our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9D56B9-CD80-642F-2197-29770023CB00}"/>
              </a:ext>
            </a:extLst>
          </p:cNvPr>
          <p:cNvSpPr/>
          <p:nvPr/>
        </p:nvSpPr>
        <p:spPr>
          <a:xfrm>
            <a:off x="6438235" y="-12159"/>
            <a:ext cx="2872020" cy="88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Siemens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8C2D3-4BD4-92E3-8D3F-3C2DA3DF682D}"/>
              </a:ext>
            </a:extLst>
          </p:cNvPr>
          <p:cNvSpPr/>
          <p:nvPr/>
        </p:nvSpPr>
        <p:spPr>
          <a:xfrm>
            <a:off x="9326880" y="-12159"/>
            <a:ext cx="2865120" cy="900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Preliminary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C02DA-C5DD-418B-025A-BF2C694B697B}"/>
              </a:ext>
            </a:extLst>
          </p:cNvPr>
          <p:cNvSpPr txBox="1"/>
          <p:nvPr/>
        </p:nvSpPr>
        <p:spPr>
          <a:xfrm>
            <a:off x="380011" y="1157901"/>
            <a:ext cx="1021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/>
              <a:t>Model formulation: Travelling salesman problem (1): </a:t>
            </a:r>
            <a:r>
              <a:rPr lang="pl-PL" sz="2800" dirty="0" err="1"/>
              <a:t>Subtours</a:t>
            </a:r>
            <a:endParaRPr lang="en-B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773866-E7A1-C448-4BAF-DCBAF3D0C060}"/>
                  </a:ext>
                </a:extLst>
              </p:cNvPr>
              <p:cNvSpPr txBox="1"/>
              <p:nvPr/>
            </p:nvSpPr>
            <p:spPr>
              <a:xfrm>
                <a:off x="191160" y="1724707"/>
                <a:ext cx="6523965" cy="142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BE" dirty="0"/>
              </a:p>
              <a:p>
                <a:r>
                  <a:rPr lang="en-BE" dirty="0"/>
                  <a:t> </a:t>
                </a:r>
                <a:r>
                  <a:rPr lang="pl-PL" dirty="0" err="1"/>
                  <a:t>Auxillary</a:t>
                </a:r>
                <a:r>
                  <a:rPr lang="pl-PL" dirty="0"/>
                  <a:t> v</a:t>
                </a:r>
                <a:r>
                  <a:rPr lang="en-BE" dirty="0"/>
                  <a:t>ariable: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BE" dirty="0"/>
                  <a:t>: </a:t>
                </a:r>
                <a:r>
                  <a:rPr lang="pl-PL" dirty="0"/>
                  <a:t>place in the </a:t>
                </a:r>
                <a:r>
                  <a:rPr lang="pl-PL" dirty="0" err="1"/>
                  <a:t>path</a:t>
                </a:r>
                <a:r>
                  <a:rPr lang="pl-PL" dirty="0"/>
                  <a:t> order of the hole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l-PL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Introducing dummy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B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prevent sub-tours: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773866-E7A1-C448-4BAF-DCBAF3D0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0" y="1724707"/>
                <a:ext cx="6523965" cy="1426031"/>
              </a:xfrm>
              <a:prstGeom prst="rect">
                <a:avLst/>
              </a:prstGeom>
              <a:blipFill>
                <a:blip r:embed="rId3"/>
                <a:stretch>
                  <a:fillRect l="-560" b="-5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1689E92-2E34-7853-E16A-B2A878AD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0" y="3194324"/>
            <a:ext cx="6076019" cy="624249"/>
          </a:xfrm>
          <a:prstGeom prst="rect">
            <a:avLst/>
          </a:prstGeom>
        </p:spPr>
      </p:pic>
      <p:pic>
        <p:nvPicPr>
          <p:cNvPr id="1026" name="Picture 2" descr="traveling salesman - Interpretation of a subtour elimination constraint in  the TSP - Operations Research Stack Exchange">
            <a:extLst>
              <a:ext uri="{FF2B5EF4-FFF2-40B4-BE49-F238E27FC236}">
                <a16:creationId xmlns:a16="http://schemas.microsoft.com/office/drawing/2014/main" id="{0F8797D4-C325-C40A-5D58-566C5D3C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92" y="3818573"/>
            <a:ext cx="43719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08740"/>
      </p:ext>
    </p:extLst>
  </p:cSld>
  <p:clrMapOvr>
    <a:masterClrMapping/>
  </p:clrMapOvr>
</p:sld>
</file>

<file path=ppt/theme/theme1.xml><?xml version="1.0" encoding="utf-8"?>
<a:theme xmlns:a="http://schemas.openxmlformats.org/drawingml/2006/main" name="_TilburgUniversity 2015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_TilburgUniversity 2015" id="{1DFE9875-28DB-4F49-AC1A-788CDA025A11}" vid="{41D490DE-95AB-42B8-A49E-988EEADC7CB7}"/>
    </a:ext>
  </a:extLst>
</a:theme>
</file>

<file path=ppt/theme/theme10.xml><?xml version="1.0" encoding="utf-8"?>
<a:theme xmlns:a="http://schemas.openxmlformats.org/drawingml/2006/main" name="1__TilburgUniversity 2015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_TilburgUniversity 2015" id="{1DFE9875-28DB-4F49-AC1A-788CDA025A11}" vid="{41D490DE-95AB-42B8-A49E-988EEADC7CB7}"/>
    </a:ext>
  </a:extLst>
</a:theme>
</file>

<file path=ppt/theme/theme11.xml><?xml version="1.0" encoding="utf-8"?>
<a:theme xmlns:a="http://schemas.openxmlformats.org/drawingml/2006/main" name="2__TilburgUniversity Light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44F0AE8C-0DF6-4186-BA9D-01BBB7D9DAD3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_TilburgUniversity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A28840AE-8054-41A4-B4BA-43D2766DF150}"/>
    </a:ext>
  </a:extLst>
</a:theme>
</file>

<file path=ppt/theme/theme3.xml><?xml version="1.0" encoding="utf-8"?>
<a:theme xmlns:a="http://schemas.openxmlformats.org/drawingml/2006/main" name="_TilburgUniversity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7BB1965-7F26-4B11-A708-3B6C6B585A19}"/>
    </a:ext>
  </a:extLst>
</a:theme>
</file>

<file path=ppt/theme/theme4.xml><?xml version="1.0" encoding="utf-8"?>
<a:theme xmlns:a="http://schemas.openxmlformats.org/drawingml/2006/main" name="_TilburgUniversity Light Brass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D573B7D-5A6D-43BE-B622-FA17F8802A76}"/>
    </a:ext>
  </a:extLst>
</a:theme>
</file>

<file path=ppt/theme/theme5.xml><?xml version="1.0" encoding="utf-8"?>
<a:theme xmlns:a="http://schemas.openxmlformats.org/drawingml/2006/main" name="_TilburgUniversity Light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44F0AE8C-0DF6-4186-BA9D-01BBB7D9DAD3}"/>
    </a:ext>
  </a:extLst>
</a:theme>
</file>

<file path=ppt/theme/theme6.xml><?xml version="1.0" encoding="utf-8"?>
<a:theme xmlns:a="http://schemas.openxmlformats.org/drawingml/2006/main" name="_TilburgUniversity Light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B36880EA-D15B-4A81-9FBD-11B4B0D8BED4}"/>
    </a:ext>
  </a:extLst>
</a:theme>
</file>

<file path=ppt/theme/theme7.xml><?xml version="1.0" encoding="utf-8"?>
<a:theme xmlns:a="http://schemas.openxmlformats.org/drawingml/2006/main" name="_TilburgUniversity Gre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71C123E7-A243-48CA-BC70-032C966F8891}"/>
    </a:ext>
  </a:extLst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_TilburgUniversity Light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44F0AE8C-0DF6-4186-BA9D-01BBB7D9DA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_TilburgUniversity</Template>
  <TotalTime>118</TotalTime>
  <Words>543</Words>
  <Application>Microsoft Office PowerPoint</Application>
  <PresentationFormat>Widescreen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ScalaSans</vt:lpstr>
      <vt:lpstr>Times New Roman</vt:lpstr>
      <vt:lpstr>Wingdings</vt:lpstr>
      <vt:lpstr>_TilburgUniversity 2015</vt:lpstr>
      <vt:lpstr>_TilburgUniversity Blue</vt:lpstr>
      <vt:lpstr>_TilburgUniversity Green</vt:lpstr>
      <vt:lpstr>_TilburgUniversity Light Brass</vt:lpstr>
      <vt:lpstr>_TilburgUniversity Light Blue</vt:lpstr>
      <vt:lpstr>_TilburgUniversity Light Green</vt:lpstr>
      <vt:lpstr>_TilburgUniversity Grey</vt:lpstr>
      <vt:lpstr>Custom Design</vt:lpstr>
      <vt:lpstr>1__TilburgUniversity Light Blue</vt:lpstr>
      <vt:lpstr>1__TilburgUniversity 2015</vt:lpstr>
      <vt:lpstr>2__TilburgUniversity Light Blue</vt:lpstr>
      <vt:lpstr>Siemens-Nixdorf Case, Universität Augsburg,1989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F.J.H.C. Wolfs</dc:creator>
  <cp:lastModifiedBy>Oskar Weber</cp:lastModifiedBy>
  <cp:revision>269</cp:revision>
  <dcterms:created xsi:type="dcterms:W3CDTF">2016-11-30T08:02:42Z</dcterms:created>
  <dcterms:modified xsi:type="dcterms:W3CDTF">2024-04-09T09:14:43Z</dcterms:modified>
</cp:coreProperties>
</file>