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5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4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486" r:id="rId2"/>
    <p:sldId id="410" r:id="rId3"/>
    <p:sldId id="513" r:id="rId4"/>
    <p:sldId id="413" r:id="rId5"/>
    <p:sldId id="506" r:id="rId6"/>
    <p:sldId id="412" r:id="rId7"/>
    <p:sldId id="414" r:id="rId8"/>
    <p:sldId id="411" r:id="rId9"/>
    <p:sldId id="497" r:id="rId10"/>
    <p:sldId id="512" r:id="rId11"/>
    <p:sldId id="416" r:id="rId12"/>
    <p:sldId id="417" r:id="rId13"/>
    <p:sldId id="418" r:id="rId14"/>
    <p:sldId id="431" r:id="rId15"/>
    <p:sldId id="430" r:id="rId16"/>
    <p:sldId id="420" r:id="rId17"/>
    <p:sldId id="441" r:id="rId18"/>
    <p:sldId id="507" r:id="rId19"/>
    <p:sldId id="444" r:id="rId20"/>
    <p:sldId id="447" r:id="rId21"/>
    <p:sldId id="448" r:id="rId22"/>
    <p:sldId id="450" r:id="rId23"/>
    <p:sldId id="449" r:id="rId24"/>
    <p:sldId id="453" r:id="rId25"/>
    <p:sldId id="454" r:id="rId26"/>
    <p:sldId id="455" r:id="rId27"/>
    <p:sldId id="456" r:id="rId28"/>
    <p:sldId id="458" r:id="rId29"/>
    <p:sldId id="511" r:id="rId30"/>
    <p:sldId id="510" r:id="rId31"/>
    <p:sldId id="508" r:id="rId32"/>
  </p:sldIdLst>
  <p:sldSz cx="12192000" cy="6858000"/>
  <p:notesSz cx="6858000" cy="9144000"/>
  <p:custDataLst>
    <p:tags r:id="rId3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o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0033"/>
    <a:srgbClr val="0F36B1"/>
    <a:srgbClr val="FFFFFF"/>
    <a:srgbClr val="FFFFCC"/>
    <a:srgbClr val="CCFFFF"/>
    <a:srgbClr val="008000"/>
    <a:srgbClr val="3399FF"/>
    <a:srgbClr val="06CFE4"/>
    <a:srgbClr val="660033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32" autoAdjust="0"/>
  </p:normalViewPr>
  <p:slideViewPr>
    <p:cSldViewPr>
      <p:cViewPr varScale="1">
        <p:scale>
          <a:sx n="84" d="100"/>
          <a:sy n="84" d="100"/>
        </p:scale>
        <p:origin x="581" y="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27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42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43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fld id="{C4831D9E-1C8D-4BB4-A744-2A8F97D310C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8641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kumimoji="0" sz="1200"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>
                <a:latin typeface="Times New Roman" charset="0"/>
              </a:defRPr>
            </a:lvl1pPr>
          </a:lstStyle>
          <a:p>
            <a:fld id="{0A5DFF42-8545-4ADB-848B-FDAEA5EAFCD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8866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BA2ABE-BA5A-42C9-932D-F353852C1F78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428203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DFF42-8545-4ADB-848B-FDAEA5EAFCD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940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DFF42-8545-4ADB-848B-FDAEA5EAFCD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257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DFF42-8545-4ADB-848B-FDAEA5EAFCD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942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DFF42-8545-4ADB-848B-FDAEA5EAFCD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211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DFF42-8545-4ADB-848B-FDAEA5EAFCDF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598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DFF42-8545-4ADB-848B-FDAEA5EAFCDF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821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4" name="Group 2"/>
          <p:cNvGrpSpPr>
            <a:grpSpLocks/>
          </p:cNvGrpSpPr>
          <p:nvPr userDrawn="1"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4915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0" lang="el-GR" sz="2400">
                <a:latin typeface="Times New Roman" charset="0"/>
              </a:endParaRPr>
            </a:p>
          </p:txBody>
        </p:sp>
        <p:sp>
          <p:nvSpPr>
            <p:cNvPr id="49156" name="Rectangle 4"/>
            <p:cNvSpPr>
              <a:spLocks noChangeArrowheads="1"/>
            </p:cNvSpPr>
            <p:nvPr/>
          </p:nvSpPr>
          <p:spPr bwMode="hidden">
            <a:xfrm>
              <a:off x="1081" y="935"/>
              <a:ext cx="4679" cy="172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el-GR" sz="2400">
                <a:latin typeface="Times New Roman" charset="0"/>
              </a:endParaRPr>
            </a:p>
          </p:txBody>
        </p:sp>
        <p:grpSp>
          <p:nvGrpSpPr>
            <p:cNvPr id="49157" name="Group 5"/>
            <p:cNvGrpSpPr>
              <a:grpSpLocks/>
            </p:cNvGrpSpPr>
            <p:nvPr/>
          </p:nvGrpSpPr>
          <p:grpSpPr bwMode="auto">
            <a:xfrm>
              <a:off x="0" y="1065"/>
              <a:ext cx="1806" cy="1596"/>
              <a:chOff x="0" y="1065"/>
              <a:chExt cx="1806" cy="1596"/>
            </a:xfrm>
          </p:grpSpPr>
          <p:sp>
            <p:nvSpPr>
              <p:cNvPr id="4915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el-GR" sz="2400">
                  <a:latin typeface="Times New Roman" charset="0"/>
                </a:endParaRPr>
              </a:p>
            </p:txBody>
          </p:sp>
          <p:sp>
            <p:nvSpPr>
              <p:cNvPr id="4915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el-GR" sz="2400">
                  <a:latin typeface="Times New Roman" charset="0"/>
                </a:endParaRPr>
              </a:p>
            </p:txBody>
          </p:sp>
          <p:sp>
            <p:nvSpPr>
              <p:cNvPr id="4916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el-GR" sz="2400">
                  <a:latin typeface="Times New Roman" charset="0"/>
                </a:endParaRPr>
              </a:p>
            </p:txBody>
          </p:sp>
          <p:sp>
            <p:nvSpPr>
              <p:cNvPr id="4916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el-GR" sz="2400">
                  <a:latin typeface="Times New Roman" charset="0"/>
                </a:endParaRPr>
              </a:p>
            </p:txBody>
          </p:sp>
          <p:sp>
            <p:nvSpPr>
              <p:cNvPr id="4916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el-GR" sz="2400">
                  <a:latin typeface="Times New Roman" charset="0"/>
                </a:endParaRPr>
              </a:p>
            </p:txBody>
          </p:sp>
          <p:sp>
            <p:nvSpPr>
              <p:cNvPr id="4916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el-GR" sz="2400">
                  <a:latin typeface="Times New Roman" charset="0"/>
                </a:endParaRPr>
              </a:p>
            </p:txBody>
          </p:sp>
          <p:sp>
            <p:nvSpPr>
              <p:cNvPr id="4916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el-GR" sz="2400">
                  <a:latin typeface="Times New Roman" charset="0"/>
                </a:endParaRPr>
              </a:p>
            </p:txBody>
          </p:sp>
          <p:sp>
            <p:nvSpPr>
              <p:cNvPr id="4916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el-GR" sz="2400">
                  <a:latin typeface="Times New Roman" charset="0"/>
                </a:endParaRPr>
              </a:p>
            </p:txBody>
          </p:sp>
          <p:sp>
            <p:nvSpPr>
              <p:cNvPr id="4916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el-GR" sz="2400">
                  <a:latin typeface="Times New Roman" charset="0"/>
                </a:endParaRPr>
              </a:p>
            </p:txBody>
          </p:sp>
        </p:grpSp>
      </p:grpSp>
      <p:sp>
        <p:nvSpPr>
          <p:cNvPr id="49168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9169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9170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6B35D84-0E53-471B-B522-B0CB3E38ECBF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917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917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E8B5186-93D1-45E9-9472-BB67843AC401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5699909-E61A-4E11-94F3-06D923E2344D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04E5358B-F660-485E-A37B-960CB4BC6DD2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>
            <a:lvl2pPr>
              <a:buFont typeface="Courier New" pitchFamily="49" charset="0"/>
              <a:buChar char="-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l-GR" dirty="0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/>
          <a:p>
            <a:r>
              <a:rPr lang="en-US" dirty="0"/>
              <a:t>Click icon to add clip art</a:t>
            </a: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C006980E-AFD6-4520-BED1-DD2B4ED81124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r>
              <a:rPr lang="en-US" dirty="0"/>
              <a:t>Click icon to add clip art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DBA021D0-33A5-4CC9-A71F-2A22A58389AF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811560"/>
          </a:xfrm>
        </p:spPr>
        <p:txBody>
          <a:bodyPr/>
          <a:lstStyle>
            <a:lvl1pPr>
              <a:defRPr sz="2800" b="1">
                <a:solidFill>
                  <a:srgbClr val="990033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56792"/>
            <a:ext cx="10972800" cy="4608512"/>
          </a:xfrm>
        </p:spPr>
        <p:txBody>
          <a:bodyPr/>
          <a:lstStyle>
            <a:lvl1pPr>
              <a:lnSpc>
                <a:spcPct val="120000"/>
              </a:lnSpc>
              <a:defRPr sz="2400">
                <a:latin typeface="+mj-lt"/>
              </a:defRPr>
            </a:lvl1pPr>
            <a:lvl2pPr marL="538163" indent="-269875">
              <a:buSzPct val="100000"/>
              <a:buFont typeface="Courier New" pitchFamily="49" charset="0"/>
              <a:buChar char="-"/>
              <a:tabLst>
                <a:tab pos="358775" algn="l"/>
              </a:tabLst>
              <a:defRPr sz="2200">
                <a:latin typeface="+mj-lt"/>
              </a:defRPr>
            </a:lvl2pPr>
            <a:lvl3pPr marL="1143000" indent="-228600">
              <a:buSzPct val="75000"/>
              <a:buFont typeface="Wingdings 3" panose="05040102010807070707" pitchFamily="18" charset="2"/>
              <a:buChar char=""/>
              <a:defRPr sz="2000"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l-G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fld id="{7254C5A6-8827-4B49-831F-428612C77D7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97FFA7-5E9B-4250-A6FD-3B1803523878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l-G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253D9B-7422-4F70-A6AF-6E52414CA3E4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587CCAC-EFCA-4094-832E-8F1EEEAC3CFA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l-G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727723-C1A7-473C-A3F4-A4AE1FDC638D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E2184B5-28D0-48FD-8BDC-3E1DD85E33DF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E9563D6-E52D-4CE2-9E81-83C08F7A7720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7A5F0B-10DA-475D-BE30-68ED9F45AADF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/>
            </a:lvl1pPr>
          </a:lstStyle>
          <a:p>
            <a:endParaRPr lang="en-US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 Black" pitchFamily="34" charset="0"/>
              </a:defRPr>
            </a:lvl1pPr>
          </a:lstStyle>
          <a:p>
            <a:fld id="{0DC785C0-903C-4F1B-9115-4E67E32E17C1}" type="slidenum">
              <a:rPr lang="en-US"/>
              <a:pPr/>
              <a:t>‹#›</a:t>
            </a:fld>
            <a:endParaRPr lang="en-US" dirty="0"/>
          </a:p>
        </p:txBody>
      </p:sp>
      <p:grpSp>
        <p:nvGrpSpPr>
          <p:cNvPr id="48132" name="Group 4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4813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0" lang="el-GR" sz="2400">
                <a:latin typeface="Times New Roman" charset="0"/>
              </a:endParaRPr>
            </a:p>
          </p:txBody>
        </p:sp>
        <p:sp>
          <p:nvSpPr>
            <p:cNvPr id="4813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el-GR" sz="2400">
                <a:latin typeface="Times New Roman" charset="0"/>
              </a:endParaRPr>
            </a:p>
          </p:txBody>
        </p:sp>
        <p:sp>
          <p:nvSpPr>
            <p:cNvPr id="4813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el-GR">
                <a:solidFill>
                  <a:schemeClr val="hlink"/>
                </a:solidFill>
              </a:endParaRPr>
            </a:p>
          </p:txBody>
        </p:sp>
        <p:sp>
          <p:nvSpPr>
            <p:cNvPr id="4813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el-GR">
                <a:solidFill>
                  <a:schemeClr val="hlink"/>
                </a:solidFill>
              </a:endParaRPr>
            </a:p>
          </p:txBody>
        </p:sp>
        <p:sp>
          <p:nvSpPr>
            <p:cNvPr id="4813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el-GR">
                <a:solidFill>
                  <a:schemeClr val="accent2"/>
                </a:solidFill>
              </a:endParaRPr>
            </a:p>
          </p:txBody>
        </p:sp>
        <p:sp>
          <p:nvSpPr>
            <p:cNvPr id="4813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el-GR">
                <a:solidFill>
                  <a:schemeClr val="hlink"/>
                </a:solidFill>
              </a:endParaRPr>
            </a:p>
          </p:txBody>
        </p:sp>
        <p:sp>
          <p:nvSpPr>
            <p:cNvPr id="4813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el-GR" sz="2400">
                <a:latin typeface="Times New Roman" charset="0"/>
              </a:endParaRPr>
            </a:p>
          </p:txBody>
        </p:sp>
        <p:sp>
          <p:nvSpPr>
            <p:cNvPr id="4814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el-GR">
                <a:solidFill>
                  <a:schemeClr val="accent2"/>
                </a:solidFill>
              </a:endParaRPr>
            </a:p>
          </p:txBody>
        </p:sp>
        <p:sp>
          <p:nvSpPr>
            <p:cNvPr id="4814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el-GR">
                <a:solidFill>
                  <a:schemeClr val="accent2"/>
                </a:solidFill>
              </a:endParaRPr>
            </a:p>
          </p:txBody>
        </p:sp>
      </p:grpSp>
      <p:sp>
        <p:nvSpPr>
          <p:cNvPr id="48142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8143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814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 spd="med">
    <p:pull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6.gif"/><Relationship Id="rId4" Type="http://schemas.openxmlformats.org/officeDocument/2006/relationships/image" Target="../media/image2.jpeg"/><Relationship Id="rId9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ukewrites/NP_chunking_with_nltk/blob/master/NP_chunking_with_the_NLTK.ipynb" TargetMode="External"/><Relationship Id="rId2" Type="http://schemas.openxmlformats.org/officeDocument/2006/relationships/hyperlink" Target="https://www.nltk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s://www.ling.upenn.edu/courses/Fall_2003/ling001/penn_treebank_pos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mmonsense/conceptnet5/wiki/AP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sbert.net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eeppavlov.ai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urostat/NLP4Stat/blob/testing/Knowledge%20Database/KD%20model%20v2/KD_Documentation_v2.3.docx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radimrehurek.com/gensim/models/ldamodel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23792" y="1697107"/>
            <a:ext cx="7511702" cy="2246769"/>
          </a:xfrm>
          <a:noFill/>
          <a:ln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Methodological support on </a:t>
            </a:r>
            <a:r>
              <a:rPr lang="en-GB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advanced </a:t>
            </a:r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 for accessing, ingesting and linking textual information using semantic analysis and natural language </a:t>
            </a:r>
            <a:r>
              <a:rPr lang="en-GB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processing</a:t>
            </a:r>
            <a:endParaRPr lang="en-GB" sz="2800" dirty="0">
              <a:solidFill>
                <a:schemeClr val="bg1"/>
              </a:solidFill>
            </a:endParaRPr>
          </a:p>
        </p:txBody>
      </p:sp>
      <p:pic>
        <p:nvPicPr>
          <p:cNvPr id="6" name="Picture 5" descr="Quantos Logo"/>
          <p:cNvPicPr/>
          <p:nvPr/>
        </p:nvPicPr>
        <p:blipFill>
          <a:blip r:embed="rId4" cstate="print"/>
          <a:srcRect l="9988" t="7974" r="9988" b="9950"/>
          <a:stretch>
            <a:fillRect/>
          </a:stretch>
        </p:blipFill>
        <p:spPr bwMode="auto">
          <a:xfrm>
            <a:off x="6364526" y="232019"/>
            <a:ext cx="950734" cy="1032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6451600" y="26670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3" name="Equation" r:id="rId5" imgW="914400" imgH="198720" progId="Equation.DSMT4">
                  <p:embed/>
                </p:oleObj>
              </mc:Choice>
              <mc:Fallback>
                <p:oleObj name="Equation" r:id="rId5" imgW="914400" imgH="198720" progId="Equation.DSMT4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51600" y="26670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7408" y="4509120"/>
            <a:ext cx="2664296" cy="1543926"/>
          </a:xfrm>
          <a:prstGeom prst="rect">
            <a:avLst/>
          </a:prstGeom>
        </p:spPr>
      </p:pic>
      <p:pic>
        <p:nvPicPr>
          <p:cNvPr id="3206" name="Picture 134" descr="School of Informatics of AUTh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549" y="226301"/>
            <a:ext cx="3023091" cy="678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87" name="Picture 215" descr="https://hp.icon-institute.de/wp-content/uploads/2019/02/logo_icon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888" y="244590"/>
            <a:ext cx="1036398" cy="1036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partner_flag2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5" r="13274"/>
          <a:stretch>
            <a:fillRect/>
          </a:stretch>
        </p:blipFill>
        <p:spPr>
          <a:xfrm>
            <a:off x="7555501" y="258460"/>
            <a:ext cx="988771" cy="1022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79776" y="4797152"/>
            <a:ext cx="6870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9900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Some methodological details</a:t>
            </a:r>
            <a:endParaRPr lang="en-GB" sz="3600" b="1" dirty="0">
              <a:solidFill>
                <a:srgbClr val="99003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flipH="1">
            <a:off x="8832304" y="6309320"/>
            <a:ext cx="3122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+mn-lt"/>
              </a:rPr>
              <a:t>September</a:t>
            </a:r>
            <a:r>
              <a:rPr lang="el-GR" dirty="0" smtClean="0">
                <a:latin typeface="+mn-lt"/>
              </a:rPr>
              <a:t> 20</a:t>
            </a:r>
            <a:r>
              <a:rPr lang="en-US" dirty="0" smtClean="0">
                <a:latin typeface="+mn-lt"/>
              </a:rPr>
              <a:t>22</a:t>
            </a:r>
            <a:endParaRPr lang="en-GB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3573759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340111"/>
            <a:ext cx="8229600" cy="811560"/>
          </a:xfrm>
        </p:spPr>
        <p:txBody>
          <a:bodyPr/>
          <a:lstStyle/>
          <a:p>
            <a:r>
              <a:rPr lang="en-US" dirty="0" smtClean="0"/>
              <a:t>Enrichment </a:t>
            </a:r>
            <a:r>
              <a:rPr lang="en-US" sz="2200" dirty="0" smtClean="0"/>
              <a:t>(4)</a:t>
            </a:r>
            <a:endParaRPr lang="en-GB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344" y="980729"/>
            <a:ext cx="11737304" cy="504056"/>
          </a:xfrm>
        </p:spPr>
        <p:txBody>
          <a:bodyPr/>
          <a:lstStyle/>
          <a:p>
            <a:r>
              <a:rPr lang="en-GB" sz="2200" dirty="0" smtClean="0"/>
              <a:t>Topic keywords and most representative articles per topic</a:t>
            </a:r>
            <a:endParaRPr lang="en-GB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54C5A6-8827-4B49-831F-428612C77D7E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00" y="1556792"/>
            <a:ext cx="11921513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44144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290875"/>
            <a:ext cx="8229600" cy="811560"/>
          </a:xfrm>
        </p:spPr>
        <p:txBody>
          <a:bodyPr/>
          <a:lstStyle/>
          <a:p>
            <a:r>
              <a:rPr lang="en-US" dirty="0" smtClean="0"/>
              <a:t>Enrichment </a:t>
            </a:r>
            <a:r>
              <a:rPr lang="en-US" sz="2200" dirty="0" smtClean="0"/>
              <a:t>(5)</a:t>
            </a:r>
            <a:endParaRPr lang="en-GB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484784"/>
            <a:ext cx="11521280" cy="3096344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990033"/>
                </a:solidFill>
              </a:rPr>
              <a:t>Identification of noun </a:t>
            </a:r>
            <a:r>
              <a:rPr lang="en-GB" dirty="0" smtClean="0">
                <a:solidFill>
                  <a:srgbClr val="990033"/>
                </a:solidFill>
              </a:rPr>
              <a:t>phrases</a:t>
            </a:r>
          </a:p>
          <a:p>
            <a:pPr lvl="1"/>
            <a:r>
              <a:rPr lang="en-GB" sz="2000" dirty="0"/>
              <a:t>Using </a:t>
            </a:r>
            <a:r>
              <a:rPr lang="en-GB" sz="2000" dirty="0">
                <a:hlinkClick r:id="rId2"/>
              </a:rPr>
              <a:t>NLTK</a:t>
            </a:r>
            <a:r>
              <a:rPr lang="en-GB" sz="2000" dirty="0"/>
              <a:t>, based on a pattern consisting of </a:t>
            </a:r>
            <a:r>
              <a:rPr lang="en-GB" sz="2000" u="sng" dirty="0"/>
              <a:t>Point-of-Speech (</a:t>
            </a:r>
            <a:r>
              <a:rPr lang="en-GB" sz="2000" u="sng" dirty="0" err="1" smtClean="0"/>
              <a:t>PoS</a:t>
            </a:r>
            <a:r>
              <a:rPr lang="en-GB" sz="2000" u="sng" dirty="0"/>
              <a:t>) </a:t>
            </a:r>
            <a:r>
              <a:rPr lang="en-GB" sz="2000" u="sng" dirty="0" smtClean="0"/>
              <a:t>tags</a:t>
            </a:r>
          </a:p>
          <a:p>
            <a:pPr lvl="1"/>
            <a:r>
              <a:rPr lang="en-US" sz="2000" dirty="0" smtClean="0"/>
              <a:t>A purely grammatical approach</a:t>
            </a:r>
            <a:endParaRPr lang="en-GB" sz="2000" dirty="0"/>
          </a:p>
          <a:p>
            <a:pPr lvl="1"/>
            <a:r>
              <a:rPr lang="en-GB" sz="2000" dirty="0" smtClean="0"/>
              <a:t>Pattern used from </a:t>
            </a:r>
            <a:r>
              <a:rPr lang="en-GB" sz="2000" dirty="0"/>
              <a:t>Petschauer, L. (2015). iPython-based tutorial for Noun Phrase chunking with the NLTK. Pycon 2015</a:t>
            </a:r>
            <a:r>
              <a:rPr lang="en-GB" sz="2000" dirty="0" smtClean="0"/>
              <a:t>. </a:t>
            </a:r>
            <a:r>
              <a:rPr lang="en-GB" sz="2000" dirty="0" smtClean="0">
                <a:hlinkClick r:id="rId3"/>
              </a:rPr>
              <a:t>https</a:t>
            </a:r>
            <a:r>
              <a:rPr lang="en-GB" sz="2000" dirty="0">
                <a:hlinkClick r:id="rId3"/>
              </a:rPr>
              <a:t>://github.com/lukewrites/NP_chunking_with_nltk/blob/master/NP_chunking_with_the_NLTK.ipynb</a:t>
            </a:r>
            <a:endParaRPr lang="en-GB" sz="2000" dirty="0"/>
          </a:p>
          <a:p>
            <a:pPr lvl="1"/>
            <a:r>
              <a:rPr lang="en-US" sz="2000" dirty="0"/>
              <a:t>See </a:t>
            </a:r>
            <a:r>
              <a:rPr lang="en-US" sz="2000" dirty="0">
                <a:hlinkClick r:id="rId4"/>
              </a:rPr>
              <a:t>Penn Treebank Project </a:t>
            </a:r>
            <a:r>
              <a:rPr lang="en-US" sz="2000" dirty="0"/>
              <a:t>for the meaning of the tags</a:t>
            </a:r>
          </a:p>
          <a:p>
            <a:pPr lvl="1"/>
            <a:endParaRPr lang="en-GB" sz="2000" dirty="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20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54C5A6-8827-4B49-831F-428612C77D7E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067" y="4419600"/>
            <a:ext cx="816292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50263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258172"/>
            <a:ext cx="8229600" cy="811560"/>
          </a:xfrm>
        </p:spPr>
        <p:txBody>
          <a:bodyPr/>
          <a:lstStyle/>
          <a:p>
            <a:r>
              <a:rPr lang="en-US" dirty="0" smtClean="0"/>
              <a:t>Enrichment </a:t>
            </a:r>
            <a:r>
              <a:rPr lang="en-US" sz="2200" dirty="0" smtClean="0"/>
              <a:t>(6)</a:t>
            </a:r>
            <a:endParaRPr lang="en-GB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791744" y="1268760"/>
                <a:ext cx="8208912" cy="2448272"/>
              </a:xfrm>
            </p:spPr>
            <p:txBody>
              <a:bodyPr/>
              <a:lstStyle/>
              <a:p>
                <a:pPr lvl="1"/>
                <a:r>
                  <a:rPr lang="en-GB" dirty="0" smtClean="0"/>
                  <a:t>Use case B – ‘</a:t>
                </a:r>
                <a:r>
                  <a:rPr lang="en-GB" dirty="0" smtClean="0">
                    <a:solidFill>
                      <a:srgbClr val="990033"/>
                    </a:solidFill>
                  </a:rPr>
                  <a:t>Information retrieval</a:t>
                </a:r>
                <a:r>
                  <a:rPr lang="en-GB" dirty="0" smtClean="0"/>
                  <a:t>’: Used </a:t>
                </a:r>
                <a:r>
                  <a:rPr lang="en-GB" u="sng" dirty="0" smtClean="0"/>
                  <a:t>Jaccard similarity </a:t>
                </a:r>
                <a:r>
                  <a:rPr lang="en-GB" dirty="0" smtClean="0"/>
                  <a:t>to match the noun phrases found in SE articles with terms in OECD:</a:t>
                </a:r>
              </a:p>
              <a:p>
                <a:pPr lvl="1"/>
                <a:r>
                  <a:rPr lang="en-US" dirty="0" smtClean="0"/>
                  <a:t>If A and B are collections of words:</a:t>
                </a:r>
              </a:p>
              <a:p>
                <a:pPr lvl="1"/>
                <a:endParaRPr lang="en-GB" dirty="0" smtClean="0"/>
              </a:p>
              <a:p>
                <a:pPr marL="26828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nary>
                                <m:naryPr>
                                  <m:chr m:val="⋂"/>
                                  <m:limLoc m:val="undOvr"/>
                                  <m:subHide m:val="on"/>
                                  <m:supHide m:val="on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nary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nary>
                                <m:naryPr>
                                  <m:chr m:val="⋃"/>
                                  <m:limLoc m:val="undOvr"/>
                                  <m:subHide m:val="on"/>
                                  <m:supHide m:val="on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nary>
                            </m:e>
                          </m:d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nary>
                                <m:naryPr>
                                  <m:chr m:val="⋂"/>
                                  <m:limLoc m:val="undOvr"/>
                                  <m:subHide m:val="on"/>
                                  <m:supHide m:val="on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nary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nary>
                                <m:naryPr>
                                  <m:chr m:val="⋂"/>
                                  <m:limLoc m:val="undOvr"/>
                                  <m:subHide m:val="on"/>
                                  <m:supHide m:val="on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nary>
                            </m:e>
                          </m:d>
                        </m:den>
                      </m:f>
                    </m:oMath>
                  </m:oMathPara>
                </a14:m>
                <a:endParaRPr lang="en-GB" dirty="0"/>
              </a:p>
              <a:p>
                <a:pPr lvl="1"/>
                <a:endParaRPr lang="en-GB" dirty="0" smtClean="0"/>
              </a:p>
              <a:p>
                <a:pPr lvl="1"/>
                <a:r>
                  <a:rPr lang="en-US" dirty="0" smtClean="0"/>
                  <a:t>Stored in the database: a manually filtered list of characteristic noun phrases found in SE articles and having common terms with OECD ones</a:t>
                </a:r>
              </a:p>
              <a:p>
                <a:pPr lvl="1"/>
                <a:r>
                  <a:rPr lang="en-US" dirty="0" smtClean="0"/>
                  <a:t>Assumed to represent sufficiently the official statistics terminology</a:t>
                </a:r>
              </a:p>
              <a:p>
                <a:pPr lvl="1"/>
                <a:r>
                  <a:rPr lang="en-GB" dirty="0" smtClean="0"/>
                  <a:t>49 030 </a:t>
                </a:r>
                <a:r>
                  <a:rPr lang="en-GB" dirty="0"/>
                  <a:t>out of an initial number of </a:t>
                </a:r>
                <a:r>
                  <a:rPr lang="en-GB" dirty="0" smtClean="0"/>
                  <a:t>57 058 </a:t>
                </a:r>
                <a:r>
                  <a:rPr lang="en-US" dirty="0"/>
                  <a:t>noun phrases 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91744" y="1268760"/>
                <a:ext cx="8208912" cy="2448272"/>
              </a:xfrm>
              <a:blipFill>
                <a:blip r:embed="rId2"/>
                <a:stretch>
                  <a:fillRect t="-1493" r="-1856" b="-1189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54C5A6-8827-4B49-831F-428612C77D7E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372888" y="1189205"/>
            <a:ext cx="3490864" cy="551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80063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36" y="1083968"/>
            <a:ext cx="11233248" cy="2013195"/>
          </a:xfrm>
        </p:spPr>
        <p:txBody>
          <a:bodyPr/>
          <a:lstStyle/>
          <a:p>
            <a:r>
              <a:rPr lang="en-US" sz="2600" dirty="0" smtClean="0">
                <a:solidFill>
                  <a:srgbClr val="990033"/>
                </a:solidFill>
              </a:rPr>
              <a:t>Query builder</a:t>
            </a:r>
          </a:p>
          <a:p>
            <a:pPr lvl="1"/>
            <a:r>
              <a:rPr lang="en-US" sz="2000" dirty="0"/>
              <a:t>Based on n-grams and special dictionaries</a:t>
            </a:r>
          </a:p>
          <a:p>
            <a:pPr lvl="1"/>
            <a:r>
              <a:rPr lang="en-GB" sz="2000" dirty="0" smtClean="0"/>
              <a:t>We </a:t>
            </a:r>
            <a:r>
              <a:rPr lang="en-GB" sz="2000" dirty="0"/>
              <a:t>used texts from the SE articles and the SE Glossary articles, extracted n-grams with n = 2–4 from these texts, and put </a:t>
            </a:r>
            <a:r>
              <a:rPr lang="en-GB" sz="2000" u="sng" dirty="0"/>
              <a:t>the stems </a:t>
            </a:r>
            <a:r>
              <a:rPr lang="en-GB" sz="2000" dirty="0"/>
              <a:t>of the first (n-1) terms as </a:t>
            </a:r>
            <a:r>
              <a:rPr lang="en-GB" sz="2000" u="sng" dirty="0"/>
              <a:t>keys</a:t>
            </a:r>
            <a:r>
              <a:rPr lang="en-GB" sz="2000" dirty="0"/>
              <a:t> in three corresponding </a:t>
            </a:r>
            <a:r>
              <a:rPr lang="en-GB" sz="2000" dirty="0" smtClean="0"/>
              <a:t>dictionaries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677644" y="6309320"/>
            <a:ext cx="2178996" cy="457200"/>
          </a:xfrm>
        </p:spPr>
        <p:txBody>
          <a:bodyPr/>
          <a:lstStyle/>
          <a:p>
            <a:fld id="{7254C5A6-8827-4B49-831F-428612C77D7E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408" y="2852936"/>
            <a:ext cx="4933024" cy="374441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09600" y="404664"/>
            <a:ext cx="10972800" cy="811560"/>
          </a:xfrm>
        </p:spPr>
        <p:txBody>
          <a:bodyPr/>
          <a:lstStyle/>
          <a:p>
            <a:r>
              <a:rPr lang="en-GB" dirty="0"/>
              <a:t>Additional methodological information for use case </a:t>
            </a:r>
            <a:r>
              <a:rPr lang="en-GB" dirty="0" smtClean="0"/>
              <a:t>A</a:t>
            </a:r>
            <a:r>
              <a:rPr lang="en-US" dirty="0" smtClean="0"/>
              <a:t> </a:t>
            </a:r>
            <a:r>
              <a:rPr lang="en-US" sz="2200" dirty="0"/>
              <a:t>(1)</a:t>
            </a:r>
            <a:endParaRPr lang="en-GB" sz="2200" dirty="0"/>
          </a:p>
        </p:txBody>
      </p:sp>
      <p:sp>
        <p:nvSpPr>
          <p:cNvPr id="2" name="TextBox 1"/>
          <p:cNvSpPr txBox="1"/>
          <p:nvPr/>
        </p:nvSpPr>
        <p:spPr>
          <a:xfrm>
            <a:off x="335360" y="3097163"/>
            <a:ext cx="45167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Tahoma" panose="020B0604030504040204" pitchFamily="34" charset="0"/>
              <a:buChar char="⁻"/>
            </a:pPr>
            <a:r>
              <a:rPr lang="en-GB" sz="2000" dirty="0">
                <a:latin typeface="+mj-lt"/>
              </a:rPr>
              <a:t>The values in these dictionaries were the original terms – continuations found in </a:t>
            </a:r>
            <a:r>
              <a:rPr lang="en-GB" sz="2000" dirty="0" smtClean="0">
                <a:latin typeface="+mj-lt"/>
              </a:rPr>
              <a:t>the n-grams</a:t>
            </a:r>
            <a:r>
              <a:rPr lang="en-GB" sz="2000" dirty="0">
                <a:latin typeface="+mj-lt"/>
              </a:rPr>
              <a:t>, together with their counts and the relevant </a:t>
            </a:r>
            <a:r>
              <a:rPr lang="en-GB" sz="2000" dirty="0" smtClean="0">
                <a:latin typeface="+mj-lt"/>
              </a:rPr>
              <a:t>URLs </a:t>
            </a:r>
          </a:p>
          <a:p>
            <a:pPr marL="342900" indent="-342900">
              <a:buFont typeface="Tahoma" panose="020B0604030504040204" pitchFamily="34" charset="0"/>
              <a:buChar char="⁻"/>
            </a:pPr>
            <a:r>
              <a:rPr lang="en-GB" sz="2000" dirty="0" smtClean="0">
                <a:latin typeface="+mj-lt"/>
              </a:rPr>
              <a:t>A </a:t>
            </a:r>
            <a:r>
              <a:rPr lang="en-GB" sz="2000" dirty="0">
                <a:latin typeface="+mj-lt"/>
              </a:rPr>
              <a:t>backtrack mechanism was used to fall back to a lower-order dictionary when no match was found </a:t>
            </a:r>
          </a:p>
        </p:txBody>
      </p:sp>
    </p:spTree>
    <p:extLst>
      <p:ext uri="{BB962C8B-B14F-4D97-AF65-F5344CB8AC3E}">
        <p14:creationId xmlns:p14="http://schemas.microsoft.com/office/powerpoint/2010/main" val="79486670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76" y="1844824"/>
            <a:ext cx="10369152" cy="3816424"/>
          </a:xfrm>
        </p:spPr>
        <p:txBody>
          <a:bodyPr/>
          <a:lstStyle/>
          <a:p>
            <a:r>
              <a:rPr lang="en-US" sz="2600" dirty="0" smtClean="0">
                <a:solidFill>
                  <a:srgbClr val="990033"/>
                </a:solidFill>
              </a:rPr>
              <a:t>Faceted search</a:t>
            </a:r>
          </a:p>
          <a:p>
            <a:pPr>
              <a:lnSpc>
                <a:spcPct val="100000"/>
              </a:lnSpc>
            </a:pPr>
            <a:r>
              <a:rPr lang="en-GB" sz="2200" dirty="0" smtClean="0"/>
              <a:t>Used </a:t>
            </a:r>
            <a:r>
              <a:rPr lang="en-GB" sz="2200" dirty="0"/>
              <a:t>an alignment of the themes / sub-themes </a:t>
            </a:r>
            <a:r>
              <a:rPr lang="en-GB" sz="2200" dirty="0" smtClean="0"/>
              <a:t>hierarchy </a:t>
            </a:r>
            <a:r>
              <a:rPr lang="en-GB" sz="2200" dirty="0"/>
              <a:t>with the categories </a:t>
            </a:r>
            <a:r>
              <a:rPr lang="en-GB" sz="2200" dirty="0" smtClean="0"/>
              <a:t>tagging:</a:t>
            </a:r>
          </a:p>
          <a:p>
            <a:pPr lvl="1"/>
            <a:r>
              <a:rPr lang="en-GB" sz="2000" dirty="0" smtClean="0"/>
              <a:t>For </a:t>
            </a:r>
            <a:r>
              <a:rPr lang="en-GB" sz="2000" dirty="0"/>
              <a:t>each article, initialise the related themes in an empty list and similarly, the related sub-themes in another empty </a:t>
            </a:r>
            <a:r>
              <a:rPr lang="en-GB" sz="2000" dirty="0" smtClean="0"/>
              <a:t>list</a:t>
            </a:r>
          </a:p>
          <a:p>
            <a:pPr lvl="1"/>
            <a:r>
              <a:rPr lang="en-GB" sz="2000" dirty="0" smtClean="0"/>
              <a:t>Scan </a:t>
            </a:r>
            <a:r>
              <a:rPr lang="en-GB" sz="2000" dirty="0"/>
              <a:t>the categories associated with the </a:t>
            </a:r>
            <a:r>
              <a:rPr lang="en-GB" sz="2000" dirty="0" smtClean="0"/>
              <a:t>article</a:t>
            </a:r>
          </a:p>
          <a:p>
            <a:pPr lvl="1"/>
            <a:r>
              <a:rPr lang="en-GB" sz="2000" dirty="0" smtClean="0"/>
              <a:t>If </a:t>
            </a:r>
            <a:r>
              <a:rPr lang="en-GB" sz="2000" dirty="0"/>
              <a:t>a category has the same name with a theme, add the </a:t>
            </a:r>
            <a:r>
              <a:rPr lang="en-GB" sz="2000" dirty="0" smtClean="0"/>
              <a:t>theme </a:t>
            </a:r>
            <a:r>
              <a:rPr lang="en-GB" sz="2000" dirty="0"/>
              <a:t>to the first </a:t>
            </a:r>
            <a:r>
              <a:rPr lang="en-GB" sz="2000" dirty="0" smtClean="0"/>
              <a:t>list</a:t>
            </a:r>
          </a:p>
          <a:p>
            <a:pPr lvl="1"/>
            <a:r>
              <a:rPr lang="en-GB" sz="2000" dirty="0" smtClean="0"/>
              <a:t>Otherwise</a:t>
            </a:r>
            <a:r>
              <a:rPr lang="en-GB" sz="2000" dirty="0"/>
              <a:t>, if it has the same name with a sub-theme, add the corresponding theme to the first list and the sub-theme to the second </a:t>
            </a:r>
            <a:r>
              <a:rPr lang="en-GB" sz="2000" dirty="0" smtClean="0"/>
              <a:t>list </a:t>
            </a:r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687022" y="6237312"/>
            <a:ext cx="2178996" cy="457200"/>
          </a:xfrm>
        </p:spPr>
        <p:txBody>
          <a:bodyPr/>
          <a:lstStyle/>
          <a:p>
            <a:fld id="{7254C5A6-8827-4B49-831F-428612C77D7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404664"/>
            <a:ext cx="10972800" cy="811560"/>
          </a:xfrm>
        </p:spPr>
        <p:txBody>
          <a:bodyPr/>
          <a:lstStyle/>
          <a:p>
            <a:r>
              <a:rPr lang="en-GB" dirty="0"/>
              <a:t>Additional methodological information for use case </a:t>
            </a:r>
            <a:r>
              <a:rPr lang="en-GB" dirty="0" smtClean="0"/>
              <a:t>A</a:t>
            </a:r>
            <a:r>
              <a:rPr lang="en-US" dirty="0" smtClean="0"/>
              <a:t> </a:t>
            </a:r>
            <a:r>
              <a:rPr lang="en-US" sz="2200" dirty="0" smtClean="0"/>
              <a:t>(2)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186329242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352" y="1149050"/>
            <a:ext cx="10585176" cy="2028158"/>
          </a:xfrm>
        </p:spPr>
        <p:txBody>
          <a:bodyPr/>
          <a:lstStyle/>
          <a:p>
            <a:r>
              <a:rPr lang="en-US" sz="2200" dirty="0" smtClean="0">
                <a:solidFill>
                  <a:srgbClr val="990033"/>
                </a:solidFill>
              </a:rPr>
              <a:t>Query builder</a:t>
            </a:r>
          </a:p>
          <a:p>
            <a:pPr lvl="1"/>
            <a:r>
              <a:rPr lang="en-US" sz="2000" dirty="0" smtClean="0"/>
              <a:t>Used the same approach as in use case A, based on n-grams and special dictionaries, but with inputs from SE articles, SE Glossary articles and OECD Glossary terms</a:t>
            </a:r>
            <a:endParaRPr lang="en-US" sz="2000" dirty="0"/>
          </a:p>
          <a:p>
            <a:pPr lvl="1"/>
            <a:r>
              <a:rPr lang="en-GB" sz="2000" dirty="0" smtClean="0"/>
              <a:t>Example of an entry in the 4-grams dictionary. Some of the (many) </a:t>
            </a:r>
            <a:r>
              <a:rPr lang="en-GB" sz="2000" u="sng" dirty="0" smtClean="0"/>
              <a:t>values</a:t>
            </a:r>
            <a:r>
              <a:rPr lang="en-GB" sz="2000" dirty="0" smtClean="0"/>
              <a:t> corresponding to the </a:t>
            </a:r>
            <a:r>
              <a:rPr lang="en-GB" sz="2000" u="sng" dirty="0" smtClean="0"/>
              <a:t>key</a:t>
            </a:r>
            <a:r>
              <a:rPr lang="en-GB" sz="2000" dirty="0" smtClean="0"/>
              <a:t> – tuple of </a:t>
            </a:r>
            <a:r>
              <a:rPr lang="en-GB" sz="2000" u="sng" dirty="0" smtClean="0"/>
              <a:t>stems</a:t>
            </a:r>
            <a:r>
              <a:rPr lang="en-GB" sz="2000" dirty="0" smtClean="0"/>
              <a:t>: (‘consum’, ‘price’, ‘index): ‘calculated’, ‘income’, ‘harmonised’, etc. :</a:t>
            </a:r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031804" y="6248400"/>
            <a:ext cx="2178996" cy="457200"/>
          </a:xfrm>
        </p:spPr>
        <p:txBody>
          <a:bodyPr/>
          <a:lstStyle/>
          <a:p>
            <a:fld id="{7254C5A6-8827-4B49-831F-428612C77D7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404664"/>
            <a:ext cx="10972800" cy="811560"/>
          </a:xfrm>
        </p:spPr>
        <p:txBody>
          <a:bodyPr/>
          <a:lstStyle/>
          <a:p>
            <a:r>
              <a:rPr lang="en-GB" dirty="0"/>
              <a:t>Additional methodological information for use case </a:t>
            </a:r>
            <a:r>
              <a:rPr lang="en-GB" dirty="0" smtClean="0"/>
              <a:t>B</a:t>
            </a:r>
            <a:r>
              <a:rPr lang="en-US" dirty="0" smtClean="0"/>
              <a:t> </a:t>
            </a:r>
            <a:r>
              <a:rPr lang="en-US" sz="2200" dirty="0"/>
              <a:t>(1)</a:t>
            </a:r>
            <a:endParaRPr lang="en-GB" sz="2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030" t="3423"/>
          <a:stretch/>
        </p:blipFill>
        <p:spPr>
          <a:xfrm>
            <a:off x="479376" y="3284984"/>
            <a:ext cx="11521281" cy="379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77650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344" y="1093214"/>
            <a:ext cx="11391056" cy="1108892"/>
          </a:xfrm>
        </p:spPr>
        <p:txBody>
          <a:bodyPr/>
          <a:lstStyle/>
          <a:p>
            <a:r>
              <a:rPr lang="en-US" dirty="0" smtClean="0">
                <a:solidFill>
                  <a:srgbClr val="990033"/>
                </a:solidFill>
              </a:rPr>
              <a:t>Faceted search</a:t>
            </a:r>
          </a:p>
          <a:p>
            <a:pPr lvl="1"/>
            <a:r>
              <a:rPr lang="en-GB" dirty="0" smtClean="0"/>
              <a:t>Used a manually constructed (and rather subjective) correspondence file mapping Eurostat themes / sub-themes to (possibly multiple) OECD themes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031804" y="6248400"/>
            <a:ext cx="2178996" cy="457200"/>
          </a:xfrm>
        </p:spPr>
        <p:txBody>
          <a:bodyPr/>
          <a:lstStyle/>
          <a:p>
            <a:fld id="{7254C5A6-8827-4B49-831F-428612C77D7E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2386036"/>
            <a:ext cx="10009112" cy="447196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681608" y="366120"/>
            <a:ext cx="10972800" cy="811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990033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kumimoji="0" lang="en-GB" kern="0" dirty="0" smtClean="0"/>
              <a:t>Additional methodological information for use case B</a:t>
            </a:r>
            <a:r>
              <a:rPr kumimoji="0" lang="en-US" kern="0" dirty="0" smtClean="0"/>
              <a:t> </a:t>
            </a:r>
            <a:r>
              <a:rPr kumimoji="0" lang="en-US" sz="2200" kern="0" dirty="0" smtClean="0"/>
              <a:t>(2)</a:t>
            </a:r>
            <a:endParaRPr kumimoji="0" lang="en-GB" sz="2200" kern="0" dirty="0"/>
          </a:p>
        </p:txBody>
      </p:sp>
      <p:sp>
        <p:nvSpPr>
          <p:cNvPr id="2" name="TextBox 1"/>
          <p:cNvSpPr txBox="1"/>
          <p:nvPr/>
        </p:nvSpPr>
        <p:spPr>
          <a:xfrm>
            <a:off x="7896200" y="2386036"/>
            <a:ext cx="3384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Some few Eurostat themes 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– sub-themes do not have corresponding OECD themes</a:t>
            </a:r>
            <a:endParaRPr lang="en-GB" dirty="0">
              <a:latin typeface="+mn-lt"/>
            </a:endParaRPr>
          </a:p>
        </p:txBody>
      </p:sp>
      <p:sp>
        <p:nvSpPr>
          <p:cNvPr id="9" name="Down Arrow 8"/>
          <p:cNvSpPr/>
          <p:nvPr/>
        </p:nvSpPr>
        <p:spPr bwMode="auto">
          <a:xfrm rot="4942975">
            <a:off x="7077124" y="2547018"/>
            <a:ext cx="415798" cy="952087"/>
          </a:xfrm>
          <a:prstGeom prst="downArrow">
            <a:avLst/>
          </a:prstGeom>
          <a:solidFill>
            <a:schemeClr val="tx2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GB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81330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methodological information for use case </a:t>
            </a:r>
            <a:r>
              <a:rPr lang="en-US" dirty="0" smtClean="0"/>
              <a:t>C </a:t>
            </a:r>
            <a:r>
              <a:rPr lang="en-US" sz="2200" dirty="0" smtClean="0"/>
              <a:t>(1)</a:t>
            </a:r>
            <a:endParaRPr lang="en-GB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352" y="1205404"/>
            <a:ext cx="11319048" cy="39517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 smtClean="0">
                <a:solidFill>
                  <a:srgbClr val="990033"/>
                </a:solidFill>
              </a:rPr>
              <a:t>Word embeddings</a:t>
            </a:r>
            <a:endParaRPr lang="en-GB" dirty="0">
              <a:solidFill>
                <a:srgbClr val="990033"/>
              </a:solidFill>
            </a:endParaRPr>
          </a:p>
          <a:p>
            <a:pPr lvl="1"/>
            <a:r>
              <a:rPr lang="en-GB" dirty="0" smtClean="0"/>
              <a:t>Used the </a:t>
            </a:r>
            <a:r>
              <a:rPr lang="en-GB" dirty="0"/>
              <a:t>very efficient Gensim’s Word2Vec model </a:t>
            </a:r>
            <a:r>
              <a:rPr lang="en-GB" dirty="0" smtClean="0"/>
              <a:t>module</a:t>
            </a:r>
          </a:p>
          <a:p>
            <a:pPr lvl="1"/>
            <a:r>
              <a:rPr lang="en-GB" dirty="0" smtClean="0"/>
              <a:t>Matching of the user’s query with the descriptions of the datasets, using cosine similarity of average word vectors</a:t>
            </a:r>
          </a:p>
          <a:p>
            <a:pPr lvl="1"/>
            <a:endParaRPr lang="en-GB" dirty="0" smtClean="0"/>
          </a:p>
          <a:p>
            <a:pPr lvl="1"/>
            <a:r>
              <a:rPr lang="en-GB" dirty="0">
                <a:latin typeface="+mn-lt"/>
                <a:cs typeface="Arial" panose="020B0604020202020204" pitchFamily="34" charset="0"/>
              </a:rPr>
              <a:t>Cosine similarities:</a:t>
            </a:r>
          </a:p>
          <a:p>
            <a:pPr lvl="1"/>
            <a:endParaRPr lang="en-GB" dirty="0" smtClean="0">
              <a:latin typeface="+mn-lt"/>
              <a:cs typeface="Arial" panose="020B0604020202020204" pitchFamily="34" charset="0"/>
            </a:endParaRPr>
          </a:p>
          <a:p>
            <a:pPr lvl="1"/>
            <a:r>
              <a:rPr lang="en-GB" dirty="0" smtClean="0">
                <a:latin typeface="+mn-lt"/>
                <a:cs typeface="Arial" panose="020B0604020202020204" pitchFamily="34" charset="0"/>
              </a:rPr>
              <a:t>Where </a:t>
            </a:r>
            <a:r>
              <a:rPr lang="en-GB" i="1" dirty="0">
                <a:latin typeface="+mn-lt"/>
                <a:cs typeface="Arial" panose="020B0604020202020204" pitchFamily="34" charset="0"/>
              </a:rPr>
              <a:t>q</a:t>
            </a:r>
            <a:r>
              <a:rPr lang="en-GB" dirty="0">
                <a:latin typeface="+mn-lt"/>
                <a:cs typeface="Arial" panose="020B0604020202020204" pitchFamily="34" charset="0"/>
              </a:rPr>
              <a:t> is the average vector from the query and vectors </a:t>
            </a:r>
            <a:r>
              <a:rPr lang="en-GB" i="1" dirty="0">
                <a:latin typeface="+mn-lt"/>
                <a:cs typeface="Arial" panose="020B0604020202020204" pitchFamily="34" charset="0"/>
              </a:rPr>
              <a:t>u</a:t>
            </a:r>
            <a:r>
              <a:rPr lang="en-GB" i="1" baseline="-25000" dirty="0">
                <a:latin typeface="+mn-lt"/>
                <a:cs typeface="Arial" panose="020B0604020202020204" pitchFamily="34" charset="0"/>
              </a:rPr>
              <a:t>i</a:t>
            </a:r>
            <a:r>
              <a:rPr lang="en-GB" dirty="0">
                <a:latin typeface="+mn-lt"/>
                <a:cs typeface="Arial" panose="020B0604020202020204" pitchFamily="34" charset="0"/>
              </a:rPr>
              <a:t>, </a:t>
            </a:r>
            <a:r>
              <a:rPr lang="en-GB" i="1" dirty="0">
                <a:latin typeface="+mn-lt"/>
                <a:cs typeface="Arial" panose="020B0604020202020204" pitchFamily="34" charset="0"/>
              </a:rPr>
              <a:t>i </a:t>
            </a:r>
            <a:r>
              <a:rPr lang="en-GB" dirty="0">
                <a:latin typeface="+mn-lt"/>
                <a:cs typeface="Arial" panose="020B0604020202020204" pitchFamily="34" charset="0"/>
              </a:rPr>
              <a:t>=1,..,</a:t>
            </a:r>
            <a:r>
              <a:rPr lang="en-GB" i="1" dirty="0">
                <a:latin typeface="+mn-lt"/>
                <a:cs typeface="Arial" panose="020B0604020202020204" pitchFamily="34" charset="0"/>
              </a:rPr>
              <a:t>N</a:t>
            </a:r>
            <a:r>
              <a:rPr lang="en-GB" dirty="0">
                <a:latin typeface="+mn-lt"/>
                <a:cs typeface="Arial" panose="020B0604020202020204" pitchFamily="34" charset="0"/>
              </a:rPr>
              <a:t> are the average vectors from the descriptions of the </a:t>
            </a:r>
            <a:r>
              <a:rPr lang="en-GB" i="1" dirty="0">
                <a:latin typeface="+mn-lt"/>
                <a:cs typeface="Arial" panose="020B0604020202020204" pitchFamily="34" charset="0"/>
              </a:rPr>
              <a:t>N </a:t>
            </a:r>
            <a:r>
              <a:rPr lang="en-GB" dirty="0" smtClean="0">
                <a:latin typeface="+mn-lt"/>
                <a:cs typeface="Arial" panose="020B0604020202020204" pitchFamily="34" charset="0"/>
              </a:rPr>
              <a:t>datasets</a:t>
            </a:r>
          </a:p>
          <a:p>
            <a:pPr lvl="1"/>
            <a:r>
              <a:rPr lang="en-US" dirty="0" smtClean="0">
                <a:latin typeface="+mn-lt"/>
                <a:cs typeface="Arial" panose="020B0604020202020204" pitchFamily="34" charset="0"/>
              </a:rPr>
              <a:t>The latter are pre-computed to save time in the UI</a:t>
            </a:r>
            <a:endParaRPr lang="en-GB" dirty="0">
              <a:latin typeface="+mn-lt"/>
              <a:cs typeface="Arial" panose="020B0604020202020204" pitchFamily="34" charset="0"/>
            </a:endParaRP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54C5A6-8827-4B49-831F-428612C77D7E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143672" y="2951800"/>
                <a:ext cx="3133132" cy="8247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GB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GB" sz="2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GB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GB" sz="220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sz="22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sz="220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GB" sz="2200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sz="2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672" y="2951800"/>
                <a:ext cx="3133132" cy="8247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090949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methodological information for use case </a:t>
            </a:r>
            <a:r>
              <a:rPr lang="en-US" dirty="0" smtClean="0"/>
              <a:t>C </a:t>
            </a:r>
            <a:r>
              <a:rPr lang="en-US" sz="2200" dirty="0" smtClean="0"/>
              <a:t>(</a:t>
            </a:r>
            <a:r>
              <a:rPr lang="el-GR" sz="2200" dirty="0" smtClean="0"/>
              <a:t>2</a:t>
            </a:r>
            <a:r>
              <a:rPr lang="en-US" sz="2200" dirty="0" smtClean="0"/>
              <a:t>)</a:t>
            </a:r>
            <a:endParaRPr lang="en-GB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352" y="1205405"/>
            <a:ext cx="11319048" cy="78343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 smtClean="0"/>
              <a:t>The </a:t>
            </a:r>
            <a:r>
              <a:rPr lang="en-GB" dirty="0" err="1" smtClean="0"/>
              <a:t>CBoW</a:t>
            </a:r>
            <a:r>
              <a:rPr lang="en-GB" dirty="0" smtClean="0"/>
              <a:t> model</a:t>
            </a:r>
            <a:r>
              <a:rPr lang="el-GR" dirty="0" smtClean="0"/>
              <a:t>(</a:t>
            </a:r>
            <a:r>
              <a:rPr lang="el-GR" baseline="30000" dirty="0" smtClean="0"/>
              <a:t>*</a:t>
            </a:r>
            <a:r>
              <a:rPr lang="el-GR" dirty="0" smtClean="0"/>
              <a:t>)</a:t>
            </a:r>
            <a:r>
              <a:rPr lang="en-GB" dirty="0" smtClean="0"/>
              <a:t>: attempts </a:t>
            </a:r>
            <a:r>
              <a:rPr lang="en-GB" dirty="0"/>
              <a:t>to predict a word based on the context, i.e. previous and subsequent </a:t>
            </a:r>
            <a:r>
              <a:rPr lang="en-GB" dirty="0" smtClean="0"/>
              <a:t>words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54C5A6-8827-4B49-831F-428612C77D7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61984" y="5526077"/>
            <a:ext cx="11521280" cy="1011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698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Courier New" pitchFamily="49" charset="0"/>
              <a:buChar char="-"/>
              <a:tabLst>
                <a:tab pos="358775" algn="l"/>
              </a:tabLst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 3" panose="05040102010807070707" pitchFamily="18" charset="2"/>
              <a:buChar char="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0" lang="en-GB" sz="1800" kern="0" dirty="0"/>
              <a:t>(</a:t>
            </a:r>
            <a:r>
              <a:rPr kumimoji="0" lang="en-GB" sz="1800" kern="0" baseline="30000" dirty="0"/>
              <a:t>*</a:t>
            </a:r>
            <a:r>
              <a:rPr kumimoji="0" lang="en-GB" sz="1800" kern="0" dirty="0"/>
              <a:t>) </a:t>
            </a:r>
            <a:r>
              <a:rPr kumimoji="0" lang="en-GB" sz="1800" kern="0" dirty="0" smtClean="0"/>
              <a:t>Continuous-Bag-of-Words: see </a:t>
            </a:r>
            <a:br>
              <a:rPr kumimoji="0" lang="en-GB" sz="1800" kern="0" dirty="0" smtClean="0"/>
            </a:br>
            <a:r>
              <a:rPr kumimoji="0" lang="en-GB" sz="1800" kern="0" dirty="0" err="1" smtClean="0"/>
              <a:t>Mikolov</a:t>
            </a:r>
            <a:r>
              <a:rPr kumimoji="0" lang="en-GB" sz="1800" kern="0" dirty="0"/>
              <a:t>, T., Sutskever, I., Chen, K., Corrado, G. S., </a:t>
            </a:r>
            <a:r>
              <a:rPr kumimoji="0" lang="en-GB" sz="1800" kern="0" dirty="0" smtClean="0"/>
              <a:t>and </a:t>
            </a:r>
            <a:r>
              <a:rPr kumimoji="0" lang="en-GB" sz="1800" kern="0" dirty="0"/>
              <a:t>Dean, J. (2013). Distributed </a:t>
            </a:r>
            <a:r>
              <a:rPr kumimoji="0" lang="en-GB" sz="1800" kern="0" dirty="0" smtClean="0"/>
              <a:t>Representations of Words </a:t>
            </a:r>
            <a:r>
              <a:rPr kumimoji="0" lang="en-GB" sz="1800" kern="0" dirty="0"/>
              <a:t>and </a:t>
            </a:r>
            <a:r>
              <a:rPr kumimoji="0" lang="en-GB" sz="1800" kern="0" dirty="0" smtClean="0"/>
              <a:t>Phrases </a:t>
            </a:r>
            <a:r>
              <a:rPr kumimoji="0" lang="en-GB" sz="1800" kern="0" dirty="0"/>
              <a:t>and their </a:t>
            </a:r>
            <a:r>
              <a:rPr kumimoji="0" lang="en-GB" sz="1800" kern="0" dirty="0" smtClean="0"/>
              <a:t>Compositionality. </a:t>
            </a:r>
            <a:r>
              <a:rPr kumimoji="0" lang="en-GB" sz="1800" i="1" kern="0" dirty="0" smtClean="0"/>
              <a:t>In </a:t>
            </a:r>
            <a:r>
              <a:rPr kumimoji="0" lang="en-GB" sz="1800" i="1" kern="0" dirty="0"/>
              <a:t>Advances in neural </a:t>
            </a:r>
            <a:r>
              <a:rPr kumimoji="0" lang="en-GB" sz="1800" i="1" kern="0" dirty="0" smtClean="0"/>
              <a:t>information processing systems</a:t>
            </a:r>
            <a:r>
              <a:rPr kumimoji="0" lang="en-GB" sz="1800" kern="0" dirty="0"/>
              <a:t>, pp. 3111-3119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960096" y="1052736"/>
            <a:ext cx="2880320" cy="157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698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Courier New" pitchFamily="49" charset="0"/>
              <a:buChar char="-"/>
              <a:tabLst>
                <a:tab pos="358775" algn="l"/>
              </a:tabLst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 3" panose="05040102010807070707" pitchFamily="18" charset="2"/>
              <a:buChar char="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kumimoji="0" lang="en-GB" sz="2000" kern="0" dirty="0"/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04" y="2040827"/>
            <a:ext cx="5383256" cy="346032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val 7"/>
          <p:cNvSpPr/>
          <p:nvPr/>
        </p:nvSpPr>
        <p:spPr bwMode="auto">
          <a:xfrm>
            <a:off x="1631504" y="4941168"/>
            <a:ext cx="864096" cy="576064"/>
          </a:xfrm>
          <a:prstGeom prst="ellipse">
            <a:avLst/>
          </a:prstGeom>
          <a:noFill/>
          <a:ln w="41275" cap="flat" cmpd="sng" algn="ctr">
            <a:solidFill>
              <a:srgbClr val="0F36B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GB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22624" y="3646332"/>
            <a:ext cx="56166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Tahoma" panose="020B0604030504040204" pitchFamily="34" charset="0"/>
              <a:buChar char="‒"/>
            </a:pPr>
            <a:r>
              <a:rPr lang="en-US" sz="2000" dirty="0" smtClean="0">
                <a:latin typeface="+mj-lt"/>
              </a:rPr>
              <a:t>The Skip-gram (</a:t>
            </a:r>
            <a:r>
              <a:rPr lang="en-GB" sz="2000" dirty="0" smtClean="0">
                <a:latin typeface="+mj-lt"/>
              </a:rPr>
              <a:t>SG</a:t>
            </a:r>
            <a:r>
              <a:rPr lang="en-GB" sz="2000" dirty="0">
                <a:latin typeface="+mj-lt"/>
              </a:rPr>
              <a:t>) </a:t>
            </a:r>
            <a:r>
              <a:rPr lang="en-GB" sz="2000" dirty="0" smtClean="0">
                <a:latin typeface="+mj-lt"/>
              </a:rPr>
              <a:t>model has </a:t>
            </a:r>
            <a:r>
              <a:rPr lang="en-GB" sz="2000" dirty="0">
                <a:latin typeface="+mj-lt"/>
              </a:rPr>
              <a:t>a reverse architecture </a:t>
            </a:r>
            <a:endParaRPr lang="en-GB" sz="2000" dirty="0" smtClean="0">
              <a:latin typeface="+mj-lt"/>
            </a:endParaRPr>
          </a:p>
          <a:p>
            <a:pPr marL="342900" indent="-342900">
              <a:buFont typeface="Tahoma" panose="020B0604030504040204" pitchFamily="34" charset="0"/>
              <a:buChar char="‒"/>
            </a:pPr>
            <a:r>
              <a:rPr lang="en-GB" sz="2000" dirty="0" smtClean="0">
                <a:latin typeface="+mj-lt"/>
              </a:rPr>
              <a:t>It attempts </a:t>
            </a:r>
            <a:r>
              <a:rPr lang="en-GB" sz="2000" dirty="0">
                <a:latin typeface="+mj-lt"/>
              </a:rPr>
              <a:t>to predict the probability distribution of </a:t>
            </a:r>
            <a:r>
              <a:rPr lang="en-GB" sz="2000" dirty="0" smtClean="0">
                <a:latin typeface="+mj-lt"/>
              </a:rPr>
              <a:t>nearby words to </a:t>
            </a:r>
            <a:r>
              <a:rPr lang="en-GB" sz="2000" dirty="0">
                <a:latin typeface="+mj-lt"/>
              </a:rPr>
              <a:t>one input </a:t>
            </a:r>
            <a:r>
              <a:rPr lang="en-GB" sz="2000" dirty="0" smtClean="0">
                <a:latin typeface="+mj-lt"/>
              </a:rPr>
              <a:t>word</a:t>
            </a:r>
            <a:endParaRPr lang="en-US" sz="20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253431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methodological information for use case </a:t>
            </a:r>
            <a:r>
              <a:rPr lang="en-US" dirty="0" smtClean="0"/>
              <a:t>C </a:t>
            </a:r>
            <a:r>
              <a:rPr lang="en-US" sz="2200" dirty="0" smtClean="0"/>
              <a:t>(</a:t>
            </a:r>
            <a:r>
              <a:rPr lang="el-GR" sz="2200" dirty="0" smtClean="0"/>
              <a:t>3</a:t>
            </a:r>
            <a:r>
              <a:rPr lang="en-US" sz="2200" dirty="0" smtClean="0"/>
              <a:t>)</a:t>
            </a:r>
            <a:endParaRPr lang="en-GB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76" y="1124744"/>
            <a:ext cx="11319048" cy="558085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 smtClean="0">
                <a:solidFill>
                  <a:srgbClr val="990033"/>
                </a:solidFill>
              </a:rPr>
              <a:t>Topic Modelling and Word embeddings</a:t>
            </a:r>
            <a:endParaRPr lang="en-GB" dirty="0">
              <a:solidFill>
                <a:srgbClr val="990033"/>
              </a:solidFill>
            </a:endParaRPr>
          </a:p>
          <a:p>
            <a:pPr lvl="1"/>
            <a:r>
              <a:rPr lang="en-GB" dirty="0" smtClean="0"/>
              <a:t>Use the word vectors produced by the previous </a:t>
            </a:r>
            <a:r>
              <a:rPr lang="en-US" dirty="0" smtClean="0"/>
              <a:t>method</a:t>
            </a:r>
            <a:endParaRPr lang="en-GB" dirty="0" smtClean="0"/>
          </a:p>
          <a:p>
            <a:pPr lvl="1"/>
            <a:r>
              <a:rPr lang="en-US" dirty="0" smtClean="0"/>
              <a:t>Apply topic modelling to a large enough corpus (SE articles and SE Glossary articles) and a large number of topics (1 000)</a:t>
            </a:r>
          </a:p>
          <a:p>
            <a:pPr lvl="1"/>
            <a:r>
              <a:rPr lang="en-GB" dirty="0" smtClean="0"/>
              <a:t>Keep </a:t>
            </a:r>
            <a:r>
              <a:rPr lang="en-GB" dirty="0"/>
              <a:t>the top 10 keywords per topic and </a:t>
            </a:r>
            <a:r>
              <a:rPr lang="en-GB" dirty="0" smtClean="0"/>
              <a:t>extend </a:t>
            </a:r>
            <a:r>
              <a:rPr lang="en-GB" dirty="0"/>
              <a:t>them with their closest words based on the word </a:t>
            </a:r>
            <a:r>
              <a:rPr lang="en-GB" dirty="0" smtClean="0"/>
              <a:t>vectors </a:t>
            </a:r>
            <a:r>
              <a:rPr lang="en-GB" dirty="0" smtClean="0">
                <a:sym typeface="Wingdings" panose="05000000000000000000" pitchFamily="2" charset="2"/>
              </a:rPr>
              <a:t> ‘enhanced topic modelling vocabulary’</a:t>
            </a:r>
            <a:endParaRPr lang="en-GB" dirty="0" smtClean="0"/>
          </a:p>
          <a:p>
            <a:pPr lvl="1"/>
            <a:r>
              <a:rPr lang="en-GB" dirty="0"/>
              <a:t>Enrich the initial query with close words from the word vectors and with related words from </a:t>
            </a:r>
            <a:r>
              <a:rPr lang="en-GB" dirty="0" err="1"/>
              <a:t>ConceptNet</a:t>
            </a:r>
            <a:r>
              <a:rPr lang="en-GB" dirty="0"/>
              <a:t> </a:t>
            </a:r>
            <a:r>
              <a:rPr lang="en-GB" dirty="0" smtClean="0"/>
              <a:t>(using </a:t>
            </a:r>
            <a:r>
              <a:rPr lang="en-GB" dirty="0"/>
              <a:t>two </a:t>
            </a:r>
            <a:r>
              <a:rPr lang="en-GB" dirty="0" smtClean="0"/>
              <a:t>methods to demonstrate access to this </a:t>
            </a:r>
            <a:r>
              <a:rPr lang="en-GB" dirty="0"/>
              <a:t>ontology – see </a:t>
            </a:r>
            <a:r>
              <a:rPr lang="en-GB" dirty="0">
                <a:hlinkClick r:id="rId2"/>
              </a:rPr>
              <a:t>ConceptNet’s Web </a:t>
            </a:r>
            <a:r>
              <a:rPr lang="en-GB" dirty="0" smtClean="0">
                <a:hlinkClick r:id="rId2"/>
              </a:rPr>
              <a:t>API</a:t>
            </a:r>
            <a:r>
              <a:rPr lang="en-GB" dirty="0" smtClean="0"/>
              <a:t>)</a:t>
            </a:r>
          </a:p>
          <a:p>
            <a:pPr lvl="1"/>
            <a:r>
              <a:rPr lang="en-GB" dirty="0"/>
              <a:t>Find both types of matches:</a:t>
            </a:r>
          </a:p>
          <a:p>
            <a:pPr lvl="2"/>
            <a:r>
              <a:rPr lang="en-GB" dirty="0" err="1"/>
              <a:t>i</a:t>
            </a:r>
            <a:r>
              <a:rPr lang="en-GB" dirty="0"/>
              <a:t>) Using the lemmas (or stems) from the enriched query, which belong to the enhanced topic modelling </a:t>
            </a:r>
            <a:r>
              <a:rPr lang="en-GB" dirty="0" smtClean="0"/>
              <a:t>vocabulary</a:t>
            </a:r>
            <a:endParaRPr lang="en-GB" dirty="0"/>
          </a:p>
          <a:p>
            <a:pPr lvl="2"/>
            <a:r>
              <a:rPr lang="en-GB" dirty="0"/>
              <a:t>ii) Using all lemmas (or stems) from the enriched </a:t>
            </a:r>
            <a:r>
              <a:rPr lang="en-GB" dirty="0" smtClean="0"/>
              <a:t>query</a:t>
            </a:r>
            <a:endParaRPr lang="en-GB" dirty="0"/>
          </a:p>
          <a:p>
            <a:pPr lvl="2"/>
            <a:r>
              <a:rPr lang="en-GB" dirty="0"/>
              <a:t>Sort the results first by the number of matches in (</a:t>
            </a:r>
            <a:r>
              <a:rPr lang="en-GB" dirty="0" err="1"/>
              <a:t>i</a:t>
            </a:r>
            <a:r>
              <a:rPr lang="en-GB" dirty="0"/>
              <a:t>), then by the number of matches in (ii), so that the most significant matches have </a:t>
            </a:r>
            <a:r>
              <a:rPr lang="en-GB" dirty="0" smtClean="0"/>
              <a:t>priority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54C5A6-8827-4B49-831F-428612C77D7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65047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313184"/>
            <a:ext cx="7200800" cy="523528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Methodology</a:t>
            </a:r>
            <a:endParaRPr lang="en-GB" sz="220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54C5A6-8827-4B49-831F-428612C77D7E}" type="slidenum">
              <a:rPr lang="en-US" smtClean="0">
                <a:latin typeface="+mn-lt"/>
              </a:rPr>
              <a:pPr/>
              <a:t>2</a:t>
            </a:fld>
            <a:endParaRPr lang="en-US" dirty="0">
              <a:latin typeface="+mn-l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1035829"/>
            <a:ext cx="9687384" cy="566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1963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methodological information for use case </a:t>
            </a:r>
            <a:r>
              <a:rPr lang="en-GB" dirty="0" smtClean="0"/>
              <a:t>C</a:t>
            </a:r>
            <a:r>
              <a:rPr lang="en-US" dirty="0" smtClean="0"/>
              <a:t> </a:t>
            </a:r>
            <a:r>
              <a:rPr lang="en-US" sz="2200" dirty="0" smtClean="0"/>
              <a:t>(4)</a:t>
            </a:r>
            <a:endParaRPr lang="en-GB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352" y="1340768"/>
            <a:ext cx="11233248" cy="49076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 smtClean="0">
                <a:solidFill>
                  <a:srgbClr val="990033"/>
                </a:solidFill>
              </a:rPr>
              <a:t>The BERT model</a:t>
            </a:r>
            <a:r>
              <a:rPr lang="en-GB" dirty="0" smtClean="0"/>
              <a:t>(*)</a:t>
            </a:r>
            <a:endParaRPr lang="en-GB" dirty="0"/>
          </a:p>
          <a:p>
            <a:pPr lvl="1"/>
            <a:r>
              <a:rPr lang="en-GB" sz="2000" dirty="0"/>
              <a:t>The theory of BERT models is out of scope here</a:t>
            </a:r>
          </a:p>
          <a:p>
            <a:pPr lvl="1"/>
            <a:r>
              <a:rPr lang="en-GB" sz="2000" dirty="0" smtClean="0"/>
              <a:t>We used SBERT </a:t>
            </a:r>
            <a:r>
              <a:rPr lang="en-GB" sz="2000" dirty="0"/>
              <a:t>(Sentence-Bert): </a:t>
            </a:r>
            <a:r>
              <a:rPr lang="en-GB" sz="2000" dirty="0" smtClean="0"/>
              <a:t>‘Sentence Embeddings Using Siamese BERT-Networks’, </a:t>
            </a:r>
            <a:r>
              <a:rPr lang="en-GB" sz="2000" dirty="0"/>
              <a:t>Reimers, N., &amp; Gurevych, I. (2019): </a:t>
            </a:r>
            <a:r>
              <a:rPr lang="en-US" sz="2000" dirty="0"/>
              <a:t>An improvement of the original BERT algorithm </a:t>
            </a:r>
            <a:r>
              <a:rPr lang="fr-FR" sz="2000" dirty="0"/>
              <a:t>which reduces dramatically the computational complexity. See 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https://www.sbert.net/</a:t>
            </a:r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54C5A6-8827-4B49-831F-428612C77D7E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61" y="3278206"/>
            <a:ext cx="5345064" cy="32156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56040" y="4293096"/>
            <a:ext cx="56063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(*) BERT: </a:t>
            </a:r>
            <a:r>
              <a:rPr lang="en-GB" sz="2000" dirty="0">
                <a:latin typeface="+mj-lt"/>
              </a:rPr>
              <a:t>Bidirectional Encoder </a:t>
            </a:r>
            <a:r>
              <a:rPr lang="en-GB" sz="2000" dirty="0" smtClean="0">
                <a:latin typeface="+mj-lt"/>
              </a:rPr>
              <a:t>Representations</a:t>
            </a:r>
            <a:br>
              <a:rPr lang="en-GB" sz="2000" dirty="0" smtClean="0">
                <a:latin typeface="+mj-lt"/>
              </a:rPr>
            </a:br>
            <a:r>
              <a:rPr lang="en-GB" sz="2000" dirty="0" smtClean="0">
                <a:latin typeface="+mj-lt"/>
              </a:rPr>
              <a:t>from </a:t>
            </a:r>
            <a:r>
              <a:rPr lang="en-GB" sz="2000" dirty="0">
                <a:latin typeface="+mj-lt"/>
              </a:rPr>
              <a:t>Transformers</a:t>
            </a:r>
          </a:p>
        </p:txBody>
      </p:sp>
    </p:spTree>
    <p:extLst>
      <p:ext uri="{BB962C8B-B14F-4D97-AF65-F5344CB8AC3E}">
        <p14:creationId xmlns:p14="http://schemas.microsoft.com/office/powerpoint/2010/main" val="362620095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methodological information for use case </a:t>
            </a:r>
            <a:r>
              <a:rPr lang="en-US" dirty="0" smtClean="0"/>
              <a:t>C </a:t>
            </a:r>
            <a:r>
              <a:rPr lang="en-US" sz="2200" dirty="0" smtClean="0"/>
              <a:t>(5)</a:t>
            </a:r>
            <a:endParaRPr lang="en-GB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54C5A6-8827-4B49-831F-428612C77D7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775520" y="3866814"/>
            <a:ext cx="8046024" cy="2304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698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Courier New" pitchFamily="49" charset="0"/>
              <a:buChar char="-"/>
              <a:tabLst>
                <a:tab pos="358775" algn="l"/>
              </a:tabLst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 3" panose="05040102010807070707" pitchFamily="18" charset="2"/>
              <a:buChar char="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kumimoji="0" lang="en-GB" sz="2000" kern="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63352" y="1290060"/>
            <a:ext cx="11319048" cy="5235284"/>
          </a:xfrm>
        </p:spPr>
        <p:txBody>
          <a:bodyPr/>
          <a:lstStyle/>
          <a:p>
            <a:r>
              <a:rPr lang="en-GB" dirty="0"/>
              <a:t>Customized pipeline with bi-encoders and </a:t>
            </a:r>
            <a:r>
              <a:rPr lang="en-GB" dirty="0" smtClean="0"/>
              <a:t>cross-encoders</a:t>
            </a:r>
          </a:p>
          <a:p>
            <a:pPr lvl="1"/>
            <a:r>
              <a:rPr lang="en-GB" sz="1800" dirty="0"/>
              <a:t>Bi-Encoders produce for a given sentence a sentence embedding; Sentences are passed to BERT independently and can be compared with cosine similarity</a:t>
            </a:r>
          </a:p>
          <a:p>
            <a:pPr lvl="1"/>
            <a:r>
              <a:rPr lang="en-GB" sz="1800" dirty="0"/>
              <a:t>In Cross-Encoders, sentences are passed to BERT simultaneously and a similarity score is produced by a classifier (no sentence embeddings</a:t>
            </a:r>
            <a:r>
              <a:rPr lang="en-GB" sz="1800" dirty="0" smtClean="0"/>
              <a:t>)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GB" sz="2000" dirty="0"/>
          </a:p>
          <a:p>
            <a:pPr lvl="1"/>
            <a:r>
              <a:rPr lang="en-GB" sz="2000" dirty="0" smtClean="0"/>
              <a:t>(</a:t>
            </a:r>
            <a:r>
              <a:rPr lang="en-GB" sz="2000" dirty="0"/>
              <a:t>query, hit) combination</a:t>
            </a:r>
          </a:p>
          <a:p>
            <a:pPr lvl="1"/>
            <a:endParaRPr lang="en-GB" sz="2000" dirty="0"/>
          </a:p>
          <a:p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3991" y="4552086"/>
            <a:ext cx="6494512" cy="1872362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8" y="3188201"/>
            <a:ext cx="4194175" cy="233870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5223991" y="322210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+mn-lt"/>
              </a:rPr>
              <a:t>Best practice: Use a Bi-Encoder to retrieve the top most similar sentences </a:t>
            </a:r>
            <a:r>
              <a:rPr lang="en-GB" dirty="0" smtClean="0">
                <a:latin typeface="+mn-lt"/>
              </a:rPr>
              <a:t>to </a:t>
            </a:r>
            <a:r>
              <a:rPr lang="en-GB" dirty="0">
                <a:latin typeface="+mn-lt"/>
              </a:rPr>
              <a:t>a query. Then, use a Cross-Encoder to re-rank these hits by computing a score for every </a:t>
            </a:r>
            <a:r>
              <a:rPr lang="en-GB" dirty="0" smtClean="0">
                <a:latin typeface="+mn-lt"/>
              </a:rPr>
              <a:t>(query, hit)</a:t>
            </a:r>
            <a:endParaRPr lang="en-GB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546965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methodological information for use case </a:t>
            </a:r>
            <a:r>
              <a:rPr lang="en-US" dirty="0" smtClean="0"/>
              <a:t>C </a:t>
            </a:r>
            <a:r>
              <a:rPr lang="en-US" sz="2200" dirty="0" smtClean="0"/>
              <a:t>(6)</a:t>
            </a:r>
            <a:endParaRPr lang="en-GB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54C5A6-8827-4B49-831F-428612C77D7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775520" y="3866814"/>
            <a:ext cx="8046024" cy="2304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698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Courier New" pitchFamily="49" charset="0"/>
              <a:buChar char="-"/>
              <a:tabLst>
                <a:tab pos="358775" algn="l"/>
              </a:tabLst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 3" panose="05040102010807070707" pitchFamily="18" charset="2"/>
              <a:buChar char="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kumimoji="0" lang="en-GB" sz="2000" kern="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63352" y="1290061"/>
            <a:ext cx="10081120" cy="476995"/>
          </a:xfrm>
        </p:spPr>
        <p:txBody>
          <a:bodyPr/>
          <a:lstStyle/>
          <a:p>
            <a:r>
              <a:rPr lang="en-GB" sz="2000" dirty="0"/>
              <a:t>Select pre-trained bi-encoder model</a:t>
            </a:r>
          </a:p>
        </p:txBody>
      </p:sp>
      <p:sp>
        <p:nvSpPr>
          <p:cNvPr id="10" name="Content Placeholder 8"/>
          <p:cNvSpPr txBox="1">
            <a:spLocks/>
          </p:cNvSpPr>
          <p:nvPr/>
        </p:nvSpPr>
        <p:spPr bwMode="auto">
          <a:xfrm>
            <a:off x="407368" y="4597474"/>
            <a:ext cx="11175032" cy="2108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698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Courier New" pitchFamily="49" charset="0"/>
              <a:buChar char="-"/>
              <a:tabLst>
                <a:tab pos="358775" algn="l"/>
              </a:tabLst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 3" panose="05040102010807070707" pitchFamily="18" charset="2"/>
              <a:buChar char="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GB" sz="2000" kern="0" dirty="0"/>
              <a:t>Collect pairs of the form (title [is related to</a:t>
            </a:r>
            <a:r>
              <a:rPr kumimoji="0" lang="en-GB" sz="2000" kern="0" dirty="0" smtClean="0"/>
              <a:t>], </a:t>
            </a:r>
            <a:r>
              <a:rPr kumimoji="0" lang="en-GB" sz="2000" kern="0" dirty="0"/>
              <a:t>content) from SE Glossary articles, SE articles, </a:t>
            </a:r>
            <a:r>
              <a:rPr kumimoji="0" lang="en-GB" sz="2000" kern="0" dirty="0" smtClean="0"/>
              <a:t>OECD </a:t>
            </a:r>
            <a:r>
              <a:rPr kumimoji="0" lang="en-GB" sz="2000" kern="0" dirty="0"/>
              <a:t>Glossary terms and the entries of </a:t>
            </a:r>
            <a:r>
              <a:rPr kumimoji="0" lang="en-GB" sz="2000" kern="0" dirty="0" smtClean="0"/>
              <a:t>CODED</a:t>
            </a:r>
          </a:p>
          <a:p>
            <a:pPr>
              <a:lnSpc>
                <a:spcPct val="100000"/>
              </a:lnSpc>
            </a:pPr>
            <a:r>
              <a:rPr kumimoji="0" lang="en-GB" sz="2000" kern="0" dirty="0" smtClean="0"/>
              <a:t>Avoid </a:t>
            </a:r>
            <a:r>
              <a:rPr kumimoji="0" lang="en-GB" sz="2000" kern="0" dirty="0"/>
              <a:t>too long texts because anything above 512 characters is </a:t>
            </a:r>
            <a:r>
              <a:rPr kumimoji="0" lang="en-GB" sz="2000" kern="0" dirty="0" smtClean="0"/>
              <a:t>truncated! </a:t>
            </a:r>
            <a:r>
              <a:rPr kumimoji="0" lang="en-GB" sz="2000" kern="0" dirty="0"/>
              <a:t>(for example, split SE articles into </a:t>
            </a:r>
            <a:r>
              <a:rPr kumimoji="0" lang="en-GB" sz="2000" kern="0" dirty="0" smtClean="0"/>
              <a:t>sections, separate context and definitions in SE Glossary entries, etc.)</a:t>
            </a:r>
            <a:endParaRPr kumimoji="0" lang="en-GB" sz="2000" kern="0" dirty="0"/>
          </a:p>
          <a:p>
            <a:r>
              <a:rPr kumimoji="0" lang="en-GB" sz="2000" kern="0" dirty="0"/>
              <a:t>Fine-tuning: split data to </a:t>
            </a:r>
            <a:r>
              <a:rPr kumimoji="0" lang="en-GB" sz="2000" kern="0" dirty="0" smtClean="0"/>
              <a:t>train-test-validation </a:t>
            </a:r>
            <a:r>
              <a:rPr kumimoji="0" lang="en-GB" sz="2000" kern="0" dirty="0"/>
              <a:t>and carry out </a:t>
            </a:r>
            <a:r>
              <a:rPr kumimoji="0" lang="en-GB" sz="2000" kern="0" dirty="0" smtClean="0"/>
              <a:t>training</a:t>
            </a:r>
            <a:endParaRPr kumimoji="0" lang="en-GB" sz="2000" kern="0" dirty="0"/>
          </a:p>
          <a:p>
            <a:endParaRPr kumimoji="0" lang="en-GB" sz="2000" kern="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1767056"/>
            <a:ext cx="4968552" cy="262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25663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methodological information for use case </a:t>
            </a:r>
            <a:r>
              <a:rPr lang="en-US" dirty="0" smtClean="0"/>
              <a:t>C </a:t>
            </a:r>
            <a:r>
              <a:rPr lang="en-US" sz="2200" dirty="0" smtClean="0"/>
              <a:t>(7)</a:t>
            </a:r>
            <a:endParaRPr lang="en-GB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54C5A6-8827-4B49-831F-428612C77D7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0" name="Content Placeholder 8"/>
          <p:cNvSpPr txBox="1">
            <a:spLocks/>
          </p:cNvSpPr>
          <p:nvPr/>
        </p:nvSpPr>
        <p:spPr bwMode="auto">
          <a:xfrm>
            <a:off x="191344" y="1844824"/>
            <a:ext cx="10297144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698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Courier New" pitchFamily="49" charset="0"/>
              <a:buChar char="-"/>
              <a:tabLst>
                <a:tab pos="358775" algn="l"/>
              </a:tabLst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 3" panose="05040102010807070707" pitchFamily="18" charset="2"/>
              <a:buChar char="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kern="0" dirty="0" smtClean="0"/>
              <a:t>Then:</a:t>
            </a:r>
            <a:endParaRPr kumimoji="0" lang="en-GB" kern="0" dirty="0" smtClean="0"/>
          </a:p>
          <a:p>
            <a:pPr lvl="1"/>
            <a:r>
              <a:rPr kumimoji="0" lang="en-GB" kern="0" dirty="0" smtClean="0"/>
              <a:t>Read </a:t>
            </a:r>
            <a:r>
              <a:rPr kumimoji="0" lang="en-GB" kern="0" dirty="0"/>
              <a:t>the table with Eurostat’s database tree</a:t>
            </a:r>
          </a:p>
          <a:p>
            <a:pPr lvl="1"/>
            <a:r>
              <a:rPr kumimoji="0" lang="en-GB" kern="0" dirty="0"/>
              <a:t>Encode each entry into the vector space using a) the dataset </a:t>
            </a:r>
            <a:r>
              <a:rPr kumimoji="0" lang="en-GB" kern="0" dirty="0" smtClean="0"/>
              <a:t>descriptions </a:t>
            </a:r>
            <a:r>
              <a:rPr kumimoji="0" lang="en-GB" kern="0" dirty="0"/>
              <a:t>only, b) the full-path </a:t>
            </a:r>
            <a:r>
              <a:rPr kumimoji="0" lang="en-GB" kern="0" dirty="0" smtClean="0"/>
              <a:t>descriptions </a:t>
            </a:r>
            <a:r>
              <a:rPr kumimoji="0" lang="en-GB" kern="0" dirty="0"/>
              <a:t>of </a:t>
            </a:r>
            <a:r>
              <a:rPr kumimoji="0" lang="en-GB" kern="0" dirty="0" smtClean="0"/>
              <a:t>the datasets </a:t>
            </a:r>
            <a:r>
              <a:rPr kumimoji="0" lang="en-GB" kern="0" dirty="0"/>
              <a:t>(excluding the name of the first branch, i.e. </a:t>
            </a:r>
            <a:r>
              <a:rPr kumimoji="0" lang="en-GB" kern="0" dirty="0" smtClean="0"/>
              <a:t>‘Database </a:t>
            </a:r>
            <a:r>
              <a:rPr kumimoji="0" lang="en-GB" kern="0" dirty="0"/>
              <a:t>by </a:t>
            </a:r>
            <a:r>
              <a:rPr kumimoji="0" lang="en-GB" kern="0" dirty="0" smtClean="0"/>
              <a:t>themes’, ‘Tables </a:t>
            </a:r>
            <a:r>
              <a:rPr kumimoji="0" lang="en-GB" kern="0" dirty="0"/>
              <a:t>by </a:t>
            </a:r>
            <a:r>
              <a:rPr kumimoji="0" lang="en-GB" kern="0" dirty="0" smtClean="0"/>
              <a:t>themes’, </a:t>
            </a:r>
            <a:r>
              <a:rPr kumimoji="0" lang="en-GB" kern="0" dirty="0"/>
              <a:t>etc</a:t>
            </a:r>
            <a:r>
              <a:rPr kumimoji="0" lang="en-GB" kern="0" dirty="0" smtClean="0"/>
              <a:t>.)</a:t>
            </a:r>
          </a:p>
          <a:p>
            <a:pPr lvl="1"/>
            <a:r>
              <a:rPr kumimoji="0" lang="en-US" kern="0" dirty="0" smtClean="0"/>
              <a:t>The above in order to have this option at run-time</a:t>
            </a:r>
            <a:endParaRPr kumimoji="0" lang="en-GB" kern="0" dirty="0"/>
          </a:p>
          <a:p>
            <a:pPr lvl="1"/>
            <a:r>
              <a:rPr kumimoji="0" lang="en-GB" kern="0" dirty="0" smtClean="0"/>
              <a:t>Pre-compute </a:t>
            </a:r>
            <a:r>
              <a:rPr kumimoji="0" lang="en-GB" kern="0" dirty="0"/>
              <a:t>these encodings to handle the queries faster</a:t>
            </a:r>
          </a:p>
          <a:p>
            <a:pPr lvl="1"/>
            <a:r>
              <a:rPr kumimoji="0" lang="en-GB" kern="0" dirty="0"/>
              <a:t>Given a query, encode similarly the query and find the closest </a:t>
            </a:r>
            <a:r>
              <a:rPr kumimoji="0" lang="en-GB" i="1" kern="0" dirty="0"/>
              <a:t>n </a:t>
            </a:r>
            <a:r>
              <a:rPr kumimoji="0" lang="en-GB" kern="0" dirty="0" smtClean="0"/>
              <a:t>entries</a:t>
            </a:r>
          </a:p>
          <a:p>
            <a:pPr lvl="1"/>
            <a:r>
              <a:rPr kumimoji="0" lang="en-GB" kern="0" dirty="0" smtClean="0"/>
              <a:t>Then </a:t>
            </a:r>
            <a:r>
              <a:rPr kumimoji="0" lang="en-GB" kern="0" dirty="0"/>
              <a:t>re-rank the top hits using the cross-encoder</a:t>
            </a:r>
          </a:p>
          <a:p>
            <a:endParaRPr kumimoji="0" lang="en-GB" sz="2000" kern="0" dirty="0"/>
          </a:p>
        </p:txBody>
      </p:sp>
    </p:spTree>
    <p:extLst>
      <p:ext uri="{BB962C8B-B14F-4D97-AF65-F5344CB8AC3E}">
        <p14:creationId xmlns:p14="http://schemas.microsoft.com/office/powerpoint/2010/main" val="115130314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methodological information for use case </a:t>
            </a:r>
            <a:r>
              <a:rPr lang="en-US" dirty="0" smtClean="0"/>
              <a:t>D </a:t>
            </a:r>
            <a:r>
              <a:rPr lang="en-US" sz="2200" dirty="0" smtClean="0"/>
              <a:t>(1)</a:t>
            </a:r>
            <a:endParaRPr lang="en-GB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696" y="1700808"/>
            <a:ext cx="11305256" cy="381642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 smtClean="0"/>
              <a:t>Could not use actual Questions &amp; Answers (Q&amp;As) database collected (not suitable)</a:t>
            </a:r>
          </a:p>
          <a:p>
            <a:pPr>
              <a:lnSpc>
                <a:spcPct val="100000"/>
              </a:lnSpc>
            </a:pPr>
            <a:r>
              <a:rPr lang="en-GB" dirty="0" smtClean="0"/>
              <a:t>We decided </a:t>
            </a:r>
            <a:r>
              <a:rPr lang="en-GB" dirty="0"/>
              <a:t>to use a complete conversational AI framework, although </a:t>
            </a:r>
            <a:r>
              <a:rPr lang="en-GB" dirty="0" smtClean="0"/>
              <a:t>using only a subset of its features</a:t>
            </a:r>
          </a:p>
          <a:p>
            <a:pPr>
              <a:lnSpc>
                <a:spcPct val="100000"/>
              </a:lnSpc>
            </a:pPr>
            <a:r>
              <a:rPr lang="en-GB" dirty="0" smtClean="0"/>
              <a:t>It </a:t>
            </a:r>
            <a:r>
              <a:rPr lang="en-GB" dirty="0"/>
              <a:t>is expected that the operation of the solution will, as a by-product, enable to collect suitable Q&amp;As, and these will be incorporated in the operation of the databot in the </a:t>
            </a:r>
            <a:r>
              <a:rPr lang="en-GB" dirty="0" smtClean="0"/>
              <a:t>future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Ideally, have the users note if they found what they wanted, and if so, which specific result(s) answered their query </a:t>
            </a:r>
            <a:endParaRPr lang="en-GB" dirty="0"/>
          </a:p>
          <a:p>
            <a:pPr>
              <a:lnSpc>
                <a:spcPct val="100000"/>
              </a:lnSpc>
            </a:pPr>
            <a:r>
              <a:rPr lang="en-US" dirty="0" smtClean="0"/>
              <a:t>The selected framework, after evaluation of several </a:t>
            </a:r>
            <a:r>
              <a:rPr lang="en-GB" dirty="0"/>
              <a:t>conversational AI </a:t>
            </a:r>
            <a:r>
              <a:rPr lang="en-GB" dirty="0" smtClean="0"/>
              <a:t>frameworks: </a:t>
            </a:r>
            <a:r>
              <a:rPr lang="en-GB" dirty="0" smtClean="0">
                <a:hlinkClick r:id="rId2"/>
              </a:rPr>
              <a:t>DeepPavlov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54C5A6-8827-4B49-831F-428612C77D7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96943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methodological information for use case </a:t>
            </a:r>
            <a:r>
              <a:rPr lang="en-US" dirty="0" smtClean="0"/>
              <a:t>D </a:t>
            </a:r>
            <a:r>
              <a:rPr lang="en-US" sz="2200" dirty="0" smtClean="0"/>
              <a:t>(2)</a:t>
            </a:r>
            <a:endParaRPr lang="en-GB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068" y="1463824"/>
            <a:ext cx="9875440" cy="64807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 smtClean="0"/>
              <a:t>The </a:t>
            </a:r>
            <a:r>
              <a:rPr lang="en-GB" dirty="0"/>
              <a:t>architecture of the DeepPavlov </a:t>
            </a:r>
            <a:r>
              <a:rPr lang="en-GB" dirty="0" smtClean="0"/>
              <a:t>framework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54C5A6-8827-4B49-831F-428612C77D7E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5" name="image17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87761" y="2132856"/>
            <a:ext cx="6838800" cy="1759024"/>
          </a:xfrm>
          <a:prstGeom prst="rect">
            <a:avLst/>
          </a:prstGeom>
          <a:ln/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00945" y="4020344"/>
            <a:ext cx="11391056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698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Courier New" pitchFamily="49" charset="0"/>
              <a:buChar char="-"/>
              <a:tabLst>
                <a:tab pos="358775" algn="l"/>
              </a:tabLst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 3" panose="05040102010807070707" pitchFamily="18" charset="2"/>
              <a:buChar char="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kumimoji="0" lang="en-GB" kern="0" dirty="0"/>
              <a:t>This modular organization of Components with pipelines–Chainers is reflected in the definition of these elements in JSON configuration files, in an Object-Oriented-Programming (OOP) way </a:t>
            </a:r>
          </a:p>
          <a:p>
            <a:pPr lvl="1"/>
            <a:r>
              <a:rPr kumimoji="0" lang="en-GB" kern="0" dirty="0"/>
              <a:t>Each Component has an associated class, and its inputs and outputs correspond to the arguments in the _init_() and _call_() methods of the class </a:t>
            </a:r>
          </a:p>
          <a:p>
            <a:pPr lvl="1"/>
            <a:r>
              <a:rPr kumimoji="0" lang="en-US" kern="0" dirty="0"/>
              <a:t>A flexible architecture which allows customization</a:t>
            </a:r>
            <a:endParaRPr kumimoji="0" lang="en-GB" kern="0" dirty="0"/>
          </a:p>
        </p:txBody>
      </p:sp>
    </p:spTree>
    <p:extLst>
      <p:ext uri="{BB962C8B-B14F-4D97-AF65-F5344CB8AC3E}">
        <p14:creationId xmlns:p14="http://schemas.microsoft.com/office/powerpoint/2010/main" val="5137021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methodological information for use case </a:t>
            </a:r>
            <a:r>
              <a:rPr lang="en-US" dirty="0" smtClean="0"/>
              <a:t>D </a:t>
            </a:r>
            <a:r>
              <a:rPr lang="en-US" sz="2200" dirty="0" smtClean="0"/>
              <a:t>(3)</a:t>
            </a:r>
            <a:endParaRPr lang="en-GB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700808"/>
            <a:ext cx="11449272" cy="330151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 smtClean="0"/>
              <a:t>DeepPavlov’s </a:t>
            </a:r>
            <a:r>
              <a:rPr lang="en-GB" dirty="0"/>
              <a:t>framework contains a number of pre-trained models, to support common NLP </a:t>
            </a:r>
            <a:r>
              <a:rPr lang="en-GB" dirty="0" smtClean="0"/>
              <a:t>tasks(</a:t>
            </a:r>
            <a:r>
              <a:rPr lang="en-GB" baseline="30000" dirty="0" smtClean="0"/>
              <a:t>*</a:t>
            </a:r>
            <a:r>
              <a:rPr lang="en-GB" dirty="0" smtClean="0"/>
              <a:t>)</a:t>
            </a:r>
          </a:p>
          <a:p>
            <a:pPr>
              <a:lnSpc>
                <a:spcPct val="100000"/>
              </a:lnSpc>
            </a:pPr>
            <a:r>
              <a:rPr lang="en-GB" dirty="0" smtClean="0"/>
              <a:t>It also includes </a:t>
            </a:r>
            <a:r>
              <a:rPr lang="en-GB" dirty="0"/>
              <a:t>two pre-defined Skills, which are essentially complete bots:</a:t>
            </a:r>
          </a:p>
          <a:p>
            <a:pPr lvl="1"/>
            <a:r>
              <a:rPr lang="en-GB" dirty="0" smtClean="0"/>
              <a:t>Goal-oriented bot: </a:t>
            </a:r>
            <a:r>
              <a:rPr lang="en-GB" dirty="0"/>
              <a:t>a customizable bot, which allows predicting responses in a goal-oriented </a:t>
            </a:r>
            <a:r>
              <a:rPr lang="en-GB" dirty="0" smtClean="0"/>
              <a:t>dialog (typically used in commercial settings </a:t>
            </a:r>
            <a:r>
              <a:rPr lang="en-GB" dirty="0"/>
              <a:t>which aim at finding a “solution</a:t>
            </a:r>
            <a:r>
              <a:rPr lang="en-GB" dirty="0" smtClean="0"/>
              <a:t>”) </a:t>
            </a:r>
            <a:endParaRPr lang="en-GB" dirty="0"/>
          </a:p>
          <a:p>
            <a:pPr lvl="1"/>
            <a:r>
              <a:rPr lang="en-GB" dirty="0" smtClean="0"/>
              <a:t>ODQA </a:t>
            </a:r>
            <a:r>
              <a:rPr lang="en-GB" dirty="0"/>
              <a:t>bot – Open domain question answering: a skill that accepts free-form questions about practically anything and outputs an answer based on its Wikipedia </a:t>
            </a:r>
            <a:r>
              <a:rPr lang="en-GB" dirty="0" smtClean="0"/>
              <a:t>knowledge (too generic for our purposes)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54C5A6-8827-4B49-831F-428612C77D7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5505274"/>
            <a:ext cx="9662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+mn-lt"/>
              </a:rPr>
              <a:t>(</a:t>
            </a:r>
            <a:r>
              <a:rPr lang="en-GB" baseline="30000" dirty="0" smtClean="0">
                <a:latin typeface="+mn-lt"/>
              </a:rPr>
              <a:t>*</a:t>
            </a:r>
            <a:r>
              <a:rPr lang="en-GB" dirty="0" smtClean="0">
                <a:latin typeface="+mn-lt"/>
              </a:rPr>
              <a:t>) Burtsev</a:t>
            </a:r>
            <a:r>
              <a:rPr lang="en-GB" dirty="0">
                <a:latin typeface="+mn-lt"/>
              </a:rPr>
              <a:t>, M. S., Seliverstov, A. V., Airapetyan, R., Arkhipov, M., Baymurzina, D., Bushkov, N., &amp; Zaynutdinov, M. (2018). DeepPavlov: Open-Source Library for Dialogue Systems. </a:t>
            </a:r>
            <a:r>
              <a:rPr lang="en-GB" i="1" dirty="0">
                <a:latin typeface="+mn-lt"/>
              </a:rPr>
              <a:t>Proceedings of the ACL</a:t>
            </a:r>
            <a:r>
              <a:rPr lang="en-GB" dirty="0">
                <a:latin typeface="+mn-lt"/>
              </a:rPr>
              <a:t>, (pp. 122-127</a:t>
            </a:r>
            <a:r>
              <a:rPr lang="en-GB" dirty="0" smtClean="0">
                <a:latin typeface="+mn-lt"/>
              </a:rPr>
              <a:t>)</a:t>
            </a:r>
            <a:endParaRPr lang="en-GB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5547329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032" y="1947157"/>
            <a:ext cx="4791023" cy="46381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352" y="2428805"/>
            <a:ext cx="3240360" cy="44565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methodological information for use case </a:t>
            </a:r>
            <a:r>
              <a:rPr lang="en-US" dirty="0" smtClean="0"/>
              <a:t>D </a:t>
            </a:r>
            <a:r>
              <a:rPr lang="en-US" sz="2200" dirty="0" smtClean="0"/>
              <a:t>(4)</a:t>
            </a:r>
            <a:endParaRPr lang="en-GB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42" y="1167718"/>
            <a:ext cx="8229600" cy="91486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2200" dirty="0"/>
              <a:t>We preferred to build our own models, because we wanted to use the BERT model from </a:t>
            </a:r>
            <a:r>
              <a:rPr lang="en-GB" sz="2200" dirty="0" smtClean="0"/>
              <a:t>use case </a:t>
            </a:r>
            <a:r>
              <a:rPr lang="en-GB" sz="2200" dirty="0"/>
              <a:t>C and our own flow logic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54C5A6-8827-4B49-831F-428612C77D7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37014" y="2075799"/>
            <a:ext cx="1440160" cy="1641234"/>
          </a:xfrm>
          <a:prstGeom prst="rect">
            <a:avLst/>
          </a:prstGeom>
          <a:noFill/>
          <a:ln w="19050" cap="flat" cmpd="sng" algn="ctr">
            <a:solidFill>
              <a:srgbClr val="0F36B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1589046" y="2896416"/>
            <a:ext cx="4794986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990033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1883532" y="3280684"/>
            <a:ext cx="31492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Before the 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while-loop with the 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iterations of the conversation</a:t>
            </a:r>
            <a:endParaRPr lang="en-GB" dirty="0">
              <a:latin typeface="+mj-lt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3932" y="2224694"/>
            <a:ext cx="599152" cy="599152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 bwMode="auto">
          <a:xfrm flipH="1">
            <a:off x="9475924" y="4465851"/>
            <a:ext cx="1368152" cy="441424"/>
          </a:xfrm>
          <a:prstGeom prst="ellipse">
            <a:avLst/>
          </a:prstGeom>
          <a:noFill/>
          <a:ln w="19050" cap="flat" cmpd="sng" algn="ctr">
            <a:solidFill>
              <a:srgbClr val="0F36B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GB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2718907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380120"/>
            <a:ext cx="10369152" cy="451520"/>
          </a:xfrm>
        </p:spPr>
        <p:txBody>
          <a:bodyPr/>
          <a:lstStyle/>
          <a:p>
            <a:r>
              <a:rPr lang="en-GB" dirty="0"/>
              <a:t>Additional methodological information for use </a:t>
            </a:r>
            <a:r>
              <a:rPr lang="en-GB" dirty="0" smtClean="0"/>
              <a:t>c</a:t>
            </a:r>
            <a:r>
              <a:rPr lang="en-US" dirty="0" smtClean="0"/>
              <a:t>ase D </a:t>
            </a:r>
            <a:r>
              <a:rPr lang="en-US" sz="2200" dirty="0" smtClean="0"/>
              <a:t>(5)</a:t>
            </a:r>
            <a:endParaRPr lang="en-GB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54C5A6-8827-4B49-831F-428612C77D7E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12" name="image13.png"/>
          <p:cNvPicPr/>
          <p:nvPr/>
        </p:nvPicPr>
        <p:blipFill rotWithShape="1">
          <a:blip r:embed="rId3"/>
          <a:srcRect t="36406"/>
          <a:stretch/>
        </p:blipFill>
        <p:spPr>
          <a:xfrm>
            <a:off x="470706" y="946853"/>
            <a:ext cx="8208912" cy="5911147"/>
          </a:xfrm>
          <a:prstGeom prst="rect">
            <a:avLst/>
          </a:prstGeom>
          <a:ln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91736" y="980728"/>
            <a:ext cx="2890664" cy="34847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 smtClean="0"/>
              <a:t>The while-loop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98368" y="1628800"/>
            <a:ext cx="5339923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Also here, inside the while-loop: as in use case C</a:t>
            </a:r>
            <a:endParaRPr lang="en-GB" dirty="0"/>
          </a:p>
        </p:txBody>
      </p:sp>
      <p:sp>
        <p:nvSpPr>
          <p:cNvPr id="6" name="Up Arrow 5"/>
          <p:cNvSpPr/>
          <p:nvPr/>
        </p:nvSpPr>
        <p:spPr bwMode="auto">
          <a:xfrm rot="17496088">
            <a:off x="2487949" y="1501727"/>
            <a:ext cx="432048" cy="432048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GB" sz="1800" b="0" i="0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74960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673143"/>
            <a:ext cx="8229600" cy="451520"/>
          </a:xfrm>
        </p:spPr>
        <p:txBody>
          <a:bodyPr/>
          <a:lstStyle/>
          <a:p>
            <a:r>
              <a:rPr lang="en-GB" dirty="0"/>
              <a:t>Additional methodological information for use case </a:t>
            </a:r>
            <a:r>
              <a:rPr lang="en-US" dirty="0" smtClean="0"/>
              <a:t>D </a:t>
            </a:r>
            <a:r>
              <a:rPr lang="en-US" sz="2200" dirty="0" smtClean="0"/>
              <a:t>(6)</a:t>
            </a:r>
            <a:endParaRPr lang="en-GB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54C5A6-8827-4B49-831F-428612C77D7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91344" y="1333478"/>
            <a:ext cx="11449272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538163" indent="-2698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Courier New" pitchFamily="49" charset="0"/>
              <a:buChar char="-"/>
              <a:tabLst>
                <a:tab pos="358775" algn="l"/>
              </a:tabLst>
              <a:defRPr sz="22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 3" panose="05040102010807070707" pitchFamily="18" charset="2"/>
              <a:buChar char=""/>
              <a:defRPr sz="20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j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GB" kern="0" dirty="0" smtClean="0"/>
              <a:t>The reduction step:</a:t>
            </a:r>
          </a:p>
          <a:p>
            <a:pPr lvl="1"/>
            <a:r>
              <a:rPr kumimoji="0" lang="en-US" kern="0" dirty="0" smtClean="0"/>
              <a:t>K-means clustering on the cross-scores with the best of K=2,3 according to the gap statistic</a:t>
            </a:r>
          </a:p>
          <a:p>
            <a:pPr lvl="1"/>
            <a:r>
              <a:rPr kumimoji="0" lang="en-US" kern="0" dirty="0" smtClean="0"/>
              <a:t>Example of change of optimal K in consecutive iterations:</a:t>
            </a:r>
            <a:endParaRPr kumimoji="0" lang="en-GB" kern="0" dirty="0" smtClean="0"/>
          </a:p>
        </p:txBody>
      </p:sp>
      <p:pic>
        <p:nvPicPr>
          <p:cNvPr id="5" name="image17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58640" y="3199286"/>
            <a:ext cx="4104456" cy="3168352"/>
          </a:xfrm>
          <a:prstGeom prst="rect">
            <a:avLst/>
          </a:prstGeom>
          <a:ln/>
        </p:spPr>
      </p:pic>
      <p:pic>
        <p:nvPicPr>
          <p:cNvPr id="7" name="image3.png"/>
          <p:cNvPicPr/>
          <p:nvPr/>
        </p:nvPicPr>
        <p:blipFill>
          <a:blip r:embed="rId4"/>
          <a:srcRect t="1619" r="35416"/>
          <a:stretch>
            <a:fillRect/>
          </a:stretch>
        </p:blipFill>
        <p:spPr>
          <a:xfrm>
            <a:off x="5915980" y="3199462"/>
            <a:ext cx="4104000" cy="3168000"/>
          </a:xfrm>
          <a:prstGeom prst="rect">
            <a:avLst/>
          </a:prstGeom>
          <a:ln/>
        </p:spPr>
      </p:pic>
      <p:sp>
        <p:nvSpPr>
          <p:cNvPr id="3" name="Right Arrow 2"/>
          <p:cNvSpPr/>
          <p:nvPr/>
        </p:nvSpPr>
        <p:spPr bwMode="auto">
          <a:xfrm>
            <a:off x="4738192" y="4423422"/>
            <a:ext cx="853752" cy="72008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GB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63311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313184"/>
            <a:ext cx="7200800" cy="523528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The Information Repository </a:t>
            </a:r>
            <a:r>
              <a:rPr lang="en-US" sz="2200" dirty="0" smtClean="0"/>
              <a:t>(1)</a:t>
            </a:r>
            <a:endParaRPr lang="en-GB" sz="220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54C5A6-8827-4B49-831F-428612C77D7E}" type="slidenum">
              <a:rPr lang="en-US" smtClean="0">
                <a:latin typeface="+mn-lt"/>
              </a:rPr>
              <a:pPr/>
              <a:t>3</a:t>
            </a:fld>
            <a:endParaRPr lang="en-US" dirty="0">
              <a:latin typeface="+mn-lt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36" y="871736"/>
            <a:ext cx="8928992" cy="58186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8328" y="914400"/>
            <a:ext cx="2736304" cy="108012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dirty="0">
                <a:latin typeface="+mn-lt"/>
              </a:rPr>
              <a:t>Part of the schema of the </a:t>
            </a:r>
            <a:r>
              <a:rPr lang="en-US" sz="2200" u="sng" dirty="0">
                <a:latin typeface="+mn-lt"/>
              </a:rPr>
              <a:t>Content </a:t>
            </a:r>
            <a:r>
              <a:rPr lang="en-US" sz="2200" u="sng" dirty="0" smtClean="0">
                <a:latin typeface="+mn-lt"/>
              </a:rPr>
              <a:t>Database</a:t>
            </a:r>
            <a:endParaRPr lang="en-US" sz="2200" u="sng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61420" y="1093312"/>
            <a:ext cx="216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SE Glossary articles</a:t>
            </a:r>
            <a:endParaRPr lang="en-GB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41101" y="2836292"/>
            <a:ext cx="23267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Eurostat </a:t>
            </a:r>
            <a:r>
              <a:rPr lang="en-GB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Concepts </a:t>
            </a:r>
            <a:r>
              <a:rPr lang="en-GB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 </a:t>
            </a:r>
          </a:p>
          <a:p>
            <a:r>
              <a:rPr lang="en-GB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Definitions </a:t>
            </a:r>
            <a:r>
              <a:rPr lang="en-GB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42227" y="5733256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OECD Glossary</a:t>
            </a:r>
            <a:endParaRPr lang="en-GB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67828" y="5875604"/>
            <a:ext cx="336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Hierarchy of Eurostat database</a:t>
            </a:r>
            <a:endParaRPr lang="en-GB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2710725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673143"/>
            <a:ext cx="8229600" cy="451520"/>
          </a:xfrm>
        </p:spPr>
        <p:txBody>
          <a:bodyPr/>
          <a:lstStyle/>
          <a:p>
            <a:r>
              <a:rPr lang="en-GB" dirty="0"/>
              <a:t>Additional methodological information for use case </a:t>
            </a:r>
            <a:r>
              <a:rPr lang="en-US" dirty="0" smtClean="0"/>
              <a:t>D </a:t>
            </a:r>
            <a:r>
              <a:rPr lang="en-US" sz="2200" dirty="0" smtClean="0"/>
              <a:t>(7)</a:t>
            </a:r>
            <a:endParaRPr lang="en-GB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54C5A6-8827-4B49-831F-428612C77D7E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21465"/>
          <a:stretch/>
        </p:blipFill>
        <p:spPr>
          <a:xfrm>
            <a:off x="455712" y="1484784"/>
            <a:ext cx="11736288" cy="518457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5412" y="1844824"/>
            <a:ext cx="4019140" cy="847167"/>
          </a:xfrm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en-GB" dirty="0" smtClean="0"/>
              <a:t>Using DeepPavlov’s components (Chainers)</a:t>
            </a:r>
          </a:p>
        </p:txBody>
      </p:sp>
    </p:spTree>
    <p:extLst>
      <p:ext uri="{BB962C8B-B14F-4D97-AF65-F5344CB8AC3E}">
        <p14:creationId xmlns:p14="http://schemas.microsoft.com/office/powerpoint/2010/main" val="11564688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54C5A6-8827-4B49-831F-428612C77D7E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13775" t="19201" r="30313" b="6601"/>
          <a:stretch/>
        </p:blipFill>
        <p:spPr>
          <a:xfrm>
            <a:off x="1271464" y="31616"/>
            <a:ext cx="9127353" cy="681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24660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/>
          <p:nvPr/>
        </p:nvPicPr>
        <p:blipFill rotWithShape="1">
          <a:blip r:embed="rId2"/>
          <a:srcRect l="10957" t="22222" r="33719" b="14266"/>
          <a:stretch/>
        </p:blipFill>
        <p:spPr bwMode="auto">
          <a:xfrm>
            <a:off x="191344" y="1878776"/>
            <a:ext cx="7344816" cy="48268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433518"/>
            <a:ext cx="9443392" cy="523528"/>
          </a:xfrm>
        </p:spPr>
        <p:txBody>
          <a:bodyPr/>
          <a:lstStyle/>
          <a:p>
            <a:r>
              <a:rPr lang="en-US" dirty="0" smtClean="0"/>
              <a:t>The Information Repository </a:t>
            </a:r>
            <a:r>
              <a:rPr lang="en-US" sz="2200" dirty="0" smtClean="0"/>
              <a:t>(</a:t>
            </a:r>
            <a:r>
              <a:rPr lang="el-GR" sz="2200" dirty="0" smtClean="0"/>
              <a:t>2</a:t>
            </a:r>
            <a:r>
              <a:rPr lang="en-US" sz="2200" dirty="0" smtClean="0"/>
              <a:t>)</a:t>
            </a:r>
            <a:endParaRPr lang="en-GB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54C5A6-8827-4B49-831F-428612C77D7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91344" y="1044352"/>
            <a:ext cx="11305256" cy="540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698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Courier New" pitchFamily="49" charset="0"/>
              <a:buChar char="-"/>
              <a:tabLst>
                <a:tab pos="358775" algn="l"/>
              </a:tabLst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 3" panose="05040102010807070707" pitchFamily="18" charset="2"/>
              <a:buChar char="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b="1" kern="0" dirty="0">
                <a:solidFill>
                  <a:srgbClr val="990033"/>
                </a:solidFill>
              </a:rPr>
              <a:t>Knowledge Database</a:t>
            </a:r>
            <a:r>
              <a:rPr kumimoji="0" lang="en-US" kern="0" dirty="0"/>
              <a:t>: the top-level hierarchy of classes in </a:t>
            </a:r>
            <a:r>
              <a:rPr kumimoji="0" lang="en-US" kern="0" dirty="0" smtClean="0"/>
              <a:t>the main </a:t>
            </a:r>
            <a:r>
              <a:rPr kumimoji="0" lang="en-US" u="sng" kern="0" dirty="0" smtClean="0"/>
              <a:t>ontology</a:t>
            </a:r>
            <a:endParaRPr kumimoji="0" lang="en-US" u="sng" kern="0" dirty="0"/>
          </a:p>
          <a:p>
            <a:pPr>
              <a:lnSpc>
                <a:spcPct val="100000"/>
              </a:lnSpc>
            </a:pPr>
            <a:endParaRPr kumimoji="0" lang="en-GB" sz="2200" kern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9488" y="1868488"/>
            <a:ext cx="3837112" cy="2341248"/>
          </a:xfrm>
          <a:solidFill>
            <a:srgbClr val="FFFFCC"/>
          </a:solidFill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Complemented by Linked Open Data (LOD) standard vocabularies – </a:t>
            </a:r>
            <a:r>
              <a:rPr lang="en-US" sz="2000" dirty="0" smtClean="0"/>
              <a:t>‘</a:t>
            </a:r>
            <a:r>
              <a:rPr lang="en-US" sz="2000" u="sng" dirty="0" smtClean="0"/>
              <a:t>alignment</a:t>
            </a:r>
            <a:r>
              <a:rPr lang="en-US" sz="2000" dirty="0" smtClean="0">
                <a:solidFill>
                  <a:srgbClr val="0F36B1"/>
                </a:solidFill>
              </a:rPr>
              <a:t>’</a:t>
            </a:r>
          </a:p>
          <a:p>
            <a:pPr>
              <a:lnSpc>
                <a:spcPct val="100000"/>
              </a:lnSpc>
            </a:pPr>
            <a:r>
              <a:rPr lang="en-US" sz="2000" dirty="0" smtClean="0"/>
              <a:t>Alignment = logical consistency</a:t>
            </a:r>
          </a:p>
          <a:p>
            <a:pPr>
              <a:lnSpc>
                <a:spcPct val="100000"/>
              </a:lnSpc>
            </a:pPr>
            <a:r>
              <a:rPr lang="en-US" sz="2000" dirty="0" smtClean="0"/>
              <a:t>(*) A separate ontology for the statistical datasets</a:t>
            </a:r>
            <a:endParaRPr lang="en-US" sz="2000" dirty="0"/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0F36B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76976" y="4297359"/>
            <a:ext cx="35922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See the latest </a:t>
            </a:r>
            <a:r>
              <a:rPr lang="en-US" sz="2000" dirty="0" smtClean="0">
                <a:latin typeface="+mn-lt"/>
                <a:hlinkClick r:id="rId3"/>
              </a:rPr>
              <a:t>documentation</a:t>
            </a:r>
            <a:r>
              <a:rPr lang="en-US" sz="2000" dirty="0" smtClean="0">
                <a:latin typeface="+mn-lt"/>
              </a:rPr>
              <a:t> which describes all ontologies, the alignment and the ontology files structure</a:t>
            </a:r>
            <a:endParaRPr lang="en-GB" sz="20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63752" y="2132856"/>
            <a:ext cx="471154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(*)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70030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433518"/>
            <a:ext cx="9443392" cy="523528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Information Repository </a:t>
            </a:r>
            <a:r>
              <a:rPr lang="en-US" sz="2200" dirty="0" smtClean="0"/>
              <a:t>(</a:t>
            </a:r>
            <a:r>
              <a:rPr lang="el-GR" sz="2200" dirty="0" smtClean="0"/>
              <a:t>3</a:t>
            </a:r>
            <a:r>
              <a:rPr lang="en-US" sz="2200" dirty="0" smtClean="0"/>
              <a:t>)</a:t>
            </a:r>
            <a:endParaRPr lang="en-GB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54C5A6-8827-4B49-831F-428612C77D7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0" y="1412776"/>
            <a:ext cx="3178624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698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Courier New" pitchFamily="49" charset="0"/>
              <a:buChar char="-"/>
              <a:tabLst>
                <a:tab pos="358775" algn="l"/>
              </a:tabLst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 3" panose="05040102010807070707" pitchFamily="18" charset="2"/>
              <a:buChar char="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sz="2200" kern="0" dirty="0">
                <a:solidFill>
                  <a:srgbClr val="990033"/>
                </a:solidFill>
              </a:rPr>
              <a:t>Knowledge Database</a:t>
            </a:r>
            <a:r>
              <a:rPr kumimoji="0" lang="en-US" sz="2200" kern="0" dirty="0"/>
              <a:t>: </a:t>
            </a:r>
            <a:r>
              <a:rPr kumimoji="0" lang="en-US" sz="2200" kern="0" dirty="0" smtClean="0"/>
              <a:t/>
            </a:r>
            <a:br>
              <a:rPr kumimoji="0" lang="en-US" sz="2200" kern="0" dirty="0" smtClean="0"/>
            </a:br>
            <a:r>
              <a:rPr kumimoji="0" lang="en-US" sz="2200" kern="0" dirty="0" smtClean="0"/>
              <a:t>the sub-classes of the Reference class</a:t>
            </a:r>
            <a:endParaRPr kumimoji="0" lang="en-US" sz="2200" b="1" kern="0" dirty="0">
              <a:solidFill>
                <a:srgbClr val="0F36B1"/>
              </a:solidFill>
            </a:endParaRPr>
          </a:p>
          <a:p>
            <a:pPr>
              <a:lnSpc>
                <a:spcPct val="100000"/>
              </a:lnSpc>
            </a:pPr>
            <a:endParaRPr kumimoji="0" lang="en-GB" sz="2200" kern="0" dirty="0"/>
          </a:p>
        </p:txBody>
      </p:sp>
      <p:pic>
        <p:nvPicPr>
          <p:cNvPr id="10" name="Picture 9"/>
          <p:cNvPicPr/>
          <p:nvPr/>
        </p:nvPicPr>
        <p:blipFill rotWithShape="1">
          <a:blip r:embed="rId2"/>
          <a:srcRect l="10926" t="22716" r="36852" b="13745"/>
          <a:stretch/>
        </p:blipFill>
        <p:spPr bwMode="auto">
          <a:xfrm>
            <a:off x="3071664" y="1043908"/>
            <a:ext cx="8784976" cy="56616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Rectangle 5"/>
          <p:cNvSpPr/>
          <p:nvPr/>
        </p:nvSpPr>
        <p:spPr>
          <a:xfrm>
            <a:off x="4871864" y="2975819"/>
            <a:ext cx="267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References in SE articles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23792" y="5589240"/>
            <a:ext cx="3604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References in SE Glossary articles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64554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354227"/>
            <a:ext cx="9371384" cy="523528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Information Repository </a:t>
            </a:r>
            <a:r>
              <a:rPr lang="en-US" sz="2200" dirty="0" smtClean="0"/>
              <a:t>(</a:t>
            </a:r>
            <a:r>
              <a:rPr lang="el-GR" sz="2200" dirty="0" smtClean="0"/>
              <a:t>4</a:t>
            </a:r>
            <a:r>
              <a:rPr lang="en-US" sz="2200" dirty="0" smtClean="0"/>
              <a:t>)</a:t>
            </a:r>
            <a:endParaRPr lang="en-GB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248" y="5486181"/>
            <a:ext cx="11017224" cy="9499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dirty="0" smtClean="0"/>
              <a:t>Programmatic </a:t>
            </a:r>
            <a:r>
              <a:rPr lang="en-US" sz="2200" dirty="0"/>
              <a:t>access with the </a:t>
            </a:r>
            <a:r>
              <a:rPr lang="en-US" sz="2200" i="1" dirty="0"/>
              <a:t>SPARQLWrapper</a:t>
            </a:r>
            <a:r>
              <a:rPr lang="en-US" sz="2200" dirty="0"/>
              <a:t> Python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54C5A6-8827-4B49-831F-428612C77D7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5400" y="1981474"/>
            <a:ext cx="7040880" cy="3293209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chemeClr val="accent6"/>
                </a:solidFill>
              </a:rPr>
              <a:t>DEFINE input:inference &lt;https://ec.europa.eu/eurostat/NLP4StatRef/knowledge/&gt;</a:t>
            </a:r>
          </a:p>
          <a:p>
            <a:r>
              <a:rPr lang="en-GB" sz="1600" dirty="0">
                <a:solidFill>
                  <a:schemeClr val="accent6"/>
                </a:solidFill>
              </a:rPr>
              <a:t>PREFIX estat: &lt;https://ec.europa.eu/eurostat/NLP4StatRef/ontology/&gt;</a:t>
            </a:r>
          </a:p>
          <a:p>
            <a:r>
              <a:rPr lang="en-GB" sz="1600" dirty="0">
                <a:solidFill>
                  <a:schemeClr val="accent6"/>
                </a:solidFill>
              </a:rPr>
              <a:t>PREFIX estatdata: &lt;https://ec.europa.eu/eurostat/NLP4StatRef/knowledge/&gt;</a:t>
            </a:r>
          </a:p>
          <a:p>
            <a:r>
              <a:rPr lang="en-GB" sz="1600" dirty="0">
                <a:solidFill>
                  <a:schemeClr val="accent6"/>
                </a:solidFill>
              </a:rPr>
              <a:t>select ?a ?title ?url ?content where {</a:t>
            </a:r>
          </a:p>
          <a:p>
            <a:r>
              <a:rPr lang="en-GB" sz="1600" dirty="0">
                <a:solidFill>
                  <a:schemeClr val="accent6"/>
                </a:solidFill>
              </a:rPr>
              <a:t>    ?a </a:t>
            </a:r>
            <a:r>
              <a:rPr lang="en-GB" sz="1600" b="1" dirty="0" smtClean="0">
                <a:solidFill>
                  <a:srgbClr val="990033"/>
                </a:solidFill>
              </a:rPr>
              <a:t>estat:GlossaryArticle</a:t>
            </a:r>
            <a:r>
              <a:rPr lang="en-GB" sz="1600" dirty="0" smtClean="0">
                <a:solidFill>
                  <a:schemeClr val="accent6"/>
                </a:solidFill>
              </a:rPr>
              <a:t> </a:t>
            </a:r>
            <a:r>
              <a:rPr lang="en-GB" sz="1600" dirty="0">
                <a:solidFill>
                  <a:schemeClr val="accent6"/>
                </a:solidFill>
              </a:rPr>
              <a:t>.</a:t>
            </a:r>
          </a:p>
          <a:p>
            <a:r>
              <a:rPr lang="en-GB" sz="1600" dirty="0">
                <a:solidFill>
                  <a:schemeClr val="accent6"/>
                </a:solidFill>
              </a:rPr>
              <a:t>    ?a estat:title ?title .</a:t>
            </a:r>
          </a:p>
          <a:p>
            <a:r>
              <a:rPr lang="en-GB" sz="1600" dirty="0">
                <a:solidFill>
                  <a:schemeClr val="accent6"/>
                </a:solidFill>
              </a:rPr>
              <a:t>    ?a estat:hasURL ?url.</a:t>
            </a:r>
          </a:p>
          <a:p>
            <a:r>
              <a:rPr lang="en-GB" sz="1600" dirty="0">
                <a:solidFill>
                  <a:schemeClr val="accent6"/>
                </a:solidFill>
              </a:rPr>
              <a:t>    ?a estat:content ?content .</a:t>
            </a:r>
          </a:p>
          <a:p>
            <a:r>
              <a:rPr lang="en-GB" sz="1600" dirty="0">
                <a:solidFill>
                  <a:schemeClr val="accent6"/>
                </a:solidFill>
              </a:rPr>
              <a:t>    filter(!regex(?content, "^(The revision|Redirect to)")) </a:t>
            </a:r>
          </a:p>
          <a:p>
            <a:r>
              <a:rPr lang="en-GB" sz="1600" dirty="0">
                <a:solidFill>
                  <a:schemeClr val="accent6"/>
                </a:solidFill>
              </a:rPr>
              <a:t>    filter( regex(?url, "Glossary:")) </a:t>
            </a:r>
          </a:p>
          <a:p>
            <a:r>
              <a:rPr lang="en-GB" sz="1600" dirty="0">
                <a:solidFill>
                  <a:schemeClr val="accent6"/>
                </a:solidFill>
              </a:rPr>
              <a:t>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07368" y="1016496"/>
            <a:ext cx="11449272" cy="75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698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Courier New" pitchFamily="49" charset="0"/>
              <a:buChar char="-"/>
              <a:tabLst>
                <a:tab pos="358775" algn="l"/>
              </a:tabLst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 3" panose="05040102010807070707" pitchFamily="18" charset="2"/>
              <a:buChar char="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kern="0" dirty="0">
                <a:solidFill>
                  <a:srgbClr val="990033"/>
                </a:solidFill>
              </a:rPr>
              <a:t>Knowledge Database</a:t>
            </a:r>
            <a:r>
              <a:rPr kumimoji="0" lang="en-US" kern="0" dirty="0"/>
              <a:t>: example of a SPARQL query: load the SE Glossary articles (</a:t>
            </a:r>
            <a:r>
              <a:rPr kumimoji="0" lang="en-US" u="sng" kern="0" dirty="0"/>
              <a:t>much faster </a:t>
            </a:r>
            <a:r>
              <a:rPr kumimoji="0" lang="en-US" kern="0" dirty="0"/>
              <a:t>than the corresponding SQL query)</a:t>
            </a:r>
          </a:p>
          <a:p>
            <a:pPr>
              <a:lnSpc>
                <a:spcPct val="100000"/>
              </a:lnSpc>
            </a:pPr>
            <a:endParaRPr kumimoji="0" lang="en-US" sz="2200" kern="0" dirty="0"/>
          </a:p>
          <a:p>
            <a:pPr>
              <a:lnSpc>
                <a:spcPct val="100000"/>
              </a:lnSpc>
            </a:pPr>
            <a:endParaRPr kumimoji="0" lang="en-GB" sz="2200" kern="0" dirty="0"/>
          </a:p>
        </p:txBody>
      </p:sp>
      <p:sp>
        <p:nvSpPr>
          <p:cNvPr id="5" name="TextBox 4"/>
          <p:cNvSpPr txBox="1"/>
          <p:nvPr/>
        </p:nvSpPr>
        <p:spPr>
          <a:xfrm>
            <a:off x="6089576" y="4379300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Data cleansing with regular expressions</a:t>
            </a:r>
            <a:endParaRPr lang="en-GB" dirty="0"/>
          </a:p>
        </p:txBody>
      </p:sp>
      <p:sp>
        <p:nvSpPr>
          <p:cNvPr id="9" name="Right Brace 8"/>
          <p:cNvSpPr/>
          <p:nvPr/>
        </p:nvSpPr>
        <p:spPr bwMode="auto">
          <a:xfrm>
            <a:off x="5627812" y="4303396"/>
            <a:ext cx="461764" cy="709780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GB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80967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260648"/>
            <a:ext cx="8229600" cy="811560"/>
          </a:xfrm>
        </p:spPr>
        <p:txBody>
          <a:bodyPr/>
          <a:lstStyle/>
          <a:p>
            <a:r>
              <a:rPr lang="en-US" dirty="0" smtClean="0"/>
              <a:t>Enrichment </a:t>
            </a:r>
            <a:r>
              <a:rPr lang="en-US" sz="2200" dirty="0"/>
              <a:t>(1)</a:t>
            </a:r>
            <a:endParaRPr lang="en-GB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344" y="1072208"/>
            <a:ext cx="11593288" cy="44460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 smtClean="0"/>
              <a:t>The </a:t>
            </a:r>
            <a:r>
              <a:rPr lang="en-GB" dirty="0"/>
              <a:t>task of extending an existing ontology with additional concepts and semantic relations and placing them at the correct position in the </a:t>
            </a:r>
            <a:r>
              <a:rPr lang="en-GB" dirty="0" smtClean="0"/>
              <a:t>ontology</a:t>
            </a:r>
          </a:p>
          <a:p>
            <a:pPr>
              <a:lnSpc>
                <a:spcPct val="100000"/>
              </a:lnSpc>
            </a:pPr>
            <a:r>
              <a:rPr lang="en-GB" dirty="0" smtClean="0"/>
              <a:t>The </a:t>
            </a:r>
            <a:r>
              <a:rPr lang="en-GB" dirty="0"/>
              <a:t>most successful </a:t>
            </a:r>
            <a:r>
              <a:rPr lang="en-GB" dirty="0" smtClean="0"/>
              <a:t>attempts were:</a:t>
            </a:r>
            <a:endParaRPr lang="en-GB" dirty="0"/>
          </a:p>
          <a:p>
            <a:pPr lvl="1"/>
            <a:r>
              <a:rPr lang="en-GB" sz="2000" dirty="0"/>
              <a:t>The application of topic modelling, and </a:t>
            </a:r>
          </a:p>
          <a:p>
            <a:pPr lvl="1"/>
            <a:r>
              <a:rPr lang="en-GB" sz="2000" dirty="0"/>
              <a:t>The identification of noun phrases 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 smtClean="0">
              <a:solidFill>
                <a:srgbClr val="0F36B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>
                <a:solidFill>
                  <a:srgbClr val="990033"/>
                </a:solidFill>
              </a:rPr>
              <a:t>Topic modelling with the Latent Dirichlet Allocation (LDA) algorithm</a:t>
            </a:r>
            <a:r>
              <a:rPr lang="en-US" sz="2000" dirty="0"/>
              <a:t>(</a:t>
            </a:r>
            <a:r>
              <a:rPr lang="en-US" sz="2000" baseline="30000" dirty="0"/>
              <a:t>*</a:t>
            </a:r>
            <a:r>
              <a:rPr lang="en-US" sz="2000" dirty="0"/>
              <a:t>)</a:t>
            </a:r>
            <a:r>
              <a:rPr lang="en-US" dirty="0" smtClean="0"/>
              <a:t>:</a:t>
            </a:r>
          </a:p>
          <a:p>
            <a:pPr lvl="1"/>
            <a:r>
              <a:rPr lang="en-GB" sz="2000" dirty="0"/>
              <a:t>Documents are represented as random mixtures over latent topics, where each topic is characterized by a distribution over </a:t>
            </a:r>
            <a:r>
              <a:rPr lang="en-GB" sz="2000" dirty="0" smtClean="0"/>
              <a:t>words</a:t>
            </a:r>
            <a:endParaRPr lang="en-GB" sz="2000" dirty="0"/>
          </a:p>
          <a:p>
            <a:pPr lvl="1"/>
            <a:endParaRPr lang="en-US" dirty="0"/>
          </a:p>
          <a:p>
            <a:pPr marL="268288" lvl="1" indent="0">
              <a:buNone/>
            </a:pPr>
            <a:r>
              <a:rPr lang="en-GB" sz="1800" dirty="0"/>
              <a:t>(</a:t>
            </a:r>
            <a:r>
              <a:rPr lang="en-GB" sz="1800" baseline="30000" dirty="0"/>
              <a:t>*</a:t>
            </a:r>
            <a:r>
              <a:rPr lang="en-GB" sz="1800" dirty="0"/>
              <a:t>) Blei, D. M., Ng, A. Y., &amp; Jordan, M. I. (2003). Latent </a:t>
            </a:r>
            <a:r>
              <a:rPr lang="en-GB" sz="1800" dirty="0" smtClean="0"/>
              <a:t>Dirichlet Allocation</a:t>
            </a:r>
            <a:r>
              <a:rPr lang="en-GB" sz="1800" dirty="0"/>
              <a:t>. </a:t>
            </a:r>
            <a:r>
              <a:rPr lang="en-GB" sz="1800" i="1" dirty="0" smtClean="0"/>
              <a:t>J</a:t>
            </a:r>
            <a:r>
              <a:rPr lang="en-GB" sz="1800" i="1" dirty="0"/>
              <a:t>. Mach Learn Res </a:t>
            </a:r>
            <a:r>
              <a:rPr lang="en-GB" sz="1800" dirty="0"/>
              <a:t>3, 993–1022.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54C5A6-8827-4B49-831F-428612C77D7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8031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340111"/>
            <a:ext cx="8229600" cy="811560"/>
          </a:xfrm>
        </p:spPr>
        <p:txBody>
          <a:bodyPr/>
          <a:lstStyle/>
          <a:p>
            <a:r>
              <a:rPr lang="en-US" dirty="0" smtClean="0"/>
              <a:t>Enrichment </a:t>
            </a:r>
            <a:r>
              <a:rPr lang="en-US" sz="2200" dirty="0"/>
              <a:t>(2)</a:t>
            </a:r>
            <a:endParaRPr lang="en-GB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340" y="1376518"/>
            <a:ext cx="4968552" cy="532908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2200" dirty="0"/>
              <a:t>Example with inputs from </a:t>
            </a:r>
            <a:r>
              <a:rPr lang="en-GB" sz="2200" dirty="0" smtClean="0"/>
              <a:t/>
            </a:r>
            <a:br>
              <a:rPr lang="en-GB" sz="2200" dirty="0" smtClean="0"/>
            </a:br>
            <a:r>
              <a:rPr lang="en-GB" sz="2200" dirty="0" smtClean="0"/>
              <a:t>Statistics </a:t>
            </a:r>
            <a:r>
              <a:rPr lang="en-GB" sz="2200" dirty="0"/>
              <a:t>Explained </a:t>
            </a:r>
            <a:r>
              <a:rPr lang="en-GB" sz="2200" dirty="0" smtClean="0"/>
              <a:t>articles (use case A – ‘</a:t>
            </a:r>
            <a:r>
              <a:rPr lang="en-GB" sz="2200" dirty="0" smtClean="0">
                <a:solidFill>
                  <a:srgbClr val="990033"/>
                </a:solidFill>
              </a:rPr>
              <a:t>Asset querying</a:t>
            </a:r>
            <a:r>
              <a:rPr lang="en-GB" sz="2200" dirty="0"/>
              <a:t>’ </a:t>
            </a:r>
            <a:r>
              <a:rPr lang="en-GB" sz="2200" dirty="0" smtClean="0"/>
              <a:t>– MS Power BI application)</a:t>
            </a:r>
          </a:p>
          <a:p>
            <a:pPr lvl="1"/>
            <a:r>
              <a:rPr lang="en-US" sz="2000" dirty="0"/>
              <a:t>The number of topics is set by the </a:t>
            </a:r>
            <a:r>
              <a:rPr lang="en-US" sz="2000" dirty="0" smtClean="0"/>
              <a:t>user: </a:t>
            </a:r>
            <a:br>
              <a:rPr lang="en-US" sz="2000" dirty="0" smtClean="0"/>
            </a:br>
            <a:r>
              <a:rPr lang="en-US" sz="2000" dirty="0" smtClean="0"/>
              <a:t>	small </a:t>
            </a:r>
            <a:r>
              <a:rPr lang="en-US" sz="2000" dirty="0" smtClean="0">
                <a:sym typeface="Wingdings" panose="05000000000000000000" pitchFamily="2" charset="2"/>
              </a:rPr>
              <a:t> broad thematic areas, </a:t>
            </a:r>
            <a:br>
              <a:rPr lang="en-US" sz="2000" dirty="0" smtClean="0">
                <a:sym typeface="Wingdings" panose="05000000000000000000" pitchFamily="2" charset="2"/>
              </a:rPr>
            </a:br>
            <a:r>
              <a:rPr lang="en-US" sz="2000" dirty="0" smtClean="0">
                <a:sym typeface="Wingdings" panose="05000000000000000000" pitchFamily="2" charset="2"/>
              </a:rPr>
              <a:t>	large  narrow thematic areas</a:t>
            </a:r>
            <a:endParaRPr lang="en-GB" sz="2000" dirty="0"/>
          </a:p>
          <a:p>
            <a:pPr lvl="1"/>
            <a:r>
              <a:rPr lang="en-GB" sz="2000" dirty="0" smtClean="0"/>
              <a:t>Here: 20 topics</a:t>
            </a:r>
          </a:p>
          <a:p>
            <a:pPr lvl="1"/>
            <a:r>
              <a:rPr lang="en-GB" sz="2000" dirty="0" smtClean="0"/>
              <a:t>Used </a:t>
            </a:r>
            <a:r>
              <a:rPr lang="en-GB" sz="2000" dirty="0">
                <a:hlinkClick r:id="rId2"/>
              </a:rPr>
              <a:t>Gensim’s module</a:t>
            </a:r>
            <a:r>
              <a:rPr lang="en-GB" sz="2000" dirty="0"/>
              <a:t>, which follows the Variational </a:t>
            </a:r>
            <a:r>
              <a:rPr lang="en-GB" sz="2000" dirty="0" smtClean="0"/>
              <a:t>Expectation-Maximisation </a:t>
            </a:r>
            <a:r>
              <a:rPr lang="en-GB" sz="2000" dirty="0"/>
              <a:t>(VEM) </a:t>
            </a:r>
            <a:r>
              <a:rPr lang="en-GB" sz="2000" dirty="0" smtClean="0"/>
              <a:t>approach</a:t>
            </a:r>
          </a:p>
          <a:p>
            <a:pPr lvl="1"/>
            <a:r>
              <a:rPr lang="en-GB" sz="2000" dirty="0" smtClean="0"/>
              <a:t>(The alternative is Gibbs sampling) </a:t>
            </a:r>
            <a:endParaRPr lang="en-GB" sz="2000" dirty="0"/>
          </a:p>
          <a:p>
            <a:pPr lvl="1"/>
            <a:r>
              <a:rPr lang="en-US" sz="2000" dirty="0"/>
              <a:t>Topics are subject to </a:t>
            </a:r>
            <a:r>
              <a:rPr lang="en-US" sz="2000" u="sng" dirty="0" smtClean="0"/>
              <a:t>human</a:t>
            </a:r>
            <a:r>
              <a:rPr lang="en-US" sz="2000" dirty="0" smtClean="0"/>
              <a:t> </a:t>
            </a:r>
            <a:r>
              <a:rPr lang="en-US" sz="2000" u="sng" dirty="0" smtClean="0"/>
              <a:t>interpretation</a:t>
            </a:r>
            <a:endParaRPr lang="en-GB" sz="2000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54C5A6-8827-4B49-831F-428612C77D7E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5303912" y="548680"/>
            <a:ext cx="5760640" cy="61569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24392" y="4149080"/>
            <a:ext cx="183127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+mj-lt"/>
              </a:rPr>
              <a:t>20 topics </a:t>
            </a:r>
            <a:r>
              <a:rPr lang="en-GB" sz="2000" dirty="0" smtClean="0">
                <a:latin typeface="+mj-lt"/>
              </a:rPr>
              <a:t/>
            </a:r>
            <a:br>
              <a:rPr lang="en-GB" sz="2000" dirty="0" smtClean="0">
                <a:latin typeface="+mj-lt"/>
              </a:rPr>
            </a:br>
            <a:r>
              <a:rPr lang="en-GB" sz="2000" dirty="0" smtClean="0">
                <a:latin typeface="+mj-lt"/>
              </a:rPr>
              <a:t>and </a:t>
            </a:r>
            <a:r>
              <a:rPr lang="en-GB" sz="2000" dirty="0">
                <a:latin typeface="+mj-lt"/>
              </a:rPr>
              <a:t>their </a:t>
            </a:r>
            <a:r>
              <a:rPr lang="en-GB" sz="2000" dirty="0" smtClean="0">
                <a:latin typeface="+mj-lt"/>
              </a:rPr>
              <a:t/>
            </a:r>
            <a:br>
              <a:rPr lang="en-GB" sz="2000" dirty="0" smtClean="0">
                <a:latin typeface="+mj-lt"/>
              </a:rPr>
            </a:br>
            <a:r>
              <a:rPr lang="en-GB" sz="2000" dirty="0" smtClean="0">
                <a:latin typeface="+mj-lt"/>
              </a:rPr>
              <a:t>interpretations</a:t>
            </a:r>
            <a:endParaRPr lang="en-GB" sz="2000" dirty="0">
              <a:latin typeface="+mj-lt"/>
            </a:endParaRPr>
          </a:p>
          <a:p>
            <a:endParaRPr lang="en-GB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92171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340111"/>
            <a:ext cx="8229600" cy="811560"/>
          </a:xfrm>
        </p:spPr>
        <p:txBody>
          <a:bodyPr/>
          <a:lstStyle/>
          <a:p>
            <a:r>
              <a:rPr lang="en-US" dirty="0" smtClean="0"/>
              <a:t>Enrichment </a:t>
            </a:r>
            <a:r>
              <a:rPr lang="en-US" sz="2200" dirty="0" smtClean="0"/>
              <a:t>(3)</a:t>
            </a:r>
            <a:endParaRPr lang="en-GB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344" y="980728"/>
            <a:ext cx="11737304" cy="146997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2200" dirty="0"/>
              <a:t>Example with inputs from Statistics Explained articles: </a:t>
            </a:r>
            <a:r>
              <a:rPr lang="en-GB" sz="2200" dirty="0" smtClean="0"/>
              <a:t>the first topic, </a:t>
            </a:r>
            <a:r>
              <a:rPr lang="en-GB" sz="2200" u="sng" dirty="0"/>
              <a:t>interpreted</a:t>
            </a:r>
            <a:r>
              <a:rPr lang="en-GB" sz="2200" dirty="0"/>
              <a:t> as ‘EU exports to the world’ and its 10 most associated words (descending degree of </a:t>
            </a:r>
            <a:r>
              <a:rPr lang="el-GR" sz="2200" dirty="0" smtClean="0"/>
              <a:t>‘</a:t>
            </a:r>
            <a:r>
              <a:rPr lang="en-GB" sz="2200" dirty="0" smtClean="0"/>
              <a:t>contribution</a:t>
            </a:r>
            <a:r>
              <a:rPr lang="el-GR" sz="2200" dirty="0" smtClean="0"/>
              <a:t>’</a:t>
            </a:r>
            <a:r>
              <a:rPr lang="en-GB" sz="2200" dirty="0" smtClean="0"/>
              <a:t>)</a:t>
            </a:r>
            <a:endParaRPr lang="en-GB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54C5A6-8827-4B49-831F-428612C77D7E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551384" y="2060848"/>
            <a:ext cx="4752528" cy="4762252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663952" y="1968170"/>
            <a:ext cx="4968552" cy="153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538163" indent="-2698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Courier New" pitchFamily="49" charset="0"/>
              <a:buChar char="-"/>
              <a:tabLst>
                <a:tab pos="358775" algn="l"/>
              </a:tabLst>
              <a:defRPr sz="22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 3" panose="05040102010807070707" pitchFamily="18" charset="2"/>
              <a:buChar char=""/>
              <a:defRPr sz="20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j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GB" sz="2200" kern="0" dirty="0" smtClean="0"/>
              <a:t>Interpretations based on:</a:t>
            </a:r>
          </a:p>
          <a:p>
            <a:pPr lvl="1"/>
            <a:r>
              <a:rPr kumimoji="0" lang="en-US" sz="2000" kern="0" dirty="0" smtClean="0"/>
              <a:t>The most associated words in a topic</a:t>
            </a:r>
          </a:p>
          <a:p>
            <a:pPr lvl="1"/>
            <a:r>
              <a:rPr kumimoji="0" lang="en-US" sz="2000" kern="0" dirty="0" smtClean="0"/>
              <a:t>The most representative text </a:t>
            </a:r>
            <a:br>
              <a:rPr kumimoji="0" lang="en-US" sz="2000" kern="0" dirty="0" smtClean="0"/>
            </a:br>
            <a:r>
              <a:rPr kumimoji="0" lang="en-US" sz="2000" kern="0" dirty="0" smtClean="0"/>
              <a:t>(SE article) in a topic</a:t>
            </a:r>
            <a:endParaRPr kumimoji="0" lang="en-GB" sz="2000" kern="0" dirty="0" smtClean="0"/>
          </a:p>
          <a:p>
            <a:pPr lvl="1"/>
            <a:endParaRPr kumimoji="0" lang="en-GB" sz="2000" kern="0" dirty="0"/>
          </a:p>
        </p:txBody>
      </p:sp>
    </p:spTree>
    <p:extLst>
      <p:ext uri="{BB962C8B-B14F-4D97-AF65-F5344CB8AC3E}">
        <p14:creationId xmlns:p14="http://schemas.microsoft.com/office/powerpoint/2010/main" val="93934855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ANCHTO" val="0"/>
  <p:tag name="DEFINEDINNAVIGATOR" val="False"/>
</p:tagLst>
</file>

<file path=ppt/theme/theme1.xml><?xml version="1.0" encoding="utf-8"?>
<a:theme xmlns:a="http://schemas.openxmlformats.org/drawingml/2006/main" name="Grant proposal">
  <a:themeElements>
    <a:clrScheme name="Custom 9">
      <a:dk1>
        <a:sysClr val="windowText" lastClr="000000"/>
      </a:dk1>
      <a:lt1>
        <a:srgbClr val="F3F2F2"/>
      </a:lt1>
      <a:dk2>
        <a:srgbClr val="C6FBFE"/>
      </a:dk2>
      <a:lt2>
        <a:srgbClr val="B8A98E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2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A543EC88C03C4AAAF688AB220E380D" ma:contentTypeVersion="10" ma:contentTypeDescription="Create a new document." ma:contentTypeScope="" ma:versionID="a68cea058e9e2d48e953657101b182bc">
  <xsd:schema xmlns:xsd="http://www.w3.org/2001/XMLSchema" xmlns:xs="http://www.w3.org/2001/XMLSchema" xmlns:p="http://schemas.microsoft.com/office/2006/metadata/properties" xmlns:ns2="101f55e0-6ad5-4906-94a4-405eef807698" xmlns:ns3="af9dd6c6-cf8f-4aa4-be49-f1cc0da589a4" targetNamespace="http://schemas.microsoft.com/office/2006/metadata/properties" ma:root="true" ma:fieldsID="c1acec825ea0f1b93bbda12a8da0f434" ns2:_="" ns3:_="">
    <xsd:import namespace="101f55e0-6ad5-4906-94a4-405eef807698"/>
    <xsd:import namespace="af9dd6c6-cf8f-4aa4-be49-f1cc0da589a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1f55e0-6ad5-4906-94a4-405eef8076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9dd6c6-cf8f-4aa4-be49-f1cc0da589a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64554CF-5195-4941-A088-D460D70048DE}"/>
</file>

<file path=customXml/itemProps2.xml><?xml version="1.0" encoding="utf-8"?>
<ds:datastoreItem xmlns:ds="http://schemas.openxmlformats.org/officeDocument/2006/customXml" ds:itemID="{D92312D6-6605-47D3-94F5-BB3CA662D81E}"/>
</file>

<file path=customXml/itemProps3.xml><?xml version="1.0" encoding="utf-8"?>
<ds:datastoreItem xmlns:ds="http://schemas.openxmlformats.org/officeDocument/2006/customXml" ds:itemID="{AB771851-76C5-46E8-BF94-DBCB376C773D}"/>
</file>

<file path=docProps/app.xml><?xml version="1.0" encoding="utf-8"?>
<Properties xmlns="http://schemas.openxmlformats.org/officeDocument/2006/extended-properties" xmlns:vt="http://schemas.openxmlformats.org/officeDocument/2006/docPropsVTypes">
  <Template>Grant proposal</Template>
  <TotalTime>8048</TotalTime>
  <Words>2360</Words>
  <Application>Microsoft Office PowerPoint</Application>
  <PresentationFormat>Widescreen</PresentationFormat>
  <Paragraphs>218</Paragraphs>
  <Slides>31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</vt:lpstr>
      <vt:lpstr>Arial Black</vt:lpstr>
      <vt:lpstr>Cambria Math</vt:lpstr>
      <vt:lpstr>Courier New</vt:lpstr>
      <vt:lpstr>Tahoma</vt:lpstr>
      <vt:lpstr>Times New Roman</vt:lpstr>
      <vt:lpstr>Wingdings</vt:lpstr>
      <vt:lpstr>Wingdings 3</vt:lpstr>
      <vt:lpstr>Grant proposal</vt:lpstr>
      <vt:lpstr>Equation</vt:lpstr>
      <vt:lpstr>Methodological support on advanced methods for accessing, ingesting and linking textual information using semantic analysis and natural language processing</vt:lpstr>
      <vt:lpstr>Methodology</vt:lpstr>
      <vt:lpstr>The Information Repository (1)</vt:lpstr>
      <vt:lpstr>The Information Repository (2)</vt:lpstr>
      <vt:lpstr>The Information Repository (3)</vt:lpstr>
      <vt:lpstr>The Information Repository (4)</vt:lpstr>
      <vt:lpstr>Enrichment (1)</vt:lpstr>
      <vt:lpstr>Enrichment (2)</vt:lpstr>
      <vt:lpstr>Enrichment (3)</vt:lpstr>
      <vt:lpstr>Enrichment (4)</vt:lpstr>
      <vt:lpstr>Enrichment (5)</vt:lpstr>
      <vt:lpstr>Enrichment (6)</vt:lpstr>
      <vt:lpstr>Additional methodological information for use case A (1)</vt:lpstr>
      <vt:lpstr>Additional methodological information for use case A (2)</vt:lpstr>
      <vt:lpstr>Additional methodological information for use case B (1)</vt:lpstr>
      <vt:lpstr>PowerPoint Presentation</vt:lpstr>
      <vt:lpstr>Additional methodological information for use case C (1)</vt:lpstr>
      <vt:lpstr>Additional methodological information for use case C (2)</vt:lpstr>
      <vt:lpstr>Additional methodological information for use case C (3)</vt:lpstr>
      <vt:lpstr>Additional methodological information for use case C (4)</vt:lpstr>
      <vt:lpstr>Additional methodological information for use case C (5)</vt:lpstr>
      <vt:lpstr>Additional methodological information for use case C (6)</vt:lpstr>
      <vt:lpstr>Additional methodological information for use case C (7)</vt:lpstr>
      <vt:lpstr>Additional methodological information for use case D (1)</vt:lpstr>
      <vt:lpstr>Additional methodological information for use case D (2)</vt:lpstr>
      <vt:lpstr>Additional methodological information for use case D (3)</vt:lpstr>
      <vt:lpstr>Additional methodological information for use case D (4)</vt:lpstr>
      <vt:lpstr>Additional methodological information for use case D (5)</vt:lpstr>
      <vt:lpstr>Additional methodological information for use case D (6)</vt:lpstr>
      <vt:lpstr>Additional methodological information for use case D (7)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E-learning in Statistics for developing countries</dc:title>
  <dc:creator>Kimon</dc:creator>
  <cp:lastModifiedBy>Kimon</cp:lastModifiedBy>
  <cp:revision>632</cp:revision>
  <cp:lastPrinted>1601-01-01T00:00:00Z</cp:lastPrinted>
  <dcterms:created xsi:type="dcterms:W3CDTF">2011-11-25T12:08:08Z</dcterms:created>
  <dcterms:modified xsi:type="dcterms:W3CDTF">2022-09-06T09:48:35Z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TC010706081033</vt:lpwstr>
  </property>
  <property fmtid="{D5CDD505-2E9C-101B-9397-08002B2CF9AE}" pid="3" name="ContentTypeId">
    <vt:lpwstr>0x0101008DA543EC88C03C4AAAF688AB220E380D</vt:lpwstr>
  </property>
</Properties>
</file>