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824" r:id="rId1"/>
    <p:sldMasterId id="2147483891" r:id="rId2"/>
  </p:sldMasterIdLst>
  <p:notesMasterIdLst>
    <p:notesMasterId r:id="rId28"/>
  </p:notesMasterIdLst>
  <p:handoutMasterIdLst>
    <p:handoutMasterId r:id="rId29"/>
  </p:handoutMasterIdLst>
  <p:sldIdLst>
    <p:sldId id="369" r:id="rId3"/>
    <p:sldId id="368" r:id="rId4"/>
    <p:sldId id="444" r:id="rId5"/>
    <p:sldId id="341" r:id="rId6"/>
    <p:sldId id="441" r:id="rId7"/>
    <p:sldId id="422" r:id="rId8"/>
    <p:sldId id="436" r:id="rId9"/>
    <p:sldId id="424" r:id="rId10"/>
    <p:sldId id="426" r:id="rId11"/>
    <p:sldId id="345" r:id="rId12"/>
    <p:sldId id="346" r:id="rId13"/>
    <p:sldId id="437" r:id="rId14"/>
    <p:sldId id="442" r:id="rId15"/>
    <p:sldId id="443" r:id="rId16"/>
    <p:sldId id="438" r:id="rId17"/>
    <p:sldId id="428" r:id="rId18"/>
    <p:sldId id="429" r:id="rId19"/>
    <p:sldId id="431" r:id="rId20"/>
    <p:sldId id="433" r:id="rId21"/>
    <p:sldId id="440" r:id="rId22"/>
    <p:sldId id="439" r:id="rId23"/>
    <p:sldId id="377" r:id="rId24"/>
    <p:sldId id="430" r:id="rId25"/>
    <p:sldId id="388" r:id="rId26"/>
    <p:sldId id="365" r:id="rId27"/>
  </p:sldIdLst>
  <p:sldSz cx="9144000" cy="5143500" type="screen16x9"/>
  <p:notesSz cx="7077075" cy="9363075"/>
  <p:embeddedFontLst>
    <p:embeddedFont>
      <p:font typeface="Comic Sans MS" panose="030F0702030302020204" pitchFamily="66" charset="0"/>
      <p:regular r:id="rId30"/>
      <p:bold r:id="rId31"/>
      <p:italic r:id="rId32"/>
      <p:boldItalic r:id="rId33"/>
    </p:embeddedFont>
    <p:embeddedFont>
      <p:font typeface="IBM Plex Sans" panose="020B0503050203000203" pitchFamily="34" charset="0"/>
      <p:regular r:id="rId34"/>
      <p:bold r:id="rId35"/>
      <p:italic r:id="rId36"/>
      <p:boldItalic r:id="rId37"/>
    </p:embeddedFont>
    <p:embeddedFont>
      <p:font typeface="IBM Plex Sans Light" panose="020B0403050203000203" pitchFamily="34" charset="0"/>
      <p:regular r:id="rId38"/>
      <p:italic r:id="rId39"/>
    </p:embeddedFont>
    <p:embeddedFont>
      <p:font typeface="IBM Plex Sans Medium" panose="020B0603050203000203" pitchFamily="34" charset="0"/>
      <p:regular r:id="rId40"/>
      <p:italic r:id="rId41"/>
    </p:embeddedFont>
    <p:embeddedFont>
      <p:font typeface="IBM Plex Sans Thin" panose="020B0203050203000203" pitchFamily="34" charset="0"/>
      <p:regular r:id="rId42"/>
      <p:italic r:id="rId43"/>
    </p:embeddedFont>
  </p:embeddedFontLst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672E31BB-9F53-944C-AFF7-1F240E61BE18}">
          <p14:sldIdLst>
            <p14:sldId id="369"/>
            <p14:sldId id="368"/>
            <p14:sldId id="444"/>
            <p14:sldId id="341"/>
            <p14:sldId id="441"/>
            <p14:sldId id="422"/>
            <p14:sldId id="436"/>
            <p14:sldId id="424"/>
            <p14:sldId id="426"/>
            <p14:sldId id="345"/>
            <p14:sldId id="346"/>
            <p14:sldId id="437"/>
            <p14:sldId id="442"/>
            <p14:sldId id="443"/>
            <p14:sldId id="438"/>
            <p14:sldId id="428"/>
            <p14:sldId id="429"/>
            <p14:sldId id="431"/>
            <p14:sldId id="433"/>
            <p14:sldId id="440"/>
            <p14:sldId id="439"/>
            <p14:sldId id="377"/>
            <p14:sldId id="430"/>
            <p14:sldId id="388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286"/>
    <a:srgbClr val="73D1B4"/>
    <a:srgbClr val="FDD37E"/>
    <a:srgbClr val="CD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63" autoAdjust="0"/>
    <p:restoredTop sz="95578" autoAdjust="0"/>
  </p:normalViewPr>
  <p:slideViewPr>
    <p:cSldViewPr snapToGrid="0" snapToObjects="1">
      <p:cViewPr varScale="1">
        <p:scale>
          <a:sx n="129" d="100"/>
          <a:sy n="129" d="100"/>
        </p:scale>
        <p:origin x="49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94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26466" y="8913647"/>
            <a:ext cx="349136" cy="23407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>
                <a:solidFill>
                  <a:schemeClr val="bg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51091" y="8913647"/>
            <a:ext cx="3774440" cy="23407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93888" y="233363"/>
            <a:ext cx="3289300" cy="185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6467" y="2301756"/>
            <a:ext cx="6624142" cy="630707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25204" marR="0" lvl="4" indent="-176131" algn="l" defTabSz="939363" rtl="0" eaLnBrk="1" fontAlgn="base" latinLnBrk="0" hangingPunct="1">
              <a:lnSpc>
                <a:spcPct val="100000"/>
              </a:lnSpc>
              <a:spcBef>
                <a:spcPts val="616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26466" y="8913647"/>
            <a:ext cx="349136" cy="23407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51091" y="8913647"/>
            <a:ext cx="3774440" cy="23407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30936" indent="-173736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" charset="-120"/>
      <a:buChar char="»"/>
      <a:tabLst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62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2300" y="233363"/>
            <a:ext cx="3292475" cy="1852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5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2300" y="233363"/>
            <a:ext cx="3292475" cy="1852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2300" y="233363"/>
            <a:ext cx="3292475" cy="1852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9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2300" y="233363"/>
            <a:ext cx="3292475" cy="1852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483" lvl="1" defTabSz="964964">
              <a:defRPr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2300" y="233363"/>
            <a:ext cx="3292475" cy="1852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26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2300" y="233363"/>
            <a:ext cx="3292475" cy="1852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3917">
              <a:defRPr/>
            </a:pPr>
            <a:fld id="{6E2E38B8-B0B4-AD41-AC6E-B781F46A9FD3}" type="slidenum">
              <a:rPr lang="en-US">
                <a:solidFill>
                  <a:srgbClr val="FFFFFF"/>
                </a:solidFill>
              </a:rPr>
              <a:pPr defTabSz="723917"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8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2300" y="233363"/>
            <a:ext cx="3292475" cy="1852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0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2300" y="233363"/>
            <a:ext cx="3292475" cy="1852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2300" y="233363"/>
            <a:ext cx="3292475" cy="1852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483" lvl="1" defTabSz="964964">
              <a:defRPr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1100"/>
              </a:spcBef>
              <a:defRPr sz="1400"/>
            </a:lvl2pPr>
            <a:lvl3pPr>
              <a:spcBef>
                <a:spcPts val="1100"/>
              </a:spcBef>
              <a:defRPr sz="1400"/>
            </a:lvl3pPr>
            <a:lvl4pPr>
              <a:spcBef>
                <a:spcPts val="1100"/>
              </a:spcBef>
              <a:defRPr sz="1400"/>
            </a:lvl4pPr>
            <a:lvl5pPr>
              <a:spcBef>
                <a:spcPts val="11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12885"/>
            <a:ext cx="1297608" cy="517732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bg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 b="0" i="0" baseline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panose="020B0604020202020204" pitchFamily="34" charset="0"/>
        <a:buChar char="•"/>
        <a:tabLst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 b="0" i="0" baseline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IBM Plex Sans" charset="-120"/>
        <a:buChar char="»"/>
        <a:tabLst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openpowerfoundation.org/" TargetMode="External"/><Relationship Id="rId7" Type="http://schemas.openxmlformats.org/officeDocument/2006/relationships/hyperlink" Target="https://github.com/rampai/op-build" TargetMode="External"/><Relationship Id="rId2" Type="http://schemas.openxmlformats.org/officeDocument/2006/relationships/hyperlink" Target="mailto:gdhh@us.ibm.com" TargetMode="Externa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github.com/open-power/svm-tools" TargetMode="External"/><Relationship Id="rId5" Type="http://schemas.openxmlformats.org/officeDocument/2006/relationships/hyperlink" Target="https://github.com/open-power/ultravisor" TargetMode="External"/><Relationship Id="rId4" Type="http://schemas.openxmlformats.org/officeDocument/2006/relationships/hyperlink" Target="https://github.com/open-power/ultravisor/wiki/How-to-build-and-run-Secure-VM-using-Ultravisor-on-a-OpenPOWER-machine" TargetMode="External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1" y="201167"/>
            <a:ext cx="8209070" cy="614641"/>
          </a:xfrm>
        </p:spPr>
        <p:txBody>
          <a:bodyPr anchor="ctr"/>
          <a:lstStyle/>
          <a:p>
            <a:r>
              <a:rPr lang="en-US" sz="2800" b="1" dirty="0"/>
              <a:t>Confidential Computing for </a:t>
            </a:r>
            <a:r>
              <a:rPr lang="en-US" sz="2800" b="1" dirty="0" err="1"/>
              <a:t>OpenPOWER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A7B2F-3C58-5143-BE3D-75B828BC0910}"/>
              </a:ext>
            </a:extLst>
          </p:cNvPr>
          <p:cNvSpPr txBox="1"/>
          <p:nvPr/>
        </p:nvSpPr>
        <p:spPr>
          <a:xfrm>
            <a:off x="467465" y="1559696"/>
            <a:ext cx="8209070" cy="277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Guerney D. H. Hunt</a:t>
            </a:r>
            <a:r>
              <a:rPr lang="en-US" dirty="0"/>
              <a:t>*, Ramachandra Pai†, Michael V. Le*, Hani </a:t>
            </a:r>
            <a:r>
              <a:rPr lang="en-US" dirty="0" err="1"/>
              <a:t>Jamjoom</a:t>
            </a:r>
            <a:r>
              <a:rPr lang="en-US" dirty="0"/>
              <a:t>*, </a:t>
            </a:r>
            <a:r>
              <a:rPr lang="en-US" dirty="0" err="1"/>
              <a:t>Sukadev</a:t>
            </a:r>
            <a:r>
              <a:rPr lang="en-US" dirty="0"/>
              <a:t> Bhattiprolu†,</a:t>
            </a:r>
          </a:p>
          <a:p>
            <a:r>
              <a:rPr lang="en-US" dirty="0"/>
              <a:t>Rick </a:t>
            </a:r>
            <a:r>
              <a:rPr lang="en-US" dirty="0" err="1"/>
              <a:t>Boivie</a:t>
            </a:r>
            <a:r>
              <a:rPr lang="en-US" dirty="0"/>
              <a:t>*, Laurent Dufour†, Brad Frey†, Mohit </a:t>
            </a:r>
            <a:r>
              <a:rPr lang="en-US" dirty="0" err="1"/>
              <a:t>Kapur</a:t>
            </a:r>
            <a:r>
              <a:rPr lang="en-US" dirty="0"/>
              <a:t>*, Kenneth A. Goldman*, Ryan Grimm†,</a:t>
            </a:r>
          </a:p>
          <a:p>
            <a:r>
              <a:rPr lang="en-US" dirty="0"/>
              <a:t>Janani </a:t>
            </a:r>
            <a:r>
              <a:rPr lang="en-US" dirty="0" err="1"/>
              <a:t>Janakirman</a:t>
            </a:r>
            <a:r>
              <a:rPr lang="en-US" dirty="0"/>
              <a:t>†, John M. Ludden†, Paul Mackerras†, Cathy May†, Elaine R. Palmer*, Bharata</a:t>
            </a:r>
          </a:p>
          <a:p>
            <a:r>
              <a:rPr lang="en-US" dirty="0"/>
              <a:t>Bhasker Rao†, Lawrence Roy*‡, William A. Starke†, Jeff </a:t>
            </a:r>
            <a:r>
              <a:rPr lang="en-US" dirty="0" err="1"/>
              <a:t>Stuecheli</a:t>
            </a:r>
            <a:r>
              <a:rPr lang="en-US" dirty="0"/>
              <a:t>†,</a:t>
            </a:r>
            <a:r>
              <a:rPr lang="en-US" dirty="0" err="1"/>
              <a:t>Enriquillo</a:t>
            </a:r>
            <a:r>
              <a:rPr lang="en-US" dirty="0"/>
              <a:t> Valdez*, Wendel</a:t>
            </a:r>
          </a:p>
          <a:p>
            <a:r>
              <a:rPr lang="en-US" dirty="0"/>
              <a:t>Voigt†</a:t>
            </a:r>
          </a:p>
          <a:p>
            <a:endParaRPr lang="en-US" dirty="0"/>
          </a:p>
          <a:p>
            <a:r>
              <a:rPr lang="en-US" dirty="0"/>
              <a:t>*IBM Research †IBM ‡Oregon State University, USA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IBM Plex Sans" charset="0"/>
              <a:cs typeface="IBM Plex Sans" charset="0"/>
            </a:endParaRPr>
          </a:p>
          <a:p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IBM Plex Sans" charset="0"/>
                <a:cs typeface="IBM Plex Sans" charset="0"/>
              </a:rPr>
              <a:t>Eurosys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IBM Plex Sans" charset="0"/>
                <a:cs typeface="IBM Plex Sans" charset="0"/>
              </a:rPr>
              <a:t> 2021</a:t>
            </a:r>
          </a:p>
          <a:p>
            <a:endParaRPr lang="en-US" sz="2000" b="1" dirty="0">
              <a:ea typeface="IBM Plex Sans" charset="0"/>
              <a:cs typeface="IBM Plex Sans" charset="0"/>
            </a:endParaRP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IBM Plex Sans" charset="0"/>
              <a:cs typeface="IBM Plex Sans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5E6C807-4434-49E0-BFE8-2169D35BF85D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IBM Research/ October 1, 2019 / © 2018 IBM Corporation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21F8B0-9394-45B4-A20A-7EE6A4D7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00" y="3326354"/>
            <a:ext cx="895277" cy="890540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37C997F-AF47-4D8B-85F5-AB059121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779" y="3326354"/>
            <a:ext cx="895277" cy="89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6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66" y="238125"/>
            <a:ext cx="4142232" cy="487215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Affect on VMs/SVMs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EF6AFE6-71E1-1D4A-92C5-7D28D444F4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312" y="688383"/>
            <a:ext cx="4914347" cy="4099517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sz="1200" dirty="0"/>
              <a:t>Secure VMs (SVMs) and Normal VMs run on the same hardware </a:t>
            </a:r>
          </a:p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sz="1200" dirty="0"/>
              <a:t>SVMs and VMs both get services from the hypervisor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/>
              <a:t>All hypervisor calls from an SVM go to the Ultravisor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/>
              <a:t>An SVM can share unprotected memory with the hypervisor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/>
              <a:t>Bi-directional protection for SVMs from other SVMs, the  Hypervisor, and NVMs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/>
              <a:t>User verification of integrity of TEE</a:t>
            </a:r>
          </a:p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sz="1200" dirty="0"/>
              <a:t>SVM images are created with new tooling 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/>
              <a:t>The creator of an SVM image supplies a public key associated with a target machine where the SVM is authorized to run</a:t>
            </a:r>
          </a:p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sz="1200" dirty="0"/>
              <a:t>A Secure VMs image is deployed as a normal VM and uses an Enter Secure Mode (ESM) </a:t>
            </a:r>
            <a:r>
              <a:rPr lang="en-US" sz="1200" dirty="0" err="1"/>
              <a:t>ultracall</a:t>
            </a:r>
            <a:r>
              <a:rPr lang="en-US" sz="1200" dirty="0"/>
              <a:t> to transition into secure mode</a:t>
            </a:r>
          </a:p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sz="1200" dirty="0" err="1"/>
              <a:t>Virt</a:t>
            </a:r>
            <a:r>
              <a:rPr lang="en-US" sz="1200" dirty="0"/>
              <a:t> I/O devices supported with bounce buffering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/>
              <a:t>SVM must protect data prior to utilizing hypervisor</a:t>
            </a:r>
          </a:p>
          <a:p>
            <a:endParaRPr lang="en-US" sz="11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AB60009-1C33-2E47-822C-FB7BC8DE10D6}"/>
              </a:ext>
            </a:extLst>
          </p:cNvPr>
          <p:cNvGrpSpPr>
            <a:grpSpLocks noChangeAspect="1"/>
          </p:cNvGrpSpPr>
          <p:nvPr/>
        </p:nvGrpSpPr>
        <p:grpSpPr>
          <a:xfrm>
            <a:off x="4842072" y="1601763"/>
            <a:ext cx="4257847" cy="1720465"/>
            <a:chOff x="939014" y="425708"/>
            <a:chExt cx="6594238" cy="266453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F026CB3-4812-9544-9F30-ACDEC97FA3F2}"/>
                </a:ext>
              </a:extLst>
            </p:cNvPr>
            <p:cNvGrpSpPr/>
            <p:nvPr/>
          </p:nvGrpSpPr>
          <p:grpSpPr>
            <a:xfrm>
              <a:off x="2626949" y="1876201"/>
              <a:ext cx="4661918" cy="1214037"/>
              <a:chOff x="2626949" y="1876201"/>
              <a:chExt cx="4661918" cy="1214037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D7BEB76-2E1E-644C-96D1-E8F5810F96F8}"/>
                  </a:ext>
                </a:extLst>
              </p:cNvPr>
              <p:cNvSpPr/>
              <p:nvPr/>
            </p:nvSpPr>
            <p:spPr bwMode="auto">
              <a:xfrm>
                <a:off x="2628625" y="1876201"/>
                <a:ext cx="3483909" cy="682532"/>
              </a:xfrm>
              <a:prstGeom prst="rect">
                <a:avLst/>
              </a:prstGeom>
              <a:solidFill>
                <a:srgbClr val="FF7E79"/>
              </a:solidFill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</a:rPr>
                  <a:t>Hypervisor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375F75F-92BC-D04B-8574-CC3B3E5D1192}"/>
                  </a:ext>
                </a:extLst>
              </p:cNvPr>
              <p:cNvSpPr/>
              <p:nvPr/>
            </p:nvSpPr>
            <p:spPr bwMode="auto">
              <a:xfrm>
                <a:off x="2626949" y="2743964"/>
                <a:ext cx="3483909" cy="346274"/>
              </a:xfrm>
              <a:prstGeom prst="rect">
                <a:avLst/>
              </a:prstGeom>
              <a:solidFill>
                <a:srgbClr val="FFFD78"/>
              </a:solidFill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</a:rPr>
                  <a:t>Protected Execution </a:t>
                </a:r>
                <a:r>
                  <a:rPr kumimoji="0" lang="en-US" sz="1600" u="none" strike="noStrike" cap="none" normalizeH="0" baseline="0" dirty="0" err="1">
                    <a:ln>
                      <a:noFill/>
                    </a:ln>
                    <a:solidFill>
                      <a:srgbClr val="191919"/>
                    </a:solidFill>
                    <a:effectLst/>
                  </a:rPr>
                  <a:t>Ultravisor</a:t>
                </a:r>
                <a:endParaRPr kumimoji="0" lang="en-US" sz="160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6E6E29-D89E-0E43-AD49-9D3D41A296F8}"/>
                  </a:ext>
                </a:extLst>
              </p:cNvPr>
              <p:cNvSpPr txBox="1"/>
              <p:nvPr/>
            </p:nvSpPr>
            <p:spPr>
              <a:xfrm>
                <a:off x="6180854" y="2068413"/>
                <a:ext cx="1108013" cy="23637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800" dirty="0">
                    <a:ea typeface="IBM Plex Sans" charset="0"/>
                    <a:cs typeface="IBM Plex Sans" charset="0"/>
                  </a:rPr>
                  <a:t>Untrusted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9D2511-D2EF-944B-A6D7-25AD0D243B96}"/>
                  </a:ext>
                </a:extLst>
              </p:cNvPr>
              <p:cNvSpPr txBox="1"/>
              <p:nvPr/>
            </p:nvSpPr>
            <p:spPr>
              <a:xfrm>
                <a:off x="6230501" y="2631399"/>
                <a:ext cx="919555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800" dirty="0">
                    <a:ea typeface="IBM Plex Sans" charset="0"/>
                    <a:cs typeface="IBM Plex Sans" charset="0"/>
                  </a:rPr>
                  <a:t>Trusted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110925-E2D7-D34A-927C-CAB45DE78DC8}"/>
                </a:ext>
              </a:extLst>
            </p:cNvPr>
            <p:cNvGrpSpPr/>
            <p:nvPr/>
          </p:nvGrpSpPr>
          <p:grpSpPr>
            <a:xfrm>
              <a:off x="939014" y="425708"/>
              <a:ext cx="6594238" cy="1384589"/>
              <a:chOff x="939014" y="425708"/>
              <a:chExt cx="6594238" cy="138458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99014D2-DA2A-2B41-B707-03E2CE8FAEE4}"/>
                  </a:ext>
                </a:extLst>
              </p:cNvPr>
              <p:cNvSpPr/>
              <p:nvPr/>
            </p:nvSpPr>
            <p:spPr bwMode="auto">
              <a:xfrm>
                <a:off x="2648721" y="806267"/>
                <a:ext cx="1345921" cy="861251"/>
              </a:xfrm>
              <a:prstGeom prst="rect">
                <a:avLst/>
              </a:prstGeom>
              <a:solidFill>
                <a:srgbClr val="B2D7FF"/>
              </a:solidFill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</a:rPr>
                  <a:t>Secure VM preparation tool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208B039-80FF-174A-A9F4-F93B604BA5E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44436" y="1810297"/>
                <a:ext cx="528881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9B1512F-B740-B348-9CB9-A7B2CAEE25D3}"/>
                  </a:ext>
                </a:extLst>
              </p:cNvPr>
              <p:cNvSpPr/>
              <p:nvPr/>
            </p:nvSpPr>
            <p:spPr bwMode="auto">
              <a:xfrm>
                <a:off x="5037245" y="1565409"/>
                <a:ext cx="1770612" cy="164153"/>
              </a:xfrm>
              <a:custGeom>
                <a:avLst/>
                <a:gdLst>
                  <a:gd name="connsiteX0" fmla="*/ 0 w 1862051"/>
                  <a:gd name="connsiteY0" fmla="*/ 0 h 125398"/>
                  <a:gd name="connsiteX1" fmla="*/ 1180407 w 1862051"/>
                  <a:gd name="connsiteY1" fmla="*/ 124690 h 125398"/>
                  <a:gd name="connsiteX2" fmla="*/ 1862051 w 1862051"/>
                  <a:gd name="connsiteY2" fmla="*/ 41563 h 125398"/>
                  <a:gd name="connsiteX0" fmla="*/ 0 w 2111433"/>
                  <a:gd name="connsiteY0" fmla="*/ 0 h 91475"/>
                  <a:gd name="connsiteX1" fmla="*/ 1429789 w 2111433"/>
                  <a:gd name="connsiteY1" fmla="*/ 91440 h 91475"/>
                  <a:gd name="connsiteX2" fmla="*/ 2111433 w 2111433"/>
                  <a:gd name="connsiteY2" fmla="*/ 8313 h 91475"/>
                  <a:gd name="connsiteX0" fmla="*/ 0 w 2111433"/>
                  <a:gd name="connsiteY0" fmla="*/ 0 h 91475"/>
                  <a:gd name="connsiteX1" fmla="*/ 1429789 w 2111433"/>
                  <a:gd name="connsiteY1" fmla="*/ 91440 h 91475"/>
                  <a:gd name="connsiteX2" fmla="*/ 2111433 w 2111433"/>
                  <a:gd name="connsiteY2" fmla="*/ 8313 h 91475"/>
                  <a:gd name="connsiteX0" fmla="*/ 0 w 1886990"/>
                  <a:gd name="connsiteY0" fmla="*/ 41564 h 99496"/>
                  <a:gd name="connsiteX1" fmla="*/ 1205346 w 1886990"/>
                  <a:gd name="connsiteY1" fmla="*/ 83127 h 99496"/>
                  <a:gd name="connsiteX2" fmla="*/ 1886990 w 1886990"/>
                  <a:gd name="connsiteY2" fmla="*/ 0 h 99496"/>
                  <a:gd name="connsiteX0" fmla="*/ 0 w 1886990"/>
                  <a:gd name="connsiteY0" fmla="*/ 41564 h 127613"/>
                  <a:gd name="connsiteX1" fmla="*/ 1205346 w 1886990"/>
                  <a:gd name="connsiteY1" fmla="*/ 124691 h 127613"/>
                  <a:gd name="connsiteX2" fmla="*/ 1886990 w 1886990"/>
                  <a:gd name="connsiteY2" fmla="*/ 0 h 127613"/>
                  <a:gd name="connsiteX0" fmla="*/ 0 w 1704110"/>
                  <a:gd name="connsiteY0" fmla="*/ 74815 h 163169"/>
                  <a:gd name="connsiteX1" fmla="*/ 1205346 w 1704110"/>
                  <a:gd name="connsiteY1" fmla="*/ 157942 h 163169"/>
                  <a:gd name="connsiteX2" fmla="*/ 1704110 w 1704110"/>
                  <a:gd name="connsiteY2" fmla="*/ 0 h 163169"/>
                  <a:gd name="connsiteX0" fmla="*/ 0 w 1704110"/>
                  <a:gd name="connsiteY0" fmla="*/ 74815 h 163169"/>
                  <a:gd name="connsiteX1" fmla="*/ 1205346 w 1704110"/>
                  <a:gd name="connsiteY1" fmla="*/ 157942 h 163169"/>
                  <a:gd name="connsiteX2" fmla="*/ 1704110 w 1704110"/>
                  <a:gd name="connsiteY2" fmla="*/ 0 h 163169"/>
                  <a:gd name="connsiteX0" fmla="*/ 0 w 1704110"/>
                  <a:gd name="connsiteY0" fmla="*/ 74815 h 167003"/>
                  <a:gd name="connsiteX1" fmla="*/ 1205346 w 1704110"/>
                  <a:gd name="connsiteY1" fmla="*/ 157942 h 167003"/>
                  <a:gd name="connsiteX2" fmla="*/ 1454995 w 1704110"/>
                  <a:gd name="connsiteY2" fmla="*/ 147013 h 167003"/>
                  <a:gd name="connsiteX3" fmla="*/ 1704110 w 1704110"/>
                  <a:gd name="connsiteY3" fmla="*/ 0 h 167003"/>
                  <a:gd name="connsiteX0" fmla="*/ 0 w 1737361"/>
                  <a:gd name="connsiteY0" fmla="*/ 74815 h 167003"/>
                  <a:gd name="connsiteX1" fmla="*/ 1238597 w 1737361"/>
                  <a:gd name="connsiteY1" fmla="*/ 157942 h 167003"/>
                  <a:gd name="connsiteX2" fmla="*/ 1488246 w 1737361"/>
                  <a:gd name="connsiteY2" fmla="*/ 147013 h 167003"/>
                  <a:gd name="connsiteX3" fmla="*/ 1737361 w 1737361"/>
                  <a:gd name="connsiteY3" fmla="*/ 0 h 167003"/>
                  <a:gd name="connsiteX0" fmla="*/ 0 w 1737361"/>
                  <a:gd name="connsiteY0" fmla="*/ 74815 h 162898"/>
                  <a:gd name="connsiteX1" fmla="*/ 1005841 w 1737361"/>
                  <a:gd name="connsiteY1" fmla="*/ 149630 h 162898"/>
                  <a:gd name="connsiteX2" fmla="*/ 1488246 w 1737361"/>
                  <a:gd name="connsiteY2" fmla="*/ 147013 h 162898"/>
                  <a:gd name="connsiteX3" fmla="*/ 1737361 w 1737361"/>
                  <a:gd name="connsiteY3" fmla="*/ 0 h 162898"/>
                  <a:gd name="connsiteX0" fmla="*/ 0 w 1737361"/>
                  <a:gd name="connsiteY0" fmla="*/ 74815 h 159968"/>
                  <a:gd name="connsiteX1" fmla="*/ 773085 w 1737361"/>
                  <a:gd name="connsiteY1" fmla="*/ 141317 h 159968"/>
                  <a:gd name="connsiteX2" fmla="*/ 1488246 w 1737361"/>
                  <a:gd name="connsiteY2" fmla="*/ 147013 h 159968"/>
                  <a:gd name="connsiteX3" fmla="*/ 1737361 w 1737361"/>
                  <a:gd name="connsiteY3" fmla="*/ 0 h 159968"/>
                  <a:gd name="connsiteX0" fmla="*/ 0 w 1737361"/>
                  <a:gd name="connsiteY0" fmla="*/ 74815 h 159968"/>
                  <a:gd name="connsiteX1" fmla="*/ 773085 w 1737361"/>
                  <a:gd name="connsiteY1" fmla="*/ 141317 h 159968"/>
                  <a:gd name="connsiteX2" fmla="*/ 1488246 w 1737361"/>
                  <a:gd name="connsiteY2" fmla="*/ 147013 h 159968"/>
                  <a:gd name="connsiteX3" fmla="*/ 1737361 w 1737361"/>
                  <a:gd name="connsiteY3" fmla="*/ 0 h 159968"/>
                  <a:gd name="connsiteX0" fmla="*/ 0 w 1737361"/>
                  <a:gd name="connsiteY0" fmla="*/ 74815 h 172466"/>
                  <a:gd name="connsiteX1" fmla="*/ 773085 w 1737361"/>
                  <a:gd name="connsiteY1" fmla="*/ 166255 h 172466"/>
                  <a:gd name="connsiteX2" fmla="*/ 1488246 w 1737361"/>
                  <a:gd name="connsiteY2" fmla="*/ 147013 h 172466"/>
                  <a:gd name="connsiteX3" fmla="*/ 1737361 w 1737361"/>
                  <a:gd name="connsiteY3" fmla="*/ 0 h 172466"/>
                  <a:gd name="connsiteX0" fmla="*/ 0 w 1770612"/>
                  <a:gd name="connsiteY0" fmla="*/ 66502 h 164153"/>
                  <a:gd name="connsiteX1" fmla="*/ 773085 w 1770612"/>
                  <a:gd name="connsiteY1" fmla="*/ 157942 h 164153"/>
                  <a:gd name="connsiteX2" fmla="*/ 1488246 w 1770612"/>
                  <a:gd name="connsiteY2" fmla="*/ 138700 h 164153"/>
                  <a:gd name="connsiteX3" fmla="*/ 1770612 w 1770612"/>
                  <a:gd name="connsiteY3" fmla="*/ 0 h 164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0612" h="164153">
                    <a:moveTo>
                      <a:pt x="0" y="66502"/>
                    </a:moveTo>
                    <a:cubicBezTo>
                      <a:pt x="410093" y="158634"/>
                      <a:pt x="516731" y="145909"/>
                      <a:pt x="773085" y="157942"/>
                    </a:cubicBezTo>
                    <a:cubicBezTo>
                      <a:pt x="1029439" y="169975"/>
                      <a:pt x="1405119" y="165024"/>
                      <a:pt x="1488246" y="138700"/>
                    </a:cubicBezTo>
                    <a:cubicBezTo>
                      <a:pt x="1571373" y="112376"/>
                      <a:pt x="1724936" y="21731"/>
                      <a:pt x="1770612" y="0"/>
                    </a:cubicBezTo>
                  </a:path>
                </a:pathLst>
              </a:cu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DC0536B-E410-194D-A35B-DBCE36EA910B}"/>
                  </a:ext>
                </a:extLst>
              </p:cNvPr>
              <p:cNvGrpSpPr/>
              <p:nvPr/>
            </p:nvGrpSpPr>
            <p:grpSpPr>
              <a:xfrm>
                <a:off x="939014" y="545749"/>
                <a:ext cx="1301025" cy="1178707"/>
                <a:chOff x="939014" y="545749"/>
                <a:chExt cx="1301025" cy="1178707"/>
              </a:xfrm>
            </p:grpSpPr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9DFAC16F-DF3E-AB48-9F1F-9BCE3DEAF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rot="6785754">
                  <a:off x="1267704" y="752121"/>
                  <a:ext cx="972335" cy="972335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962B1CA-ADE2-374F-8E35-69AF150D1BDD}"/>
                    </a:ext>
                  </a:extLst>
                </p:cNvPr>
                <p:cNvSpPr txBox="1"/>
                <p:nvPr/>
              </p:nvSpPr>
              <p:spPr>
                <a:xfrm>
                  <a:off x="939014" y="545749"/>
                  <a:ext cx="842089" cy="52900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 fontScale="92500" lnSpcReduction="10000"/>
                </a:bodyPr>
                <a:lstStyle/>
                <a:p>
                  <a:pPr algn="ctr"/>
                  <a:r>
                    <a:rPr lang="en-US" sz="1000" dirty="0">
                      <a:ea typeface="IBM Plex Sans" charset="0"/>
                      <a:cs typeface="IBM Plex Sans" charset="0"/>
                    </a:rPr>
                    <a:t>Public Key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2D64DFD-435E-D746-9B3F-7723A33C4E76}"/>
                  </a:ext>
                </a:extLst>
              </p:cNvPr>
              <p:cNvGrpSpPr/>
              <p:nvPr/>
            </p:nvGrpSpPr>
            <p:grpSpPr>
              <a:xfrm>
                <a:off x="5691918" y="466506"/>
                <a:ext cx="1771066" cy="1210034"/>
                <a:chOff x="5691918" y="466506"/>
                <a:chExt cx="1771066" cy="1210034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79C00BC-F286-534C-B33D-8191B26AA49F}"/>
                    </a:ext>
                  </a:extLst>
                </p:cNvPr>
                <p:cNvGrpSpPr/>
                <p:nvPr/>
              </p:nvGrpSpPr>
              <p:grpSpPr>
                <a:xfrm>
                  <a:off x="5885382" y="940043"/>
                  <a:ext cx="577983" cy="736497"/>
                  <a:chOff x="4909587" y="915850"/>
                  <a:chExt cx="577983" cy="73649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1A0D0836-5C52-BA46-8810-7876769C1A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909587" y="915850"/>
                    <a:ext cx="362760" cy="51561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36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191919"/>
                      </a:solidFill>
                      <a:effectLst/>
                      <a:latin typeface="HelvNeue Light for IBM" pitchFamily="34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64D6A17F-0CBD-5A47-B537-B7983EEC5A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020809" y="1026291"/>
                    <a:ext cx="362760" cy="515615"/>
                  </a:xfrm>
                  <a:prstGeom prst="rect">
                    <a:avLst/>
                  </a:prstGeom>
                  <a:solidFill>
                    <a:srgbClr val="00FB92"/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36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191919"/>
                      </a:solidFill>
                      <a:effectLst/>
                      <a:latin typeface="HelvNeue Light for IBM" pitchFamily="34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B23F0001-C0A2-094D-A530-3B830DBE6D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124810" y="1136732"/>
                    <a:ext cx="362760" cy="515615"/>
                  </a:xfrm>
                  <a:prstGeom prst="rect">
                    <a:avLst/>
                  </a:prstGeom>
                  <a:solidFill>
                    <a:srgbClr val="FFFD78"/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36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191919"/>
                      </a:solidFill>
                      <a:effectLst/>
                      <a:latin typeface="HelvNeue Light for IBM" pitchFamily="34" charset="0"/>
                    </a:endParaRPr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538DBE82-537F-C54A-8D30-CE4F64096493}"/>
                    </a:ext>
                  </a:extLst>
                </p:cNvPr>
                <p:cNvGrpSpPr/>
                <p:nvPr/>
              </p:nvGrpSpPr>
              <p:grpSpPr>
                <a:xfrm>
                  <a:off x="6690279" y="937840"/>
                  <a:ext cx="589086" cy="726089"/>
                  <a:chOff x="5633842" y="934690"/>
                  <a:chExt cx="589086" cy="726089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CE4B186-E029-8F49-90F4-F393119AB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633842" y="934690"/>
                    <a:ext cx="364868" cy="5186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36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191919"/>
                      </a:solidFill>
                      <a:effectLst/>
                      <a:latin typeface="HelvNeue Light for IBM" pitchFamily="34" charset="0"/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9C364476-39B0-6940-BE36-2FF964A4EA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745951" y="1038429"/>
                    <a:ext cx="364868" cy="5186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36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191919"/>
                      </a:solidFill>
                      <a:effectLst/>
                      <a:latin typeface="HelvNeue Light for IBM" pitchFamily="34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11CFFB4D-BBED-0C41-AD01-61EEB48CF4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858060" y="1142168"/>
                    <a:ext cx="364868" cy="5186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36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191919"/>
                      </a:solidFill>
                      <a:effectLst/>
                      <a:latin typeface="HelvNeue Light for IBM" pitchFamily="34" charset="0"/>
                    </a:endParaRPr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8F49ADB-36BA-4C49-AE8F-B7B072740C5C}"/>
                    </a:ext>
                  </a:extLst>
                </p:cNvPr>
                <p:cNvSpPr txBox="1"/>
                <p:nvPr/>
              </p:nvSpPr>
              <p:spPr>
                <a:xfrm>
                  <a:off x="5691918" y="466506"/>
                  <a:ext cx="801591" cy="45512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 fontScale="77500" lnSpcReduction="20000"/>
                </a:bodyPr>
                <a:lstStyle/>
                <a:p>
                  <a:pPr algn="ctr"/>
                  <a:r>
                    <a:rPr lang="en-US" sz="1000" dirty="0">
                      <a:ea typeface="IBM Plex Sans" charset="0"/>
                      <a:cs typeface="IBM Plex Sans" charset="0"/>
                    </a:rPr>
                    <a:t>Secure VMs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94AB038-7046-CB4D-BA00-76D9B6DF4FCE}"/>
                    </a:ext>
                  </a:extLst>
                </p:cNvPr>
                <p:cNvSpPr txBox="1"/>
                <p:nvPr/>
              </p:nvSpPr>
              <p:spPr>
                <a:xfrm>
                  <a:off x="6493509" y="466506"/>
                  <a:ext cx="969475" cy="4625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 fontScale="77500" lnSpcReduction="20000"/>
                </a:bodyPr>
                <a:lstStyle/>
                <a:p>
                  <a:pPr algn="ctr"/>
                  <a:r>
                    <a:rPr lang="en-US" sz="1000" dirty="0">
                      <a:ea typeface="IBM Plex Sans" charset="0"/>
                      <a:cs typeface="IBM Plex Sans" charset="0"/>
                    </a:rPr>
                    <a:t>Normal VMs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13944B9-6A90-B74E-BCEE-697A3EEA1DD5}"/>
                  </a:ext>
                </a:extLst>
              </p:cNvPr>
              <p:cNvGrpSpPr/>
              <p:nvPr/>
            </p:nvGrpSpPr>
            <p:grpSpPr>
              <a:xfrm>
                <a:off x="4395195" y="425708"/>
                <a:ext cx="1089634" cy="1362473"/>
                <a:chOff x="4395195" y="425708"/>
                <a:chExt cx="1089634" cy="1362473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311700C0-ADC2-BD4A-B57B-2F2F8F192619}"/>
                    </a:ext>
                  </a:extLst>
                </p:cNvPr>
                <p:cNvGrpSpPr/>
                <p:nvPr/>
              </p:nvGrpSpPr>
              <p:grpSpPr>
                <a:xfrm>
                  <a:off x="4395195" y="698547"/>
                  <a:ext cx="1089634" cy="1089634"/>
                  <a:chOff x="3300153" y="676489"/>
                  <a:chExt cx="1089634" cy="1089634"/>
                </a:xfrm>
              </p:grpSpPr>
              <p:pic>
                <p:nvPicPr>
                  <p:cNvPr id="60" name="Graphic 59" descr="Database">
                    <a:extLst>
                      <a:ext uri="{FF2B5EF4-FFF2-40B4-BE49-F238E27FC236}">
                        <a16:creationId xmlns:a16="http://schemas.microsoft.com/office/drawing/2014/main" id="{D00777CD-66B0-F74C-90D5-92976148F1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00153" y="676489"/>
                    <a:ext cx="1089634" cy="1089634"/>
                  </a:xfrm>
                  <a:prstGeom prst="rect">
                    <a:avLst/>
                  </a:prstGeom>
                </p:spPr>
              </p:pic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EDBB2D5-322E-1746-A1CE-88486329156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626397" y="1040588"/>
                    <a:ext cx="343264" cy="572716"/>
                    <a:chOff x="3626397" y="1040588"/>
                    <a:chExt cx="343264" cy="572716"/>
                  </a:xfrm>
                </p:grpSpPr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C611D5AA-A870-E948-82C3-F6F35C1A84F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44970" y="1047404"/>
                      <a:ext cx="124691" cy="115713"/>
                    </a:xfrm>
                    <a:prstGeom prst="rect">
                      <a:avLst/>
                    </a:prstGeom>
                    <a:solidFill>
                      <a:srgbClr val="FFFD78"/>
                    </a:solidFill>
                    <a:ln w="19050"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36000" tIns="36000" rIns="36000" bIns="3600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Neue Light for IBM" pitchFamily="34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11296132-8BDA-DC42-9A69-160FD1C620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44969" y="1278827"/>
                      <a:ext cx="124691" cy="115713"/>
                    </a:xfrm>
                    <a:prstGeom prst="rect">
                      <a:avLst/>
                    </a:prstGeom>
                    <a:solidFill>
                      <a:srgbClr val="00FB92"/>
                    </a:solidFill>
                    <a:ln w="19050"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36000" tIns="36000" rIns="36000" bIns="3600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Neue Light for IBM" pitchFamily="34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8DAA13FB-35A8-F84B-AF98-60D89736B4C7}"/>
                        </a:ext>
                      </a:extLst>
                    </p:cNvPr>
                    <p:cNvSpPr/>
                    <p:nvPr/>
                  </p:nvSpPr>
                  <p:spPr bwMode="auto">
                    <a:xfrm rot="398025">
                      <a:off x="3661756" y="1040588"/>
                      <a:ext cx="124691" cy="115713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36000" tIns="36000" rIns="36000" bIns="3600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Neue Light for IBM" pitchFamily="34" charset="0"/>
                      </a:endParaRPr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DC1C3D1A-153C-ED40-B6EE-F1AD3D73140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44969" y="1497591"/>
                      <a:ext cx="124691" cy="1157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19050"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36000" tIns="36000" rIns="36000" bIns="3600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Neue Light for IBM" pitchFamily="34" charset="0"/>
                      </a:endParaRP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8F04A4F-9B19-CB45-971E-F309E074BA93}"/>
                        </a:ext>
                      </a:extLst>
                    </p:cNvPr>
                    <p:cNvSpPr/>
                    <p:nvPr/>
                  </p:nvSpPr>
                  <p:spPr bwMode="auto">
                    <a:xfrm rot="398025">
                      <a:off x="3643354" y="1272447"/>
                      <a:ext cx="124691" cy="1157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19050"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36000" tIns="36000" rIns="36000" bIns="3600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Neue Light for IBM" pitchFamily="34" charset="0"/>
                      </a:endParaRP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DAAEDF0A-35F2-3349-9E6E-35BAAE2A7B32}"/>
                        </a:ext>
                      </a:extLst>
                    </p:cNvPr>
                    <p:cNvSpPr/>
                    <p:nvPr/>
                  </p:nvSpPr>
                  <p:spPr bwMode="auto">
                    <a:xfrm rot="398025">
                      <a:off x="3626397" y="1489277"/>
                      <a:ext cx="124691" cy="1157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19050"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36000" tIns="36000" rIns="36000" bIns="3600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Neue Light for IBM" pitchFamily="34" charset="0"/>
                      </a:endParaRPr>
                    </a:p>
                  </p:txBody>
                </p:sp>
              </p:grp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BDC205D-BF45-3449-A3CD-4723D4C0E448}"/>
                    </a:ext>
                  </a:extLst>
                </p:cNvPr>
                <p:cNvSpPr txBox="1"/>
                <p:nvPr/>
              </p:nvSpPr>
              <p:spPr>
                <a:xfrm>
                  <a:off x="4470011" y="425708"/>
                  <a:ext cx="1006954" cy="439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pPr algn="ctr"/>
                  <a:r>
                    <a:rPr lang="en-US" sz="1000" dirty="0">
                      <a:ea typeface="IBM Plex Sans" charset="0"/>
                      <a:cs typeface="IBM Plex Sans" charset="0"/>
                    </a:rPr>
                    <a:t>Storage</a:t>
                  </a:r>
                </a:p>
              </p:txBody>
            </p: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F93E725-24EB-7347-9556-6AACEE66B5CB}"/>
                  </a:ext>
                </a:extLst>
              </p:cNvPr>
              <p:cNvCxnSpPr/>
              <p:nvPr/>
            </p:nvCxnSpPr>
            <p:spPr bwMode="auto">
              <a:xfrm flipV="1">
                <a:off x="2301073" y="1081771"/>
                <a:ext cx="327552" cy="8905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9F6964C-6A66-DA44-97A7-D15D16152EA2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 bwMode="auto">
              <a:xfrm>
                <a:off x="4046898" y="1102287"/>
                <a:ext cx="710317" cy="1101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6DC4F3-7A51-164A-9164-015873E027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036216" y="1544004"/>
                <a:ext cx="648016" cy="0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F7FBDDCA-FC7B-E742-B97C-DF43811ECBF6}"/>
                  </a:ext>
                </a:extLst>
              </p:cNvPr>
              <p:cNvSpPr/>
              <p:nvPr/>
            </p:nvSpPr>
            <p:spPr bwMode="auto">
              <a:xfrm>
                <a:off x="5064701" y="903832"/>
                <a:ext cx="1035903" cy="275241"/>
              </a:xfrm>
              <a:custGeom>
                <a:avLst/>
                <a:gdLst>
                  <a:gd name="connsiteX0" fmla="*/ 0 w 1273131"/>
                  <a:gd name="connsiteY0" fmla="*/ 259286 h 404483"/>
                  <a:gd name="connsiteX1" fmla="*/ 523702 w 1273131"/>
                  <a:gd name="connsiteY1" fmla="*/ 1592 h 404483"/>
                  <a:gd name="connsiteX2" fmla="*/ 1205345 w 1273131"/>
                  <a:gd name="connsiteY2" fmla="*/ 367352 h 404483"/>
                  <a:gd name="connsiteX3" fmla="*/ 1255222 w 1273131"/>
                  <a:gd name="connsiteY3" fmla="*/ 400603 h 404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3131" h="404483">
                    <a:moveTo>
                      <a:pt x="0" y="259286"/>
                    </a:moveTo>
                    <a:cubicBezTo>
                      <a:pt x="161405" y="121433"/>
                      <a:pt x="322811" y="-16419"/>
                      <a:pt x="523702" y="1592"/>
                    </a:cubicBezTo>
                    <a:cubicBezTo>
                      <a:pt x="724593" y="19603"/>
                      <a:pt x="1083425" y="300850"/>
                      <a:pt x="1205345" y="367352"/>
                    </a:cubicBezTo>
                    <a:cubicBezTo>
                      <a:pt x="1327265" y="433854"/>
                      <a:pt x="1245524" y="388134"/>
                      <a:pt x="1255222" y="400603"/>
                    </a:cubicBezTo>
                  </a:path>
                </a:pathLst>
              </a:cu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1" name="Footer Placeholder 2">
            <a:extLst>
              <a:ext uri="{FF2B5EF4-FFF2-40B4-BE49-F238E27FC236}">
                <a16:creationId xmlns:a16="http://schemas.microsoft.com/office/drawing/2014/main" id="{EA23E8BC-0476-4E63-A40E-DC07736490E0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0288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0312" y="201168"/>
            <a:ext cx="6238196" cy="80467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Impact on the hypervisor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939528D-D03F-FF47-9419-E5481F00C677}"/>
              </a:ext>
            </a:extLst>
          </p:cNvPr>
          <p:cNvSpPr txBox="1">
            <a:spLocks/>
          </p:cNvSpPr>
          <p:nvPr/>
        </p:nvSpPr>
        <p:spPr>
          <a:xfrm>
            <a:off x="203861" y="741721"/>
            <a:ext cx="8433013" cy="35443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marL="285750" indent="-285750" defTabSz="914400">
              <a:buFont typeface="IBM Plex Sans Medium" panose="020B0603050203000203" pitchFamily="34" charset="0"/>
              <a:buChar char="—"/>
            </a:pPr>
            <a:r>
              <a:rPr lang="en-US" kern="0" dirty="0">
                <a:latin typeface="+mn-lt"/>
              </a:rPr>
              <a:t>The Ultravisor is higher privileged than the hypervisor</a:t>
            </a:r>
          </a:p>
          <a:p>
            <a:pPr marL="285750" indent="-285750" defTabSz="914400">
              <a:buFont typeface="IBM Plex Sans Medium" panose="020B0603050203000203" pitchFamily="34" charset="0"/>
              <a:buChar char="—"/>
            </a:pPr>
            <a:r>
              <a:rPr lang="en-US" kern="0" dirty="0">
                <a:latin typeface="+mn-lt"/>
              </a:rPr>
              <a:t>The hypervisor (Linux/KVM) has been </a:t>
            </a:r>
            <a:r>
              <a:rPr lang="en-US" kern="0" dirty="0" err="1">
                <a:latin typeface="+mn-lt"/>
              </a:rPr>
              <a:t>paravirtualized</a:t>
            </a:r>
            <a:r>
              <a:rPr lang="en-US" kern="0" dirty="0">
                <a:latin typeface="+mn-lt"/>
              </a:rPr>
              <a:t> to operate properly with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the Ultravisor</a:t>
            </a:r>
          </a:p>
          <a:p>
            <a:pPr lvl="3" defTabSz="914400">
              <a:buFont typeface="Arial" panose="020B0604020202020204" pitchFamily="34" charset="0"/>
              <a:buChar char="•"/>
            </a:pPr>
            <a:r>
              <a:rPr lang="en-US" sz="1200" kern="0" dirty="0">
                <a:latin typeface="+mn-lt"/>
              </a:rPr>
              <a:t>Most of the required changes are in the architecture dependent sections of the hypervisor</a:t>
            </a:r>
          </a:p>
          <a:p>
            <a:pPr marL="285750" indent="-285750" defTabSz="914400">
              <a:buFont typeface="IBM Plex Sans Medium" panose="020B0603050203000203" pitchFamily="34" charset="0"/>
              <a:buChar char="—"/>
            </a:pPr>
            <a:r>
              <a:rPr lang="en-US" kern="0" dirty="0">
                <a:latin typeface="+mn-lt"/>
              </a:rPr>
              <a:t>When the hypervisor needs to update the partitioned scoped page table, it asks the Ultravisor for assistance</a:t>
            </a:r>
          </a:p>
          <a:p>
            <a:pPr marL="285750" indent="-285750" defTabSz="914400">
              <a:buFont typeface="IBM Plex Sans Medium" panose="020B0603050203000203" pitchFamily="34" charset="0"/>
              <a:buChar char="—"/>
            </a:pPr>
            <a:r>
              <a:rPr lang="en-US" kern="0" dirty="0">
                <a:latin typeface="+mn-lt"/>
              </a:rPr>
              <a:t>When the hypervisor is returning to an SVM it asks the Ultravisor to complete the return</a:t>
            </a:r>
          </a:p>
          <a:p>
            <a:pPr marL="285750" indent="-285750" defTabSz="914400">
              <a:buFont typeface="IBM Plex Sans Medium" panose="020B0603050203000203" pitchFamily="34" charset="0"/>
              <a:buChar char="—"/>
            </a:pPr>
            <a:r>
              <a:rPr lang="en-US" kern="0" dirty="0">
                <a:latin typeface="+mn-lt"/>
              </a:rPr>
              <a:t> The Heterogeneous Memory Management (HMM) was enhanced to enable the Ultravisor to associate secure pages with a secure VM</a:t>
            </a:r>
          </a:p>
          <a:p>
            <a:pPr defTabSz="914400"/>
            <a:endParaRPr lang="en-US" kern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24C6DF-7EAE-EB43-91B2-0D420D161192}"/>
              </a:ext>
            </a:extLst>
          </p:cNvPr>
          <p:cNvGrpSpPr/>
          <p:nvPr/>
        </p:nvGrpSpPr>
        <p:grpSpPr>
          <a:xfrm>
            <a:off x="3738624" y="2863469"/>
            <a:ext cx="5214485" cy="2152674"/>
            <a:chOff x="3929515" y="1437264"/>
            <a:chExt cx="5214485" cy="21526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060F8C-9B3E-E34E-82D9-97EA5724A944}"/>
                </a:ext>
              </a:extLst>
            </p:cNvPr>
            <p:cNvGrpSpPr/>
            <p:nvPr/>
          </p:nvGrpSpPr>
          <p:grpSpPr>
            <a:xfrm>
              <a:off x="4740536" y="1783299"/>
              <a:ext cx="4403464" cy="1134687"/>
              <a:chOff x="3198058" y="1948070"/>
              <a:chExt cx="4403464" cy="1134687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694014F-F9A5-204E-9B1F-DC718FA58BBF}"/>
                  </a:ext>
                </a:extLst>
              </p:cNvPr>
              <p:cNvSpPr/>
              <p:nvPr/>
            </p:nvSpPr>
            <p:spPr bwMode="auto">
              <a:xfrm>
                <a:off x="3198058" y="1948070"/>
                <a:ext cx="3483909" cy="682532"/>
              </a:xfrm>
              <a:prstGeom prst="rect">
                <a:avLst/>
              </a:prstGeom>
              <a:solidFill>
                <a:srgbClr val="FF7E79"/>
              </a:solidFill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</a:rPr>
                  <a:t>Hypervisor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22715A-738E-F44F-A932-96F4E1454D7D}"/>
                  </a:ext>
                </a:extLst>
              </p:cNvPr>
              <p:cNvSpPr/>
              <p:nvPr/>
            </p:nvSpPr>
            <p:spPr bwMode="auto">
              <a:xfrm>
                <a:off x="3198058" y="2736484"/>
                <a:ext cx="3483909" cy="346273"/>
              </a:xfrm>
              <a:prstGeom prst="rect">
                <a:avLst/>
              </a:prstGeom>
              <a:solidFill>
                <a:srgbClr val="FFFD78"/>
              </a:solidFill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</a:rPr>
                  <a:t>Protected Execution </a:t>
                </a:r>
                <a:r>
                  <a:rPr kumimoji="0" lang="en-US" sz="1600" u="none" strike="noStrike" cap="none" normalizeH="0" baseline="0" dirty="0" err="1">
                    <a:ln>
                      <a:noFill/>
                    </a:ln>
                    <a:solidFill>
                      <a:srgbClr val="191919"/>
                    </a:solidFill>
                    <a:effectLst/>
                  </a:rPr>
                  <a:t>Ultravisor</a:t>
                </a:r>
                <a:endParaRPr kumimoji="0" lang="en-US" sz="160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8D5DFC-C893-464B-B9B7-7C6543FDE406}"/>
                  </a:ext>
                </a:extLst>
              </p:cNvPr>
              <p:cNvSpPr txBox="1"/>
              <p:nvPr/>
            </p:nvSpPr>
            <p:spPr>
              <a:xfrm>
                <a:off x="6681967" y="2166225"/>
                <a:ext cx="919555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ea typeface="IBM Plex Sans" charset="0"/>
                    <a:cs typeface="IBM Plex Sans" charset="0"/>
                  </a:rPr>
                  <a:t>Untrusted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6A4FBE-B171-F84D-B297-EC8219B88740}"/>
                  </a:ext>
                </a:extLst>
              </p:cNvPr>
              <p:cNvSpPr txBox="1"/>
              <p:nvPr/>
            </p:nvSpPr>
            <p:spPr>
              <a:xfrm>
                <a:off x="6681967" y="2787752"/>
                <a:ext cx="919555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ea typeface="IBM Plex Sans" charset="0"/>
                    <a:cs typeface="IBM Plex Sans" charset="0"/>
                  </a:rPr>
                  <a:t>Trusted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75E3D7-1DEE-6840-9AB2-69ACE06463EE}"/>
                </a:ext>
              </a:extLst>
            </p:cNvPr>
            <p:cNvSpPr txBox="1"/>
            <p:nvPr/>
          </p:nvSpPr>
          <p:spPr>
            <a:xfrm>
              <a:off x="4147783" y="3091478"/>
              <a:ext cx="118930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ea typeface="IBM Plex Sans" charset="0"/>
                  <a:cs typeface="IBM Plex Sans" charset="0"/>
                </a:rPr>
                <a:t>Secure and trusted boot</a:t>
              </a: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DCB4012-F9F9-F74A-AECE-D2EF54B78941}"/>
                </a:ext>
              </a:extLst>
            </p:cNvPr>
            <p:cNvSpPr/>
            <p:nvPr/>
          </p:nvSpPr>
          <p:spPr bwMode="auto">
            <a:xfrm rot="12334961" flipH="1">
              <a:off x="3929515" y="1437264"/>
              <a:ext cx="1810568" cy="2152674"/>
            </a:xfrm>
            <a:prstGeom prst="arc">
              <a:avLst/>
            </a:prstGeom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8E21AFC-86F6-45E4-91FD-BA1A19C5B446}"/>
              </a:ext>
            </a:extLst>
          </p:cNvPr>
          <p:cNvSpPr txBox="1">
            <a:spLocks/>
          </p:cNvSpPr>
          <p:nvPr/>
        </p:nvSpPr>
        <p:spPr>
          <a:xfrm>
            <a:off x="305633" y="4776295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57427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66" y="210499"/>
            <a:ext cx="6444930" cy="80467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Approach at the hardware/firmware level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3D4D192-3699-E34B-9818-C87D71D170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466" y="580321"/>
            <a:ext cx="4123944" cy="4162960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dirty="0"/>
              <a:t>Target machine’s private key is in the TPM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Ultravisor uses the TPM to access the symmetric seed that protects the SVM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Ultravisor has a secure channel through hypervisor to the TPM</a:t>
            </a:r>
          </a:p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dirty="0"/>
              <a:t>The hardware enforces access to secure memory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Only software running in secure mode can access secure memory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After boot, only the SVMs and Ultravisor run in secure mode</a:t>
            </a:r>
          </a:p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dirty="0"/>
              <a:t>The Enter Secure Mode (ESM) </a:t>
            </a:r>
            <a:r>
              <a:rPr lang="en-US" dirty="0" err="1"/>
              <a:t>ultracall</a:t>
            </a:r>
            <a:r>
              <a:rPr lang="en-US" dirty="0"/>
              <a:t> causes the Ultravisor to verify the NVM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ESM Operand used to verify NVM</a:t>
            </a:r>
          </a:p>
          <a:p>
            <a:pPr marL="457202" lvl="1" indent="-285750">
              <a:buFont typeface="IBM Plex Sans Medium" panose="020B0603050203000203" pitchFamily="34" charset="0"/>
              <a:buChar char="—"/>
            </a:pPr>
            <a:endParaRPr lang="en-US" dirty="0"/>
          </a:p>
          <a:p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234588" y="944880"/>
            <a:ext cx="5038007" cy="2675865"/>
            <a:chOff x="4234588" y="944880"/>
            <a:chExt cx="5038007" cy="2675865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38DE42-8A75-3348-BBBF-5B990C0B34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07007" y="2304072"/>
              <a:ext cx="4448074" cy="0"/>
            </a:xfrm>
            <a:prstGeom prst="line">
              <a:avLst/>
            </a:prstGeom>
            <a:ln w="19050">
              <a:solidFill>
                <a:srgbClr val="AAAAA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7E0544C-FB47-8E4C-B5CA-3CFA36032C10}"/>
                </a:ext>
              </a:extLst>
            </p:cNvPr>
            <p:cNvGrpSpPr/>
            <p:nvPr/>
          </p:nvGrpSpPr>
          <p:grpSpPr>
            <a:xfrm>
              <a:off x="4234588" y="2354191"/>
              <a:ext cx="889912" cy="1110950"/>
              <a:chOff x="1920397" y="3277535"/>
              <a:chExt cx="1058538" cy="1321460"/>
            </a:xfrm>
          </p:grpSpPr>
          <p:pic>
            <p:nvPicPr>
              <p:cNvPr id="90" name="Graphic 14" descr="Database">
                <a:extLst>
                  <a:ext uri="{FF2B5EF4-FFF2-40B4-BE49-F238E27FC236}">
                    <a16:creationId xmlns:a16="http://schemas.microsoft.com/office/drawing/2014/main" id="{2B592559-F96B-9848-88E5-2A8D40B13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20397" y="3277535"/>
                <a:ext cx="1058538" cy="1058538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31B934A-41B8-974D-A270-CA3E62DAD071}"/>
                  </a:ext>
                </a:extLst>
              </p:cNvPr>
              <p:cNvSpPr txBox="1"/>
              <p:nvPr/>
            </p:nvSpPr>
            <p:spPr>
              <a:xfrm>
                <a:off x="1976839" y="4198885"/>
                <a:ext cx="94565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77500" lnSpcReduction="20000"/>
              </a:bodyPr>
              <a:lstStyle/>
              <a:p>
                <a:pPr algn="ctr"/>
                <a:r>
                  <a:rPr lang="en-US" sz="1000" dirty="0">
                    <a:ea typeface="IBM Plex Sans" charset="0"/>
                    <a:cs typeface="IBM Plex Sans" charset="0"/>
                  </a:rPr>
                  <a:t>Non-Volatile memory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B57A76-F78F-CF4D-8E19-E47FD71C438F}"/>
                </a:ext>
              </a:extLst>
            </p:cNvPr>
            <p:cNvGrpSpPr/>
            <p:nvPr/>
          </p:nvGrpSpPr>
          <p:grpSpPr>
            <a:xfrm>
              <a:off x="4923300" y="2597077"/>
              <a:ext cx="1232270" cy="931244"/>
              <a:chOff x="2739611" y="3566444"/>
              <a:chExt cx="1465768" cy="110770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1350DCA-C575-D946-A495-5178E05AF733}"/>
                  </a:ext>
                </a:extLst>
              </p:cNvPr>
              <p:cNvGrpSpPr/>
              <p:nvPr/>
            </p:nvGrpSpPr>
            <p:grpSpPr>
              <a:xfrm>
                <a:off x="2739611" y="3566444"/>
                <a:ext cx="945653" cy="1107702"/>
                <a:chOff x="2739611" y="3566444"/>
                <a:chExt cx="945653" cy="1107702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E11A0865-0241-3D42-9A84-3C97B7BEC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866050" y="3566444"/>
                  <a:ext cx="693394" cy="693394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68B50AD4-2C33-D74F-9021-CA6755C9B0A0}"/>
                    </a:ext>
                  </a:extLst>
                </p:cNvPr>
                <p:cNvSpPr txBox="1"/>
                <p:nvPr/>
              </p:nvSpPr>
              <p:spPr>
                <a:xfrm>
                  <a:off x="2739611" y="4120148"/>
                  <a:ext cx="945653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 fontScale="92500" lnSpcReduction="10000"/>
                </a:bodyPr>
                <a:lstStyle/>
                <a:p>
                  <a:pPr algn="ctr"/>
                  <a:r>
                    <a:rPr lang="en-US" sz="1000" dirty="0">
                      <a:ea typeface="IBM Plex Sans" charset="0"/>
                      <a:cs typeface="IBM Plex Sans" charset="0"/>
                    </a:rPr>
                    <a:t>Trusted Platform Module</a:t>
                  </a: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3AFA3AD-2CA7-EC43-AFE9-F1EB86103A38}"/>
                  </a:ext>
                </a:extLst>
              </p:cNvPr>
              <p:cNvSpPr txBox="1"/>
              <p:nvPr/>
            </p:nvSpPr>
            <p:spPr>
              <a:xfrm>
                <a:off x="3523008" y="3836424"/>
                <a:ext cx="68237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92500" lnSpcReduction="20000"/>
              </a:bodyPr>
              <a:lstStyle/>
              <a:p>
                <a:pPr algn="ctr"/>
                <a:r>
                  <a:rPr lang="en-US" sz="1000" dirty="0">
                    <a:ea typeface="IBM Plex Sans" charset="0"/>
                    <a:cs typeface="IBM Plex Sans" charset="0"/>
                  </a:rPr>
                  <a:t>Private Key</a:t>
                </a:r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2B8A0D83-AE57-A349-AA26-D768546AF8B6}"/>
                </a:ext>
              </a:extLst>
            </p:cNvPr>
            <p:cNvSpPr/>
            <p:nvPr/>
          </p:nvSpPr>
          <p:spPr bwMode="auto">
            <a:xfrm rot="12334961" flipH="1">
              <a:off x="4632432" y="944880"/>
              <a:ext cx="1522143" cy="1809751"/>
            </a:xfrm>
            <a:prstGeom prst="arc">
              <a:avLst/>
            </a:prstGeom>
            <a:ln w="2857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6ECAE23-CAEC-2D43-86D0-CE9BF392C012}"/>
                </a:ext>
              </a:extLst>
            </p:cNvPr>
            <p:cNvGrpSpPr/>
            <p:nvPr/>
          </p:nvGrpSpPr>
          <p:grpSpPr>
            <a:xfrm>
              <a:off x="5308716" y="1236511"/>
              <a:ext cx="3701988" cy="953930"/>
              <a:chOff x="3198058" y="1948070"/>
              <a:chExt cx="4403464" cy="1134687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53AAAD1-B71E-2D47-8AAF-A76F4977FFA8}"/>
                  </a:ext>
                </a:extLst>
              </p:cNvPr>
              <p:cNvSpPr/>
              <p:nvPr/>
            </p:nvSpPr>
            <p:spPr bwMode="auto">
              <a:xfrm>
                <a:off x="3198058" y="1948070"/>
                <a:ext cx="3483909" cy="682532"/>
              </a:xfrm>
              <a:prstGeom prst="rect">
                <a:avLst/>
              </a:prstGeom>
              <a:solidFill>
                <a:srgbClr val="FF7E79"/>
              </a:solidFill>
              <a:ln w="19050">
                <a:solidFill>
                  <a:srgbClr val="AAAAAA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</a:rPr>
                  <a:t>Hypervisor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D14153F-6F02-B044-8500-562D243F5C86}"/>
                  </a:ext>
                </a:extLst>
              </p:cNvPr>
              <p:cNvSpPr/>
              <p:nvPr/>
            </p:nvSpPr>
            <p:spPr bwMode="auto">
              <a:xfrm>
                <a:off x="3198058" y="2736484"/>
                <a:ext cx="3483909" cy="346273"/>
              </a:xfrm>
              <a:prstGeom prst="rect">
                <a:avLst/>
              </a:prstGeom>
              <a:solidFill>
                <a:srgbClr val="FFFD78"/>
              </a:solidFill>
              <a:ln w="19050">
                <a:solidFill>
                  <a:srgbClr val="AAAAAA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</a:rPr>
                  <a:t>Protected Execution </a:t>
                </a:r>
                <a:r>
                  <a:rPr kumimoji="0" lang="en-US" sz="1600" u="none" strike="noStrike" cap="none" normalizeH="0" baseline="0" dirty="0" err="1">
                    <a:ln>
                      <a:noFill/>
                    </a:ln>
                    <a:solidFill>
                      <a:srgbClr val="191919"/>
                    </a:solidFill>
                    <a:effectLst/>
                  </a:rPr>
                  <a:t>Ultravisor</a:t>
                </a:r>
                <a:endParaRPr kumimoji="0" lang="en-US" sz="160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A6BE1F2-F850-3044-9708-B3DEB32E4D05}"/>
                  </a:ext>
                </a:extLst>
              </p:cNvPr>
              <p:cNvSpPr txBox="1"/>
              <p:nvPr/>
            </p:nvSpPr>
            <p:spPr>
              <a:xfrm>
                <a:off x="6681967" y="2142898"/>
                <a:ext cx="919555" cy="2928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ea typeface="IBM Plex Sans" charset="0"/>
                    <a:cs typeface="IBM Plex Sans" charset="0"/>
                  </a:rPr>
                  <a:t>Untrusted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8AC8568-4B88-6E49-A8DF-EE44CAF92E61}"/>
                  </a:ext>
                </a:extLst>
              </p:cNvPr>
              <p:cNvSpPr txBox="1"/>
              <p:nvPr/>
            </p:nvSpPr>
            <p:spPr>
              <a:xfrm>
                <a:off x="6681967" y="2764425"/>
                <a:ext cx="919555" cy="2928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ea typeface="IBM Plex Sans" charset="0"/>
                    <a:cs typeface="IBM Plex Sans" charset="0"/>
                  </a:rPr>
                  <a:t>Trusted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6B6A66-A028-DF48-8EDE-552E9E1FB1C3}"/>
                </a:ext>
              </a:extLst>
            </p:cNvPr>
            <p:cNvSpPr txBox="1"/>
            <p:nvPr/>
          </p:nvSpPr>
          <p:spPr>
            <a:xfrm>
              <a:off x="4874840" y="2336296"/>
              <a:ext cx="918501" cy="336372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92500" lnSpcReduction="20000"/>
            </a:bodyPr>
            <a:lstStyle/>
            <a:p>
              <a:pPr algn="ctr"/>
              <a:r>
                <a:rPr lang="en-US" sz="1000" dirty="0">
                  <a:ea typeface="IBM Plex Sans" charset="0"/>
                  <a:cs typeface="IBM Plex Sans" charset="0"/>
                </a:rPr>
                <a:t>Secure and trusted boot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268289" y="2368376"/>
              <a:ext cx="3004306" cy="1252369"/>
              <a:chOff x="4455031" y="3354700"/>
              <a:chExt cx="3503325" cy="1530895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420450-D318-0446-A670-E42DB08D16EC}"/>
                  </a:ext>
                </a:extLst>
              </p:cNvPr>
              <p:cNvSpPr txBox="1"/>
              <p:nvPr/>
            </p:nvSpPr>
            <p:spPr>
              <a:xfrm>
                <a:off x="6845715" y="4290010"/>
                <a:ext cx="1112641" cy="4890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ea typeface="IBM Plex Sans" charset="0"/>
                    <a:cs typeface="IBM Plex Sans" charset="0"/>
                  </a:rPr>
                  <a:t>Normal Memory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A7E2421-84D0-BF4B-B244-7F2B8DF1FD1D}"/>
                  </a:ext>
                </a:extLst>
              </p:cNvPr>
              <p:cNvGrpSpPr/>
              <p:nvPr/>
            </p:nvGrpSpPr>
            <p:grpSpPr>
              <a:xfrm>
                <a:off x="5843924" y="4223210"/>
                <a:ext cx="994998" cy="549049"/>
                <a:chOff x="5508526" y="4029910"/>
                <a:chExt cx="994998" cy="54904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97BA63CC-0F28-7E4B-BF51-0DCE3362BFEC}"/>
                    </a:ext>
                  </a:extLst>
                </p:cNvPr>
                <p:cNvGrpSpPr/>
                <p:nvPr/>
              </p:nvGrpSpPr>
              <p:grpSpPr>
                <a:xfrm>
                  <a:off x="5914438" y="4029910"/>
                  <a:ext cx="589086" cy="549049"/>
                  <a:chOff x="5633842" y="934690"/>
                  <a:chExt cx="589086" cy="726089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ECE753AB-F0FA-4E4E-88D6-3E9ED563B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633842" y="934690"/>
                    <a:ext cx="364868" cy="5186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36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191919"/>
                      </a:solidFill>
                      <a:effectLst/>
                      <a:latin typeface="HelvNeue Light for IBM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90821D9-95C9-FB42-8ADC-92714CF0D2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745951" y="1038429"/>
                    <a:ext cx="364868" cy="5186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36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191919"/>
                      </a:solidFill>
                      <a:effectLst/>
                      <a:latin typeface="HelvNeue Light for IBM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FCBDA4EF-68C0-B342-B279-5D2A66F10F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858060" y="1142168"/>
                    <a:ext cx="364868" cy="51861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36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191919"/>
                      </a:solidFill>
                      <a:effectLst/>
                      <a:latin typeface="HelvNeue Light for IBM" pitchFamily="34" charset="0"/>
                    </a:endParaRPr>
                  </a:p>
                </p:txBody>
              </p:sp>
            </p:grp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78DA700F-49FB-0741-9566-50AFA92AF643}"/>
                    </a:ext>
                  </a:extLst>
                </p:cNvPr>
                <p:cNvCxnSpPr/>
                <p:nvPr/>
              </p:nvCxnSpPr>
              <p:spPr bwMode="auto">
                <a:xfrm>
                  <a:off x="5509993" y="4083864"/>
                  <a:ext cx="397599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DD693B0-2432-1544-80F5-82493A4D9137}"/>
                    </a:ext>
                  </a:extLst>
                </p:cNvPr>
                <p:cNvCxnSpPr/>
                <p:nvPr/>
              </p:nvCxnSpPr>
              <p:spPr bwMode="auto">
                <a:xfrm>
                  <a:off x="5508526" y="4205670"/>
                  <a:ext cx="397599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916EE90-E3A2-3D41-AA33-1D95330219F2}"/>
                  </a:ext>
                </a:extLst>
              </p:cNvPr>
              <p:cNvGrpSpPr/>
              <p:nvPr/>
            </p:nvGrpSpPr>
            <p:grpSpPr>
              <a:xfrm>
                <a:off x="5855628" y="3546358"/>
                <a:ext cx="975582" cy="556919"/>
                <a:chOff x="5550011" y="3412732"/>
                <a:chExt cx="975582" cy="556919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7237A258-868C-0E46-955B-815211F010FA}"/>
                    </a:ext>
                  </a:extLst>
                </p:cNvPr>
                <p:cNvCxnSpPr/>
                <p:nvPr/>
              </p:nvCxnSpPr>
              <p:spPr bwMode="auto">
                <a:xfrm>
                  <a:off x="5550011" y="3670272"/>
                  <a:ext cx="397599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94DC448-4EE6-9647-B277-1FC898AA9B7A}"/>
                    </a:ext>
                  </a:extLst>
                </p:cNvPr>
                <p:cNvCxnSpPr/>
                <p:nvPr/>
              </p:nvCxnSpPr>
              <p:spPr bwMode="auto">
                <a:xfrm>
                  <a:off x="5550011" y="3791135"/>
                  <a:ext cx="397599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B3D4F014-0AC7-BA46-A212-9384BA176285}"/>
                    </a:ext>
                  </a:extLst>
                </p:cNvPr>
                <p:cNvGrpSpPr/>
                <p:nvPr/>
              </p:nvGrpSpPr>
              <p:grpSpPr>
                <a:xfrm>
                  <a:off x="5947610" y="3412732"/>
                  <a:ext cx="577983" cy="556919"/>
                  <a:chOff x="4909587" y="915850"/>
                  <a:chExt cx="577983" cy="736497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BEC4652-030A-7A42-ABEF-5BA6F8D3C2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909587" y="915850"/>
                    <a:ext cx="362760" cy="51561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36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191919"/>
                      </a:solidFill>
                      <a:effectLst/>
                      <a:latin typeface="HelvNeue Light for IBM" pitchFamily="34" charset="0"/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4EF2EFF3-F8CA-6845-9095-D2DB990E2E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020809" y="1026291"/>
                    <a:ext cx="362760" cy="515615"/>
                  </a:xfrm>
                  <a:prstGeom prst="rect">
                    <a:avLst/>
                  </a:prstGeom>
                  <a:solidFill>
                    <a:srgbClr val="00FB92"/>
                  </a:solidFill>
                  <a:ln w="19050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36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191919"/>
                      </a:solidFill>
                      <a:effectLst/>
                      <a:latin typeface="HelvNeue Light for IBM" pitchFamily="34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7391E416-B012-6F41-8AE8-E18985AF0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124810" y="1136732"/>
                    <a:ext cx="362760" cy="515615"/>
                  </a:xfrm>
                  <a:prstGeom prst="rect">
                    <a:avLst/>
                  </a:prstGeom>
                  <a:solidFill>
                    <a:srgbClr val="FFFD78"/>
                  </a:solidFill>
                  <a:ln w="19050"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36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191919"/>
                      </a:solidFill>
                      <a:effectLst/>
                      <a:latin typeface="HelvNeue Light for IBM" pitchFamily="34" charset="0"/>
                    </a:endParaRPr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A0A8917-E17C-8E44-B8A2-756C852777D1}"/>
                  </a:ext>
                </a:extLst>
              </p:cNvPr>
              <p:cNvSpPr txBox="1"/>
              <p:nvPr/>
            </p:nvSpPr>
            <p:spPr>
              <a:xfrm>
                <a:off x="6824851" y="3602839"/>
                <a:ext cx="1092544" cy="4890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ea typeface="IBM Plex Sans" charset="0"/>
                    <a:cs typeface="IBM Plex Sans" charset="0"/>
                  </a:rPr>
                  <a:t>Secure Memory</a:t>
                </a: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4455031" y="3354700"/>
                <a:ext cx="1578461" cy="1530895"/>
                <a:chOff x="4395195" y="3317056"/>
                <a:chExt cx="1578461" cy="1530895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AF58989-FFFD-8E4D-B46C-B9BF7367F84D}"/>
                    </a:ext>
                  </a:extLst>
                </p:cNvPr>
                <p:cNvGrpSpPr/>
                <p:nvPr/>
              </p:nvGrpSpPr>
              <p:grpSpPr>
                <a:xfrm>
                  <a:off x="4395195" y="3317056"/>
                  <a:ext cx="1578461" cy="1530895"/>
                  <a:chOff x="4819144" y="3569021"/>
                  <a:chExt cx="717305" cy="717305"/>
                </a:xfrm>
              </p:grpSpPr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3629D78F-2751-EB4E-A30A-2FB64D0A6A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4819144" y="3569021"/>
                    <a:ext cx="717305" cy="717305"/>
                  </a:xfrm>
                  <a:prstGeom prst="rect">
                    <a:avLst/>
                  </a:prstGeom>
                </p:spPr>
              </p:pic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6BC726B-5DE7-1B40-9529-E0CC5E1949EE}"/>
                      </a:ext>
                    </a:extLst>
                  </p:cNvPr>
                  <p:cNvSpPr txBox="1"/>
                  <p:nvPr/>
                </p:nvSpPr>
                <p:spPr>
                  <a:xfrm>
                    <a:off x="4936883" y="3777832"/>
                    <a:ext cx="485799" cy="2996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sz="1400" dirty="0">
                      <a:latin typeface="Comic Sans MS" panose="030F0902030302020204" pitchFamily="66" charset="0"/>
                      <a:ea typeface="IBM Plex Sans" charset="0"/>
                      <a:cs typeface="Sana" pitchFamily="2" charset="-78"/>
                    </a:endParaRPr>
                  </a:p>
                  <a:p>
                    <a:pPr algn="ctr"/>
                    <a:r>
                      <a:rPr lang="en-US" sz="1400" dirty="0">
                        <a:ea typeface="IBM Plex Sans" charset="0"/>
                        <a:cs typeface="Sana" pitchFamily="2" charset="-78"/>
                      </a:rPr>
                      <a:t>CPU</a:t>
                    </a:r>
                  </a:p>
                </p:txBody>
              </p:sp>
            </p:grpSp>
            <p:sp>
              <p:nvSpPr>
                <p:cNvPr id="66" name="Rounded Rectangle 65"/>
                <p:cNvSpPr/>
                <p:nvPr/>
              </p:nvSpPr>
              <p:spPr bwMode="auto">
                <a:xfrm>
                  <a:off x="4728576" y="3607448"/>
                  <a:ext cx="939216" cy="475056"/>
                </a:xfrm>
                <a:prstGeom prst="roundRect">
                  <a:avLst/>
                </a:prstGeom>
                <a:solidFill>
                  <a:srgbClr val="FFFD78"/>
                </a:solidFill>
                <a:ln w="19050">
                  <a:solidFill>
                    <a:srgbClr val="FFFD78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36000" tIns="36000" rIns="36000" bIns="360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800" b="1" dirty="0">
                      <a:solidFill>
                        <a:srgbClr val="191919"/>
                      </a:solidFill>
                    </a:rPr>
                    <a:t>Protected Execution Facility</a:t>
                  </a:r>
                  <a:endParaRPr kumimoji="0" lang="en-US" sz="800" b="1" i="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</a:endParaRPr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5" name="Footer Placeholder 2">
            <a:extLst>
              <a:ext uri="{FF2B5EF4-FFF2-40B4-BE49-F238E27FC236}">
                <a16:creationId xmlns:a16="http://schemas.microsoft.com/office/drawing/2014/main" id="{AC9652F0-D768-4098-9CCF-3528D508AD49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6871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6E1E-0D0B-4AD8-9BC3-CA9FE475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7" y="174176"/>
            <a:ext cx="4142232" cy="58782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ESM Operand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7F937-7DA1-47E4-893F-80D350223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16380-DA0A-4711-B03A-EDBA7ECFAD53}"/>
              </a:ext>
            </a:extLst>
          </p:cNvPr>
          <p:cNvSpPr txBox="1"/>
          <p:nvPr/>
        </p:nvSpPr>
        <p:spPr>
          <a:xfrm rot="10800000" flipV="1">
            <a:off x="195985" y="802037"/>
            <a:ext cx="4160928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IBM Plex Sans Medium" panose="020B0603050203000203" pitchFamily="34" charset="0"/>
              <a:buChar char="—"/>
              <a:defRPr/>
            </a:pPr>
            <a:r>
              <a:rPr lang="en-US" sz="16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Ultravisor only has access if SVM is authorized to run on this target system</a:t>
            </a:r>
          </a:p>
          <a:p>
            <a:pPr marL="285750" indent="-285750">
              <a:buFont typeface="IBM Plex Sans Medium" panose="020B0603050203000203" pitchFamily="34" charset="0"/>
              <a:buChar char="—"/>
              <a:defRPr/>
            </a:pPr>
            <a:r>
              <a:rPr lang="en-US" sz="16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The Ultravisor uses the TPM to access the symmetric seed </a:t>
            </a:r>
          </a:p>
          <a:p>
            <a:pPr marL="628741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From which it generates a symmetric key and HMAC key</a:t>
            </a:r>
          </a:p>
          <a:p>
            <a:pPr marL="285750" indent="-285750">
              <a:buFont typeface="IBM Plex Sans Medium" panose="020B0603050203000203" pitchFamily="34" charset="0"/>
              <a:buChar char="—"/>
              <a:defRPr/>
            </a:pPr>
            <a:r>
              <a:rPr lang="en-US" sz="16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Each lock box is an index and a wrapped key (index = hash of public key)</a:t>
            </a:r>
          </a:p>
          <a:p>
            <a:pPr marL="628741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Wrapped key: the symmetric seed   encrypted with the target machine’s public key 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IBM Plex Sans Medium" panose="020B0603050203000203" pitchFamily="34" charset="0"/>
              <a:buChar char="—"/>
              <a:tabLst/>
              <a:defRPr/>
            </a:pPr>
            <a:r>
              <a:rPr lang="en-US" sz="16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Integrity information for verification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IBM Plex Sans Medium" panose="020B0603050203000203" pitchFamily="34" charset="0"/>
              <a:buChar char="—"/>
              <a:tabLst/>
              <a:defRPr/>
            </a:pPr>
            <a:r>
              <a:rPr lang="en-US" sz="16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Pass phrase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IBM Plex Sans Medium" panose="020B0603050203000203" pitchFamily="34" charset="0"/>
              <a:buChar char="—"/>
              <a:tabLst/>
              <a:defRPr/>
            </a:pPr>
            <a:r>
              <a:rPr lang="en-US" sz="1600" dirty="0">
                <a:solidFill>
                  <a:srgbClr val="000000"/>
                </a:solidFill>
                <a:ea typeface="IBM Plex Sans" charset="0"/>
                <a:cs typeface="IBM Plex Sans" charset="0"/>
              </a:rPr>
              <a:t>Customer data</a:t>
            </a:r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55F646E2-9B16-444E-B945-7D5807F6E843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IBM Research/ October 1, 2019 / © 2018 IBM Corporation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7B15F-767A-4FD2-8250-BCF821FD4CFC}"/>
              </a:ext>
            </a:extLst>
          </p:cNvPr>
          <p:cNvSpPr/>
          <p:nvPr/>
        </p:nvSpPr>
        <p:spPr>
          <a:xfrm>
            <a:off x="5172449" y="1475855"/>
            <a:ext cx="3023754" cy="301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E2CC8D-9C56-401F-A366-5507FCE597F7}"/>
              </a:ext>
            </a:extLst>
          </p:cNvPr>
          <p:cNvSpPr/>
          <p:nvPr/>
        </p:nvSpPr>
        <p:spPr>
          <a:xfrm>
            <a:off x="5211050" y="4202776"/>
            <a:ext cx="2933497" cy="247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HMAC of Payload block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0808C1-3AA9-4521-8F73-DB39E6DFE085}"/>
              </a:ext>
            </a:extLst>
          </p:cNvPr>
          <p:cNvSpPr/>
          <p:nvPr/>
        </p:nvSpPr>
        <p:spPr>
          <a:xfrm>
            <a:off x="5216166" y="3915850"/>
            <a:ext cx="2933497" cy="2474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CD</a:t>
            </a:r>
            <a:r>
              <a:rPr kumimoji="0" lang="en-US" sz="1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Customer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80F6DD-5FC8-43D5-B1A5-FC9B8E1A0C03}"/>
              </a:ext>
            </a:extLst>
          </p:cNvPr>
          <p:cNvSpPr/>
          <p:nvPr/>
        </p:nvSpPr>
        <p:spPr>
          <a:xfrm>
            <a:off x="5216166" y="3143287"/>
            <a:ext cx="2933497" cy="450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CD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Passphrase for encrypted filesystem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199C61-F56E-4497-8804-F9D72D0E462A}"/>
              </a:ext>
            </a:extLst>
          </p:cNvPr>
          <p:cNvSpPr/>
          <p:nvPr/>
        </p:nvSpPr>
        <p:spPr>
          <a:xfrm>
            <a:off x="5216166" y="2473308"/>
            <a:ext cx="2933497" cy="6333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Integrity Information: Kernel, Kernel command line,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Initramfs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RTAS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4E6D25-1371-4B81-A059-1AD47B3000DF}"/>
              </a:ext>
            </a:extLst>
          </p:cNvPr>
          <p:cNvSpPr/>
          <p:nvPr/>
        </p:nvSpPr>
        <p:spPr>
          <a:xfrm>
            <a:off x="5212020" y="2004577"/>
            <a:ext cx="2937643" cy="432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Symmetric seed encrypted for Machine 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C82E13-D648-4373-86EC-C08C02B76B26}"/>
              </a:ext>
            </a:extLst>
          </p:cNvPr>
          <p:cNvSpPr/>
          <p:nvPr/>
        </p:nvSpPr>
        <p:spPr>
          <a:xfrm>
            <a:off x="5244300" y="1520831"/>
            <a:ext cx="2938613" cy="432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Symmetric seed encrypted for Machine A (primary)</a:t>
            </a: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5090FC1E-3498-4F4C-8D95-64BEB98FFFCC}"/>
              </a:ext>
            </a:extLst>
          </p:cNvPr>
          <p:cNvSpPr/>
          <p:nvPr/>
        </p:nvSpPr>
        <p:spPr>
          <a:xfrm>
            <a:off x="8234804" y="1554159"/>
            <a:ext cx="276998" cy="882521"/>
          </a:xfrm>
          <a:prstGeom prst="rightBrace">
            <a:avLst>
              <a:gd name="adj1" fmla="val 379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9614978F-7CCD-47FD-B633-3583917EF238}"/>
              </a:ext>
            </a:extLst>
          </p:cNvPr>
          <p:cNvSpPr/>
          <p:nvPr/>
        </p:nvSpPr>
        <p:spPr>
          <a:xfrm>
            <a:off x="8234358" y="2475229"/>
            <a:ext cx="276999" cy="1688049"/>
          </a:xfrm>
          <a:prstGeom prst="rightBrace">
            <a:avLst>
              <a:gd name="adj1" fmla="val 379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12876379-E6A6-44C3-BB50-F58EC1712ABB}"/>
              </a:ext>
            </a:extLst>
          </p:cNvPr>
          <p:cNvSpPr/>
          <p:nvPr/>
        </p:nvSpPr>
        <p:spPr>
          <a:xfrm flipH="1">
            <a:off x="4832968" y="2473308"/>
            <a:ext cx="276999" cy="1976895"/>
          </a:xfrm>
          <a:prstGeom prst="rightBrace">
            <a:avLst>
              <a:gd name="adj1" fmla="val 3791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324A26-0422-4904-8BF0-CF2043065A02}"/>
              </a:ext>
            </a:extLst>
          </p:cNvPr>
          <p:cNvSpPr txBox="1"/>
          <p:nvPr/>
        </p:nvSpPr>
        <p:spPr>
          <a:xfrm rot="5400000">
            <a:off x="8143983" y="1898275"/>
            <a:ext cx="92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Lock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42C90F-51F9-4E78-9A28-64DD41546962}"/>
              </a:ext>
            </a:extLst>
          </p:cNvPr>
          <p:cNvSpPr txBox="1"/>
          <p:nvPr/>
        </p:nvSpPr>
        <p:spPr>
          <a:xfrm rot="16200000">
            <a:off x="4301647" y="3314451"/>
            <a:ext cx="835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Payload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FC2DB3-66FE-409B-B9F1-5B7B3B853FAE}"/>
              </a:ext>
            </a:extLst>
          </p:cNvPr>
          <p:cNvSpPr txBox="1"/>
          <p:nvPr/>
        </p:nvSpPr>
        <p:spPr>
          <a:xfrm rot="5400000">
            <a:off x="7816651" y="3130596"/>
            <a:ext cx="159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Payload block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A5CB7F2-DB10-4986-9CF7-59C5119A143E}"/>
              </a:ext>
            </a:extLst>
          </p:cNvPr>
          <p:cNvSpPr>
            <a:spLocks noChangeAspect="1"/>
          </p:cNvSpPr>
          <p:nvPr/>
        </p:nvSpPr>
        <p:spPr>
          <a:xfrm>
            <a:off x="6713607" y="364437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1C959F-0121-446A-820E-5807ACD5220D}"/>
              </a:ext>
            </a:extLst>
          </p:cNvPr>
          <p:cNvSpPr>
            <a:spLocks noChangeAspect="1"/>
          </p:cNvSpPr>
          <p:nvPr/>
        </p:nvSpPr>
        <p:spPr>
          <a:xfrm>
            <a:off x="6713607" y="373124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4294462-04F1-4F6D-956D-A69B67B7E2F1}"/>
              </a:ext>
            </a:extLst>
          </p:cNvPr>
          <p:cNvSpPr>
            <a:spLocks noChangeAspect="1"/>
          </p:cNvSpPr>
          <p:nvPr/>
        </p:nvSpPr>
        <p:spPr>
          <a:xfrm>
            <a:off x="6713607" y="382497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 animBg="1"/>
      <p:bldP spid="65" grpId="0" animBg="1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451E19-CE02-4A5E-ADB6-5E451F3E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66" y="251714"/>
            <a:ext cx="5593329" cy="80467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Verifying integrity of system and SVM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9E899-5493-4826-9BC2-F004CC1347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Research/ August 28, 2018 / © 2018 IBM Corporation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815C1-C7E4-4BED-9B57-BE67FEB92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0D591B-0548-45BA-8051-77E5C0667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311" y="994162"/>
            <a:ext cx="8495150" cy="3793737"/>
          </a:xfrm>
        </p:spPr>
        <p:txBody>
          <a:bodyPr/>
          <a:lstStyle/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1600" dirty="0"/>
              <a:t>Verification relies on secure and trusted boot to generate a value representing the </a:t>
            </a:r>
            <a:br>
              <a:rPr lang="en-US" sz="1600" dirty="0"/>
            </a:br>
            <a:r>
              <a:rPr lang="en-US" sz="1600" dirty="0"/>
              <a:t>hardware vendor and the hardware state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1600" dirty="0"/>
              <a:t>During verification, the Ultravisor uses the TPM to confirm the values specified by creator of the SVM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1600" dirty="0"/>
              <a:t>Verification relies on the creator of the SVM to specify which machine(s) is authorized to run SVM</a:t>
            </a:r>
          </a:p>
          <a:p>
            <a:pPr marL="457203" lvl="2" indent="-285750"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This is done by specifying the public key of a target machine and a PCR 6 value/policy</a:t>
            </a:r>
          </a:p>
          <a:p>
            <a:pPr marL="457203" lvl="2" indent="-285750"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A lockbox give a target machine access to the symmetric seed protecting the SVM</a:t>
            </a:r>
          </a:p>
          <a:p>
            <a:pPr marL="457203" lvl="2" indent="-285750"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If the Ultravisor does not find a valid Lockbox, the machine is not authorized</a:t>
            </a:r>
          </a:p>
          <a:p>
            <a:pPr marL="457203" lvl="2" indent="-285750"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If the PCR6 value and policy are not correct the Ultravisor will not have access to the symmetric seed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1600" dirty="0"/>
              <a:t>Each time the SVM starts, the state of the system and the integrity of the SVM are verified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096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65" y="249025"/>
            <a:ext cx="7217163" cy="656525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Balancing needs among cloud providers, users, and equipment manufactures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0158" y="1138335"/>
            <a:ext cx="5161638" cy="3600505"/>
          </a:xfrm>
        </p:spPr>
        <p:txBody>
          <a:bodyPr/>
          <a:lstStyle/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Some Cloud applications require (or are more easily facilitated by) sharing of secure memory between TEEs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 err="1"/>
              <a:t>OpenPOWER</a:t>
            </a:r>
            <a:r>
              <a:rPr lang="en-US" dirty="0"/>
              <a:t> manufactures supply firmware updates to their customers to fix issues.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Cloud providers want to be able to add and subtract machines from their infrastructure without affecting TEEs</a:t>
            </a:r>
          </a:p>
          <a:p>
            <a:pPr marL="457203" lvl="2" indent="-285750"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This includes transparently applying firmware updates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Users of TEE often want to be able to exclude their cloud provider from their TCB</a:t>
            </a:r>
          </a:p>
          <a:p>
            <a:pPr marL="457203" lvl="2" indent="-285750"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Some customers want to retain control of their secrets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Users of TEE want to be able to specify the requirements of an acceptable platform</a:t>
            </a:r>
          </a:p>
          <a:p>
            <a:endParaRPr lang="en-US" dirty="0"/>
          </a:p>
          <a:p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92EEC2A-8FD1-433C-B8AD-FCFDFC009A0D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  <p:pic>
        <p:nvPicPr>
          <p:cNvPr id="9" name="Picture 8" descr="A picture containing dark, blue, night sky&#10;&#10;Description automatically generated">
            <a:extLst>
              <a:ext uri="{FF2B5EF4-FFF2-40B4-BE49-F238E27FC236}">
                <a16:creationId xmlns:a16="http://schemas.microsoft.com/office/drawing/2014/main" id="{F6542A0A-7F08-49A2-9CD6-36C0718A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823" y="1371600"/>
            <a:ext cx="3383510" cy="27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4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A41D06-D162-4AE0-998F-AC252AF9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66" y="249756"/>
            <a:ext cx="4142232" cy="48079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Cloud integration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1D5EE-9712-4F41-8651-0BE7BC2B6E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E11419-1E24-4E8C-967E-8FDB6772F7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005840"/>
            <a:ext cx="4123944" cy="3489960"/>
          </a:xfrm>
        </p:spPr>
        <p:txBody>
          <a:bodyPr/>
          <a:lstStyle/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Design allows the authorization for a TEE to execute on a particular machine to be inserted just prior to execution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Proposes to utilize a Hardware Security Module (HSM) to generate the authorization, which meets creator’s  specification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HSM is controlled by creator of SVM but part of the cloud provider’s infrastructure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Allows creator of SVM to specify requirements that target system must fulfill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D284A-D801-474A-A118-7E9670D6D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Research/ August 28, 2018 / © 2018 IBM Corporation</a:t>
            </a:r>
            <a:endParaRPr lang="en-US" dirty="0"/>
          </a:p>
        </p:txBody>
      </p:sp>
      <p:graphicFrame>
        <p:nvGraphicFramePr>
          <p:cNvPr id="14" name="Object 13">
            <a:hlinkClick r:id="" action="ppaction://ole?verb=0"/>
            <a:extLst>
              <a:ext uri="{FF2B5EF4-FFF2-40B4-BE49-F238E27FC236}">
                <a16:creationId xmlns:a16="http://schemas.microsoft.com/office/drawing/2014/main" id="{0915DF1A-A43A-4093-B731-D9BE5011EB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602927"/>
              </p:ext>
            </p:extLst>
          </p:nvPr>
        </p:nvGraphicFramePr>
        <p:xfrm>
          <a:off x="4361688" y="681961"/>
          <a:ext cx="4595060" cy="3779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Presentation" r:id="rId3" imgW="1873209" imgH="1539289" progId="PowerPoint.Show.12">
                  <p:embed/>
                </p:oleObj>
              </mc:Choice>
              <mc:Fallback>
                <p:oleObj name="Presentation" r:id="rId3" imgW="1873209" imgH="1539289" progId="PowerPoint.Show.12">
                  <p:embed/>
                  <p:pic>
                    <p:nvPicPr>
                      <p:cNvPr id="14" name="Object 1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915DF1A-A43A-4093-B731-D9BE5011EB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688" y="681961"/>
                        <a:ext cx="4595060" cy="3779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1797D6-7251-45A4-A869-B29BA7A3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188913"/>
            <a:ext cx="4142232" cy="80467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7139A-6C9E-4601-9CEE-C87DB075B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B4B21-6A1B-4694-8371-5D6DE2D173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312" y="630846"/>
            <a:ext cx="8355190" cy="4157053"/>
          </a:xfrm>
        </p:spPr>
        <p:txBody>
          <a:bodyPr/>
          <a:lstStyle/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sz="1800" dirty="0"/>
              <a:t>Our initial work focused on the functionality and security of PEF, not performance optimizations</a:t>
            </a:r>
          </a:p>
          <a:p>
            <a:pPr marL="457202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Functionality was tested by running multiple virtual machines with different workloads</a:t>
            </a:r>
          </a:p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sz="1800" dirty="0"/>
              <a:t>We investigated the difference between NVM and SVM performance</a:t>
            </a:r>
          </a:p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sz="1800" dirty="0"/>
              <a:t>We ran our evaluation on IBM AC 925s configured to run with PEF enabled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523A-AD37-4C23-BC2B-8F6D4C3AB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Research/ August 28,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9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5744FD-B643-4360-9F27-F0E6D9B2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7" y="247456"/>
            <a:ext cx="4940186" cy="6112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Spec CPU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Intrate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and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Intspeed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47426-279B-4D48-9606-922D39116D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Research/ August 28, 2018 / © 2018 IBM Corporation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4E44F-2852-466D-B1D4-58E4BBAC5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01BBF-5730-4975-BA02-549D6842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368"/>
            <a:ext cx="9144000" cy="397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1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C46D-91BE-463F-A8E8-4EC12468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66" y="253476"/>
            <a:ext cx="5789272" cy="45288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Real World Application Apache (ab)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51A97-2178-4BC0-8507-25ABC18617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Research/ August 28, 2018 / © 2018 IBM Corporation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E10A3-AD6E-4C2A-98D0-FF015E75B5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32B59-A2D2-448E-BC1A-4263F49D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5" y="758666"/>
            <a:ext cx="6818050" cy="392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Acknowledgements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0312" y="2312094"/>
            <a:ext cx="4123944" cy="1992935"/>
          </a:xfrm>
        </p:spPr>
        <p:txBody>
          <a:bodyPr/>
          <a:lstStyle/>
          <a:p>
            <a:r>
              <a:rPr lang="en-US" dirty="0"/>
              <a:t>IBM is a registered trademark of International Business Machines Corporation in the United States and/or other countries. Linux is a registered trademark of Linus Torvalds. Other company, product, and service names may be trademarks or service marks of others. </a:t>
            </a:r>
          </a:p>
          <a:p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FB902A-355B-4B5E-AC6C-BD1B5BE1112E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D26A5B-AF1B-4370-922C-543E28B0B1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7" y="1139954"/>
            <a:ext cx="4123876" cy="3252216"/>
          </a:xfrm>
        </p:spPr>
        <p:txBody>
          <a:bodyPr/>
          <a:lstStyle/>
          <a:p>
            <a:r>
              <a:rPr lang="en-US" dirty="0"/>
              <a:t>The authors would like to acknowledge the significant contributions to this project by Mike Anderson, Thiago J. </a:t>
            </a:r>
            <a:r>
              <a:rPr lang="en-US" dirty="0" err="1"/>
              <a:t>Bauermann</a:t>
            </a:r>
            <a:r>
              <a:rPr lang="en-US" dirty="0"/>
              <a:t>, Christopher J Engel, Ronald </a:t>
            </a:r>
            <a:r>
              <a:rPr lang="en-US" dirty="0" err="1"/>
              <a:t>Kalla</a:t>
            </a:r>
            <a:r>
              <a:rPr lang="en-US" dirty="0"/>
              <a:t>, </a:t>
            </a:r>
            <a:r>
              <a:rPr lang="en-US" dirty="0" err="1"/>
              <a:t>Memmet</a:t>
            </a:r>
            <a:r>
              <a:rPr lang="en-US" dirty="0"/>
              <a:t> </a:t>
            </a:r>
            <a:r>
              <a:rPr lang="en-US" dirty="0" err="1"/>
              <a:t>Kayaalp</a:t>
            </a:r>
            <a:r>
              <a:rPr lang="en-US" dirty="0"/>
              <a:t>, Jens Leenstra, </a:t>
            </a:r>
            <a:r>
              <a:rPr lang="en-US" dirty="0" err="1"/>
              <a:t>Dimitrios</a:t>
            </a:r>
            <a:r>
              <a:rPr lang="en-US" dirty="0"/>
              <a:t> </a:t>
            </a:r>
            <a:r>
              <a:rPr lang="en-US" dirty="0" err="1"/>
              <a:t>Pendarakis</a:t>
            </a:r>
            <a:r>
              <a:rPr lang="en-US" dirty="0"/>
              <a:t>, Peter A. Sandon, and Sarah Wright. Without their efforts this project would not have been successful.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6555A-0D27-4620-AE3F-AA1A3B9D12DD}"/>
              </a:ext>
            </a:extLst>
          </p:cNvPr>
          <p:cNvSpPr txBox="1"/>
          <p:nvPr/>
        </p:nvSpPr>
        <p:spPr>
          <a:xfrm>
            <a:off x="97104" y="1142543"/>
            <a:ext cx="4361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This work represents the view of the authors and does not necessarily represent the view of IBM.  All the code discussed in this presentation has been Open Sourced.  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1797D6-7251-45A4-A869-B29BA7A3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7" y="249756"/>
            <a:ext cx="4142232" cy="656331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Evaluation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7139A-6C9E-4601-9CEE-C87DB075B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B4B21-6A1B-4694-8371-5D6DE2D173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311" y="845244"/>
            <a:ext cx="7244847" cy="3942655"/>
          </a:xfrm>
        </p:spPr>
        <p:txBody>
          <a:bodyPr/>
          <a:lstStyle/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2000" dirty="0"/>
              <a:t>The </a:t>
            </a:r>
            <a:r>
              <a:rPr lang="en-US" sz="2000" dirty="0" err="1"/>
              <a:t>speccpu</a:t>
            </a:r>
            <a:r>
              <a:rPr lang="en-US" sz="2000" dirty="0"/>
              <a:t> and </a:t>
            </a:r>
            <a:r>
              <a:rPr lang="en-US" sz="2000" dirty="0" err="1"/>
              <a:t>specint</a:t>
            </a:r>
            <a:r>
              <a:rPr lang="en-US" sz="2000" dirty="0"/>
              <a:t> measurements are very similar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2000" dirty="0"/>
              <a:t>There was no significant impact of boot time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2000" dirty="0"/>
              <a:t>Network and block performance test showed impact from PEF  </a:t>
            </a:r>
          </a:p>
          <a:p>
            <a:pPr marL="514352" lvl="1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As expected, smaller blocks have more overhead than larger blocks </a:t>
            </a:r>
          </a:p>
          <a:p>
            <a:pPr marL="514352" lvl="1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extra overhead appears to be because of bounce buffering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523A-AD37-4C23-BC2B-8F6D4C3AB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Research/ August 28,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3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D031-DEE7-423C-B476-8FB18DA3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Complexity of Approach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8573F-F258-44BA-AD00-18A9125E4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EB4AC-908A-4200-B86C-E82F4B17EB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65FAB718-D222-4AA4-8DCD-BABA2BC41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62356"/>
              </p:ext>
            </p:extLst>
          </p:nvPr>
        </p:nvGraphicFramePr>
        <p:xfrm>
          <a:off x="2469839" y="981082"/>
          <a:ext cx="4367892" cy="1399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964">
                  <a:extLst>
                    <a:ext uri="{9D8B030D-6E8A-4147-A177-3AD203B41FA5}">
                      <a16:colId xmlns:a16="http://schemas.microsoft.com/office/drawing/2014/main" val="3051131605"/>
                    </a:ext>
                  </a:extLst>
                </a:gridCol>
                <a:gridCol w="1455964">
                  <a:extLst>
                    <a:ext uri="{9D8B030D-6E8A-4147-A177-3AD203B41FA5}">
                      <a16:colId xmlns:a16="http://schemas.microsoft.com/office/drawing/2014/main" val="3306278860"/>
                    </a:ext>
                  </a:extLst>
                </a:gridCol>
                <a:gridCol w="1455964">
                  <a:extLst>
                    <a:ext uri="{9D8B030D-6E8A-4147-A177-3AD203B41FA5}">
                      <a16:colId xmlns:a16="http://schemas.microsoft.com/office/drawing/2014/main" val="2948243902"/>
                    </a:ext>
                  </a:extLst>
                </a:gridCol>
              </a:tblGrid>
              <a:tr h="374543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KLOC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 bytes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970389"/>
                  </a:ext>
                </a:extLst>
              </a:tr>
              <a:tr h="341542">
                <a:tc>
                  <a:txBody>
                    <a:bodyPr/>
                    <a:lstStyle/>
                    <a:p>
                      <a:r>
                        <a:rPr lang="en-US" sz="1400" dirty="0"/>
                        <a:t>Ultravisor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29942"/>
                  </a:ext>
                </a:extLst>
              </a:tr>
              <a:tr h="341542">
                <a:tc>
                  <a:txBody>
                    <a:bodyPr/>
                    <a:lstStyle/>
                    <a:p>
                      <a:r>
                        <a:rPr lang="en-US" sz="1400" dirty="0"/>
                        <a:t>TSS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575379"/>
                  </a:ext>
                </a:extLst>
              </a:tr>
              <a:tr h="341542">
                <a:tc>
                  <a:txBody>
                    <a:bodyPr/>
                    <a:lstStyle/>
                    <a:p>
                      <a:r>
                        <a:rPr lang="en-US" sz="1400" dirty="0"/>
                        <a:t>Kernel/KVM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383668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A9FCD43E-C88F-4839-937E-006DD692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83245"/>
              </p:ext>
            </p:extLst>
          </p:nvPr>
        </p:nvGraphicFramePr>
        <p:xfrm>
          <a:off x="2334447" y="2874144"/>
          <a:ext cx="4638676" cy="161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975">
                  <a:extLst>
                    <a:ext uri="{9D8B030D-6E8A-4147-A177-3AD203B41FA5}">
                      <a16:colId xmlns:a16="http://schemas.microsoft.com/office/drawing/2014/main" val="4117630591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1594536011"/>
                    </a:ext>
                  </a:extLst>
                </a:gridCol>
              </a:tblGrid>
              <a:tr h="327518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Lines of Code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426110"/>
                  </a:ext>
                </a:extLst>
              </a:tr>
              <a:tr h="327518">
                <a:tc>
                  <a:txBody>
                    <a:bodyPr/>
                    <a:lstStyle/>
                    <a:p>
                      <a:r>
                        <a:rPr lang="en-US" sz="1400" dirty="0"/>
                        <a:t>Host Kernel Paravirtualization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86795"/>
                  </a:ext>
                </a:extLst>
              </a:tr>
              <a:tr h="327518">
                <a:tc>
                  <a:txBody>
                    <a:bodyPr/>
                    <a:lstStyle/>
                    <a:p>
                      <a:r>
                        <a:rPr lang="en-US" sz="1400" dirty="0"/>
                        <a:t>Host Kernel HMM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267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71863"/>
                  </a:ext>
                </a:extLst>
              </a:tr>
              <a:tr h="327518">
                <a:tc>
                  <a:txBody>
                    <a:bodyPr/>
                    <a:lstStyle/>
                    <a:p>
                      <a:r>
                        <a:rPr lang="en-US" sz="1400" dirty="0"/>
                        <a:t>Secure VM Kernel enablement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61350"/>
                  </a:ext>
                </a:extLst>
              </a:tr>
              <a:tr h="269193">
                <a:tc>
                  <a:txBody>
                    <a:bodyPr/>
                    <a:lstStyle/>
                    <a:p>
                      <a:r>
                        <a:rPr lang="en-US" sz="1400" dirty="0"/>
                        <a:t>QEMU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032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DA6C28-09E4-4E9F-AEB6-820971589755}"/>
              </a:ext>
            </a:extLst>
          </p:cNvPr>
          <p:cNvSpPr txBox="1"/>
          <p:nvPr/>
        </p:nvSpPr>
        <p:spPr>
          <a:xfrm>
            <a:off x="2262766" y="2546503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IBM Plex Sans" charset="0"/>
                <a:ea typeface="IBM Plex Sans" charset="0"/>
                <a:cs typeface="IBM Plex Sans" charset="0"/>
              </a:rPr>
              <a:t>Linux 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2390D-7A6C-47EB-BB13-7E6F3F514DCD}"/>
              </a:ext>
            </a:extLst>
          </p:cNvPr>
          <p:cNvSpPr txBox="1"/>
          <p:nvPr/>
        </p:nvSpPr>
        <p:spPr>
          <a:xfrm>
            <a:off x="2385196" y="673305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IBM Plex Sans" charset="0"/>
                <a:ea typeface="IBM Plex Sans" charset="0"/>
                <a:cs typeface="IBM Plex Sans" charset="0"/>
              </a:rPr>
              <a:t>Code Size</a:t>
            </a:r>
          </a:p>
        </p:txBody>
      </p:sp>
    </p:spTree>
    <p:extLst>
      <p:ext uri="{BB962C8B-B14F-4D97-AF65-F5344CB8AC3E}">
        <p14:creationId xmlns:p14="http://schemas.microsoft.com/office/powerpoint/2010/main" val="228389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ED2DF7-E745-4514-A338-42260923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66" y="245364"/>
            <a:ext cx="4142232" cy="80467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C4CED-B88D-4C5E-8DFA-1C7E78E268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046251-9315-49FC-99CD-DB17C68027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/>
              <a:t>Protected Execution Facility does not currently support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Transactional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Applications that use transactional memory will crash in an SVM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58693-1C26-4A18-A4BB-E93A8B0AE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/>
              <a:t>Ultravisor has not implemented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Suspend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Resume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Migration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Over commit of secure memory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Dedicated devices to SVMs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XIVE interrupt controller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Sharing of secure memory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487BAEF-3CDF-4AB1-B765-BC8881E20A59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10545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B75D-BF27-42E4-8922-CF81731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66" y="245364"/>
            <a:ext cx="4343334" cy="49175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IBM Plex Sans Medium" panose="020B0503050000000000" pitchFamily="34" charset="77"/>
              </a:rPr>
              <a:t>Contact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CA849-3ADA-40FB-8C25-1D3331E94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7A8F5-5128-475E-932F-9D10436F3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5080332" cy="3252216"/>
          </a:xfrm>
        </p:spPr>
        <p:txBody>
          <a:bodyPr/>
          <a:lstStyle/>
          <a:p>
            <a:r>
              <a:rPr lang="en-US" sz="1200" b="1" dirty="0"/>
              <a:t>Guerney D. H. Hunt: </a:t>
            </a:r>
            <a:r>
              <a:rPr lang="en-US" sz="1200" dirty="0">
                <a:hlinkClick r:id="rId2"/>
              </a:rPr>
              <a:t>gdhh@us.ibm.com</a:t>
            </a:r>
            <a:endParaRPr lang="en-US" sz="1200" dirty="0"/>
          </a:p>
          <a:p>
            <a:r>
              <a:rPr lang="en-US" sz="1200" b="1" dirty="0"/>
              <a:t>Hardware: </a:t>
            </a:r>
            <a:r>
              <a:rPr lang="en-US" sz="1200" dirty="0"/>
              <a:t>contact your </a:t>
            </a:r>
            <a:r>
              <a:rPr lang="en-US" sz="1200" dirty="0" err="1"/>
              <a:t>OpenPOWER</a:t>
            </a:r>
            <a:r>
              <a:rPr lang="en-US" sz="1200" dirty="0"/>
              <a:t> vendor or IBM representative</a:t>
            </a:r>
          </a:p>
          <a:p>
            <a:r>
              <a:rPr lang="en-US" sz="1200" b="1" dirty="0" err="1"/>
              <a:t>OpenPOWER</a:t>
            </a:r>
            <a:r>
              <a:rPr lang="en-US" sz="1200" b="1" dirty="0"/>
              <a:t> foundation: </a:t>
            </a:r>
            <a:r>
              <a:rPr lang="en-US" sz="1200" dirty="0">
                <a:hlinkClick r:id="rId3"/>
              </a:rPr>
              <a:t>https://openpowerfoundation.org/</a:t>
            </a:r>
            <a:r>
              <a:rPr lang="en-US" sz="1200" dirty="0"/>
              <a:t> </a:t>
            </a:r>
          </a:p>
          <a:p>
            <a:r>
              <a:rPr lang="en-US" sz="1200" b="1" dirty="0"/>
              <a:t>Instruction for Building : </a:t>
            </a:r>
            <a:r>
              <a:rPr lang="en-US" sz="1200" dirty="0">
                <a:hlinkClick r:id="rId4"/>
              </a:rPr>
              <a:t>https://github.com/open-power/ultravisor/wiki/How-to-build-and-run-Secure-VM-using-Ultravisor-on-a-OpenPOWER-machine</a:t>
            </a:r>
            <a:r>
              <a:rPr lang="en-US" sz="1200" dirty="0"/>
              <a:t> </a:t>
            </a:r>
          </a:p>
          <a:p>
            <a:r>
              <a:rPr lang="en-US" sz="1200" b="1" u="sng" dirty="0"/>
              <a:t>Git repositories for artifacts</a:t>
            </a:r>
          </a:p>
          <a:p>
            <a:r>
              <a:rPr lang="en-US" sz="1200" b="1" dirty="0"/>
              <a:t>Ultravisor: </a:t>
            </a:r>
            <a:r>
              <a:rPr lang="en-US" sz="1200" dirty="0">
                <a:hlinkClick r:id="rId5"/>
              </a:rPr>
              <a:t>https://github.com/open-power/ultravisor</a:t>
            </a:r>
            <a:r>
              <a:rPr lang="en-US" sz="1200" dirty="0"/>
              <a:t> </a:t>
            </a:r>
          </a:p>
          <a:p>
            <a:r>
              <a:rPr lang="en-US" sz="1200" b="1" dirty="0"/>
              <a:t>SVM tools: </a:t>
            </a:r>
            <a:r>
              <a:rPr lang="en-US" sz="1200" dirty="0">
                <a:hlinkClick r:id="rId6"/>
              </a:rPr>
              <a:t>https://github.com/open-power/svm-tools</a:t>
            </a:r>
            <a:r>
              <a:rPr lang="en-US" sz="1200" dirty="0"/>
              <a:t> </a:t>
            </a:r>
          </a:p>
          <a:p>
            <a:r>
              <a:rPr lang="en-US" sz="1200" b="1" dirty="0"/>
              <a:t>PNOR</a:t>
            </a:r>
            <a:r>
              <a:rPr lang="en-US" sz="1200" b="1" baseline="30000" dirty="0"/>
              <a:t>1</a:t>
            </a:r>
            <a:r>
              <a:rPr lang="en-US" sz="1200" b="1" dirty="0"/>
              <a:t>: </a:t>
            </a:r>
            <a:r>
              <a:rPr lang="en-US" sz="1200" dirty="0">
                <a:hlinkClick r:id="rId7"/>
              </a:rPr>
              <a:t>https://github.com/rampai/op-build</a:t>
            </a:r>
            <a:r>
              <a:rPr lang="en-US" sz="1200" dirty="0"/>
              <a:t> </a:t>
            </a:r>
          </a:p>
          <a:p>
            <a:endParaRPr lang="en-US" sz="1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DD97C-9CD0-46AF-A93F-CC32DEF0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Research/ August 28, 2018 / © 2018 IBM Corporation</a:t>
            </a:r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1F35AB93-09A2-4FC7-B5A2-D2C08FA1A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2283" y="2571750"/>
            <a:ext cx="1238343" cy="1231791"/>
          </a:xfrm>
          <a:prstGeom prst="rect">
            <a:avLst/>
          </a:prstGeom>
        </p:spPr>
      </p:pic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DAF625A-E6AC-4E50-8288-EB5D5DDD40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600" y="2571750"/>
            <a:ext cx="1238343" cy="12317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0DD335-5207-487D-BE20-83C695630B38}"/>
              </a:ext>
            </a:extLst>
          </p:cNvPr>
          <p:cNvSpPr txBox="1"/>
          <p:nvPr/>
        </p:nvSpPr>
        <p:spPr>
          <a:xfrm>
            <a:off x="5612283" y="1587390"/>
            <a:ext cx="289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a typeface="IBM Plex Sans" charset="0"/>
                <a:cs typeface="IBM Plex Sans" charset="0"/>
              </a:rPr>
              <a:t>Artifacts independently Verified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E86C3-8AEC-4723-8306-F9C0E01E3438}"/>
              </a:ext>
            </a:extLst>
          </p:cNvPr>
          <p:cNvSpPr txBox="1"/>
          <p:nvPr/>
        </p:nvSpPr>
        <p:spPr>
          <a:xfrm>
            <a:off x="108896" y="4495800"/>
            <a:ext cx="5301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1 PNOR originally was Processor NOR flash, it now just refers to the firmware load for the processor</a:t>
            </a:r>
          </a:p>
        </p:txBody>
      </p:sp>
    </p:spTree>
    <p:extLst>
      <p:ext uri="{BB962C8B-B14F-4D97-AF65-F5344CB8AC3E}">
        <p14:creationId xmlns:p14="http://schemas.microsoft.com/office/powerpoint/2010/main" val="1031995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5BC712-FEDA-4792-AE35-A5C66C60A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45640-CCF9-4229-A87F-ED147BF0B670}"/>
              </a:ext>
            </a:extLst>
          </p:cNvPr>
          <p:cNvSpPr txBox="1"/>
          <p:nvPr/>
        </p:nvSpPr>
        <p:spPr>
          <a:xfrm>
            <a:off x="1450355" y="1289050"/>
            <a:ext cx="62432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a typeface="IBM Plex Sans" charset="0"/>
                <a:cs typeface="IBM Plex Sans" charset="0"/>
              </a:rPr>
              <a:t>Thanks very much for attending this talk.</a:t>
            </a:r>
          </a:p>
          <a:p>
            <a:endParaRPr lang="en-US" sz="4000" b="1" dirty="0">
              <a:ea typeface="IBM Plex Sans" charset="0"/>
              <a:cs typeface="IBM Plex Sans" charset="0"/>
            </a:endParaRPr>
          </a:p>
          <a:p>
            <a:pPr algn="ctr"/>
            <a:r>
              <a:rPr lang="en-US" sz="4000" b="1" dirty="0">
                <a:ea typeface="IBM Plex Sans" charset="0"/>
                <a:cs typeface="IBM Plex Sans" charset="0"/>
              </a:rPr>
              <a:t>Questions?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8960407-2C60-4B5D-8D81-92A930D38ABF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31834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090F03E-7F1B-4955-A32D-D75E3ADD7581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1271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0312" y="201168"/>
            <a:ext cx="5872772" cy="80467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Secure computing technology from IBM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5863629" cy="3698748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0"/>
              </a:spcAft>
            </a:pPr>
            <a:r>
              <a:rPr lang="en-US" sz="1800" b="1" dirty="0">
                <a:latin typeface="+mj-lt"/>
              </a:rPr>
              <a:t>Includes</a:t>
            </a:r>
          </a:p>
          <a:p>
            <a:pPr marL="285750" indent="-285750">
              <a:spcBef>
                <a:spcPts val="900"/>
              </a:spcBef>
              <a:spcAft>
                <a:spcPts val="0"/>
              </a:spcAft>
              <a:buFont typeface="IBM Plex Sans Medium" panose="020B0603050203000203" pitchFamily="34" charset="0"/>
              <a:buChar char="—"/>
            </a:pPr>
            <a:r>
              <a:rPr lang="en-US" dirty="0"/>
              <a:t>IBM 4758  circa 1998</a:t>
            </a:r>
          </a:p>
          <a:p>
            <a:pPr marL="285750" indent="-285750">
              <a:spcBef>
                <a:spcPts val="900"/>
              </a:spcBef>
              <a:spcAft>
                <a:spcPts val="0"/>
              </a:spcAft>
              <a:buFont typeface="IBM Plex Sans Medium" panose="020B0603050203000203" pitchFamily="34" charset="0"/>
              <a:buChar char="—"/>
            </a:pPr>
            <a:r>
              <a:rPr lang="en-US" dirty="0"/>
              <a:t>IBM “Secure Blue” Secure Processor Technology  (circa 1999- 2005)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IBM proposed the </a:t>
            </a:r>
            <a:r>
              <a:rPr lang="en-US" dirty="0" err="1"/>
              <a:t>SecureBlue</a:t>
            </a:r>
            <a:r>
              <a:rPr lang="en-US" dirty="0"/>
              <a:t>++ trusted execution environment circa 2011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HWMAC: Hardware-Enforced Fined-Grained Policy-Driven Security, IBM Research Report RC25155, 2011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DHS funded project, contract number FA8750-12-C-0243, Hardware-Support for end-to-end Trust circa2013 – 2016 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Secure Service Containers for IBM Z and </a:t>
            </a:r>
            <a:r>
              <a:rPr lang="en-US" dirty="0" err="1"/>
              <a:t>LinuxOne</a:t>
            </a:r>
            <a:r>
              <a:rPr lang="en-US" dirty="0"/>
              <a:t> (circa 2016)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IBM Secure Execution for </a:t>
            </a:r>
            <a:r>
              <a:rPr lang="en-US" dirty="0" err="1"/>
              <a:t>LinuxOne</a:t>
            </a:r>
            <a:r>
              <a:rPr lang="en-US" dirty="0"/>
              <a:t> (Circa 2019)</a:t>
            </a:r>
          </a:p>
          <a:p>
            <a:pPr>
              <a:spcBef>
                <a:spcPts val="900"/>
              </a:spcBef>
            </a:pPr>
            <a:endParaRPr lang="en-US" dirty="0">
              <a:latin typeface="IBM Plex Sans Medium" panose="020B0503050000000000" pitchFamily="34" charset="77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26BE629-CA63-4315-B00E-090CECCB26E4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4679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Confidential Computing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07289ED-3B79-4148-9E3A-7B0328DE7F1F}"/>
              </a:ext>
            </a:extLst>
          </p:cNvPr>
          <p:cNvSpPr txBox="1">
            <a:spLocks/>
          </p:cNvSpPr>
          <p:nvPr/>
        </p:nvSpPr>
        <p:spPr>
          <a:xfrm>
            <a:off x="238304" y="1763147"/>
            <a:ext cx="5164119" cy="27362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lvl="1" defTabSz="914400"/>
            <a:r>
              <a:rPr lang="en-US" sz="1600" kern="0" dirty="0">
                <a:latin typeface="+mn-lt"/>
              </a:rPr>
              <a:t>TEEs are supported on multiple platforms and generally based on hardware and firmware/software support</a:t>
            </a:r>
          </a:p>
          <a:p>
            <a:pPr lvl="1" defTabSz="914400"/>
            <a:r>
              <a:rPr lang="en-US" sz="1600" kern="0" dirty="0">
                <a:latin typeface="+mn-lt"/>
              </a:rPr>
              <a:t>Example of TEEs include IBM Z Secure Execution for </a:t>
            </a:r>
            <a:r>
              <a:rPr lang="en-US" sz="1600" kern="0" dirty="0" err="1">
                <a:latin typeface="+mn-lt"/>
              </a:rPr>
              <a:t>LinuxOne</a:t>
            </a:r>
            <a:r>
              <a:rPr lang="en-US" sz="1600" kern="0" dirty="0">
                <a:latin typeface="+mn-lt"/>
              </a:rPr>
              <a:t>, AMD SEV, Intel SGX, Intel TDX, and others</a:t>
            </a:r>
          </a:p>
          <a:p>
            <a:pPr lvl="1" defTabSz="914400"/>
            <a:r>
              <a:rPr lang="en-US" sz="1600" kern="0" dirty="0">
                <a:latin typeface="+mn-lt"/>
              </a:rPr>
              <a:t>Properly using a TEE in the cloud enables the user to exclude the cloud provider from their Trusted Computing Base (TCB)</a:t>
            </a:r>
            <a:endParaRPr lang="en-US" sz="2000" kern="0" dirty="0">
              <a:latin typeface="+mn-lt"/>
            </a:endParaRPr>
          </a:p>
          <a:p>
            <a:pPr defTabSz="914400"/>
            <a:endParaRPr lang="en-US" sz="1600" kern="0" dirty="0"/>
          </a:p>
          <a:p>
            <a:pPr defTabSz="914400"/>
            <a:endParaRPr lang="en-US" sz="16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6742B78-82DF-4991-B9A2-6DF6980C4D5E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134D1C4-1701-487A-9BF4-93A9936A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77" y="1841776"/>
            <a:ext cx="3135831" cy="2517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45CB2B-0C8F-804F-B38E-3036242A4B1E}"/>
              </a:ext>
            </a:extLst>
          </p:cNvPr>
          <p:cNvSpPr txBox="1"/>
          <p:nvPr/>
        </p:nvSpPr>
        <p:spPr>
          <a:xfrm>
            <a:off x="228600" y="784684"/>
            <a:ext cx="7125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/>
              <a:t>Confidential computing exploits a Trusted Execution Environment (TEE) to enable a user to confidentially utilize a computing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90333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6F7468-05AB-47EB-9D43-8BEE314D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Current commercial TEEs</a:t>
            </a:r>
            <a:r>
              <a:rPr lang="en-US" dirty="0"/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E867F-77C4-41AD-8091-A3E13A472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A713-2B84-4B6C-8FCC-F6A6AE4B2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12" y="4800299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Research/ August 28, 2018 / © 2018 IBM Corporation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60BF52A-0045-4E7F-8B7F-84DB6D65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0960"/>
              </p:ext>
            </p:extLst>
          </p:nvPr>
        </p:nvGraphicFramePr>
        <p:xfrm>
          <a:off x="4173013" y="2861308"/>
          <a:ext cx="4798306" cy="184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82">
                  <a:extLst>
                    <a:ext uri="{9D8B030D-6E8A-4147-A177-3AD203B41FA5}">
                      <a16:colId xmlns:a16="http://schemas.microsoft.com/office/drawing/2014/main" val="2219457202"/>
                    </a:ext>
                  </a:extLst>
                </a:gridCol>
                <a:gridCol w="600078">
                  <a:extLst>
                    <a:ext uri="{9D8B030D-6E8A-4147-A177-3AD203B41FA5}">
                      <a16:colId xmlns:a16="http://schemas.microsoft.com/office/drawing/2014/main" val="1657640488"/>
                    </a:ext>
                  </a:extLst>
                </a:gridCol>
                <a:gridCol w="602119">
                  <a:extLst>
                    <a:ext uri="{9D8B030D-6E8A-4147-A177-3AD203B41FA5}">
                      <a16:colId xmlns:a16="http://schemas.microsoft.com/office/drawing/2014/main" val="896867961"/>
                    </a:ext>
                  </a:extLst>
                </a:gridCol>
                <a:gridCol w="566744">
                  <a:extLst>
                    <a:ext uri="{9D8B030D-6E8A-4147-A177-3AD203B41FA5}">
                      <a16:colId xmlns:a16="http://schemas.microsoft.com/office/drawing/2014/main" val="2095472691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214231813"/>
                    </a:ext>
                  </a:extLst>
                </a:gridCol>
                <a:gridCol w="591236">
                  <a:extLst>
                    <a:ext uri="{9D8B030D-6E8A-4147-A177-3AD203B41FA5}">
                      <a16:colId xmlns:a16="http://schemas.microsoft.com/office/drawing/2014/main" val="1603162865"/>
                    </a:ext>
                  </a:extLst>
                </a:gridCol>
              </a:tblGrid>
              <a:tr h="539401">
                <a:tc>
                  <a:txBody>
                    <a:bodyPr/>
                    <a:lstStyle/>
                    <a:p>
                      <a:pPr marL="0" algn="r" defTabSz="725139" rtl="1" eaLnBrk="1" latinLnBrk="0" hangingPunct="1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Intel SGX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AMD SEV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IBM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Z SE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IBM PEF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Intel TDX</a:t>
                      </a:r>
                    </a:p>
                  </a:txBody>
                  <a:tcPr>
                    <a:solidFill>
                      <a:srgbClr val="FDD3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58456"/>
                  </a:ext>
                </a:extLst>
              </a:tr>
              <a:tr h="2794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Open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139" rtl="1" eaLnBrk="1" latinLnBrk="0" hangingPunct="1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D3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577"/>
                  </a:ext>
                </a:extLst>
              </a:tr>
              <a:tr h="46577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Sharing Secure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D3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29299"/>
                  </a:ext>
                </a:extLst>
              </a:tr>
              <a:tr h="2794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App. Transparency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139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DD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CDD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25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FDD3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06563"/>
                  </a:ext>
                </a:extLst>
              </a:tr>
              <a:tr h="2794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Attestation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130" rtl="0" eaLnBrk="1" latinLnBrk="0" hangingPunct="1"/>
                      <a:r>
                        <a:rPr lang="en-US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130" rtl="0" eaLnBrk="1" latinLnBrk="0" hangingPunct="1"/>
                      <a:r>
                        <a:rPr lang="en-US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rgbClr val="FDD3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787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CFCA0BA-AEAB-904B-B95C-723325FA8E5B}"/>
              </a:ext>
            </a:extLst>
          </p:cNvPr>
          <p:cNvGrpSpPr/>
          <p:nvPr/>
        </p:nvGrpSpPr>
        <p:grpSpPr>
          <a:xfrm>
            <a:off x="4090940" y="4787900"/>
            <a:ext cx="1838991" cy="276999"/>
            <a:chOff x="3911027" y="4185852"/>
            <a:chExt cx="1838991" cy="276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D356ED-2651-41A1-ACE3-301F2C55DDCB}"/>
                </a:ext>
              </a:extLst>
            </p:cNvPr>
            <p:cNvSpPr/>
            <p:nvPr/>
          </p:nvSpPr>
          <p:spPr bwMode="auto">
            <a:xfrm>
              <a:off x="5253061" y="4282527"/>
              <a:ext cx="496957" cy="166687"/>
            </a:xfrm>
            <a:prstGeom prst="rect">
              <a:avLst/>
            </a:prstGeom>
            <a:solidFill>
              <a:srgbClr val="FDD37E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DC6893-DBF1-47FE-A211-01D6265AA99F}"/>
                </a:ext>
              </a:extLst>
            </p:cNvPr>
            <p:cNvSpPr txBox="1"/>
            <p:nvPr/>
          </p:nvSpPr>
          <p:spPr>
            <a:xfrm>
              <a:off x="3911027" y="4185852"/>
              <a:ext cx="1342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IBM Plex Sans" charset="0"/>
                  <a:ea typeface="IBM Plex Sans" charset="0"/>
                  <a:cs typeface="IBM Plex Sans" charset="0"/>
                </a:rPr>
                <a:t>Not yet available</a:t>
              </a:r>
            </a:p>
          </p:txBody>
        </p:sp>
      </p:grp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15623D6-080C-BB4B-8EB4-C43070F26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66" y="592579"/>
            <a:ext cx="8619000" cy="2359738"/>
          </a:xfrm>
        </p:spPr>
        <p:txBody>
          <a:bodyPr/>
          <a:lstStyle/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1250" dirty="0"/>
              <a:t>Intel SGX, is a process-based TEE that requires software support to achieve application </a:t>
            </a:r>
            <a:br>
              <a:rPr lang="en-US" sz="1250" dirty="0"/>
            </a:br>
            <a:r>
              <a:rPr lang="en-US" sz="1250" dirty="0"/>
              <a:t>transparency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1250" dirty="0"/>
              <a:t>AMD SEV is a VM-based TEE which natively supports application transparency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1250" dirty="0"/>
              <a:t>Both Intel SGX and AMD SEV use remote attestation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1250" dirty="0"/>
              <a:t>Neither Intel SGX nor AMD SEV allow sharing of secure memory between TEEs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1250" dirty="0"/>
              <a:t>PEF is the only open-source TEE for server class machines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1250" dirty="0"/>
              <a:t>IBM PEF, like AMD SEV, and Z Secure Execution for </a:t>
            </a:r>
            <a:r>
              <a:rPr lang="en-US" sz="1250" dirty="0" err="1"/>
              <a:t>LinuxOne</a:t>
            </a:r>
            <a:r>
              <a:rPr lang="en-US" sz="1250" dirty="0"/>
              <a:t> is a VM-based TEE</a:t>
            </a:r>
          </a:p>
          <a:p>
            <a:pPr marL="285750" lvl="1" indent="-285750">
              <a:spcBef>
                <a:spcPts val="900"/>
              </a:spcBef>
              <a:buSzPct val="90000"/>
              <a:buFont typeface="IBM Plex Sans Medium" panose="020B0603050203000203" pitchFamily="34" charset="0"/>
              <a:buChar char="—"/>
            </a:pPr>
            <a:r>
              <a:rPr lang="en-US" sz="1250" dirty="0"/>
              <a:t>Local attestation may scale better than remote attestation in cloud scenarios 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sz="1250" dirty="0"/>
              <a:t>When available Intel TDX will be a VM-based TEE</a:t>
            </a:r>
          </a:p>
        </p:txBody>
      </p:sp>
    </p:spTree>
    <p:extLst>
      <p:ext uri="{BB962C8B-B14F-4D97-AF65-F5344CB8AC3E}">
        <p14:creationId xmlns:p14="http://schemas.microsoft.com/office/powerpoint/2010/main" val="184018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7629" y="201168"/>
            <a:ext cx="6259340" cy="80467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07629" y="1049123"/>
            <a:ext cx="5241449" cy="3738777"/>
          </a:xfrm>
        </p:spPr>
        <p:txBody>
          <a:bodyPr/>
          <a:lstStyle/>
          <a:p>
            <a:pPr marL="171450" lvl="1" indent="-171450">
              <a:buFont typeface=".AppleSystemUIFont" charset="-120"/>
              <a:buChar char="–"/>
            </a:pPr>
            <a:r>
              <a:rPr lang="en-US" sz="1600" dirty="0"/>
              <a:t>Create an open-source server class TEE for </a:t>
            </a:r>
            <a:r>
              <a:rPr lang="en-US" sz="1600" dirty="0" err="1"/>
              <a:t>OpenPOWER</a:t>
            </a:r>
            <a:r>
              <a:rPr lang="en-US" sz="1600" dirty="0"/>
              <a:t> </a:t>
            </a:r>
          </a:p>
          <a:p>
            <a:pPr marL="171450" lvl="1" indent="-171450">
              <a:buFont typeface=".AppleSystemUIFont" charset="-120"/>
              <a:buChar char="–"/>
            </a:pPr>
            <a:r>
              <a:rPr lang="en-US" sz="1600" dirty="0"/>
              <a:t>Balance between isolation and confidentiality </a:t>
            </a:r>
          </a:p>
          <a:p>
            <a:pPr marL="171450" lvl="1" indent="-171450">
              <a:buFont typeface=".AppleSystemUIFont" charset="-120"/>
              <a:buChar char="–"/>
            </a:pPr>
            <a:r>
              <a:rPr lang="en-US" sz="1600" dirty="0"/>
              <a:t>Minimize the number of new elements introduced</a:t>
            </a:r>
          </a:p>
          <a:p>
            <a:pPr marL="171450" lvl="1" indent="-171450">
              <a:buFont typeface=".AppleSystemUIFont" charset="-120"/>
              <a:buChar char="–"/>
            </a:pPr>
            <a:r>
              <a:rPr lang="en-US" sz="1600" dirty="0"/>
              <a:t>Create Secure Virtual Machines (SVMs) which have more protection than Normal Virtual Machines (NVMs)</a:t>
            </a:r>
          </a:p>
          <a:p>
            <a:pPr marL="171450" lvl="1" indent="-171450">
              <a:buFont typeface=".AppleSystemUIFont" charset="-120"/>
              <a:buChar char="–"/>
            </a:pPr>
            <a:r>
              <a:rPr lang="en-US" sz="1600" dirty="0"/>
              <a:t>Simplify TEE life-cycle management for the cloud</a:t>
            </a:r>
          </a:p>
          <a:p>
            <a:pPr marL="171450" lvl="1" indent="-171450">
              <a:buFont typeface=".AppleSystemUIFont" charset="-120"/>
              <a:buChar char="–"/>
            </a:pPr>
            <a:r>
              <a:rPr lang="en-US" sz="1600" dirty="0"/>
              <a:t>Balance the needs of the cloud provider, cloud user, and platform manufacturers</a:t>
            </a:r>
          </a:p>
          <a:p>
            <a:pPr marL="171450" lvl="1" indent="-171450">
              <a:buFont typeface=".AppleSystemUIFont" charset="-120"/>
              <a:buChar char="–"/>
            </a:pPr>
            <a:r>
              <a:rPr lang="en-US" sz="1600" dirty="0"/>
              <a:t>Zero or minimal impact on NVMs on a system that is TEE capable</a:t>
            </a:r>
          </a:p>
          <a:p>
            <a:endParaRPr lang="en-US" sz="1600" dirty="0">
              <a:latin typeface="IBM Plex Sans Medium" panose="020B0503050000000000" pitchFamily="34" charset="77"/>
            </a:endParaRPr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92EEC2A-8FD1-433C-B8AD-FCFDFC009A0D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  <p:pic>
        <p:nvPicPr>
          <p:cNvPr id="9" name="Picture 8" descr="A picture containing dark, blue, night sky&#10;&#10;Description automatically generated">
            <a:extLst>
              <a:ext uri="{FF2B5EF4-FFF2-40B4-BE49-F238E27FC236}">
                <a16:creationId xmlns:a16="http://schemas.microsoft.com/office/drawing/2014/main" id="{F6542A0A-7F08-49A2-9CD6-36C0718A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50" y="1187646"/>
            <a:ext cx="3175772" cy="25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IBM Plex Sans Medium" panose="020B0503050000000000" pitchFamily="34" charset="77"/>
              </a:rPr>
              <a:t>Threat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9456" y="839157"/>
            <a:ext cx="4123944" cy="3551851"/>
          </a:xfrm>
        </p:spPr>
        <p:txBody>
          <a:bodyPr/>
          <a:lstStyle/>
          <a:p>
            <a:r>
              <a:rPr lang="en-US" sz="2000" b="1" dirty="0"/>
              <a:t>Attack Vectors</a:t>
            </a:r>
          </a:p>
          <a:p>
            <a:pPr marL="171450" lvl="1" indent="-171450">
              <a:buFont typeface=".AppleSystemUIFont" charset="-120"/>
              <a:buChar char="–"/>
            </a:pPr>
            <a:r>
              <a:rPr lang="en-US" sz="2000" dirty="0"/>
              <a:t>VMs</a:t>
            </a:r>
          </a:p>
          <a:p>
            <a:pPr marL="171450" lvl="1" indent="-171450">
              <a:buFont typeface=".AppleSystemUIFont" charset="-120"/>
              <a:buChar char="–"/>
            </a:pPr>
            <a:r>
              <a:rPr lang="en-US" sz="2000" dirty="0"/>
              <a:t>SVMs</a:t>
            </a:r>
          </a:p>
          <a:p>
            <a:pPr marL="171450" lvl="1" indent="-171450">
              <a:buFont typeface=".AppleSystemUIFont" charset="-120"/>
              <a:buChar char="–"/>
            </a:pPr>
            <a:r>
              <a:rPr lang="en-US" sz="2000" dirty="0"/>
              <a:t>Hypervisor (rogue or compromised)</a:t>
            </a:r>
          </a:p>
          <a:p>
            <a:pPr marL="171450" lvl="1" indent="-171450">
              <a:buFont typeface=".AppleSystemUIFont" charset="-120"/>
              <a:buChar char="–"/>
            </a:pPr>
            <a:r>
              <a:rPr lang="en-US" sz="2000" dirty="0"/>
              <a:t>Operator </a:t>
            </a:r>
          </a:p>
          <a:p>
            <a:pPr marL="171450" lvl="1" indent="-171450">
              <a:buFont typeface=".AppleSystemUIFont" charset="-120"/>
              <a:buChar char="–"/>
            </a:pPr>
            <a:r>
              <a:rPr lang="en-US" sz="2000" dirty="0"/>
              <a:t>Physical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A2D3FC-ED74-4917-8BC5-D4F489C4FC81}"/>
              </a:ext>
            </a:extLst>
          </p:cNvPr>
          <p:cNvGrpSpPr/>
          <p:nvPr/>
        </p:nvGrpSpPr>
        <p:grpSpPr>
          <a:xfrm>
            <a:off x="4519251" y="1529123"/>
            <a:ext cx="3756453" cy="3258777"/>
            <a:chOff x="4519251" y="605539"/>
            <a:chExt cx="4342370" cy="4182361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1319C10-769A-EB4E-83EF-E6BA87153E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02888" y="852401"/>
              <a:ext cx="1112144" cy="2011097"/>
            </a:xfrm>
            <a:prstGeom prst="roundRect">
              <a:avLst>
                <a:gd name="adj" fmla="val 22487"/>
              </a:avLst>
            </a:prstGeom>
            <a:solidFill>
              <a:srgbClr val="FDD37E"/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rPr>
                <a:t>Apps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</a:endParaRP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rPr>
                <a:t>VM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>
                <a:solidFill>
                  <a:srgbClr val="191919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rPr>
                <a:t>Guest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rgbClr val="191919"/>
                  </a:solidFill>
                </a:rPr>
                <a:t>VM</a:t>
              </a:r>
              <a:endParaRPr kumimoji="0" lang="en-US" sz="180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73A2E3-625E-47B4-9339-2FF5754B010F}"/>
                </a:ext>
              </a:extLst>
            </p:cNvPr>
            <p:cNvGrpSpPr/>
            <p:nvPr/>
          </p:nvGrpSpPr>
          <p:grpSpPr>
            <a:xfrm>
              <a:off x="6226265" y="605539"/>
              <a:ext cx="1630258" cy="2418662"/>
              <a:chOff x="6226265" y="605539"/>
              <a:chExt cx="1630258" cy="2418662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8329063-16E8-4416-8247-012C700DC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6265" y="605539"/>
                <a:ext cx="1630258" cy="2418662"/>
              </a:xfrm>
              <a:prstGeom prst="roundRect">
                <a:avLst>
                  <a:gd name="adj" fmla="val 14945"/>
                </a:avLst>
              </a:prstGeom>
              <a:solidFill>
                <a:srgbClr val="31E606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F77FB143-CD20-D542-92E2-17CC084265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2454" y="852401"/>
                <a:ext cx="1330013" cy="2011097"/>
              </a:xfrm>
              <a:prstGeom prst="roundRect">
                <a:avLst>
                  <a:gd name="adj" fmla="val 2248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</a:rPr>
                  <a:t>Apps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  <a:latin typeface="IBM Plex Sans Thin" panose="020B0203050000000000" pitchFamily="34" charset="7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  <a:latin typeface="IBM Plex Sans Thin" panose="020B0203050000000000" pitchFamily="34" charset="77"/>
                  </a:rPr>
                  <a:t>SVM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800" dirty="0">
                  <a:solidFill>
                    <a:srgbClr val="191919"/>
                  </a:solidFill>
                  <a:latin typeface="IBM Plex Sans Thin" panose="020B0203050000000000" pitchFamily="34" charset="7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  <a:latin typeface="IBM Plex Sans Thin" panose="020B0203050000000000" pitchFamily="34" charset="77"/>
                  </a:rPr>
                  <a:t>Guest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solidFill>
                      <a:srgbClr val="191919"/>
                    </a:solidFill>
                    <a:latin typeface="IBM Plex Sans Thin" panose="020B0203050000000000" pitchFamily="34" charset="77"/>
                  </a:rPr>
                  <a:t>VM</a:t>
                </a:r>
                <a:endParaRPr kumimoji="0" lang="en-US" sz="180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  <a:latin typeface="IBM Plex Sans Thin" panose="020B0203050000000000" pitchFamily="34" charset="77"/>
                </a:endParaRPr>
              </a:p>
            </p:txBody>
          </p:sp>
        </p:grp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D7494DB-3E46-E14A-96B9-64C3DB3424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929885" y="852401"/>
              <a:ext cx="931736" cy="2011097"/>
            </a:xfrm>
            <a:prstGeom prst="roundRect">
              <a:avLst>
                <a:gd name="adj" fmla="val 16242"/>
              </a:avLst>
            </a:prstGeom>
            <a:solidFill>
              <a:srgbClr val="FDD37E"/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rPr>
                <a:t>Apps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</a:endParaRP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rPr>
                <a:t>VM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191919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rPr>
                <a:t>Guest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191919"/>
                  </a:solidFill>
                </a:rPr>
                <a:t>VM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A0170A4-E2DA-7947-9881-270B1788D2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19251" y="3067281"/>
              <a:ext cx="4342370" cy="573540"/>
            </a:xfrm>
            <a:prstGeom prst="roundRect">
              <a:avLst>
                <a:gd name="adj" fmla="val 22487"/>
              </a:avLst>
            </a:prstGeom>
            <a:solidFill>
              <a:srgbClr val="FDD37E"/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rPr>
                <a:t>Linux / KVM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88FA0EB-4A1A-4E42-85A3-70CE886C71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19251" y="3640821"/>
              <a:ext cx="4342370" cy="573540"/>
            </a:xfrm>
            <a:prstGeom prst="roundRect">
              <a:avLst>
                <a:gd name="adj" fmla="val 22487"/>
              </a:avLst>
            </a:prstGeom>
            <a:solidFill>
              <a:srgbClr val="7FD286"/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191919"/>
                  </a:solidFill>
                </a:rPr>
                <a:t>Protected Execution </a:t>
              </a:r>
              <a:r>
                <a:rPr lang="en-US" sz="1800" dirty="0" err="1">
                  <a:solidFill>
                    <a:srgbClr val="191919"/>
                  </a:solidFill>
                </a:rPr>
                <a:t>Ultravisor</a:t>
              </a:r>
              <a:r>
                <a:rPr lang="en-US" sz="1800" dirty="0">
                  <a:solidFill>
                    <a:srgbClr val="191919"/>
                  </a:solidFill>
                </a:rPr>
                <a:t> (Firmware) </a:t>
              </a:r>
              <a:endParaRPr kumimoji="0" lang="en-US" sz="180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449A681-F1BE-274B-93E4-C04CA7CDDA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19251" y="4214360"/>
              <a:ext cx="4342370" cy="573540"/>
            </a:xfrm>
            <a:prstGeom prst="roundRect">
              <a:avLst>
                <a:gd name="adj" fmla="val 22487"/>
              </a:avLst>
            </a:prstGeom>
            <a:solidFill>
              <a:srgbClr val="7FD286"/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191919"/>
                  </a:solidFill>
                </a:rPr>
                <a:t>HARDWARE</a:t>
              </a:r>
              <a:endParaRPr kumimoji="0" lang="en-US" sz="180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8FCD06-3E37-D24C-B0FA-0CC727F7091B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flipH="1" flipV="1">
              <a:off x="7702388" y="3017153"/>
              <a:ext cx="162490" cy="234279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59956F-A03B-7C4B-83C1-FD782A124EBB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flipH="1">
              <a:off x="7590156" y="2991700"/>
              <a:ext cx="121563" cy="342040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187EDF-B34E-CD48-A2F1-4F6A9F2232B3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flipV="1">
              <a:off x="8435325" y="2766418"/>
              <a:ext cx="0" cy="613438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20F92F-79DC-B54B-AC57-871703DE48EC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>
              <a:off x="7818583" y="2965508"/>
              <a:ext cx="204839" cy="425246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3FE60D-8EC3-4845-A540-5F0543BAE37F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>
              <a:off x="7818223" y="2972233"/>
              <a:ext cx="617102" cy="429014"/>
            </a:xfrm>
            <a:prstGeom prst="line">
              <a:avLst/>
            </a:prstGeom>
            <a:ln w="22225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cxnSpLocks/>
            </p:cNvCxnSpPr>
            <p:nvPr/>
          </p:nvCxnSpPr>
          <p:spPr bwMode="auto">
            <a:xfrm flipH="1" flipV="1">
              <a:off x="5068998" y="2733982"/>
              <a:ext cx="104769" cy="713129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8620734" y="2766418"/>
              <a:ext cx="0" cy="759862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auto">
            <a:xfrm flipH="1" flipV="1">
              <a:off x="5328776" y="3480440"/>
              <a:ext cx="3291958" cy="13681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 bwMode="auto">
            <a:xfrm flipV="1">
              <a:off x="5338033" y="2734322"/>
              <a:ext cx="73712" cy="756531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F7E28A8C-B803-4B2A-ACF7-CC54D93C2EA5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5638C-AAC2-4F96-9A54-1471A90079B2}"/>
              </a:ext>
            </a:extLst>
          </p:cNvPr>
          <p:cNvSpPr/>
          <p:nvPr/>
        </p:nvSpPr>
        <p:spPr bwMode="auto">
          <a:xfrm>
            <a:off x="3561932" y="4230029"/>
            <a:ext cx="715617" cy="136049"/>
          </a:xfrm>
          <a:prstGeom prst="rect">
            <a:avLst/>
          </a:prstGeom>
          <a:solidFill>
            <a:srgbClr val="FDD37E"/>
          </a:solidFill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0D04C1-1216-4224-9350-C10BC92C9D6D}"/>
              </a:ext>
            </a:extLst>
          </p:cNvPr>
          <p:cNvSpPr/>
          <p:nvPr/>
        </p:nvSpPr>
        <p:spPr bwMode="auto">
          <a:xfrm>
            <a:off x="3561932" y="4572205"/>
            <a:ext cx="715617" cy="136049"/>
          </a:xfrm>
          <a:prstGeom prst="rect">
            <a:avLst/>
          </a:prstGeom>
          <a:solidFill>
            <a:srgbClr val="7FD286"/>
          </a:solidFill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F7032-6B24-46AC-B6F8-B178D9FB91CF}"/>
              </a:ext>
            </a:extLst>
          </p:cNvPr>
          <p:cNvSpPr txBox="1"/>
          <p:nvPr/>
        </p:nvSpPr>
        <p:spPr>
          <a:xfrm>
            <a:off x="2508973" y="4154456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IBM Plex Sans" charset="0"/>
                <a:cs typeface="IBM Plex Sans" charset="0"/>
              </a:rPr>
              <a:t>Untrusted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B72B90-8D0A-4166-AD8E-5987B697D93C}"/>
              </a:ext>
            </a:extLst>
          </p:cNvPr>
          <p:cNvSpPr txBox="1"/>
          <p:nvPr/>
        </p:nvSpPr>
        <p:spPr>
          <a:xfrm>
            <a:off x="2633094" y="4510599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IBM Plex Sans" charset="0"/>
                <a:cs typeface="IBM Plex Sans" charset="0"/>
              </a:rPr>
              <a:t>Trusted</a:t>
            </a:r>
          </a:p>
        </p:txBody>
      </p:sp>
    </p:spTree>
    <p:extLst>
      <p:ext uri="{BB962C8B-B14F-4D97-AF65-F5344CB8AC3E}">
        <p14:creationId xmlns:p14="http://schemas.microsoft.com/office/powerpoint/2010/main" val="262623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996" y="830544"/>
            <a:ext cx="6252159" cy="3827181"/>
          </a:xfrm>
        </p:spPr>
        <p:txBody>
          <a:bodyPr/>
          <a:lstStyle/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sz="1450" dirty="0"/>
              <a:t>Hardware enforced access control for isolation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dirty="0"/>
              <a:t>Memory is partitioned into secure and non-secure</a:t>
            </a:r>
          </a:p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sz="1450" dirty="0"/>
              <a:t>Cryptography for integrity and confidentiality</a:t>
            </a:r>
          </a:p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sz="1450" dirty="0"/>
              <a:t>Create new POWER processor state: “Ultravisor state”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dirty="0"/>
              <a:t>Higher privileged than hypervisor state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dirty="0"/>
              <a:t>Everything that affects security is controlled by new firmware, Ultravisor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SVMs</a:t>
            </a:r>
            <a:endParaRPr lang="en-US" dirty="0">
              <a:latin typeface="IBM Plex Sans Light" panose="020B0403050000000000" pitchFamily="34" charset="77"/>
            </a:endParaRPr>
          </a:p>
          <a:p>
            <a:pPr marL="285750" indent="-285750">
              <a:buFont typeface="IBM Plex Sans Medium" panose="020B0603050203000203" pitchFamily="34" charset="0"/>
              <a:buChar char="—"/>
            </a:pPr>
            <a:r>
              <a:rPr lang="en-US" sz="1450" dirty="0"/>
              <a:t>Function and purpose of Hypervisor unchanged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dirty="0"/>
              <a:t>Utilizes Ultravisor to accomplish some tasks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7D2BC1-7826-9146-A4EA-A7F2F57FE86B}"/>
              </a:ext>
            </a:extLst>
          </p:cNvPr>
          <p:cNvGrpSpPr/>
          <p:nvPr/>
        </p:nvGrpSpPr>
        <p:grpSpPr>
          <a:xfrm>
            <a:off x="6629400" y="1655862"/>
            <a:ext cx="1828732" cy="1831775"/>
            <a:chOff x="5789775" y="872502"/>
            <a:chExt cx="2153540" cy="241548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F5D46F-36D5-C248-86F5-1432C5E33710}"/>
                </a:ext>
              </a:extLst>
            </p:cNvPr>
            <p:cNvSpPr/>
            <p:nvPr/>
          </p:nvSpPr>
          <p:spPr bwMode="auto">
            <a:xfrm>
              <a:off x="5789775" y="872502"/>
              <a:ext cx="2153540" cy="611446"/>
            </a:xfrm>
            <a:prstGeom prst="rect">
              <a:avLst/>
            </a:prstGeom>
            <a:solidFill>
              <a:srgbClr val="5FD67D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rPr>
                <a:t>Problem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A4A6FF-3D88-DD49-85ED-883459E14BFD}"/>
                </a:ext>
              </a:extLst>
            </p:cNvPr>
            <p:cNvSpPr/>
            <p:nvPr/>
          </p:nvSpPr>
          <p:spPr bwMode="auto">
            <a:xfrm>
              <a:off x="5789775" y="1483948"/>
              <a:ext cx="2153540" cy="6097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rPr>
                <a:t>Supervisor (OS)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0205A3-F635-044B-9E21-10BC430A6955}"/>
                </a:ext>
              </a:extLst>
            </p:cNvPr>
            <p:cNvSpPr/>
            <p:nvPr/>
          </p:nvSpPr>
          <p:spPr bwMode="auto">
            <a:xfrm>
              <a:off x="5789775" y="2093718"/>
              <a:ext cx="2153540" cy="610559"/>
            </a:xfrm>
            <a:prstGeom prst="rect">
              <a:avLst/>
            </a:prstGeom>
            <a:solidFill>
              <a:srgbClr val="FF7E79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rPr>
                <a:t>Hypervisor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5DEEEF-CD5B-AF46-8EDE-35AA0175172F}"/>
                </a:ext>
              </a:extLst>
            </p:cNvPr>
            <p:cNvSpPr/>
            <p:nvPr/>
          </p:nvSpPr>
          <p:spPr bwMode="auto">
            <a:xfrm>
              <a:off x="5789775" y="2702602"/>
              <a:ext cx="2153540" cy="585384"/>
            </a:xfrm>
            <a:prstGeom prst="rect">
              <a:avLst/>
            </a:prstGeom>
            <a:solidFill>
              <a:srgbClr val="FFFD7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</a:rPr>
                <a:t>Ultravisor</a:t>
              </a:r>
            </a:p>
          </p:txBody>
        </p:sp>
      </p:grp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3ABFCA1-081C-4C18-9CD6-874EF7DFF826}"/>
              </a:ext>
            </a:extLst>
          </p:cNvPr>
          <p:cNvSpPr txBox="1">
            <a:spLocks/>
          </p:cNvSpPr>
          <p:nvPr/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IBM Research/ October 1, 2019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344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table&#10;&#10;Description automatically generated">
            <a:extLst>
              <a:ext uri="{FF2B5EF4-FFF2-40B4-BE49-F238E27FC236}">
                <a16:creationId xmlns:a16="http://schemas.microsoft.com/office/drawing/2014/main" id="{F262D40E-5D97-4BB9-B84D-F2CE6117F0B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4864917" y="1293782"/>
            <a:ext cx="4181103" cy="1421575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C388B12-ED71-4CBF-8D83-1D4415DC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65" y="258784"/>
            <a:ext cx="6983897" cy="507238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Ensuring isolation, confidentiality and integrity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9AE74-07AD-4F49-BAD4-3F450038E5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IBM Research/ August 28, 2018 / © 2018 IBM Corporation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CF317-F9BA-4EC2-AF6C-2A9DA1A12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86600" y="4787900"/>
            <a:ext cx="1828732" cy="166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9395FB3-9C97-154F-86B2-7E381B95126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1C269-A0A3-4554-9378-CB849B050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3"/>
            <a:ext cx="4352544" cy="3465981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New state 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With new open-source firmware, Ultravisor</a:t>
            </a:r>
          </a:p>
          <a:p>
            <a:pPr lvl="3" indent="-285750"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The Ultravisor maintains the isolation and security of the SVMs and their associated data</a:t>
            </a:r>
          </a:p>
          <a:p>
            <a:pPr lvl="3" indent="-285750"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Ultravisor receives all </a:t>
            </a:r>
            <a:r>
              <a:rPr lang="en-US" dirty="0" err="1"/>
              <a:t>hypercalls</a:t>
            </a:r>
            <a:r>
              <a:rPr lang="en-US" dirty="0"/>
              <a:t> and asynchronous interrupt for SVMs</a:t>
            </a:r>
          </a:p>
          <a:p>
            <a:pPr lvl="3" indent="-285750"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Not complex, no user interface</a:t>
            </a:r>
          </a:p>
          <a:p>
            <a:pPr marL="285750" indent="-285750">
              <a:spcBef>
                <a:spcPts val="900"/>
              </a:spcBef>
              <a:buFont typeface="IBM Plex Sans Medium" panose="020B0603050203000203" pitchFamily="34" charset="0"/>
              <a:buChar char="—"/>
            </a:pPr>
            <a:r>
              <a:rPr lang="en-US" dirty="0"/>
              <a:t>Hypervisor can only see SVM memory in encrypted state.</a:t>
            </a:r>
          </a:p>
          <a:p>
            <a:pPr lvl="3" indent="-285750"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Unless explicitly shared with hypervisor by SVM</a:t>
            </a:r>
          </a:p>
          <a:p>
            <a:pPr lvl="2" indent="-285750">
              <a:spcBef>
                <a:spcPts val="9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Added </a:t>
            </a:r>
            <a:r>
              <a:rPr lang="en-US" dirty="0" err="1"/>
              <a:t>ultracalls</a:t>
            </a:r>
            <a:r>
              <a:rPr lang="en-US" dirty="0"/>
              <a:t> which go directly to the Ultravisor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53C9C0A8-FC7C-48DF-9A11-4172576A6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18982"/>
              </p:ext>
            </p:extLst>
          </p:nvPr>
        </p:nvGraphicFramePr>
        <p:xfrm>
          <a:off x="5233193" y="2907016"/>
          <a:ext cx="3342923" cy="142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400">
                  <a:extLst>
                    <a:ext uri="{9D8B030D-6E8A-4147-A177-3AD203B41FA5}">
                      <a16:colId xmlns:a16="http://schemas.microsoft.com/office/drawing/2014/main" val="1544216301"/>
                    </a:ext>
                  </a:extLst>
                </a:gridCol>
                <a:gridCol w="1598523">
                  <a:extLst>
                    <a:ext uri="{9D8B030D-6E8A-4147-A177-3AD203B41FA5}">
                      <a16:colId xmlns:a16="http://schemas.microsoft.com/office/drawing/2014/main" val="3534631494"/>
                    </a:ext>
                  </a:extLst>
                </a:gridCol>
              </a:tblGrid>
              <a:tr h="234769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3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Ultracalls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7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</a:t>
                      </a:r>
                      <a:r>
                        <a:rPr lang="en-US" dirty="0" err="1"/>
                        <a:t>hypercalls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4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Existing </a:t>
                      </a:r>
                      <a:r>
                        <a:rPr lang="en-US" dirty="0" err="1"/>
                        <a:t>hypercalls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10484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2020_V01_Arial" id="{A2B647AA-91AA-E84C-9282-62E98195C9E1}" vid="{BDCD5089-E7A6-4A42-ABCF-1EC7BACDC585}"/>
    </a:ext>
  </a:extLst>
</a:theme>
</file>

<file path=ppt/theme/theme2.xml><?xml version="1.0" encoding="utf-8"?>
<a:theme xmlns:a="http://schemas.openxmlformats.org/drawingml/2006/main" name="IBM 2020 Master template (light gray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2020_V01_Arial" id="{A2B647AA-91AA-E84C-9282-62E98195C9E1}" vid="{9B1D15BD-B2D5-724C-A3CE-F79611036AA6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IBM_Master_Presentation_2020_V01_Arial</Template>
  <TotalTime>1602</TotalTime>
  <Words>2290</Words>
  <Application>Microsoft Office PowerPoint</Application>
  <PresentationFormat>On-screen Show (16:9)</PresentationFormat>
  <Paragraphs>353</Paragraphs>
  <Slides>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IBM Plex Sans Thin</vt:lpstr>
      <vt:lpstr>Wingdings</vt:lpstr>
      <vt:lpstr>IBM Plex Sans Medium</vt:lpstr>
      <vt:lpstr>IBM Plex Sans</vt:lpstr>
      <vt:lpstr>.AppleSystemUIFont</vt:lpstr>
      <vt:lpstr>HelvNeue Light for IBM</vt:lpstr>
      <vt:lpstr>Comic Sans MS</vt:lpstr>
      <vt:lpstr>IBM Plex Sans Light</vt:lpstr>
      <vt:lpstr>IBM 2020 Master template (black background)</vt:lpstr>
      <vt:lpstr>IBM 2020 Master template (light gray background)</vt:lpstr>
      <vt:lpstr>Presentation</vt:lpstr>
      <vt:lpstr>Confidential Computing for OpenPOWER</vt:lpstr>
      <vt:lpstr>Acknowledgements</vt:lpstr>
      <vt:lpstr>Secure computing technology from IBM</vt:lpstr>
      <vt:lpstr>Confidential Computing</vt:lpstr>
      <vt:lpstr>Current commercial TEEs </vt:lpstr>
      <vt:lpstr>Objectives</vt:lpstr>
      <vt:lpstr>Threat model</vt:lpstr>
      <vt:lpstr>Approach</vt:lpstr>
      <vt:lpstr>Ensuring isolation, confidentiality and integrity</vt:lpstr>
      <vt:lpstr>Affect on VMs/SVMs</vt:lpstr>
      <vt:lpstr>Impact on the hypervisor</vt:lpstr>
      <vt:lpstr>Approach at the hardware/firmware level</vt:lpstr>
      <vt:lpstr>ESM Operand</vt:lpstr>
      <vt:lpstr>Verifying integrity of system and SVM</vt:lpstr>
      <vt:lpstr>Balancing needs among cloud providers, users, and equipment manufactures</vt:lpstr>
      <vt:lpstr>Cloud integration</vt:lpstr>
      <vt:lpstr>Evaluation</vt:lpstr>
      <vt:lpstr>Spec CPU Intrate and Intspeed</vt:lpstr>
      <vt:lpstr>Real World Application Apache (ab)</vt:lpstr>
      <vt:lpstr>Evaluation Summary</vt:lpstr>
      <vt:lpstr>Complexity of Approach</vt:lpstr>
      <vt:lpstr>Limitations</vt:lpstr>
      <vt:lpstr>Contact Information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Presentation Template — IBM Arial variant</dc:title>
  <dc:creator>Guerney  D. H. Hunt</dc:creator>
  <cp:lastModifiedBy>Guerney  D. H. Hunt</cp:lastModifiedBy>
  <cp:revision>69</cp:revision>
  <cp:lastPrinted>2021-04-18T15:56:31Z</cp:lastPrinted>
  <dcterms:created xsi:type="dcterms:W3CDTF">2021-04-16T02:35:36Z</dcterms:created>
  <dcterms:modified xsi:type="dcterms:W3CDTF">2021-05-17T11:58:37Z</dcterms:modified>
</cp:coreProperties>
</file>