
<file path=[Content_Types].xml><?xml version="1.0" encoding="utf-8"?>
<Types xmlns="http://schemas.openxmlformats.org/package/2006/content-types">
  <Default Extension="xml" ContentType="application/xml"/>
  <Default Extension="jpeg" ContentType="image/jpeg"/>
  <Default Extension="png" ContentType="image/png"/>
  <Default Extension="wdp" ContentType="image/vnd.ms-photo"/>
  <Default Extension="svg" ContentType="image/svg+xml"/>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83" r:id="rId2"/>
    <p:sldId id="284" r:id="rId3"/>
    <p:sldId id="285" r:id="rId4"/>
    <p:sldId id="286" r:id="rId5"/>
    <p:sldId id="287" r:id="rId6"/>
    <p:sldId id="288" r:id="rId7"/>
    <p:sldId id="289" r:id="rId8"/>
    <p:sldId id="280" r:id="rId9"/>
    <p:sldId id="271" r:id="rId10"/>
    <p:sldId id="281" r:id="rId11"/>
    <p:sldId id="279" r:id="rId12"/>
    <p:sldId id="282" r:id="rId13"/>
    <p:sldId id="263" r:id="rId14"/>
    <p:sldId id="275" r:id="rId15"/>
    <p:sldId id="267" r:id="rId16"/>
    <p:sldId id="274" r:id="rId17"/>
    <p:sldId id="273" r:id="rId18"/>
    <p:sldId id="268"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432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924CF5D-AF59-4D61-A6F0-B3DAAE0298D3}" v="235" dt="2021-04-16T08:57:28.07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895"/>
    <p:restoredTop sz="63297" autoAdjust="0"/>
  </p:normalViewPr>
  <p:slideViewPr>
    <p:cSldViewPr snapToGrid="0">
      <p:cViewPr varScale="1">
        <p:scale>
          <a:sx n="79" d="100"/>
          <a:sy n="79" d="100"/>
        </p:scale>
        <p:origin x="2160" y="184"/>
      </p:cViewPr>
      <p:guideLst/>
    </p:cSldViewPr>
  </p:slideViewPr>
  <p:notesTextViewPr>
    <p:cViewPr>
      <p:scale>
        <a:sx n="150" d="100"/>
        <a:sy n="15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notesMaster" Target="notesMasters/notesMaster1.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25" Type="http://schemas.microsoft.com/office/2016/11/relationships/changesInfo" Target="changesInfos/changesInfo1.xml"/><Relationship Id="rId26" Type="http://schemas.microsoft.com/office/2015/10/relationships/revisionInfo" Target="revisionInfo.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en Michael" userId="b7cff0b92a14648d" providerId="LiveId" clId="{F924CF5D-AF59-4D61-A6F0-B3DAAE0298D3}"/>
    <pc:docChg chg="undo custSel addSld delSld modSld sldOrd">
      <pc:chgData name="Chen Michael" userId="b7cff0b92a14648d" providerId="LiveId" clId="{F924CF5D-AF59-4D61-A6F0-B3DAAE0298D3}" dt="2021-04-16T09:12:14.354" v="5930" actId="20577"/>
      <pc:docMkLst>
        <pc:docMk/>
      </pc:docMkLst>
      <pc:sldChg chg="add ord">
        <pc:chgData name="Chen Michael" userId="b7cff0b92a14648d" providerId="LiveId" clId="{F924CF5D-AF59-4D61-A6F0-B3DAAE0298D3}" dt="2021-04-16T07:33:09.847" v="2"/>
        <pc:sldMkLst>
          <pc:docMk/>
          <pc:sldMk cId="2170966757" sldId="256"/>
        </pc:sldMkLst>
      </pc:sldChg>
      <pc:sldChg chg="add ord">
        <pc:chgData name="Chen Michael" userId="b7cff0b92a14648d" providerId="LiveId" clId="{F924CF5D-AF59-4D61-A6F0-B3DAAE0298D3}" dt="2021-04-16T07:34:18.145" v="4"/>
        <pc:sldMkLst>
          <pc:docMk/>
          <pc:sldMk cId="2125218477" sldId="257"/>
        </pc:sldMkLst>
      </pc:sldChg>
      <pc:sldChg chg="add ord">
        <pc:chgData name="Chen Michael" userId="b7cff0b92a14648d" providerId="LiveId" clId="{F924CF5D-AF59-4D61-A6F0-B3DAAE0298D3}" dt="2021-04-16T07:34:18.145" v="4"/>
        <pc:sldMkLst>
          <pc:docMk/>
          <pc:sldMk cId="175887729" sldId="259"/>
        </pc:sldMkLst>
      </pc:sldChg>
      <pc:sldChg chg="add ord">
        <pc:chgData name="Chen Michael" userId="b7cff0b92a14648d" providerId="LiveId" clId="{F924CF5D-AF59-4D61-A6F0-B3DAAE0298D3}" dt="2021-04-16T07:34:18.145" v="4"/>
        <pc:sldMkLst>
          <pc:docMk/>
          <pc:sldMk cId="3981337223" sldId="260"/>
        </pc:sldMkLst>
      </pc:sldChg>
      <pc:sldChg chg="add ord">
        <pc:chgData name="Chen Michael" userId="b7cff0b92a14648d" providerId="LiveId" clId="{F924CF5D-AF59-4D61-A6F0-B3DAAE0298D3}" dt="2021-04-16T07:34:18.145" v="4"/>
        <pc:sldMkLst>
          <pc:docMk/>
          <pc:sldMk cId="327357112" sldId="261"/>
        </pc:sldMkLst>
      </pc:sldChg>
      <pc:sldChg chg="addSp delSp modSp mod modNotesTx">
        <pc:chgData name="Chen Michael" userId="b7cff0b92a14648d" providerId="LiveId" clId="{F924CF5D-AF59-4D61-A6F0-B3DAAE0298D3}" dt="2021-04-16T09:11:53.264" v="5907" actId="20577"/>
        <pc:sldMkLst>
          <pc:docMk/>
          <pc:sldMk cId="983335781" sldId="263"/>
        </pc:sldMkLst>
        <pc:spChg chg="mod">
          <ac:chgData name="Chen Michael" userId="b7cff0b92a14648d" providerId="LiveId" clId="{F924CF5D-AF59-4D61-A6F0-B3DAAE0298D3}" dt="2021-04-16T07:45:45.168" v="129" actId="20577"/>
          <ac:spMkLst>
            <pc:docMk/>
            <pc:sldMk cId="983335781" sldId="263"/>
            <ac:spMk id="3" creationId="{7914C2AF-C91B-48F3-A2A3-617793D9CA2C}"/>
          </ac:spMkLst>
        </pc:spChg>
        <pc:spChg chg="add del">
          <ac:chgData name="Chen Michael" userId="b7cff0b92a14648d" providerId="LiveId" clId="{F924CF5D-AF59-4D61-A6F0-B3DAAE0298D3}" dt="2021-04-16T09:09:57.414" v="5502" actId="22"/>
          <ac:spMkLst>
            <pc:docMk/>
            <pc:sldMk cId="983335781" sldId="263"/>
            <ac:spMk id="6" creationId="{D6837496-D1B3-40D3-B540-A616B9151CBF}"/>
          </ac:spMkLst>
        </pc:spChg>
        <pc:picChg chg="add mod">
          <ac:chgData name="Chen Michael" userId="b7cff0b92a14648d" providerId="LiveId" clId="{F924CF5D-AF59-4D61-A6F0-B3DAAE0298D3}" dt="2021-04-16T07:41:59.979" v="38" actId="1076"/>
          <ac:picMkLst>
            <pc:docMk/>
            <pc:sldMk cId="983335781" sldId="263"/>
            <ac:picMk id="4" creationId="{EC3BEF5E-E877-45E4-8CE4-B8E3E59A65C6}"/>
          </ac:picMkLst>
        </pc:picChg>
      </pc:sldChg>
      <pc:sldChg chg="add ord">
        <pc:chgData name="Chen Michael" userId="b7cff0b92a14648d" providerId="LiveId" clId="{F924CF5D-AF59-4D61-A6F0-B3DAAE0298D3}" dt="2021-04-16T07:34:18.145" v="4"/>
        <pc:sldMkLst>
          <pc:docMk/>
          <pc:sldMk cId="263740306" sldId="265"/>
        </pc:sldMkLst>
      </pc:sldChg>
      <pc:sldChg chg="addSp delSp modSp mod">
        <pc:chgData name="Chen Michael" userId="b7cff0b92a14648d" providerId="LiveId" clId="{F924CF5D-AF59-4D61-A6F0-B3DAAE0298D3}" dt="2021-04-16T07:44:10.683" v="82" actId="113"/>
        <pc:sldMkLst>
          <pc:docMk/>
          <pc:sldMk cId="866319343" sldId="267"/>
        </pc:sldMkLst>
        <pc:spChg chg="del">
          <ac:chgData name="Chen Michael" userId="b7cff0b92a14648d" providerId="LiveId" clId="{F924CF5D-AF59-4D61-A6F0-B3DAAE0298D3}" dt="2021-04-16T07:42:38.093" v="42" actId="478"/>
          <ac:spMkLst>
            <pc:docMk/>
            <pc:sldMk cId="866319343" sldId="267"/>
            <ac:spMk id="4" creationId="{505B9EA6-3FD3-4D96-808E-5318EB483F01}"/>
          </ac:spMkLst>
        </pc:spChg>
        <pc:spChg chg="del">
          <ac:chgData name="Chen Michael" userId="b7cff0b92a14648d" providerId="LiveId" clId="{F924CF5D-AF59-4D61-A6F0-B3DAAE0298D3}" dt="2021-04-16T07:42:41.187" v="43" actId="478"/>
          <ac:spMkLst>
            <pc:docMk/>
            <pc:sldMk cId="866319343" sldId="267"/>
            <ac:spMk id="5" creationId="{E47B87E3-4965-4389-A4EB-121E7B9C3DCB}"/>
          </ac:spMkLst>
        </pc:spChg>
        <pc:spChg chg="del">
          <ac:chgData name="Chen Michael" userId="b7cff0b92a14648d" providerId="LiveId" clId="{F924CF5D-AF59-4D61-A6F0-B3DAAE0298D3}" dt="2021-04-16T07:42:50.044" v="46" actId="478"/>
          <ac:spMkLst>
            <pc:docMk/>
            <pc:sldMk cId="866319343" sldId="267"/>
            <ac:spMk id="6" creationId="{CADAC1E1-EAE6-46CF-B83E-416112109501}"/>
          </ac:spMkLst>
        </pc:spChg>
        <pc:spChg chg="add del">
          <ac:chgData name="Chen Michael" userId="b7cff0b92a14648d" providerId="LiveId" clId="{F924CF5D-AF59-4D61-A6F0-B3DAAE0298D3}" dt="2021-04-16T07:43:33.002" v="70" actId="478"/>
          <ac:spMkLst>
            <pc:docMk/>
            <pc:sldMk cId="866319343" sldId="267"/>
            <ac:spMk id="7" creationId="{CD23A78B-2F04-4433-A062-8B2CCFCDBBA9}"/>
          </ac:spMkLst>
        </pc:spChg>
        <pc:spChg chg="add del">
          <ac:chgData name="Chen Michael" userId="b7cff0b92a14648d" providerId="LiveId" clId="{F924CF5D-AF59-4D61-A6F0-B3DAAE0298D3}" dt="2021-04-16T07:43:30.157" v="67" actId="478"/>
          <ac:spMkLst>
            <pc:docMk/>
            <pc:sldMk cId="866319343" sldId="267"/>
            <ac:spMk id="8" creationId="{7CD50847-D29F-4170-823B-2EE75B29DF84}"/>
          </ac:spMkLst>
        </pc:spChg>
        <pc:spChg chg="del">
          <ac:chgData name="Chen Michael" userId="b7cff0b92a14648d" providerId="LiveId" clId="{F924CF5D-AF59-4D61-A6F0-B3DAAE0298D3}" dt="2021-04-16T07:42:51.883" v="47" actId="478"/>
          <ac:spMkLst>
            <pc:docMk/>
            <pc:sldMk cId="866319343" sldId="267"/>
            <ac:spMk id="9" creationId="{E068A7F3-7EA2-43AF-A266-72E1F5F4C9B0}"/>
          </ac:spMkLst>
        </pc:spChg>
        <pc:spChg chg="add del mod">
          <ac:chgData name="Chen Michael" userId="b7cff0b92a14648d" providerId="LiveId" clId="{F924CF5D-AF59-4D61-A6F0-B3DAAE0298D3}" dt="2021-04-16T07:43:49.708" v="74" actId="1076"/>
          <ac:spMkLst>
            <pc:docMk/>
            <pc:sldMk cId="866319343" sldId="267"/>
            <ac:spMk id="10" creationId="{7ED36452-8BFD-4881-A9A8-EB566970C457}"/>
          </ac:spMkLst>
        </pc:spChg>
        <pc:spChg chg="add del">
          <ac:chgData name="Chen Michael" userId="b7cff0b92a14648d" providerId="LiveId" clId="{F924CF5D-AF59-4D61-A6F0-B3DAAE0298D3}" dt="2021-04-16T07:43:31.260" v="68" actId="478"/>
          <ac:spMkLst>
            <pc:docMk/>
            <pc:sldMk cId="866319343" sldId="267"/>
            <ac:spMk id="11" creationId="{930CA56F-7F5C-431F-BC7A-F3954ED74BED}"/>
          </ac:spMkLst>
        </pc:spChg>
        <pc:spChg chg="add mod">
          <ac:chgData name="Chen Michael" userId="b7cff0b92a14648d" providerId="LiveId" clId="{F924CF5D-AF59-4D61-A6F0-B3DAAE0298D3}" dt="2021-04-16T07:43:49.708" v="74" actId="1076"/>
          <ac:spMkLst>
            <pc:docMk/>
            <pc:sldMk cId="866319343" sldId="267"/>
            <ac:spMk id="28" creationId="{E353F958-A6B1-45B5-9B0D-43183EF229E8}"/>
          </ac:spMkLst>
        </pc:spChg>
        <pc:spChg chg="add mod">
          <ac:chgData name="Chen Michael" userId="b7cff0b92a14648d" providerId="LiveId" clId="{F924CF5D-AF59-4D61-A6F0-B3DAAE0298D3}" dt="2021-04-16T07:43:49.708" v="74" actId="1076"/>
          <ac:spMkLst>
            <pc:docMk/>
            <pc:sldMk cId="866319343" sldId="267"/>
            <ac:spMk id="29" creationId="{072DF112-0709-452B-B577-4BB3FA05FD5F}"/>
          </ac:spMkLst>
        </pc:spChg>
        <pc:spChg chg="add mod">
          <ac:chgData name="Chen Michael" userId="b7cff0b92a14648d" providerId="LiveId" clId="{F924CF5D-AF59-4D61-A6F0-B3DAAE0298D3}" dt="2021-04-16T07:43:49.708" v="74" actId="1076"/>
          <ac:spMkLst>
            <pc:docMk/>
            <pc:sldMk cId="866319343" sldId="267"/>
            <ac:spMk id="30" creationId="{4114BEDD-5282-4757-8F46-EA636806AC36}"/>
          </ac:spMkLst>
        </pc:spChg>
        <pc:spChg chg="mod">
          <ac:chgData name="Chen Michael" userId="b7cff0b92a14648d" providerId="LiveId" clId="{F924CF5D-AF59-4D61-A6F0-B3DAAE0298D3}" dt="2021-04-16T07:44:10.683" v="82" actId="113"/>
          <ac:spMkLst>
            <pc:docMk/>
            <pc:sldMk cId="866319343" sldId="267"/>
            <ac:spMk id="60" creationId="{021F1FE4-50D0-407D-806B-B1393783C36E}"/>
          </ac:spMkLst>
        </pc:spChg>
        <pc:picChg chg="add mod">
          <ac:chgData name="Chen Michael" userId="b7cff0b92a14648d" providerId="LiveId" clId="{F924CF5D-AF59-4D61-A6F0-B3DAAE0298D3}" dt="2021-04-16T07:43:49.708" v="74" actId="1076"/>
          <ac:picMkLst>
            <pc:docMk/>
            <pc:sldMk cId="866319343" sldId="267"/>
            <ac:picMk id="31" creationId="{B87419BD-6BEF-4008-8F7D-B2CFE76A5F74}"/>
          </ac:picMkLst>
        </pc:picChg>
        <pc:picChg chg="add mod">
          <ac:chgData name="Chen Michael" userId="b7cff0b92a14648d" providerId="LiveId" clId="{F924CF5D-AF59-4D61-A6F0-B3DAAE0298D3}" dt="2021-04-16T07:43:49.708" v="74" actId="1076"/>
          <ac:picMkLst>
            <pc:docMk/>
            <pc:sldMk cId="866319343" sldId="267"/>
            <ac:picMk id="32" creationId="{C23E94F9-ECD3-4D92-9862-B58B17067C26}"/>
          </ac:picMkLst>
        </pc:picChg>
        <pc:picChg chg="add mod">
          <ac:chgData name="Chen Michael" userId="b7cff0b92a14648d" providerId="LiveId" clId="{F924CF5D-AF59-4D61-A6F0-B3DAAE0298D3}" dt="2021-04-16T07:43:49.708" v="74" actId="1076"/>
          <ac:picMkLst>
            <pc:docMk/>
            <pc:sldMk cId="866319343" sldId="267"/>
            <ac:picMk id="33" creationId="{573B9788-7FD9-4F7A-BFAD-73CC4767F21B}"/>
          </ac:picMkLst>
        </pc:picChg>
        <pc:picChg chg="add mod">
          <ac:chgData name="Chen Michael" userId="b7cff0b92a14648d" providerId="LiveId" clId="{F924CF5D-AF59-4D61-A6F0-B3DAAE0298D3}" dt="2021-04-16T07:43:49.708" v="74" actId="1076"/>
          <ac:picMkLst>
            <pc:docMk/>
            <pc:sldMk cId="866319343" sldId="267"/>
            <ac:picMk id="34" creationId="{995C8F7D-A3F0-4A4E-916D-C368053267C7}"/>
          </ac:picMkLst>
        </pc:picChg>
      </pc:sldChg>
      <pc:sldChg chg="add">
        <pc:chgData name="Chen Michael" userId="b7cff0b92a14648d" providerId="LiveId" clId="{F924CF5D-AF59-4D61-A6F0-B3DAAE0298D3}" dt="2021-04-16T07:32:46.001" v="0"/>
        <pc:sldMkLst>
          <pc:docMk/>
          <pc:sldMk cId="1252692648" sldId="268"/>
        </pc:sldMkLst>
      </pc:sldChg>
      <pc:sldChg chg="modSp mod addAnim delAnim modAnim modNotesTx">
        <pc:chgData name="Chen Michael" userId="b7cff0b92a14648d" providerId="LiveId" clId="{F924CF5D-AF59-4D61-A6F0-B3DAAE0298D3}" dt="2021-04-16T08:59:21.823" v="3699" actId="20577"/>
        <pc:sldMkLst>
          <pc:docMk/>
          <pc:sldMk cId="1178992174" sldId="271"/>
        </pc:sldMkLst>
        <pc:spChg chg="mod">
          <ac:chgData name="Chen Michael" userId="b7cff0b92a14648d" providerId="LiveId" clId="{F924CF5D-AF59-4D61-A6F0-B3DAAE0298D3}" dt="2021-04-16T08:57:28.053" v="3349" actId="403"/>
          <ac:spMkLst>
            <pc:docMk/>
            <pc:sldMk cId="1178992174" sldId="271"/>
            <ac:spMk id="3" creationId="{6528DDF2-7451-4317-8F32-0A0BE6A89DBB}"/>
          </ac:spMkLst>
        </pc:spChg>
      </pc:sldChg>
      <pc:sldChg chg="add del ord">
        <pc:chgData name="Chen Michael" userId="b7cff0b92a14648d" providerId="LiveId" clId="{F924CF5D-AF59-4D61-A6F0-B3DAAE0298D3}" dt="2021-04-16T07:41:37.522" v="33" actId="47"/>
        <pc:sldMkLst>
          <pc:docMk/>
          <pc:sldMk cId="420717589" sldId="272"/>
        </pc:sldMkLst>
      </pc:sldChg>
      <pc:sldChg chg="modSp mod">
        <pc:chgData name="Chen Michael" userId="b7cff0b92a14648d" providerId="LiveId" clId="{F924CF5D-AF59-4D61-A6F0-B3DAAE0298D3}" dt="2021-04-16T07:44:42.185" v="113" actId="1076"/>
        <pc:sldMkLst>
          <pc:docMk/>
          <pc:sldMk cId="3060951595" sldId="273"/>
        </pc:sldMkLst>
        <pc:spChg chg="mod">
          <ac:chgData name="Chen Michael" userId="b7cff0b92a14648d" providerId="LiveId" clId="{F924CF5D-AF59-4D61-A6F0-B3DAAE0298D3}" dt="2021-04-16T07:44:27.795" v="106" actId="1036"/>
          <ac:spMkLst>
            <pc:docMk/>
            <pc:sldMk cId="3060951595" sldId="273"/>
            <ac:spMk id="2" creationId="{C8C336E7-238B-4185-8B91-D141EE53CD39}"/>
          </ac:spMkLst>
        </pc:spChg>
        <pc:spChg chg="mod">
          <ac:chgData name="Chen Michael" userId="b7cff0b92a14648d" providerId="LiveId" clId="{F924CF5D-AF59-4D61-A6F0-B3DAAE0298D3}" dt="2021-04-16T07:44:37.494" v="111" actId="1076"/>
          <ac:spMkLst>
            <pc:docMk/>
            <pc:sldMk cId="3060951595" sldId="273"/>
            <ac:spMk id="3" creationId="{530EB75D-A457-472C-80D3-CC1B79A46323}"/>
          </ac:spMkLst>
        </pc:spChg>
        <pc:picChg chg="mod">
          <ac:chgData name="Chen Michael" userId="b7cff0b92a14648d" providerId="LiveId" clId="{F924CF5D-AF59-4D61-A6F0-B3DAAE0298D3}" dt="2021-04-16T07:44:42.185" v="113" actId="1076"/>
          <ac:picMkLst>
            <pc:docMk/>
            <pc:sldMk cId="3060951595" sldId="273"/>
            <ac:picMk id="6" creationId="{8EACA85E-E52B-4243-A6F0-B05397CB9B57}"/>
          </ac:picMkLst>
        </pc:picChg>
        <pc:picChg chg="mod">
          <ac:chgData name="Chen Michael" userId="b7cff0b92a14648d" providerId="LiveId" clId="{F924CF5D-AF59-4D61-A6F0-B3DAAE0298D3}" dt="2021-04-16T07:44:39.798" v="112" actId="1076"/>
          <ac:picMkLst>
            <pc:docMk/>
            <pc:sldMk cId="3060951595" sldId="273"/>
            <ac:picMk id="7" creationId="{FA96CB52-A989-44F2-9A25-D6F977008AAF}"/>
          </ac:picMkLst>
        </pc:picChg>
      </pc:sldChg>
      <pc:sldChg chg="addSp delSp modSp mod">
        <pc:chgData name="Chen Michael" userId="b7cff0b92a14648d" providerId="LiveId" clId="{F924CF5D-AF59-4D61-A6F0-B3DAAE0298D3}" dt="2021-04-16T07:44:15.525" v="83" actId="1076"/>
        <pc:sldMkLst>
          <pc:docMk/>
          <pc:sldMk cId="296634300" sldId="274"/>
        </pc:sldMkLst>
        <pc:spChg chg="mod">
          <ac:chgData name="Chen Michael" userId="b7cff0b92a14648d" providerId="LiveId" clId="{F924CF5D-AF59-4D61-A6F0-B3DAAE0298D3}" dt="2021-04-16T07:40:52.859" v="26" actId="1076"/>
          <ac:spMkLst>
            <pc:docMk/>
            <pc:sldMk cId="296634300" sldId="274"/>
            <ac:spMk id="2" creationId="{086AFE74-E5EE-4100-8CD0-D29ABE68145B}"/>
          </ac:spMkLst>
        </pc:spChg>
        <pc:spChg chg="del">
          <ac:chgData name="Chen Michael" userId="b7cff0b92a14648d" providerId="LiveId" clId="{F924CF5D-AF59-4D61-A6F0-B3DAAE0298D3}" dt="2021-04-16T07:43:53.999" v="75" actId="478"/>
          <ac:spMkLst>
            <pc:docMk/>
            <pc:sldMk cId="296634300" sldId="274"/>
            <ac:spMk id="4" creationId="{505B9EA6-3FD3-4D96-808E-5318EB483F01}"/>
          </ac:spMkLst>
        </pc:spChg>
        <pc:spChg chg="del">
          <ac:chgData name="Chen Michael" userId="b7cff0b92a14648d" providerId="LiveId" clId="{F924CF5D-AF59-4D61-A6F0-B3DAAE0298D3}" dt="2021-04-16T07:43:53.999" v="75" actId="478"/>
          <ac:spMkLst>
            <pc:docMk/>
            <pc:sldMk cId="296634300" sldId="274"/>
            <ac:spMk id="5" creationId="{E47B87E3-4965-4389-A4EB-121E7B9C3DCB}"/>
          </ac:spMkLst>
        </pc:spChg>
        <pc:spChg chg="del">
          <ac:chgData name="Chen Michael" userId="b7cff0b92a14648d" providerId="LiveId" clId="{F924CF5D-AF59-4D61-A6F0-B3DAAE0298D3}" dt="2021-04-16T07:43:53.999" v="75" actId="478"/>
          <ac:spMkLst>
            <pc:docMk/>
            <pc:sldMk cId="296634300" sldId="274"/>
            <ac:spMk id="6" creationId="{CADAC1E1-EAE6-46CF-B83E-416112109501}"/>
          </ac:spMkLst>
        </pc:spChg>
        <pc:spChg chg="del">
          <ac:chgData name="Chen Michael" userId="b7cff0b92a14648d" providerId="LiveId" clId="{F924CF5D-AF59-4D61-A6F0-B3DAAE0298D3}" dt="2021-04-16T07:43:53.999" v="75" actId="478"/>
          <ac:spMkLst>
            <pc:docMk/>
            <pc:sldMk cId="296634300" sldId="274"/>
            <ac:spMk id="7" creationId="{CD23A78B-2F04-4433-A062-8B2CCFCDBBA9}"/>
          </ac:spMkLst>
        </pc:spChg>
        <pc:spChg chg="del">
          <ac:chgData name="Chen Michael" userId="b7cff0b92a14648d" providerId="LiveId" clId="{F924CF5D-AF59-4D61-A6F0-B3DAAE0298D3}" dt="2021-04-16T07:43:53.999" v="75" actId="478"/>
          <ac:spMkLst>
            <pc:docMk/>
            <pc:sldMk cId="296634300" sldId="274"/>
            <ac:spMk id="8" creationId="{7CD50847-D29F-4170-823B-2EE75B29DF84}"/>
          </ac:spMkLst>
        </pc:spChg>
        <pc:spChg chg="del">
          <ac:chgData name="Chen Michael" userId="b7cff0b92a14648d" providerId="LiveId" clId="{F924CF5D-AF59-4D61-A6F0-B3DAAE0298D3}" dt="2021-04-16T07:43:53.999" v="75" actId="478"/>
          <ac:spMkLst>
            <pc:docMk/>
            <pc:sldMk cId="296634300" sldId="274"/>
            <ac:spMk id="9" creationId="{E068A7F3-7EA2-43AF-A266-72E1F5F4C9B0}"/>
          </ac:spMkLst>
        </pc:spChg>
        <pc:spChg chg="del">
          <ac:chgData name="Chen Michael" userId="b7cff0b92a14648d" providerId="LiveId" clId="{F924CF5D-AF59-4D61-A6F0-B3DAAE0298D3}" dt="2021-04-16T07:43:53.999" v="75" actId="478"/>
          <ac:spMkLst>
            <pc:docMk/>
            <pc:sldMk cId="296634300" sldId="274"/>
            <ac:spMk id="10" creationId="{7ED36452-8BFD-4881-A9A8-EB566970C457}"/>
          </ac:spMkLst>
        </pc:spChg>
        <pc:spChg chg="del">
          <ac:chgData name="Chen Michael" userId="b7cff0b92a14648d" providerId="LiveId" clId="{F924CF5D-AF59-4D61-A6F0-B3DAAE0298D3}" dt="2021-04-16T07:43:53.999" v="75" actId="478"/>
          <ac:spMkLst>
            <pc:docMk/>
            <pc:sldMk cId="296634300" sldId="274"/>
            <ac:spMk id="11" creationId="{930CA56F-7F5C-431F-BC7A-F3954ED74BED}"/>
          </ac:spMkLst>
        </pc:spChg>
        <pc:spChg chg="add mod">
          <ac:chgData name="Chen Michael" userId="b7cff0b92a14648d" providerId="LiveId" clId="{F924CF5D-AF59-4D61-A6F0-B3DAAE0298D3}" dt="2021-04-16T07:43:56.887" v="77" actId="1076"/>
          <ac:spMkLst>
            <pc:docMk/>
            <pc:sldMk cId="296634300" sldId="274"/>
            <ac:spMk id="28" creationId="{737BB76A-C816-4717-9F23-73C55D1E2526}"/>
          </ac:spMkLst>
        </pc:spChg>
        <pc:spChg chg="add mod">
          <ac:chgData name="Chen Michael" userId="b7cff0b92a14648d" providerId="LiveId" clId="{F924CF5D-AF59-4D61-A6F0-B3DAAE0298D3}" dt="2021-04-16T07:43:56.887" v="77" actId="1076"/>
          <ac:spMkLst>
            <pc:docMk/>
            <pc:sldMk cId="296634300" sldId="274"/>
            <ac:spMk id="30" creationId="{EDEB2011-05AC-4AFD-9801-EBE8460A43EE}"/>
          </ac:spMkLst>
        </pc:spChg>
        <pc:spChg chg="add mod">
          <ac:chgData name="Chen Michael" userId="b7cff0b92a14648d" providerId="LiveId" clId="{F924CF5D-AF59-4D61-A6F0-B3DAAE0298D3}" dt="2021-04-16T07:43:56.887" v="77" actId="1076"/>
          <ac:spMkLst>
            <pc:docMk/>
            <pc:sldMk cId="296634300" sldId="274"/>
            <ac:spMk id="31" creationId="{72E52C0A-FBCD-4C15-B5CA-A87DB126E02F}"/>
          </ac:spMkLst>
        </pc:spChg>
        <pc:spChg chg="add mod">
          <ac:chgData name="Chen Michael" userId="b7cff0b92a14648d" providerId="LiveId" clId="{F924CF5D-AF59-4D61-A6F0-B3DAAE0298D3}" dt="2021-04-16T07:43:56.887" v="77" actId="1076"/>
          <ac:spMkLst>
            <pc:docMk/>
            <pc:sldMk cId="296634300" sldId="274"/>
            <ac:spMk id="32" creationId="{99C86881-56D3-45F9-8B70-571E6ABE4253}"/>
          </ac:spMkLst>
        </pc:spChg>
        <pc:spChg chg="mod">
          <ac:chgData name="Chen Michael" userId="b7cff0b92a14648d" providerId="LiveId" clId="{F924CF5D-AF59-4D61-A6F0-B3DAAE0298D3}" dt="2021-04-16T07:44:15.525" v="83" actId="1076"/>
          <ac:spMkLst>
            <pc:docMk/>
            <pc:sldMk cId="296634300" sldId="274"/>
            <ac:spMk id="60" creationId="{021F1FE4-50D0-407D-806B-B1393783C36E}"/>
          </ac:spMkLst>
        </pc:spChg>
        <pc:picChg chg="add mod">
          <ac:chgData name="Chen Michael" userId="b7cff0b92a14648d" providerId="LiveId" clId="{F924CF5D-AF59-4D61-A6F0-B3DAAE0298D3}" dt="2021-04-16T07:43:56.887" v="77" actId="1076"/>
          <ac:picMkLst>
            <pc:docMk/>
            <pc:sldMk cId="296634300" sldId="274"/>
            <ac:picMk id="33" creationId="{F9F58848-9E2A-4D15-B3BE-3AD25FA24306}"/>
          </ac:picMkLst>
        </pc:picChg>
        <pc:picChg chg="add mod">
          <ac:chgData name="Chen Michael" userId="b7cff0b92a14648d" providerId="LiveId" clId="{F924CF5D-AF59-4D61-A6F0-B3DAAE0298D3}" dt="2021-04-16T07:43:56.887" v="77" actId="1076"/>
          <ac:picMkLst>
            <pc:docMk/>
            <pc:sldMk cId="296634300" sldId="274"/>
            <ac:picMk id="34" creationId="{5EDD6D9A-3F0E-4940-AA2D-142517A421D7}"/>
          </ac:picMkLst>
        </pc:picChg>
        <pc:picChg chg="add mod">
          <ac:chgData name="Chen Michael" userId="b7cff0b92a14648d" providerId="LiveId" clId="{F924CF5D-AF59-4D61-A6F0-B3DAAE0298D3}" dt="2021-04-16T07:43:56.887" v="77" actId="1076"/>
          <ac:picMkLst>
            <pc:docMk/>
            <pc:sldMk cId="296634300" sldId="274"/>
            <ac:picMk id="37" creationId="{73B35711-7B9D-4B8D-B113-03C79439532C}"/>
          </ac:picMkLst>
        </pc:picChg>
        <pc:picChg chg="add mod">
          <ac:chgData name="Chen Michael" userId="b7cff0b92a14648d" providerId="LiveId" clId="{F924CF5D-AF59-4D61-A6F0-B3DAAE0298D3}" dt="2021-04-16T07:43:56.887" v="77" actId="1076"/>
          <ac:picMkLst>
            <pc:docMk/>
            <pc:sldMk cId="296634300" sldId="274"/>
            <ac:picMk id="38" creationId="{0F388244-A8D0-4BB1-B2C9-7A3DA76B5892}"/>
          </ac:picMkLst>
        </pc:picChg>
      </pc:sldChg>
      <pc:sldChg chg="addSp delSp modSp mod modNotesTx">
        <pc:chgData name="Chen Michael" userId="b7cff0b92a14648d" providerId="LiveId" clId="{F924CF5D-AF59-4D61-A6F0-B3DAAE0298D3}" dt="2021-04-16T09:12:14.354" v="5930" actId="20577"/>
        <pc:sldMkLst>
          <pc:docMk/>
          <pc:sldMk cId="583059584" sldId="275"/>
        </pc:sldMkLst>
        <pc:spChg chg="mod">
          <ac:chgData name="Chen Michael" userId="b7cff0b92a14648d" providerId="LiveId" clId="{F924CF5D-AF59-4D61-A6F0-B3DAAE0298D3}" dt="2021-04-16T09:12:01.580" v="5908" actId="207"/>
          <ac:spMkLst>
            <pc:docMk/>
            <pc:sldMk cId="583059584" sldId="275"/>
            <ac:spMk id="3" creationId="{3F57EA6E-B29F-4066-8074-7194EC4E3884}"/>
          </ac:spMkLst>
        </pc:spChg>
        <pc:picChg chg="add del mod">
          <ac:chgData name="Chen Michael" userId="b7cff0b92a14648d" providerId="LiveId" clId="{F924CF5D-AF59-4D61-A6F0-B3DAAE0298D3}" dt="2021-04-16T07:41:55.091" v="35" actId="21"/>
          <ac:picMkLst>
            <pc:docMk/>
            <pc:sldMk cId="583059584" sldId="275"/>
            <ac:picMk id="4" creationId="{F1E76909-9C13-48D3-BDB0-320E16EE75EB}"/>
          </ac:picMkLst>
        </pc:picChg>
      </pc:sldChg>
      <pc:sldChg chg="add ord">
        <pc:chgData name="Chen Michael" userId="b7cff0b92a14648d" providerId="LiveId" clId="{F924CF5D-AF59-4D61-A6F0-B3DAAE0298D3}" dt="2021-04-16T07:34:18.145" v="4"/>
        <pc:sldMkLst>
          <pc:docMk/>
          <pc:sldMk cId="142319323" sldId="276"/>
        </pc:sldMkLst>
      </pc:sldChg>
      <pc:sldChg chg="add del">
        <pc:chgData name="Chen Michael" userId="b7cff0b92a14648d" providerId="LiveId" clId="{F924CF5D-AF59-4D61-A6F0-B3DAAE0298D3}" dt="2021-04-16T07:44:45.090" v="114" actId="47"/>
        <pc:sldMkLst>
          <pc:docMk/>
          <pc:sldMk cId="1885507615" sldId="277"/>
        </pc:sldMkLst>
      </pc:sldChg>
      <pc:sldChg chg="add del">
        <pc:chgData name="Chen Michael" userId="b7cff0b92a14648d" providerId="LiveId" clId="{F924CF5D-AF59-4D61-A6F0-B3DAAE0298D3}" dt="2021-04-16T07:42:15.742" v="39" actId="47"/>
        <pc:sldMkLst>
          <pc:docMk/>
          <pc:sldMk cId="3969856674" sldId="278"/>
        </pc:sldMkLst>
      </pc:sldChg>
      <pc:sldChg chg="add ord">
        <pc:chgData name="Chen Michael" userId="b7cff0b92a14648d" providerId="LiveId" clId="{F924CF5D-AF59-4D61-A6F0-B3DAAE0298D3}" dt="2021-04-16T07:41:14.970" v="28"/>
        <pc:sldMkLst>
          <pc:docMk/>
          <pc:sldMk cId="4186385513" sldId="279"/>
        </pc:sldMkLst>
      </pc:sldChg>
      <pc:sldChg chg="modSp mod modAnim modNotesTx">
        <pc:chgData name="Chen Michael" userId="b7cff0b92a14648d" providerId="LiveId" clId="{F924CF5D-AF59-4D61-A6F0-B3DAAE0298D3}" dt="2021-04-16T08:38:44.594" v="1166" actId="27636"/>
        <pc:sldMkLst>
          <pc:docMk/>
          <pc:sldMk cId="1613311743" sldId="280"/>
        </pc:sldMkLst>
        <pc:spChg chg="mod">
          <ac:chgData name="Chen Michael" userId="b7cff0b92a14648d" providerId="LiveId" clId="{F924CF5D-AF59-4D61-A6F0-B3DAAE0298D3}" dt="2021-04-16T08:38:44.594" v="1166" actId="27636"/>
          <ac:spMkLst>
            <pc:docMk/>
            <pc:sldMk cId="1613311743" sldId="280"/>
            <ac:spMk id="3" creationId="{6528DDF2-7451-4317-8F32-0A0BE6A89DBB}"/>
          </ac:spMkLst>
        </pc:spChg>
      </pc:sldChg>
      <pc:sldChg chg="modSp mod modNotesTx">
        <pc:chgData name="Chen Michael" userId="b7cff0b92a14648d" providerId="LiveId" clId="{F924CF5D-AF59-4D61-A6F0-B3DAAE0298D3}" dt="2021-04-16T09:09:30.385" v="5500" actId="313"/>
        <pc:sldMkLst>
          <pc:docMk/>
          <pc:sldMk cId="2550736502" sldId="281"/>
        </pc:sldMkLst>
        <pc:spChg chg="mod">
          <ac:chgData name="Chen Michael" userId="b7cff0b92a14648d" providerId="LiveId" clId="{F924CF5D-AF59-4D61-A6F0-B3DAAE0298D3}" dt="2021-04-16T09:06:43.578" v="4966" actId="20577"/>
          <ac:spMkLst>
            <pc:docMk/>
            <pc:sldMk cId="2550736502" sldId="281"/>
            <ac:spMk id="3" creationId="{F5D633D7-966A-4D70-ADBC-6787E4C77927}"/>
          </ac:spMkLst>
        </pc:spChg>
      </pc:sldChg>
      <pc:sldChg chg="add ord">
        <pc:chgData name="Chen Michael" userId="b7cff0b92a14648d" providerId="LiveId" clId="{F924CF5D-AF59-4D61-A6F0-B3DAAE0298D3}" dt="2021-04-16T07:41:14.970" v="28"/>
        <pc:sldMkLst>
          <pc:docMk/>
          <pc:sldMk cId="1543853819" sldId="282"/>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922438-F2AC-4B87-8D8C-C3CFD5C68EC1}" type="datetimeFigureOut">
              <a:rPr lang="zh-CN" altLang="en-US" smtClean="0"/>
              <a:t>2021/5/11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5D39AAE-9B72-4172-8141-473F9A4E489E}" type="slidenum">
              <a:rPr lang="zh-CN" altLang="en-US" smtClean="0"/>
              <a:t>‹#›</a:t>
            </a:fld>
            <a:endParaRPr lang="zh-CN" altLang="en-US"/>
          </a:p>
        </p:txBody>
      </p:sp>
    </p:spTree>
    <p:extLst>
      <p:ext uri="{BB962C8B-B14F-4D97-AF65-F5344CB8AC3E}">
        <p14:creationId xmlns:p14="http://schemas.microsoft.com/office/powerpoint/2010/main" val="19898389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Hello everyone, I am Chen Xusheng from the University of Hong Kong.  </a:t>
            </a:r>
          </a:p>
          <a:p>
            <a:r>
              <a:rPr lang="en-US" altLang="zh-CN" dirty="0"/>
              <a:t>Today I present DAST, the first serializable databases that can achieve both low tail latency and high scalability in edge computing. </a:t>
            </a:r>
          </a:p>
        </p:txBody>
      </p:sp>
      <p:sp>
        <p:nvSpPr>
          <p:cNvPr id="4" name="灯片编号占位符 3"/>
          <p:cNvSpPr>
            <a:spLocks noGrp="1"/>
          </p:cNvSpPr>
          <p:nvPr>
            <p:ph type="sldNum" sz="quarter" idx="5"/>
          </p:nvPr>
        </p:nvSpPr>
        <p:spPr/>
        <p:txBody>
          <a:bodyPr/>
          <a:lstStyle/>
          <a:p>
            <a:fld id="{15D39AAE-9B72-4172-8141-473F9A4E489E}" type="slidenum">
              <a:rPr lang="zh-CN" altLang="en-US" smtClean="0"/>
              <a:t>1</a:t>
            </a:fld>
            <a:endParaRPr lang="zh-CN" altLang="en-US"/>
          </a:p>
        </p:txBody>
      </p:sp>
    </p:spTree>
    <p:extLst>
      <p:ext uri="{BB962C8B-B14F-4D97-AF65-F5344CB8AC3E}">
        <p14:creationId xmlns:p14="http://schemas.microsoft.com/office/powerpoint/2010/main" val="12725876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To handle node failures. DAST distinguishes the process of fast failover that removes the suspected failed node and the process of asynchronous failure recovery that adds back a replica. </a:t>
            </a:r>
          </a:p>
          <a:p>
            <a:endParaRPr lang="en-US" altLang="zh-CN" dirty="0"/>
          </a:p>
          <a:p>
            <a:r>
              <a:rPr lang="en-US" altLang="zh-CN" dirty="0"/>
              <a:t>When adding a replica, a challenge is how to set the clock of the newly added replica. </a:t>
            </a:r>
          </a:p>
          <a:p>
            <a:endParaRPr lang="en-US" altLang="zh-CN" dirty="0"/>
          </a:p>
          <a:p>
            <a:r>
              <a:rPr lang="en-US" altLang="zh-CN" dirty="0"/>
              <a:t>For correctness, the new replica’s clock must be larger than all nodes’ executed transactions’ timestamps so that it will not propose a transaction in the past and break DAST’s correctness. However, when the replica is being added, other nodes keeps </a:t>
            </a:r>
            <a:r>
              <a:rPr lang="en-US" altLang="zh-CN"/>
              <a:t>executing transactions, so their executed transactions’ timestamps keep increasing . </a:t>
            </a:r>
            <a:endParaRPr lang="en-US" altLang="zh-CN" dirty="0"/>
          </a:p>
          <a:p>
            <a:endParaRPr lang="en-US" altLang="zh-CN" dirty="0"/>
          </a:p>
          <a:p>
            <a:r>
              <a:rPr lang="en-US" altLang="zh-CN" dirty="0"/>
              <a:t>To solve this problem, we model the process of adding a replica as a special CRT that accesses all nodes in the region and uses DAST’s hybrid clock with stretchable granularity to minimizes the disturbance of normal transaction processing. We provide a detailed description with pseudo code of </a:t>
            </a:r>
            <a:r>
              <a:rPr lang="en-US" altLang="zh-CN"/>
              <a:t>this protocol </a:t>
            </a:r>
            <a:r>
              <a:rPr lang="en-US" altLang="zh-CN" smtClean="0"/>
              <a:t>in </a:t>
            </a:r>
            <a:r>
              <a:rPr lang="en-US" altLang="zh-CN" dirty="0"/>
              <a:t>our paper. </a:t>
            </a:r>
          </a:p>
          <a:p>
            <a:endParaRPr lang="zh-CN" altLang="en-US" dirty="0"/>
          </a:p>
        </p:txBody>
      </p:sp>
      <p:sp>
        <p:nvSpPr>
          <p:cNvPr id="4" name="灯片编号占位符 3"/>
          <p:cNvSpPr>
            <a:spLocks noGrp="1"/>
          </p:cNvSpPr>
          <p:nvPr>
            <p:ph type="sldNum" sz="quarter" idx="5"/>
          </p:nvPr>
        </p:nvSpPr>
        <p:spPr/>
        <p:txBody>
          <a:bodyPr/>
          <a:lstStyle/>
          <a:p>
            <a:fld id="{15D39AAE-9B72-4172-8141-473F9A4E489E}" type="slidenum">
              <a:rPr lang="zh-CN" altLang="en-US" smtClean="0"/>
              <a:t>10</a:t>
            </a:fld>
            <a:endParaRPr lang="zh-CN" altLang="en-US"/>
          </a:p>
        </p:txBody>
      </p:sp>
    </p:spTree>
    <p:extLst>
      <p:ext uri="{BB962C8B-B14F-4D97-AF65-F5344CB8AC3E}">
        <p14:creationId xmlns:p14="http://schemas.microsoft.com/office/powerpoint/2010/main" val="19060832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Overall, DAST ensures </a:t>
            </a:r>
            <a:r>
              <a:rPr lang="en-US" altLang="zh-CN" smtClean="0"/>
              <a:t>the </a:t>
            </a:r>
            <a:r>
              <a:rPr lang="en-US" altLang="zh-CN"/>
              <a:t>three crucial technical requirements and ensure serializability. </a:t>
            </a:r>
          </a:p>
          <a:p>
            <a:endParaRPr lang="en-US" altLang="zh-CN"/>
          </a:p>
          <a:p>
            <a:r>
              <a:rPr lang="en-US" altLang="zh-CN"/>
              <a:t>To ensure R1, DAST assigns CRTs to future timestamps representing when they can execute, and uses the hybrid clock with stretchable granularity for handling inaccurate anticipation or cross-region reads. </a:t>
            </a:r>
          </a:p>
          <a:p>
            <a:endParaRPr lang="en-US" altLang="zh-CN"/>
          </a:p>
          <a:p>
            <a:r>
              <a:rPr lang="en-US" altLang="zh-CN"/>
              <a:t>To ensure R2, DAST uses the SMR approach and DAST two-phase anticipation protocol ensure that a CRT’s timestamp is larger than the clocks of participating nodes. </a:t>
            </a:r>
          </a:p>
          <a:p>
            <a:endParaRPr lang="en-US" altLang="zh-CN"/>
          </a:p>
          <a:p>
            <a:r>
              <a:rPr lang="en-US" altLang="zh-CN" err="1"/>
              <a:t>Dast</a:t>
            </a:r>
            <a:r>
              <a:rPr lang="zh-CN" altLang="en-US"/>
              <a:t> </a:t>
            </a:r>
            <a:r>
              <a:rPr lang="en-US" altLang="zh-CN"/>
              <a:t>is</a:t>
            </a:r>
            <a:r>
              <a:rPr lang="zh-CN" altLang="en-US"/>
              <a:t> </a:t>
            </a:r>
            <a:r>
              <a:rPr lang="en-US" altLang="zh-CN"/>
              <a:t>scalable to the number of regions because committing a transaction only involves participating regions. </a:t>
            </a:r>
            <a:br>
              <a:rPr lang="en-US" altLang="zh-CN"/>
            </a:br>
            <a:endParaRPr lang="en-US" altLang="zh-CN"/>
          </a:p>
          <a:p>
            <a:r>
              <a:rPr lang="en-US" altLang="zh-CN"/>
              <a:t>DAST ensure Serializability with no stale reads by ensure that when a….., this implies all dependency edges are in ascending timestamp order, so the global dependency graph is acyclic. We have included a proof of DAST guarantees in our paper. </a:t>
            </a:r>
          </a:p>
        </p:txBody>
      </p:sp>
      <p:sp>
        <p:nvSpPr>
          <p:cNvPr id="4" name="灯片编号占位符 3"/>
          <p:cNvSpPr>
            <a:spLocks noGrp="1"/>
          </p:cNvSpPr>
          <p:nvPr>
            <p:ph type="sldNum" sz="quarter" idx="5"/>
          </p:nvPr>
        </p:nvSpPr>
        <p:spPr/>
        <p:txBody>
          <a:bodyPr/>
          <a:lstStyle/>
          <a:p>
            <a:fld id="{15D39AAE-9B72-4172-8141-473F9A4E489E}" type="slidenum">
              <a:rPr lang="zh-CN" altLang="en-US" smtClean="0"/>
              <a:t>11</a:t>
            </a:fld>
            <a:endParaRPr lang="zh-CN" altLang="en-US"/>
          </a:p>
        </p:txBody>
      </p:sp>
    </p:spTree>
    <p:extLst>
      <p:ext uri="{BB962C8B-B14F-4D97-AF65-F5344CB8AC3E}">
        <p14:creationId xmlns:p14="http://schemas.microsoft.com/office/powerpoint/2010/main" val="24849440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Compared to existing work, DAST is the first distributed database that can meet all the three requirements and serializability. </a:t>
            </a:r>
          </a:p>
          <a:p>
            <a:endParaRPr lang="en-US" altLang="zh-CN"/>
          </a:p>
          <a:p>
            <a:r>
              <a:rPr lang="en-US" altLang="zh-CN"/>
              <a:t>While existing traditional serializable databases are not designed to meet the three technical </a:t>
            </a:r>
            <a:r>
              <a:rPr lang="en-US" altLang="zh-CN" err="1"/>
              <a:t>requirmens</a:t>
            </a:r>
            <a:r>
              <a:rPr lang="en-US" altLang="zh-CN"/>
              <a:t> on edge, </a:t>
            </a:r>
          </a:p>
          <a:p>
            <a:endParaRPr lang="en-US" altLang="zh-CN"/>
          </a:p>
          <a:p>
            <a:r>
              <a:rPr lang="en-US" altLang="zh-CN"/>
              <a:t>And existing database for edge computing target non-mission-critical scenarios and does not ensure </a:t>
            </a:r>
            <a:r>
              <a:rPr lang="en-US" altLang="zh-CN" err="1"/>
              <a:t>serialziabilty</a:t>
            </a:r>
            <a:r>
              <a:rPr lang="en-US" altLang="zh-CN"/>
              <a:t>. </a:t>
            </a:r>
            <a:endParaRPr lang="zh-CN" altLang="en-US"/>
          </a:p>
        </p:txBody>
      </p:sp>
      <p:sp>
        <p:nvSpPr>
          <p:cNvPr id="4" name="灯片编号占位符 3"/>
          <p:cNvSpPr>
            <a:spLocks noGrp="1"/>
          </p:cNvSpPr>
          <p:nvPr>
            <p:ph type="sldNum" sz="quarter" idx="5"/>
          </p:nvPr>
        </p:nvSpPr>
        <p:spPr/>
        <p:txBody>
          <a:bodyPr/>
          <a:lstStyle/>
          <a:p>
            <a:fld id="{15D39AAE-9B72-4172-8141-473F9A4E489E}" type="slidenum">
              <a:rPr lang="zh-CN" altLang="en-US" smtClean="0"/>
              <a:t>12</a:t>
            </a:fld>
            <a:endParaRPr lang="zh-CN" altLang="en-US"/>
          </a:p>
        </p:txBody>
      </p:sp>
    </p:spTree>
    <p:extLst>
      <p:ext uri="{BB962C8B-B14F-4D97-AF65-F5344CB8AC3E}">
        <p14:creationId xmlns:p14="http://schemas.microsoft.com/office/powerpoint/2010/main" val="18125011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DAST is substantiality evaluated and evaluation earns the result reproduce badge from the committee.</a:t>
            </a:r>
            <a:r>
              <a:rPr lang="zh-CN" altLang="en-US" dirty="0"/>
              <a:t> </a:t>
            </a:r>
            <a:endParaRPr lang="en-US" altLang="zh-CN" dirty="0"/>
          </a:p>
          <a:p>
            <a:endParaRPr lang="en-US" altLang="zh-CN" dirty="0"/>
          </a:p>
          <a:p>
            <a:r>
              <a:rPr lang="en-US" altLang="zh-CN" dirty="0"/>
              <a:t>We choose TPC-C, TPC-C payment only and TPC-A as our benchmark suite. </a:t>
            </a:r>
          </a:p>
          <a:p>
            <a:r>
              <a:rPr lang="en-US" altLang="zh-CN"/>
              <a:t>We choose </a:t>
            </a:r>
            <a:r>
              <a:rPr lang="en-US" altLang="zh-CN" smtClean="0"/>
              <a:t>TPC-C </a:t>
            </a:r>
            <a:r>
              <a:rPr lang="en-US" altLang="zh-CN" dirty="0"/>
              <a:t>as the major benchmark because it is </a:t>
            </a:r>
            <a:r>
              <a:rPr lang="en-US" altLang="zh-CN" dirty="0" err="1"/>
              <a:t>standarlized</a:t>
            </a:r>
            <a:r>
              <a:rPr lang="en-US" altLang="zh-CN" dirty="0"/>
              <a:t> and </a:t>
            </a:r>
            <a:r>
              <a:rPr lang="en-US" altLang="zh-CN"/>
              <a:t>well understood. It  also </a:t>
            </a:r>
            <a:r>
              <a:rPr lang="en-US" altLang="zh-CN" smtClean="0"/>
              <a:t>shows </a:t>
            </a:r>
            <a:r>
              <a:rPr lang="en-US" altLang="zh-CN" dirty="0"/>
              <a:t>good spatial locality, and is evaluated by our baseline systems</a:t>
            </a:r>
            <a:r>
              <a:rPr lang="en-US" altLang="zh-CN"/>
              <a:t>. although </a:t>
            </a:r>
            <a:r>
              <a:rPr lang="en-US" altLang="zh-CN" smtClean="0"/>
              <a:t>TPC-C </a:t>
            </a:r>
            <a:r>
              <a:rPr lang="en-US" altLang="zh-CN" dirty="0"/>
              <a:t>is not dedicated for edge computing, it covers diverse read-write patterns in edge computing. </a:t>
            </a:r>
          </a:p>
          <a:p>
            <a:endParaRPr lang="en-US" altLang="zh-CN" dirty="0"/>
          </a:p>
          <a:p>
            <a:endParaRPr lang="en-US" altLang="zh-CN" dirty="0"/>
          </a:p>
          <a:p>
            <a:r>
              <a:rPr lang="en-US" altLang="zh-CN" dirty="0"/>
              <a:t>We compared DAST with three influential traditional geo-distributed databases that ensures serializability. All systems were implemented in on the Janus codebase running the same set of stored procedures on the same memory DB. </a:t>
            </a:r>
            <a:endParaRPr lang="zh-CN" altLang="en-US" dirty="0"/>
          </a:p>
        </p:txBody>
      </p:sp>
      <p:sp>
        <p:nvSpPr>
          <p:cNvPr id="4" name="灯片编号占位符 3"/>
          <p:cNvSpPr>
            <a:spLocks noGrp="1"/>
          </p:cNvSpPr>
          <p:nvPr>
            <p:ph type="sldNum" sz="quarter" idx="5"/>
          </p:nvPr>
        </p:nvSpPr>
        <p:spPr/>
        <p:txBody>
          <a:bodyPr/>
          <a:lstStyle/>
          <a:p>
            <a:fld id="{15D39AAE-9B72-4172-8141-473F9A4E489E}" type="slidenum">
              <a:rPr lang="zh-CN" altLang="en-US" smtClean="0"/>
              <a:t>13</a:t>
            </a:fld>
            <a:endParaRPr lang="zh-CN" altLang="en-US"/>
          </a:p>
        </p:txBody>
      </p:sp>
    </p:spTree>
    <p:extLst>
      <p:ext uri="{BB962C8B-B14F-4D97-AF65-F5344CB8AC3E}">
        <p14:creationId xmlns:p14="http://schemas.microsoft.com/office/powerpoint/2010/main" val="42522033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Our</a:t>
            </a:r>
            <a:r>
              <a:rPr lang="en-US" altLang="zh-CN" baseline="0" dirty="0"/>
              <a:t> evaluation focuses </a:t>
            </a:r>
            <a:r>
              <a:rPr lang="en-US" altLang="zh-CN" baseline="0"/>
              <a:t>on </a:t>
            </a:r>
            <a:r>
              <a:rPr lang="en-US" altLang="zh-CN"/>
              <a:t>six </a:t>
            </a:r>
            <a:r>
              <a:rPr lang="en-US" altLang="zh-CN" baseline="0" smtClean="0"/>
              <a:t>evaluation </a:t>
            </a:r>
            <a:r>
              <a:rPr lang="en-US" altLang="zh-CN" baseline="0"/>
              <a:t>questions </a:t>
            </a:r>
            <a:r>
              <a:rPr lang="en-US" altLang="zh-CN"/>
              <a:t>to test DAST’s performance on different settings and different workloads </a:t>
            </a:r>
            <a:r>
              <a:rPr lang="en-US" altLang="zh-CN" baseline="0"/>
              <a:t>. </a:t>
            </a:r>
            <a:endParaRPr lang="en-US" altLang="zh-CN" baseline="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Due to time limit, we only cover three of them</a:t>
            </a:r>
            <a:r>
              <a:rPr lang="en-US" altLang="zh-CN"/>
              <a:t>. For the rest of evaluation questions and more detailed analysis of our evaluation results more details, please refer to our paper. </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15D39AAE-9B72-4172-8141-473F9A4E489E}" type="slidenum">
              <a:rPr lang="zh-CN" altLang="en-US" smtClean="0"/>
              <a:t>14</a:t>
            </a:fld>
            <a:endParaRPr lang="zh-CN" altLang="en-US"/>
          </a:p>
        </p:txBody>
      </p:sp>
    </p:spTree>
    <p:extLst>
      <p:ext uri="{BB962C8B-B14F-4D97-AF65-F5344CB8AC3E}">
        <p14:creationId xmlns:p14="http://schemas.microsoft.com/office/powerpoint/2010/main" val="13482316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We first compare DAST and the three baseline systems under the default TPC-C workload. </a:t>
            </a:r>
          </a:p>
          <a:p>
            <a:endParaRPr lang="en-US" altLang="zh-CN" dirty="0"/>
          </a:p>
          <a:p>
            <a:r>
              <a:rPr lang="en-US" altLang="zh-CN" dirty="0"/>
              <a:t>We ran 10 regions and 10 shards per region and changed the number of clients per region. </a:t>
            </a:r>
          </a:p>
          <a:p>
            <a:endParaRPr lang="en-US" altLang="zh-CN" dirty="0"/>
          </a:p>
          <a:p>
            <a:r>
              <a:rPr lang="en-US" altLang="zh-CN" dirty="0"/>
              <a:t>The evaluation shows that, DAST’s greatly reduces the tail latency of both IRTs and CRTs, and at the same time, DAST’s throughput is comparable to the baseline systems. </a:t>
            </a:r>
          </a:p>
          <a:p>
            <a:endParaRPr lang="en-US" altLang="zh-CN" dirty="0"/>
          </a:p>
          <a:p>
            <a:r>
              <a:rPr lang="en-US" altLang="zh-CN" dirty="0"/>
              <a:t>Among these </a:t>
            </a:r>
            <a:r>
              <a:rPr lang="en-US" altLang="zh-CN" dirty="0" smtClean="0"/>
              <a:t>three baseline </a:t>
            </a:r>
            <a:r>
              <a:rPr lang="en-US" altLang="zh-CN" dirty="0"/>
              <a:t>systems, Janus and SLOG take the SMR approach, and their IRT’s tail latency was higher than DAST because IRTs may be blocked by CRTs, but such blockings do not exist in DAST. </a:t>
            </a:r>
          </a:p>
          <a:p>
            <a:r>
              <a:rPr lang="en-US" altLang="zh-CN" dirty="0"/>
              <a:t>Tapir takes the deferred update optimistic approach, so its tail-latency is high on contended workload like TPC-C. </a:t>
            </a:r>
          </a:p>
          <a:p>
            <a:endParaRPr lang="en-US" altLang="zh-CN" dirty="0"/>
          </a:p>
          <a:p>
            <a:endParaRPr kumimoji="1" lang="zh-CN" altLang="en-US" dirty="0"/>
          </a:p>
        </p:txBody>
      </p:sp>
      <p:sp>
        <p:nvSpPr>
          <p:cNvPr id="4" name="Slide Number Placeholder 3"/>
          <p:cNvSpPr>
            <a:spLocks noGrp="1"/>
          </p:cNvSpPr>
          <p:nvPr>
            <p:ph type="sldNum" sz="quarter" idx="10"/>
          </p:nvPr>
        </p:nvSpPr>
        <p:spPr/>
        <p:txBody>
          <a:bodyPr/>
          <a:lstStyle/>
          <a:p>
            <a:fld id="{15D39AAE-9B72-4172-8141-473F9A4E489E}" type="slidenum">
              <a:rPr lang="zh-CN" altLang="en-US" smtClean="0"/>
              <a:t>15</a:t>
            </a:fld>
            <a:endParaRPr lang="zh-CN" altLang="en-US"/>
          </a:p>
        </p:txBody>
      </p:sp>
    </p:spTree>
    <p:extLst>
      <p:ext uri="{BB962C8B-B14F-4D97-AF65-F5344CB8AC3E}">
        <p14:creationId xmlns:p14="http://schemas.microsoft.com/office/powerpoint/2010/main" val="13930376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a:t>To evaluate the scalability of DAST of baseline systems, we selected the number of clients that make each system meet its peak throughput and change the number of regions. </a:t>
            </a:r>
          </a:p>
          <a:p>
            <a:endParaRPr lang="en-US" altLang="zh-CN"/>
          </a:p>
          <a:p>
            <a:r>
              <a:rPr lang="en-US" altLang="zh-CN"/>
              <a:t>Among these four systems, DAST, SLOG, and TAPIR achieve good scalability because in these systems, coordinating a CRT only involves relevant regions. While SLOG is designed for being deployed among a few core data centers, so when the total number of regions is large, the central ordering service can easily become the bottleneck. </a:t>
            </a:r>
          </a:p>
          <a:p>
            <a:endParaRPr lang="en-US" altLang="zh-CN"/>
          </a:p>
          <a:p>
            <a:endParaRPr lang="en-US" altLang="zh-CN"/>
          </a:p>
          <a:p>
            <a:endParaRPr kumimoji="1" lang="zh-CN" altLang="en-US"/>
          </a:p>
        </p:txBody>
      </p:sp>
      <p:sp>
        <p:nvSpPr>
          <p:cNvPr id="4" name="Slide Number Placeholder 3"/>
          <p:cNvSpPr>
            <a:spLocks noGrp="1"/>
          </p:cNvSpPr>
          <p:nvPr>
            <p:ph type="sldNum" sz="quarter" idx="10"/>
          </p:nvPr>
        </p:nvSpPr>
        <p:spPr/>
        <p:txBody>
          <a:bodyPr/>
          <a:lstStyle/>
          <a:p>
            <a:fld id="{15D39AAE-9B72-4172-8141-473F9A4E489E}" type="slidenum">
              <a:rPr lang="zh-CN" altLang="en-US" smtClean="0"/>
              <a:t>16</a:t>
            </a:fld>
            <a:endParaRPr lang="zh-CN" altLang="en-US"/>
          </a:p>
        </p:txBody>
      </p:sp>
    </p:spTree>
    <p:extLst>
      <p:ext uri="{BB962C8B-B14F-4D97-AF65-F5344CB8AC3E}">
        <p14:creationId xmlns:p14="http://schemas.microsoft.com/office/powerpoint/2010/main" val="9163580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To test DAST’s robustness, we did two experiments. </a:t>
            </a:r>
          </a:p>
          <a:p>
            <a:endParaRPr lang="en-US" altLang="zh-CN" dirty="0"/>
          </a:p>
          <a:p>
            <a:r>
              <a:rPr lang="en-US" altLang="zh-CN" dirty="0"/>
              <a:t>In the first experiment, we let the cross-region RTT two fluctuate as 100+- x milliseconds. </a:t>
            </a:r>
          </a:p>
          <a:p>
            <a:endParaRPr lang="en-US" altLang="zh-CN" dirty="0"/>
          </a:p>
          <a:p>
            <a:r>
              <a:rPr lang="en-US" altLang="zh-CN" dirty="0"/>
              <a:t>As shown by the top two figures, IRTs median and tail latency was stable because IRTs were coordinated within each region, and inaccurate anticipation is already handled by DAST’s hybrid clock. </a:t>
            </a:r>
          </a:p>
          <a:p>
            <a:endParaRPr lang="en-US" altLang="zh-CN" dirty="0"/>
          </a:p>
          <a:p>
            <a:r>
              <a:rPr lang="en-US" altLang="zh-CN" dirty="0"/>
              <a:t>CRTs median and tail latency increased roughly linearly, which is as expected because the network communication time for CRTs did increase. </a:t>
            </a:r>
          </a:p>
          <a:p>
            <a:endParaRPr lang="en-US" altLang="zh-CN" dirty="0"/>
          </a:p>
          <a:p>
            <a:r>
              <a:rPr lang="en-US" altLang="zh-CN" dirty="0"/>
              <a:t>The overall throughput only dropped a little because most throughput was contributed by IRTs. </a:t>
            </a:r>
          </a:p>
          <a:p>
            <a:endParaRPr lang="en-US" altLang="zh-CN" dirty="0"/>
          </a:p>
          <a:p>
            <a:r>
              <a:rPr lang="en-US" altLang="zh-CN" dirty="0"/>
              <a:t>In the second experiment, instead of letting the RTT fluctuate among a stable value, we suddenly change the RTT at each vertical dotted line to mimic the effect of network spikes. As shown in the figure, IRTs latency was still stable. When the RTT dropped, the drop of CRT’s latency fell behind a little because DAST uses the average RTT of recent communication to anticipate timestamps of CRTs. </a:t>
            </a:r>
          </a:p>
          <a:p>
            <a:endParaRPr lang="en-US" altLang="zh-CN" dirty="0"/>
          </a:p>
          <a:p>
            <a:r>
              <a:rPr lang="en-US" altLang="zh-CN" dirty="0"/>
              <a:t>Overall, DAST’s performance was stable on cross-region network anomalies. </a:t>
            </a:r>
            <a:endParaRPr kumimoji="1" lang="zh-CN" altLang="en-US" dirty="0"/>
          </a:p>
        </p:txBody>
      </p:sp>
      <p:sp>
        <p:nvSpPr>
          <p:cNvPr id="4" name="Slide Number Placeholder 3"/>
          <p:cNvSpPr>
            <a:spLocks noGrp="1"/>
          </p:cNvSpPr>
          <p:nvPr>
            <p:ph type="sldNum" sz="quarter" idx="10"/>
          </p:nvPr>
        </p:nvSpPr>
        <p:spPr/>
        <p:txBody>
          <a:bodyPr/>
          <a:lstStyle/>
          <a:p>
            <a:fld id="{15D39AAE-9B72-4172-8141-473F9A4E489E}" type="slidenum">
              <a:rPr lang="zh-CN" altLang="en-US" smtClean="0"/>
              <a:t>17</a:t>
            </a:fld>
            <a:endParaRPr lang="zh-CN" altLang="en-US"/>
          </a:p>
        </p:txBody>
      </p:sp>
    </p:spTree>
    <p:extLst>
      <p:ext uri="{BB962C8B-B14F-4D97-AF65-F5344CB8AC3E}">
        <p14:creationId xmlns:p14="http://schemas.microsoft.com/office/powerpoint/2010/main" val="16247153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Now we conclude.</a:t>
            </a:r>
          </a:p>
          <a:p>
            <a:endParaRPr lang="en-US" altLang="zh-CN"/>
          </a:p>
          <a:p>
            <a:r>
              <a:rPr lang="en-US" altLang="zh-CN"/>
              <a:t>DAST is first edge computing database that ensure …..</a:t>
            </a:r>
          </a:p>
          <a:p>
            <a:endParaRPr lang="en-US" altLang="zh-CN"/>
          </a:p>
          <a:p>
            <a:r>
              <a:rPr lang="en-US" altLang="zh-CN"/>
              <a:t>It has potential to support the deployment of many emerging mission-crucial edge computing application like. ..</a:t>
            </a:r>
          </a:p>
          <a:p>
            <a:endParaRPr lang="en-US" altLang="zh-CN"/>
          </a:p>
          <a:p>
            <a:endParaRPr lang="en-US" altLang="zh-CN"/>
          </a:p>
          <a:p>
            <a:r>
              <a:rPr lang="en-US" altLang="zh-CN"/>
              <a:t/>
            </a:r>
            <a:br>
              <a:rPr lang="en-US" altLang="zh-CN"/>
            </a:br>
            <a:r>
              <a:rPr lang="en-US" altLang="zh-CN"/>
              <a:t>Our artifact is evaluated and accessible from </a:t>
            </a:r>
            <a:r>
              <a:rPr lang="en-US" altLang="zh-CN" err="1"/>
              <a:t>github</a:t>
            </a:r>
            <a:r>
              <a:rPr lang="en-US" altLang="zh-CN"/>
              <a:t>. </a:t>
            </a:r>
          </a:p>
          <a:p>
            <a:endParaRPr lang="en-US" altLang="zh-CN"/>
          </a:p>
          <a:p>
            <a:r>
              <a:rPr lang="en-US" altLang="zh-CN"/>
              <a:t>Thank you all for listening. </a:t>
            </a:r>
          </a:p>
        </p:txBody>
      </p:sp>
      <p:sp>
        <p:nvSpPr>
          <p:cNvPr id="4" name="灯片编号占位符 3"/>
          <p:cNvSpPr>
            <a:spLocks noGrp="1"/>
          </p:cNvSpPr>
          <p:nvPr>
            <p:ph type="sldNum" sz="quarter" idx="5"/>
          </p:nvPr>
        </p:nvSpPr>
        <p:spPr/>
        <p:txBody>
          <a:bodyPr/>
          <a:lstStyle/>
          <a:p>
            <a:fld id="{15D39AAE-9B72-4172-8141-473F9A4E489E}" type="slidenum">
              <a:rPr lang="zh-CN" altLang="en-US" smtClean="0"/>
              <a:t>18</a:t>
            </a:fld>
            <a:endParaRPr lang="zh-CN" altLang="en-US"/>
          </a:p>
        </p:txBody>
      </p:sp>
    </p:spTree>
    <p:extLst>
      <p:ext uri="{BB962C8B-B14F-4D97-AF65-F5344CB8AC3E}">
        <p14:creationId xmlns:p14="http://schemas.microsoft.com/office/powerpoint/2010/main" val="12973465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Edge computing is a fast-developing computing paradigm that moves the computation resource from the core data centers </a:t>
            </a:r>
            <a:r>
              <a:rPr lang="en-US" altLang="zh-CN" dirty="0" smtClean="0"/>
              <a:t>far </a:t>
            </a:r>
            <a:r>
              <a:rPr lang="en-US" altLang="zh-CN" dirty="0"/>
              <a:t>away from clients </a:t>
            </a:r>
            <a:r>
              <a:rPr lang="en-US" altLang="zh-CN" dirty="0" smtClean="0"/>
              <a:t>to the</a:t>
            </a:r>
            <a:r>
              <a:rPr lang="en-US" altLang="zh-CN" baseline="0" dirty="0" smtClean="0"/>
              <a:t> edge of Internet that is</a:t>
            </a:r>
            <a:r>
              <a:rPr lang="en-US" altLang="zh-CN" dirty="0" smtClean="0"/>
              <a:t> close </a:t>
            </a:r>
            <a:r>
              <a:rPr lang="en-US" altLang="zh-CN" dirty="0"/>
              <a:t>to clients, so that it can exploit clients’ data locality and provide low client-perceived latency. </a:t>
            </a:r>
          </a:p>
          <a:p>
            <a:endParaRPr lang="en-US" altLang="zh-CN" dirty="0"/>
          </a:p>
          <a:p>
            <a:r>
              <a:rPr lang="en-US" altLang="zh-CN" dirty="0"/>
              <a:t>Edge computing is already widely deployed in many use cases like the CDN networks to improve user experience. </a:t>
            </a:r>
          </a:p>
          <a:p>
            <a:endParaRPr lang="en-US" altLang="zh-CN" dirty="0"/>
          </a:p>
          <a:p>
            <a:r>
              <a:rPr lang="en-US" altLang="zh-CN" dirty="0"/>
              <a:t>Recently, with the development of the ultra-reliable and low-latency communication technologies like the 5G network, a new class edge computing applications that </a:t>
            </a:r>
            <a:r>
              <a:rPr lang="en-US" altLang="zh-CN" dirty="0" smtClean="0"/>
              <a:t>deals </a:t>
            </a:r>
            <a:r>
              <a:rPr lang="en-US" altLang="zh-CN" dirty="0"/>
              <a:t>with mission-critical tasks emerges. </a:t>
            </a:r>
          </a:p>
          <a:p>
            <a:endParaRPr lang="en-US" altLang="zh-CN" dirty="0"/>
          </a:p>
          <a:p>
            <a:r>
              <a:rPr lang="en-US" altLang="zh-CN" dirty="0"/>
              <a:t>For instance, a NASA project tries to integrate the </a:t>
            </a:r>
            <a:r>
              <a:rPr lang="en-US" altLang="zh-CN" dirty="0" smtClean="0"/>
              <a:t>management of UAV networks  </a:t>
            </a:r>
            <a:r>
              <a:rPr lang="en-US" altLang="zh-CN" dirty="0"/>
              <a:t>the management of </a:t>
            </a:r>
            <a:r>
              <a:rPr lang="en-US" altLang="zh-CN" dirty="0" smtClean="0"/>
              <a:t>normal </a:t>
            </a:r>
            <a:r>
              <a:rPr lang="en-US" altLang="zh-CN" dirty="0"/>
              <a:t>airplanes to schedule air traffic and </a:t>
            </a:r>
            <a:r>
              <a:rPr lang="en-US" altLang="zh-CN" dirty="0" smtClean="0"/>
              <a:t>to </a:t>
            </a:r>
            <a:r>
              <a:rPr lang="en-US" altLang="zh-CN" dirty="0"/>
              <a:t>avoid collisions. </a:t>
            </a:r>
          </a:p>
          <a:p>
            <a:endParaRPr lang="en-US" altLang="zh-CN" dirty="0"/>
          </a:p>
          <a:p>
            <a:r>
              <a:rPr lang="en-US" altLang="zh-CN" dirty="0"/>
              <a:t>These mission-critical applications desire very low tail-latency for a stable response time, and at the same time, their rigorous correctness requires serializable transactional support, because serializability is the strongest isolation level and can avoid many application level bugs. </a:t>
            </a:r>
          </a:p>
          <a:p>
            <a:endParaRPr lang="en-US" altLang="zh-CN" dirty="0"/>
          </a:p>
          <a:p>
            <a:r>
              <a:rPr lang="en-US" altLang="zh-CN" dirty="0"/>
              <a:t>However, as existing edge computing databases targets only non-mission-critical use cases like CDN network, they provide </a:t>
            </a:r>
            <a:r>
              <a:rPr lang="en-US" altLang="zh-CN" dirty="0" smtClean="0"/>
              <a:t>only </a:t>
            </a:r>
            <a:r>
              <a:rPr lang="en-US" altLang="zh-CN" dirty="0"/>
              <a:t>weak isolation guarantees. </a:t>
            </a:r>
          </a:p>
          <a:p>
            <a:endParaRPr lang="en-US" altLang="zh-CN" dirty="0"/>
          </a:p>
          <a:p>
            <a:r>
              <a:rPr lang="en-US" altLang="zh-CN" dirty="0"/>
              <a:t>To meet this new trend, in this project, we build </a:t>
            </a:r>
            <a:r>
              <a:rPr lang="en-US" altLang="zh-CN" dirty="0" smtClean="0"/>
              <a:t>a </a:t>
            </a:r>
            <a:r>
              <a:rPr lang="en-US" altLang="zh-CN" dirty="0"/>
              <a:t>distributed edge computing databases that can ensure both the low tail-latency and serializability. </a:t>
            </a:r>
          </a:p>
        </p:txBody>
      </p:sp>
      <p:sp>
        <p:nvSpPr>
          <p:cNvPr id="4" name="灯片编号占位符 3"/>
          <p:cNvSpPr>
            <a:spLocks noGrp="1"/>
          </p:cNvSpPr>
          <p:nvPr>
            <p:ph type="sldNum" sz="quarter" idx="5"/>
          </p:nvPr>
        </p:nvSpPr>
        <p:spPr/>
        <p:txBody>
          <a:bodyPr/>
          <a:lstStyle/>
          <a:p>
            <a:fld id="{15D39AAE-9B72-4172-8141-473F9A4E489E}" type="slidenum">
              <a:rPr lang="zh-CN" altLang="en-US" smtClean="0"/>
              <a:t>2</a:t>
            </a:fld>
            <a:endParaRPr lang="zh-CN" altLang="en-US"/>
          </a:p>
        </p:txBody>
      </p:sp>
    </p:spTree>
    <p:extLst>
      <p:ext uri="{BB962C8B-B14F-4D97-AF65-F5344CB8AC3E}">
        <p14:creationId xmlns:p14="http://schemas.microsoft.com/office/powerpoint/2010/main" val="5811715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Different from traditional databases, in</a:t>
            </a:r>
            <a:r>
              <a:rPr lang="zh-CN" altLang="en-US" dirty="0"/>
              <a:t> </a:t>
            </a:r>
            <a:r>
              <a:rPr lang="en-US" altLang="zh-CN" dirty="0"/>
              <a:t>a typical edge</a:t>
            </a:r>
            <a:r>
              <a:rPr lang="zh-CN" altLang="en-US" dirty="0"/>
              <a:t> </a:t>
            </a:r>
            <a:r>
              <a:rPr lang="en-US" altLang="zh-CN" dirty="0"/>
              <a:t>computing</a:t>
            </a:r>
            <a:r>
              <a:rPr lang="zh-CN" altLang="en-US" dirty="0"/>
              <a:t> </a:t>
            </a:r>
            <a:r>
              <a:rPr lang="en-US" altLang="zh-CN" dirty="0"/>
              <a:t>database,</a:t>
            </a:r>
            <a:r>
              <a:rPr lang="zh-CN" altLang="en-US" dirty="0"/>
              <a:t> </a:t>
            </a:r>
            <a:r>
              <a:rPr lang="en-US" altLang="zh-CN" dirty="0"/>
              <a:t>nodes and clients are divided into regions, and nodes in a region manage only data shards that are most frequently accessed by intra-region clients.</a:t>
            </a:r>
          </a:p>
          <a:p>
            <a:endParaRPr lang="en-US" altLang="zh-CN" dirty="0"/>
          </a:p>
          <a:p>
            <a:r>
              <a:rPr lang="en-US" altLang="zh-CN" dirty="0"/>
              <a:t>The Intra-region network is usually much faster than cross-region networks, so the replication is done within each region for low latency. </a:t>
            </a:r>
          </a:p>
          <a:p>
            <a:endParaRPr lang="en-US" altLang="zh-CN" dirty="0"/>
          </a:p>
          <a:p>
            <a:r>
              <a:rPr lang="en-US" altLang="zh-CN" dirty="0"/>
              <a:t>In such a deployment model, client transactions can be divided into two categories. We call a transaction an IRT if it access only data shards in this region, otherwise, we call it a CRT. </a:t>
            </a:r>
          </a:p>
          <a:p>
            <a:endParaRPr lang="en-US" altLang="zh-CN" dirty="0"/>
          </a:p>
          <a:p>
            <a:r>
              <a:rPr lang="en-US" altLang="zh-CN" dirty="0"/>
              <a:t>Because typical edge computing applications show good locality, IRTs take a great portion of all transactions. </a:t>
            </a:r>
          </a:p>
          <a:p>
            <a:endParaRPr lang="en-US" altLang="zh-CN" dirty="0"/>
          </a:p>
          <a:p>
            <a:endParaRPr lang="en-US" altLang="zh-CN" dirty="0"/>
          </a:p>
          <a:p>
            <a:endParaRPr lang="en-US" altLang="zh-CN" dirty="0"/>
          </a:p>
          <a:p>
            <a:endParaRPr lang="en-US" altLang="zh-CN" dirty="0"/>
          </a:p>
        </p:txBody>
      </p:sp>
      <p:sp>
        <p:nvSpPr>
          <p:cNvPr id="4" name="灯片编号占位符 3"/>
          <p:cNvSpPr>
            <a:spLocks noGrp="1"/>
          </p:cNvSpPr>
          <p:nvPr>
            <p:ph type="sldNum" sz="quarter" idx="5"/>
          </p:nvPr>
        </p:nvSpPr>
        <p:spPr/>
        <p:txBody>
          <a:bodyPr/>
          <a:lstStyle/>
          <a:p>
            <a:fld id="{15D39AAE-9B72-4172-8141-473F9A4E489E}" type="slidenum">
              <a:rPr lang="zh-CN" altLang="en-US" smtClean="0"/>
              <a:t>3</a:t>
            </a:fld>
            <a:endParaRPr lang="zh-CN" altLang="en-US"/>
          </a:p>
        </p:txBody>
      </p:sp>
    </p:spTree>
    <p:extLst>
      <p:ext uri="{BB962C8B-B14F-4D97-AF65-F5344CB8AC3E}">
        <p14:creationId xmlns:p14="http://schemas.microsoft.com/office/powerpoint/2010/main" val="8117961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Under such a deployment model, we summarize three technical requirements for an edge computing database that ensures serializability and low-tail latency. </a:t>
            </a:r>
          </a:p>
          <a:p>
            <a:endParaRPr lang="en-US" altLang="zh-CN" dirty="0"/>
          </a:p>
          <a:p>
            <a:r>
              <a:rPr lang="en-US" altLang="zh-CN" dirty="0"/>
              <a:t>First, when a cross-region transactions is under coordination, subsequent IRTs should not be blocked. Because the average latency for IRTs is only a </a:t>
            </a:r>
            <a:r>
              <a:rPr lang="en-US" altLang="zh-CN"/>
              <a:t>few </a:t>
            </a:r>
            <a:r>
              <a:rPr lang="en-US" altLang="zh-CN" dirty="0"/>
              <a:t>or</a:t>
            </a:r>
            <a:r>
              <a:rPr lang="en-US" altLang="zh-CN"/>
              <a:t> a few tens </a:t>
            </a:r>
            <a:r>
              <a:rPr lang="en-US" altLang="zh-CN" dirty="0"/>
              <a:t>of milliseconds, but the latency of CRTs can be hundreds of milliseconds . If IRTs are blocked, their tail-latency will be very high. </a:t>
            </a:r>
          </a:p>
          <a:p>
            <a:endParaRPr lang="en-US" altLang="zh-CN" dirty="0"/>
          </a:p>
          <a:p>
            <a:r>
              <a:rPr lang="en-US" altLang="zh-CN" dirty="0"/>
              <a:t>Second, a CRT should not be aborted on conflicts. A naïve approach to meet R1 is to abort a CRT whenever it conflicts with IRTS. However, because in the lifetime of a CRT, many IRTs can be submitted and finished, such a design will cause CRTs to be repetitively aborted and starve. Moreover, </a:t>
            </a:r>
            <a:r>
              <a:rPr lang="en-US" altLang="zh-CN"/>
              <a:t>if an </a:t>
            </a:r>
            <a:r>
              <a:rPr lang="en-US" altLang="zh-CN" smtClean="0"/>
              <a:t>IRTs </a:t>
            </a:r>
            <a:r>
              <a:rPr lang="en-US" altLang="zh-CN" dirty="0"/>
              <a:t>sees the intermittent result </a:t>
            </a:r>
            <a:r>
              <a:rPr lang="en-US" altLang="zh-CN"/>
              <a:t>of a </a:t>
            </a:r>
            <a:r>
              <a:rPr lang="en-US" altLang="zh-CN" smtClean="0"/>
              <a:t>CRTs</a:t>
            </a:r>
            <a:r>
              <a:rPr lang="en-US" altLang="zh-CN" dirty="0"/>
              <a:t>, </a:t>
            </a:r>
            <a:r>
              <a:rPr lang="en-US" altLang="zh-CN"/>
              <a:t>the IRT </a:t>
            </a:r>
            <a:r>
              <a:rPr lang="en-US" altLang="zh-CN" smtClean="0"/>
              <a:t>must </a:t>
            </a:r>
            <a:r>
              <a:rPr lang="en-US" altLang="zh-CN" dirty="0"/>
              <a:t>be</a:t>
            </a:r>
            <a:r>
              <a:rPr lang="en-US" altLang="zh-CN"/>
              <a:t> blocked </a:t>
            </a:r>
            <a:r>
              <a:rPr lang="en-US" altLang="zh-CN" dirty="0"/>
              <a:t>to wait for the commit result of the CRT </a:t>
            </a:r>
            <a:r>
              <a:rPr lang="en-US" altLang="zh-CN"/>
              <a:t>before it </a:t>
            </a:r>
            <a:r>
              <a:rPr lang="en-US" altLang="zh-CN" smtClean="0"/>
              <a:t>can </a:t>
            </a:r>
            <a:r>
              <a:rPr lang="en-US" altLang="zh-CN" dirty="0"/>
              <a:t>commit. </a:t>
            </a:r>
          </a:p>
          <a:p>
            <a:endParaRPr lang="en-US" altLang="zh-CN" dirty="0"/>
          </a:p>
          <a:p>
            <a:r>
              <a:rPr lang="en-US" altLang="zh-CN" dirty="0"/>
              <a:t>Third, as an edge computing application may have up to hundreds of regions, the database’s performance should be scalable to a large number of regions. </a:t>
            </a:r>
            <a:endParaRPr lang="zh-CN" altLang="en-US" dirty="0"/>
          </a:p>
        </p:txBody>
      </p:sp>
      <p:sp>
        <p:nvSpPr>
          <p:cNvPr id="4" name="灯片编号占位符 3"/>
          <p:cNvSpPr>
            <a:spLocks noGrp="1"/>
          </p:cNvSpPr>
          <p:nvPr>
            <p:ph type="sldNum" sz="quarter" idx="5"/>
          </p:nvPr>
        </p:nvSpPr>
        <p:spPr/>
        <p:txBody>
          <a:bodyPr/>
          <a:lstStyle/>
          <a:p>
            <a:fld id="{15D39AAE-9B72-4172-8141-473F9A4E489E}" type="slidenum">
              <a:rPr lang="zh-CN" altLang="en-US" smtClean="0"/>
              <a:t>4</a:t>
            </a:fld>
            <a:endParaRPr lang="zh-CN" altLang="en-US"/>
          </a:p>
        </p:txBody>
      </p:sp>
    </p:spTree>
    <p:extLst>
      <p:ext uri="{BB962C8B-B14F-4D97-AF65-F5344CB8AC3E}">
        <p14:creationId xmlns:p14="http://schemas.microsoft.com/office/powerpoint/2010/main" val="4474970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Although there are many influential geo-distributed serializable databases that can achieve good performance when deployed among a few core data centers, they are not designed to meet the three requirements if deployed on the edge. </a:t>
            </a:r>
          </a:p>
          <a:p>
            <a:endParaRPr lang="en-US" altLang="zh-CN" dirty="0"/>
          </a:p>
          <a:p>
            <a:r>
              <a:rPr lang="en-US" altLang="zh-CN" dirty="0"/>
              <a:t>A key reason is that theses systems order transactions in a first-come-first-serve manner, based </a:t>
            </a:r>
            <a:r>
              <a:rPr lang="en-US" altLang="zh-CN"/>
              <a:t>on </a:t>
            </a:r>
            <a:r>
              <a:rPr lang="en-US" altLang="zh-CN" smtClean="0"/>
              <a:t>transactions </a:t>
            </a:r>
            <a:r>
              <a:rPr lang="en-US" altLang="zh-CN" dirty="0"/>
              <a:t>arrival</a:t>
            </a:r>
            <a:r>
              <a:rPr lang="en-US" altLang="zh-CN"/>
              <a:t> order </a:t>
            </a:r>
            <a:r>
              <a:rPr lang="en-US" altLang="zh-CN" smtClean="0"/>
              <a:t>at </a:t>
            </a:r>
            <a:r>
              <a:rPr lang="en-US" altLang="zh-CN" dirty="0"/>
              <a:t>replicas or a central ordering service. </a:t>
            </a:r>
          </a:p>
          <a:p>
            <a:endParaRPr lang="en-US" altLang="zh-CN" dirty="0"/>
          </a:p>
          <a:p>
            <a:r>
              <a:rPr lang="en-US" altLang="zh-CN" dirty="0"/>
              <a:t>These</a:t>
            </a:r>
            <a:r>
              <a:rPr lang="en-US" altLang="zh-CN"/>
              <a:t> systems </a:t>
            </a:r>
            <a:r>
              <a:rPr lang="en-US" altLang="zh-CN" smtClean="0"/>
              <a:t>can </a:t>
            </a:r>
            <a:r>
              <a:rPr lang="en-US" altLang="zh-CN" dirty="0"/>
              <a:t>be divided into two categories. </a:t>
            </a:r>
          </a:p>
          <a:p>
            <a:endParaRPr lang="en-US" altLang="zh-CN" dirty="0"/>
          </a:p>
          <a:p>
            <a:r>
              <a:rPr lang="en-US" altLang="zh-CN" dirty="0"/>
              <a:t>The first category takes the deferred update approach, where transactions are first executed locally and then verified globally. However, such an approach generally cannot meet R2 as CRTs can get repetitively aborted at the verification phase. </a:t>
            </a:r>
          </a:p>
          <a:p>
            <a:endParaRPr lang="en-US" altLang="zh-CN" dirty="0"/>
          </a:p>
          <a:p>
            <a:r>
              <a:rPr lang="en-US" altLang="zh-CN" dirty="0"/>
              <a:t>The second category takes the SMR approach, where transactions are first assigned an order, and then executed at relevant nodes according to </a:t>
            </a:r>
            <a:r>
              <a:rPr lang="en-US" altLang="zh-CN"/>
              <a:t>this </a:t>
            </a:r>
            <a:r>
              <a:rPr lang="en-US" altLang="zh-CN" smtClean="0"/>
              <a:t>order. </a:t>
            </a:r>
            <a:r>
              <a:rPr lang="en-US" altLang="zh-CN" dirty="0"/>
              <a:t>However, such an approach cannot meet R1. </a:t>
            </a:r>
          </a:p>
          <a:p>
            <a:endParaRPr lang="en-US" altLang="zh-CN" dirty="0"/>
          </a:p>
          <a:p>
            <a:r>
              <a:rPr lang="en-US" altLang="zh-CN"/>
              <a:t>We </a:t>
            </a:r>
            <a:r>
              <a:rPr lang="en-US" altLang="zh-CN" smtClean="0"/>
              <a:t>use </a:t>
            </a:r>
            <a:r>
              <a:rPr lang="en-US" altLang="zh-CN" dirty="0"/>
              <a:t>a </a:t>
            </a:r>
            <a:r>
              <a:rPr lang="en-US" altLang="zh-CN"/>
              <a:t>simple example to demonstrate the reason .  </a:t>
            </a:r>
            <a:r>
              <a:rPr lang="en-US" altLang="zh-CN" dirty="0"/>
              <a:t>These are the time </a:t>
            </a:r>
            <a:r>
              <a:rPr lang="en-US" altLang="zh-CN" dirty="0" err="1"/>
              <a:t>axises</a:t>
            </a:r>
            <a:r>
              <a:rPr lang="en-US" altLang="zh-CN" dirty="0"/>
              <a:t> for two objects A and B in two regions. Suppose a CRT that sets B to A+1 is submitted and coordinated using a standard two-phase commit. After object A prepares the CRT, an IRT is submitted to object A , but this IRT must be blocked until the CRT finishes.</a:t>
            </a:r>
          </a:p>
          <a:p>
            <a:endParaRPr lang="en-US" altLang="zh-CN" dirty="0"/>
          </a:p>
          <a:p>
            <a:r>
              <a:rPr lang="en-US" altLang="zh-CN" dirty="0"/>
              <a:t>Similarly, when object B is waiting for the read value of A, and an IRT arrives,  this IRT must be blocked as well. </a:t>
            </a:r>
          </a:p>
          <a:p>
            <a:endParaRPr lang="en-US" altLang="zh-CN" dirty="0"/>
          </a:p>
          <a:p>
            <a:endParaRPr lang="en-US" altLang="zh-CN" dirty="0"/>
          </a:p>
          <a:p>
            <a:endParaRPr lang="en-US" altLang="zh-CN" dirty="0"/>
          </a:p>
          <a:p>
            <a:endParaRPr lang="en-US" altLang="zh-CN" dirty="0"/>
          </a:p>
          <a:p>
            <a:endParaRPr lang="en-US" altLang="zh-CN" dirty="0"/>
          </a:p>
          <a:p>
            <a:r>
              <a:rPr lang="en-US" altLang="zh-CN" dirty="0"/>
              <a:t>Explain R and W. </a:t>
            </a:r>
          </a:p>
          <a:p>
            <a:endParaRPr lang="en-US" altLang="zh-CN" dirty="0"/>
          </a:p>
          <a:p>
            <a:endParaRPr lang="zh-CN" altLang="en-US" dirty="0"/>
          </a:p>
        </p:txBody>
      </p:sp>
      <p:sp>
        <p:nvSpPr>
          <p:cNvPr id="4" name="灯片编号占位符 3"/>
          <p:cNvSpPr>
            <a:spLocks noGrp="1"/>
          </p:cNvSpPr>
          <p:nvPr>
            <p:ph type="sldNum" sz="quarter" idx="5"/>
          </p:nvPr>
        </p:nvSpPr>
        <p:spPr/>
        <p:txBody>
          <a:bodyPr/>
          <a:lstStyle/>
          <a:p>
            <a:fld id="{15D39AAE-9B72-4172-8141-473F9A4E489E}" type="slidenum">
              <a:rPr lang="zh-CN" altLang="en-US" smtClean="0"/>
              <a:t>5</a:t>
            </a:fld>
            <a:endParaRPr lang="zh-CN" altLang="en-US"/>
          </a:p>
        </p:txBody>
      </p:sp>
    </p:spTree>
    <p:extLst>
      <p:ext uri="{BB962C8B-B14F-4D97-AF65-F5344CB8AC3E}">
        <p14:creationId xmlns:p14="http://schemas.microsoft.com/office/powerpoint/2010/main" val="7747515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To address this problem, in this paper, we presents </a:t>
            </a:r>
            <a:r>
              <a:rPr lang="en-US" altLang="zh-CN"/>
              <a:t>a conceptual </a:t>
            </a:r>
            <a:r>
              <a:rPr lang="en-US" altLang="zh-CN" smtClean="0"/>
              <a:t>method </a:t>
            </a:r>
            <a:r>
              <a:rPr lang="en-US" altLang="zh-CN" dirty="0"/>
              <a:t>DAST</a:t>
            </a:r>
            <a:r>
              <a:rPr lang="en-US" altLang="zh-CN"/>
              <a:t>,  Decentralized </a:t>
            </a:r>
            <a:r>
              <a:rPr lang="en-US" altLang="zh-CN" smtClean="0"/>
              <a:t>anticipated </a:t>
            </a:r>
            <a:r>
              <a:rPr lang="en-US" altLang="zh-CN" dirty="0"/>
              <a:t>and stretch. </a:t>
            </a:r>
          </a:p>
          <a:p>
            <a:endParaRPr lang="en-US" altLang="zh-CN" dirty="0"/>
          </a:p>
          <a:p>
            <a:r>
              <a:rPr lang="en-US" altLang="zh-CN"/>
              <a:t>DAST </a:t>
            </a:r>
            <a:r>
              <a:rPr lang="en-US" altLang="zh-CN" dirty="0"/>
              <a:t>also</a:t>
            </a:r>
            <a:r>
              <a:rPr lang="en-US" altLang="zh-CN"/>
              <a:t> takes </a:t>
            </a:r>
            <a:r>
              <a:rPr lang="en-US" altLang="zh-CN" dirty="0"/>
              <a:t>the </a:t>
            </a:r>
            <a:r>
              <a:rPr lang="en-US" altLang="zh-CN"/>
              <a:t>SMR approach</a:t>
            </a:r>
            <a:r>
              <a:rPr lang="en-US" altLang="zh-CN" dirty="0"/>
              <a:t>,</a:t>
            </a:r>
            <a:r>
              <a:rPr lang="en-US" altLang="zh-CN"/>
              <a:t> but </a:t>
            </a:r>
            <a:r>
              <a:rPr lang="en-US" altLang="zh-CN" smtClean="0"/>
              <a:t>DAST </a:t>
            </a:r>
            <a:r>
              <a:rPr lang="en-US" altLang="zh-CN" dirty="0"/>
              <a:t>orders transactions based on when transactions’ coordination </a:t>
            </a:r>
            <a:r>
              <a:rPr lang="en-US" altLang="zh-CN"/>
              <a:t>is anticipated </a:t>
            </a:r>
            <a:r>
              <a:rPr lang="en-US" altLang="zh-CN" smtClean="0"/>
              <a:t>to </a:t>
            </a:r>
            <a:r>
              <a:rPr lang="en-US" altLang="zh-CN" dirty="0"/>
              <a:t>have finished </a:t>
            </a:r>
            <a:r>
              <a:rPr lang="en-US" altLang="zh-CN"/>
              <a:t>and </a:t>
            </a:r>
            <a:r>
              <a:rPr lang="en-US" altLang="zh-CN" dirty="0"/>
              <a:t>thus</a:t>
            </a:r>
            <a:r>
              <a:rPr lang="en-US" altLang="zh-CN"/>
              <a:t> are </a:t>
            </a:r>
            <a:r>
              <a:rPr lang="en-US" altLang="zh-CN" dirty="0"/>
              <a:t>ready to execute. </a:t>
            </a:r>
          </a:p>
          <a:p>
            <a:endParaRPr lang="en-US" altLang="zh-CN" dirty="0"/>
          </a:p>
          <a:p>
            <a:r>
              <a:rPr lang="en-US" altLang="zh-CN" dirty="0"/>
              <a:t>Conceptually, in the previous example</a:t>
            </a:r>
            <a:r>
              <a:rPr lang="en-US" altLang="zh-CN"/>
              <a:t>, </a:t>
            </a:r>
            <a:r>
              <a:rPr lang="en-US" altLang="zh-CN" smtClean="0"/>
              <a:t>DAST </a:t>
            </a:r>
            <a:r>
              <a:rPr lang="en-US" altLang="zh-CN"/>
              <a:t>assigns </a:t>
            </a:r>
            <a:r>
              <a:rPr lang="en-US" altLang="zh-CN" dirty="0"/>
              <a:t>an</a:t>
            </a:r>
            <a:r>
              <a:rPr lang="en-US" altLang="zh-CN"/>
              <a:t> anticipated </a:t>
            </a:r>
            <a:r>
              <a:rPr lang="en-US" altLang="zh-CN" smtClean="0"/>
              <a:t>timestamp </a:t>
            </a:r>
            <a:r>
              <a:rPr lang="en-US" altLang="zh-CN" dirty="0"/>
              <a:t>200 </a:t>
            </a:r>
            <a:r>
              <a:rPr lang="en-US" altLang="zh-CN"/>
              <a:t>to </a:t>
            </a:r>
            <a:r>
              <a:rPr lang="en-US" altLang="zh-CN" smtClean="0"/>
              <a:t>the </a:t>
            </a:r>
            <a:r>
              <a:rPr lang="en-US" altLang="zh-CN" dirty="0"/>
              <a:t>CRT</a:t>
            </a:r>
            <a:r>
              <a:rPr lang="en-US" altLang="zh-CN"/>
              <a:t> and assigns </a:t>
            </a:r>
            <a:r>
              <a:rPr lang="en-US" altLang="zh-CN" smtClean="0"/>
              <a:t>the </a:t>
            </a:r>
            <a:r>
              <a:rPr lang="en-US" altLang="zh-CN" dirty="0"/>
              <a:t>subsequent </a:t>
            </a:r>
            <a:r>
              <a:rPr lang="en-US" altLang="zh-CN"/>
              <a:t>IRT_1 </a:t>
            </a:r>
            <a:r>
              <a:rPr lang="en-US" altLang="zh-CN" smtClean="0"/>
              <a:t>a </a:t>
            </a:r>
            <a:r>
              <a:rPr lang="en-US" altLang="zh-CN" dirty="0"/>
              <a:t>smaller </a:t>
            </a:r>
            <a:r>
              <a:rPr lang="en-US" altLang="zh-CN"/>
              <a:t>timestamp 120</a:t>
            </a:r>
            <a:r>
              <a:rPr lang="en-US" altLang="zh-CN" dirty="0"/>
              <a:t>.</a:t>
            </a:r>
            <a:r>
              <a:rPr lang="en-US" altLang="zh-CN"/>
              <a:t> By doing so, although the IRT arrives later , </a:t>
            </a:r>
            <a:r>
              <a:rPr lang="en-US" altLang="zh-CN" dirty="0"/>
              <a:t>it</a:t>
            </a:r>
            <a:r>
              <a:rPr lang="en-US" altLang="zh-CN"/>
              <a:t> is ordered </a:t>
            </a:r>
            <a:r>
              <a:rPr lang="en-US" altLang="zh-CN" dirty="0"/>
              <a:t>before the </a:t>
            </a:r>
            <a:r>
              <a:rPr lang="en-US" altLang="zh-CN"/>
              <a:t>CRT </a:t>
            </a:r>
            <a:r>
              <a:rPr lang="en-US" altLang="zh-CN" smtClean="0"/>
              <a:t>without </a:t>
            </a:r>
            <a:r>
              <a:rPr lang="en-US" altLang="zh-CN" dirty="0"/>
              <a:t>being blocked. </a:t>
            </a:r>
          </a:p>
          <a:p>
            <a:endParaRPr lang="en-US" altLang="zh-CN" dirty="0"/>
          </a:p>
          <a:p>
            <a:r>
              <a:rPr lang="en-US" altLang="zh-CN" dirty="0"/>
              <a:t>Note that this is not a simple local reordering because region_1 can have many data shards with replication, and IRTs can access multiple intra-region shards. Doing a simple local-reordering cannot ensure consistency. </a:t>
            </a:r>
          </a:p>
          <a:p>
            <a:endParaRPr lang="en-US" altLang="zh-CN" dirty="0"/>
          </a:p>
          <a:p>
            <a:r>
              <a:rPr lang="en-US" altLang="zh-CN" dirty="0"/>
              <a:t>To handle </a:t>
            </a:r>
            <a:r>
              <a:rPr lang="en-US" altLang="zh-CN"/>
              <a:t>the </a:t>
            </a:r>
            <a:r>
              <a:rPr lang="en-US" altLang="zh-CN" dirty="0"/>
              <a:t>blocks</a:t>
            </a:r>
            <a:r>
              <a:rPr lang="en-US" altLang="zh-CN"/>
              <a:t> caused </a:t>
            </a:r>
            <a:r>
              <a:rPr lang="en-US" altLang="zh-CN" smtClean="0"/>
              <a:t>by </a:t>
            </a:r>
            <a:r>
              <a:rPr lang="en-US" altLang="zh-CN" dirty="0"/>
              <a:t>inaccurate</a:t>
            </a:r>
            <a:r>
              <a:rPr lang="en-US" altLang="zh-CN"/>
              <a:t> anticipation and cross-region data </a:t>
            </a:r>
            <a:r>
              <a:rPr lang="en-US" altLang="zh-CN" smtClean="0"/>
              <a:t>reads, </a:t>
            </a:r>
            <a:r>
              <a:rPr lang="en-US" altLang="zh-CN" dirty="0"/>
              <a:t>DAST dynamically stretches the graduality of timestamps. For instance,  when object B is waiting for the value of A to execute CRT_1 at timestamp 200, </a:t>
            </a:r>
            <a:r>
              <a:rPr lang="en-US" altLang="zh-CN"/>
              <a:t>it stretches </a:t>
            </a:r>
            <a:r>
              <a:rPr lang="en-US" altLang="zh-CN" smtClean="0"/>
              <a:t>out </a:t>
            </a:r>
            <a:r>
              <a:rPr lang="en-US" altLang="zh-CN" dirty="0"/>
              <a:t>its granularity of clocks after passing 199, and assigns 199.1 to IRT_2, avoids it getting blocked. </a:t>
            </a:r>
          </a:p>
          <a:p>
            <a:endParaRPr lang="en-US" altLang="zh-CN" dirty="0"/>
          </a:p>
          <a:p>
            <a:endParaRPr lang="en-US" altLang="zh-CN" dirty="0"/>
          </a:p>
          <a:p>
            <a:r>
              <a:rPr lang="en-US" altLang="zh-CN" dirty="0"/>
              <a:t> </a:t>
            </a:r>
            <a:endParaRPr lang="zh-CN" altLang="en-US" dirty="0"/>
          </a:p>
        </p:txBody>
      </p:sp>
      <p:sp>
        <p:nvSpPr>
          <p:cNvPr id="4" name="灯片编号占位符 3"/>
          <p:cNvSpPr>
            <a:spLocks noGrp="1"/>
          </p:cNvSpPr>
          <p:nvPr>
            <p:ph type="sldNum" sz="quarter" idx="5"/>
          </p:nvPr>
        </p:nvSpPr>
        <p:spPr/>
        <p:txBody>
          <a:bodyPr/>
          <a:lstStyle/>
          <a:p>
            <a:fld id="{15D39AAE-9B72-4172-8141-473F9A4E489E}" type="slidenum">
              <a:rPr lang="zh-CN" altLang="en-US" smtClean="0"/>
              <a:t>6</a:t>
            </a:fld>
            <a:endParaRPr lang="zh-CN" altLang="en-US"/>
          </a:p>
        </p:txBody>
      </p:sp>
    </p:spTree>
    <p:extLst>
      <p:ext uri="{BB962C8B-B14F-4D97-AF65-F5344CB8AC3E}">
        <p14:creationId xmlns:p14="http://schemas.microsoft.com/office/powerpoint/2010/main" val="3825341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 key challenge to realize the conceptual method of DAST is to anticipate a proper timestamp for a CRT, without involving a central service for ensuring scalability.  </a:t>
            </a:r>
          </a:p>
          <a:p>
            <a:endParaRPr lang="en-US" altLang="zh-CN" dirty="0"/>
          </a:p>
          <a:p>
            <a:r>
              <a:rPr lang="en-US" altLang="zh-CN" dirty="0"/>
              <a:t>The timestamp must be in the future of all participating nodes’ clock to avoid the CRT getting aborted, but timestamp cannot be conservatively large for the CRT’s own latency. </a:t>
            </a:r>
          </a:p>
          <a:p>
            <a:endParaRPr lang="en-US" altLang="zh-CN" dirty="0"/>
          </a:p>
          <a:p>
            <a:r>
              <a:rPr lang="en-US" altLang="zh-CN" dirty="0"/>
              <a:t>A strawman approach is to let a single node such as the coordinator solely determines a future timestamp. However, when the CRT arrives at its participating nodes, their clocks may have already passed due clock skewness and network instability, causing the CRT being aborted. </a:t>
            </a:r>
          </a:p>
          <a:p>
            <a:endParaRPr lang="en-US" altLang="zh-CN" dirty="0"/>
          </a:p>
          <a:p>
            <a:r>
              <a:rPr lang="en-US" altLang="zh-CN" dirty="0"/>
              <a:t>To address this challenge,  we purpose a new two-phase anticipation protocol that compiles with standard 2PC. </a:t>
            </a:r>
          </a:p>
          <a:p>
            <a:endParaRPr lang="en-US" altLang="zh-CN" dirty="0"/>
          </a:p>
          <a:p>
            <a:r>
              <a:rPr lang="en-US" altLang="zh-CN" dirty="0"/>
              <a:t>Consider three objects A,B,C in three regions and a CRT accessing these three objects. For simplicity, we assume that network is stable, and clock is synchronized but note that DAST’s protocol does not needs such assumptions.  </a:t>
            </a:r>
          </a:p>
          <a:p>
            <a:endParaRPr lang="en-US" altLang="zh-CN" dirty="0"/>
          </a:p>
          <a:p>
            <a:r>
              <a:rPr lang="en-US" altLang="zh-CN" dirty="0"/>
              <a:t>In the first phase, each node anticipates a future timestamp based on the RTT between itself and the coordinator B, representing when it can receive the commit message for T_1. Each node also promises not to execute transactions with timestamps lager than its anticipated timestamp to avoid T_1 gets aborted.</a:t>
            </a:r>
          </a:p>
          <a:p>
            <a:endParaRPr lang="en-US" altLang="zh-CN" dirty="0"/>
          </a:p>
          <a:p>
            <a:r>
              <a:rPr lang="en-US" altLang="zh-CN" dirty="0"/>
              <a:t>In the second phase, the coordinator B selects the maximum anticipated timestamp </a:t>
            </a:r>
            <a:r>
              <a:rPr lang="en-US" altLang="zh-CN" dirty="0" err="1"/>
              <a:t>ts_max</a:t>
            </a:r>
            <a:r>
              <a:rPr lang="en-US" altLang="zh-CN" dirty="0"/>
              <a:t> and commit T-1 with its. T_1 being the maximum anticipated timestamp implies that all participating nodes promised not to execute transactions larger than </a:t>
            </a:r>
            <a:r>
              <a:rPr lang="en-US" altLang="zh-CN" dirty="0" err="1"/>
              <a:t>ts_max</a:t>
            </a:r>
            <a:r>
              <a:rPr lang="en-US" altLang="zh-CN" dirty="0"/>
              <a:t>, so T_1 will not be aborted.</a:t>
            </a:r>
          </a:p>
          <a:p>
            <a:endParaRPr lang="en-US" altLang="zh-CN" dirty="0"/>
          </a:p>
          <a:p>
            <a:r>
              <a:rPr lang="en-US" altLang="zh-CN" dirty="0"/>
              <a:t>A problem here is that object A promised not execute transaction larger than 200, but it can only receive the commit message at time 220. What if IRT arrives during this time?</a:t>
            </a:r>
          </a:p>
          <a:p>
            <a:r>
              <a:rPr lang="en-US" altLang="zh-CN" dirty="0"/>
              <a:t>This is exactly why we need DAST’s hybrid clock. Object A can start to stretch its timestamps granularity after its clock passed 199. </a:t>
            </a:r>
          </a:p>
          <a:p>
            <a:endParaRPr lang="en-US" altLang="zh-CN" dirty="0"/>
          </a:p>
          <a:p>
            <a:r>
              <a:rPr lang="en-US" altLang="zh-CN" dirty="0"/>
              <a:t>Our new protocol does not need any central service, and it is based on 2PC to achieve the minimal number of round trips for a CRT. </a:t>
            </a:r>
            <a:endParaRPr lang="zh-CN" altLang="en-US" dirty="0"/>
          </a:p>
        </p:txBody>
      </p:sp>
      <p:sp>
        <p:nvSpPr>
          <p:cNvPr id="4" name="灯片编号占位符 3"/>
          <p:cNvSpPr>
            <a:spLocks noGrp="1"/>
          </p:cNvSpPr>
          <p:nvPr>
            <p:ph type="sldNum" sz="quarter" idx="5"/>
          </p:nvPr>
        </p:nvSpPr>
        <p:spPr/>
        <p:txBody>
          <a:bodyPr/>
          <a:lstStyle/>
          <a:p>
            <a:fld id="{15D39AAE-9B72-4172-8141-473F9A4E489E}" type="slidenum">
              <a:rPr lang="zh-CN" altLang="en-US" smtClean="0"/>
              <a:t>7</a:t>
            </a:fld>
            <a:endParaRPr lang="zh-CN" altLang="en-US"/>
          </a:p>
        </p:txBody>
      </p:sp>
    </p:spTree>
    <p:extLst>
      <p:ext uri="{BB962C8B-B14F-4D97-AF65-F5344CB8AC3E}">
        <p14:creationId xmlns:p14="http://schemas.microsoft.com/office/powerpoint/2010/main" val="12425118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DAST ensures one-copy </a:t>
            </a:r>
            <a:r>
              <a:rPr lang="en-US" altLang="zh-CN" dirty="0" err="1"/>
              <a:t>serializabilitiy</a:t>
            </a:r>
            <a:r>
              <a:rPr lang="en-US" altLang="zh-CN" dirty="0"/>
              <a:t> and no stale reads. </a:t>
            </a:r>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To achieve this guarantee, DAST ensures this following key correctness invariant: </a:t>
            </a:r>
            <a:r>
              <a:rPr lang="en-US" altLang="zh-CN" sz="1200" dirty="0"/>
              <a:t>When a node N executes any transaction T with timestamp </a:t>
            </a:r>
            <a:r>
              <a:rPr lang="en-US" altLang="zh-CN" sz="1200" dirty="0" err="1"/>
              <a:t>ts</a:t>
            </a:r>
            <a:r>
              <a:rPr lang="en-US" altLang="zh-CN" sz="1200" dirty="0"/>
              <a:t>, the node must have executed all relevant transactions with timestamps smaller than </a:t>
            </a:r>
            <a:r>
              <a:rPr lang="en-US" altLang="zh-CN" sz="1200" dirty="0" err="1"/>
              <a:t>ts</a:t>
            </a:r>
            <a:r>
              <a:rPr lang="en-US" altLang="zh-CN" sz="1200" dirty="0"/>
              <a:t>. </a:t>
            </a:r>
          </a:p>
          <a:p>
            <a:endParaRPr lang="en-US" altLang="zh-CN" dirty="0"/>
          </a:p>
          <a:p>
            <a:r>
              <a:rPr lang="en-US" altLang="zh-CN" dirty="0"/>
              <a:t>By ensuring this invariance, we can deduce that all edges in the dependency graph are in ascending timestamp order. This ensures two key features:</a:t>
            </a:r>
          </a:p>
          <a:p>
            <a:endParaRPr lang="en-US" altLang="zh-CN" dirty="0"/>
          </a:p>
          <a:p>
            <a:r>
              <a:rPr lang="en-US" altLang="zh-CN" dirty="0"/>
              <a:t>First, the global dependency graph has no cycles, which infers </a:t>
            </a:r>
            <a:r>
              <a:rPr lang="en-US" altLang="zh-CN" dirty="0" err="1"/>
              <a:t>serilizability</a:t>
            </a:r>
            <a:r>
              <a:rPr lang="en-US" altLang="zh-CN" dirty="0"/>
              <a:t> according the serializability theory. </a:t>
            </a:r>
          </a:p>
          <a:p>
            <a:endParaRPr lang="en-US" altLang="zh-CN" dirty="0"/>
          </a:p>
          <a:p>
            <a:r>
              <a:rPr lang="en-US" altLang="zh-CN" dirty="0"/>
              <a:t>Second, each node must have a complete history when executing transaction T, which infers that all read will read the latest read without any staleness.</a:t>
            </a:r>
          </a:p>
          <a:p>
            <a:endParaRPr lang="en-US" altLang="zh-CN" dirty="0"/>
          </a:p>
          <a:p>
            <a:endParaRPr lang="en-US" altLang="zh-CN" dirty="0"/>
          </a:p>
          <a:p>
            <a:endParaRPr lang="en-US" altLang="zh-CN" dirty="0"/>
          </a:p>
          <a:p>
            <a:endParaRPr lang="en-US" altLang="zh-CN" dirty="0"/>
          </a:p>
          <a:p>
            <a:endParaRPr lang="en-US" altLang="zh-CN" dirty="0"/>
          </a:p>
        </p:txBody>
      </p:sp>
      <p:sp>
        <p:nvSpPr>
          <p:cNvPr id="4" name="灯片编号占位符 3"/>
          <p:cNvSpPr>
            <a:spLocks noGrp="1"/>
          </p:cNvSpPr>
          <p:nvPr>
            <p:ph type="sldNum" sz="quarter" idx="5"/>
          </p:nvPr>
        </p:nvSpPr>
        <p:spPr/>
        <p:txBody>
          <a:bodyPr/>
          <a:lstStyle/>
          <a:p>
            <a:fld id="{15D39AAE-9B72-4172-8141-473F9A4E489E}" type="slidenum">
              <a:rPr lang="zh-CN" altLang="en-US" smtClean="0"/>
              <a:t>8</a:t>
            </a:fld>
            <a:endParaRPr lang="zh-CN" altLang="en-US"/>
          </a:p>
        </p:txBody>
      </p:sp>
    </p:spTree>
    <p:extLst>
      <p:ext uri="{BB962C8B-B14F-4D97-AF65-F5344CB8AC3E}">
        <p14:creationId xmlns:p14="http://schemas.microsoft.com/office/powerpoint/2010/main" val="37096245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To ensure this invariant, N must be aware of</a:t>
            </a:r>
            <a:r>
              <a:rPr lang="zh-CN" altLang="en-US" dirty="0"/>
              <a:t> </a:t>
            </a:r>
            <a:r>
              <a:rPr lang="en-US" altLang="zh-CN" dirty="0"/>
              <a:t>all</a:t>
            </a:r>
            <a:r>
              <a:rPr lang="zh-CN" altLang="en-US" dirty="0"/>
              <a:t> </a:t>
            </a:r>
            <a:r>
              <a:rPr lang="en-US" altLang="zh-CN" dirty="0"/>
              <a:t>relevant transactions whose timestamps are smaller than </a:t>
            </a:r>
            <a:r>
              <a:rPr lang="en-US" altLang="zh-CN" dirty="0" err="1"/>
              <a:t>ts</a:t>
            </a:r>
            <a:r>
              <a:rPr lang="en-US" altLang="zh-CN" dirty="0"/>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The key challenge here is that these transactions may not even </a:t>
            </a:r>
            <a:r>
              <a:rPr lang="en-US" altLang="zh-CN"/>
              <a:t>be generated due to clock skewness . </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Existing traditional geo-distributed databases address this problem by maintaining a system-wide watermark, and N can execute T if w is larger than </a:t>
            </a:r>
            <a:r>
              <a:rPr lang="en-US" altLang="zh-CN" dirty="0" err="1"/>
              <a:t>ts</a:t>
            </a:r>
            <a:r>
              <a:rPr lang="en-US" altLang="zh-CN" dirty="0"/>
              <a:t> because no new transactions preceding T will be generated.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This approach can ensure a very high throughput in </a:t>
            </a:r>
            <a:r>
              <a:rPr lang="en-US" altLang="zh-CN"/>
              <a:t>traditional geo-replicated </a:t>
            </a:r>
            <a:r>
              <a:rPr lang="en-US" altLang="zh-CN" smtClean="0"/>
              <a:t>databse. </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However, this approach will also cause very high latency for IRTs in an edge database because executing an IRT needs to wait for all nodes clock passes the IRT’s timestamp.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In DAST, each node only tracks the clocks of Intra-region nodes.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This is enabled by DAST’s new two-phase anticipation protocol; Recall that in the two-phase anticipation protocol, if a CRT accesses N’s region and may conflict with T, the CRT’s timestamp must be larger than all participating nodes clock.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Therefore, by only knowing </a:t>
            </a:r>
            <a:r>
              <a:rPr lang="en-US" altLang="zh-CN"/>
              <a:t>all </a:t>
            </a:r>
            <a:r>
              <a:rPr lang="en-US" altLang="zh-CN" smtClean="0"/>
              <a:t>intra-nodes’ </a:t>
            </a:r>
            <a:r>
              <a:rPr lang="en-US" altLang="zh-CN" dirty="0"/>
              <a:t>clocks passes </a:t>
            </a:r>
            <a:r>
              <a:rPr lang="en-US" altLang="zh-CN" dirty="0" err="1"/>
              <a:t>ts</a:t>
            </a:r>
            <a:r>
              <a:rPr lang="en-US" altLang="zh-CN" dirty="0"/>
              <a:t>, and all </a:t>
            </a:r>
            <a:r>
              <a:rPr lang="en-US" altLang="zh-CN"/>
              <a:t>transactions coordinated by these intra-region nodes are </a:t>
            </a:r>
            <a:r>
              <a:rPr lang="en-US" altLang="zh-CN" dirty="0"/>
              <a:t>well received, N can predicate that it is safe to execute 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4" name="灯片编号占位符 3"/>
          <p:cNvSpPr>
            <a:spLocks noGrp="1"/>
          </p:cNvSpPr>
          <p:nvPr>
            <p:ph type="sldNum" sz="quarter" idx="5"/>
          </p:nvPr>
        </p:nvSpPr>
        <p:spPr/>
        <p:txBody>
          <a:bodyPr/>
          <a:lstStyle/>
          <a:p>
            <a:fld id="{15D39AAE-9B72-4172-8141-473F9A4E489E}" type="slidenum">
              <a:rPr lang="zh-CN" altLang="en-US" smtClean="0"/>
              <a:t>9</a:t>
            </a:fld>
            <a:endParaRPr lang="zh-CN" altLang="en-US"/>
          </a:p>
        </p:txBody>
      </p:sp>
    </p:spTree>
    <p:extLst>
      <p:ext uri="{BB962C8B-B14F-4D97-AF65-F5344CB8AC3E}">
        <p14:creationId xmlns:p14="http://schemas.microsoft.com/office/powerpoint/2010/main" val="22241887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46DB69A3-E4A6-44E6-B942-499E3E375B34}"/>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xmlns="" id="{9535B92A-D2BB-455E-ABE5-9464A725287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xmlns="" id="{CD9ED3D1-2F8D-412D-A75C-BCBB95BF25F1}"/>
              </a:ext>
            </a:extLst>
          </p:cNvPr>
          <p:cNvSpPr>
            <a:spLocks noGrp="1"/>
          </p:cNvSpPr>
          <p:nvPr>
            <p:ph type="dt" sz="half" idx="10"/>
          </p:nvPr>
        </p:nvSpPr>
        <p:spPr/>
        <p:txBody>
          <a:bodyPr/>
          <a:lstStyle/>
          <a:p>
            <a:fld id="{5F9DCBA9-E35D-43CA-8A3F-5BF8BFF6D22D}" type="datetimeFigureOut">
              <a:rPr lang="zh-CN" altLang="en-US" smtClean="0"/>
              <a:t>2021/5/11</a:t>
            </a:fld>
            <a:endParaRPr lang="zh-CN" altLang="en-US"/>
          </a:p>
        </p:txBody>
      </p:sp>
      <p:sp>
        <p:nvSpPr>
          <p:cNvPr id="5" name="页脚占位符 4">
            <a:extLst>
              <a:ext uri="{FF2B5EF4-FFF2-40B4-BE49-F238E27FC236}">
                <a16:creationId xmlns:a16="http://schemas.microsoft.com/office/drawing/2014/main" xmlns="" id="{929C0153-ABF5-4E72-93CA-DDB545A7190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5312E890-A193-4D04-A2ED-7AD7CA71D87A}"/>
              </a:ext>
            </a:extLst>
          </p:cNvPr>
          <p:cNvSpPr>
            <a:spLocks noGrp="1"/>
          </p:cNvSpPr>
          <p:nvPr>
            <p:ph type="sldNum" sz="quarter" idx="12"/>
          </p:nvPr>
        </p:nvSpPr>
        <p:spPr/>
        <p:txBody>
          <a:bodyPr/>
          <a:lstStyle/>
          <a:p>
            <a:fld id="{99D1087F-C6EB-4713-8379-36300CD227D6}" type="slidenum">
              <a:rPr lang="zh-CN" altLang="en-US" smtClean="0"/>
              <a:t>‹#›</a:t>
            </a:fld>
            <a:endParaRPr lang="zh-CN" altLang="en-US"/>
          </a:p>
        </p:txBody>
      </p:sp>
    </p:spTree>
    <p:extLst>
      <p:ext uri="{BB962C8B-B14F-4D97-AF65-F5344CB8AC3E}">
        <p14:creationId xmlns:p14="http://schemas.microsoft.com/office/powerpoint/2010/main" val="1753872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92264869-25B3-46B5-A8A4-57E82D5A5DDE}"/>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xmlns="" id="{C7253A65-697B-4F09-8B9E-D124839C317A}"/>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xmlns="" id="{6A187145-A55B-4EBA-B19B-9C290B2A9714}"/>
              </a:ext>
            </a:extLst>
          </p:cNvPr>
          <p:cNvSpPr>
            <a:spLocks noGrp="1"/>
          </p:cNvSpPr>
          <p:nvPr>
            <p:ph type="dt" sz="half" idx="10"/>
          </p:nvPr>
        </p:nvSpPr>
        <p:spPr/>
        <p:txBody>
          <a:bodyPr/>
          <a:lstStyle/>
          <a:p>
            <a:fld id="{5F9DCBA9-E35D-43CA-8A3F-5BF8BFF6D22D}" type="datetimeFigureOut">
              <a:rPr lang="zh-CN" altLang="en-US" smtClean="0"/>
              <a:t>2021/5/11</a:t>
            </a:fld>
            <a:endParaRPr lang="zh-CN" altLang="en-US"/>
          </a:p>
        </p:txBody>
      </p:sp>
      <p:sp>
        <p:nvSpPr>
          <p:cNvPr id="5" name="页脚占位符 4">
            <a:extLst>
              <a:ext uri="{FF2B5EF4-FFF2-40B4-BE49-F238E27FC236}">
                <a16:creationId xmlns:a16="http://schemas.microsoft.com/office/drawing/2014/main" xmlns="" id="{56E5BBBA-8359-4B5A-A4B3-B435F4FCD18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D45FC9D1-ECCB-458F-85E4-263D8EB94284}"/>
              </a:ext>
            </a:extLst>
          </p:cNvPr>
          <p:cNvSpPr>
            <a:spLocks noGrp="1"/>
          </p:cNvSpPr>
          <p:nvPr>
            <p:ph type="sldNum" sz="quarter" idx="12"/>
          </p:nvPr>
        </p:nvSpPr>
        <p:spPr/>
        <p:txBody>
          <a:bodyPr/>
          <a:lstStyle/>
          <a:p>
            <a:fld id="{99D1087F-C6EB-4713-8379-36300CD227D6}" type="slidenum">
              <a:rPr lang="zh-CN" altLang="en-US" smtClean="0"/>
              <a:t>‹#›</a:t>
            </a:fld>
            <a:endParaRPr lang="zh-CN" altLang="en-US"/>
          </a:p>
        </p:txBody>
      </p:sp>
    </p:spTree>
    <p:extLst>
      <p:ext uri="{BB962C8B-B14F-4D97-AF65-F5344CB8AC3E}">
        <p14:creationId xmlns:p14="http://schemas.microsoft.com/office/powerpoint/2010/main" val="19751769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xmlns="" id="{4016EBF9-56CD-46C1-A37D-C7FFB97C7A02}"/>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xmlns="" id="{E59AF722-FDBB-46F4-9C17-F62EB964AFAE}"/>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xmlns="" id="{A33CB11D-1993-4AAA-A05B-7BA0D8A4FDEB}"/>
              </a:ext>
            </a:extLst>
          </p:cNvPr>
          <p:cNvSpPr>
            <a:spLocks noGrp="1"/>
          </p:cNvSpPr>
          <p:nvPr>
            <p:ph type="dt" sz="half" idx="10"/>
          </p:nvPr>
        </p:nvSpPr>
        <p:spPr/>
        <p:txBody>
          <a:bodyPr/>
          <a:lstStyle/>
          <a:p>
            <a:fld id="{5F9DCBA9-E35D-43CA-8A3F-5BF8BFF6D22D}" type="datetimeFigureOut">
              <a:rPr lang="zh-CN" altLang="en-US" smtClean="0"/>
              <a:t>2021/5/11</a:t>
            </a:fld>
            <a:endParaRPr lang="zh-CN" altLang="en-US"/>
          </a:p>
        </p:txBody>
      </p:sp>
      <p:sp>
        <p:nvSpPr>
          <p:cNvPr id="5" name="页脚占位符 4">
            <a:extLst>
              <a:ext uri="{FF2B5EF4-FFF2-40B4-BE49-F238E27FC236}">
                <a16:creationId xmlns:a16="http://schemas.microsoft.com/office/drawing/2014/main" xmlns="" id="{80C33942-5457-45AF-85A4-1A20CBD0023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7DBA348A-A809-427C-8BE2-66AF90026255}"/>
              </a:ext>
            </a:extLst>
          </p:cNvPr>
          <p:cNvSpPr>
            <a:spLocks noGrp="1"/>
          </p:cNvSpPr>
          <p:nvPr>
            <p:ph type="sldNum" sz="quarter" idx="12"/>
          </p:nvPr>
        </p:nvSpPr>
        <p:spPr/>
        <p:txBody>
          <a:bodyPr/>
          <a:lstStyle/>
          <a:p>
            <a:fld id="{99D1087F-C6EB-4713-8379-36300CD227D6}" type="slidenum">
              <a:rPr lang="zh-CN" altLang="en-US" smtClean="0"/>
              <a:t>‹#›</a:t>
            </a:fld>
            <a:endParaRPr lang="zh-CN" altLang="en-US"/>
          </a:p>
        </p:txBody>
      </p:sp>
    </p:spTree>
    <p:extLst>
      <p:ext uri="{BB962C8B-B14F-4D97-AF65-F5344CB8AC3E}">
        <p14:creationId xmlns:p14="http://schemas.microsoft.com/office/powerpoint/2010/main" val="32808898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7A47387C-E80C-4D5D-8679-66845BB61DC4}"/>
              </a:ext>
            </a:extLst>
          </p:cNvPr>
          <p:cNvSpPr>
            <a:spLocks noGrp="1"/>
          </p:cNvSpPr>
          <p:nvPr>
            <p:ph type="title"/>
          </p:nvPr>
        </p:nvSpPr>
        <p:spPr>
          <a:xfrm>
            <a:off x="838200" y="136525"/>
            <a:ext cx="10515600" cy="1325563"/>
          </a:xfrm>
        </p:spPr>
        <p:txBody>
          <a:bodyPr anchor="b" anchorCtr="0">
            <a:normAutofit/>
          </a:bodyPr>
          <a:lstStyle>
            <a:lvl1pPr>
              <a:defRPr sz="3600" baseline="0">
                <a:latin typeface="Calibri" panose="020F0502020204030204" pitchFamily="34" charset="0"/>
              </a:defRPr>
            </a:lvl1pPr>
          </a:lstStyle>
          <a:p>
            <a:r>
              <a:rPr lang="zh-CN" altLang="en-US"/>
              <a:t>单击此处编辑母版标题样式</a:t>
            </a:r>
          </a:p>
        </p:txBody>
      </p:sp>
      <p:sp>
        <p:nvSpPr>
          <p:cNvPr id="3" name="内容占位符 2">
            <a:extLst>
              <a:ext uri="{FF2B5EF4-FFF2-40B4-BE49-F238E27FC236}">
                <a16:creationId xmlns:a16="http://schemas.microsoft.com/office/drawing/2014/main" xmlns="" id="{06612036-CDCA-4668-8A98-9539A78303F4}"/>
              </a:ext>
            </a:extLst>
          </p:cNvPr>
          <p:cNvSpPr>
            <a:spLocks noGrp="1"/>
          </p:cNvSpPr>
          <p:nvPr>
            <p:ph idx="1"/>
          </p:nvPr>
        </p:nvSpPr>
        <p:spPr/>
        <p:txBody>
          <a:bodyPr>
            <a:normAutofit/>
          </a:bodyPr>
          <a:lstStyle>
            <a:lvl1pPr>
              <a:lnSpc>
                <a:spcPct val="150000"/>
              </a:lnSpc>
              <a:defRPr sz="2400" baseline="0">
                <a:latin typeface="Calibri" panose="020F0502020204030204" pitchFamily="34" charset="0"/>
              </a:defRPr>
            </a:lvl1pPr>
            <a:lvl2pPr>
              <a:lnSpc>
                <a:spcPct val="150000"/>
              </a:lnSpc>
              <a:defRPr sz="2000" baseline="0">
                <a:latin typeface="Calibri" panose="020F0502020204030204" pitchFamily="34" charset="0"/>
              </a:defRPr>
            </a:lvl2pPr>
            <a:lvl3pPr>
              <a:lnSpc>
                <a:spcPct val="150000"/>
              </a:lnSpc>
              <a:defRPr sz="1800" baseline="0">
                <a:latin typeface="Calibri" panose="020F0502020204030204" pitchFamily="34" charset="0"/>
              </a:defRPr>
            </a:lvl3pPr>
            <a:lvl4pPr>
              <a:lnSpc>
                <a:spcPct val="150000"/>
              </a:lnSpc>
              <a:defRPr sz="1600" baseline="0">
                <a:latin typeface="Calibri" panose="020F0502020204030204" pitchFamily="34" charset="0"/>
              </a:defRPr>
            </a:lvl4pPr>
            <a:lvl5pPr>
              <a:lnSpc>
                <a:spcPct val="150000"/>
              </a:lnSpc>
              <a:defRPr sz="1600" baseline="0">
                <a:latin typeface="Calibri" panose="020F0502020204030204" pitchFamily="34" charset="0"/>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xmlns="" id="{666C4C46-C111-4307-89E2-A7B6CF8B724C}"/>
              </a:ext>
            </a:extLst>
          </p:cNvPr>
          <p:cNvSpPr>
            <a:spLocks noGrp="1"/>
          </p:cNvSpPr>
          <p:nvPr>
            <p:ph type="dt" sz="half" idx="10"/>
          </p:nvPr>
        </p:nvSpPr>
        <p:spPr/>
        <p:txBody>
          <a:bodyPr/>
          <a:lstStyle/>
          <a:p>
            <a:fld id="{5F9DCBA9-E35D-43CA-8A3F-5BF8BFF6D22D}" type="datetimeFigureOut">
              <a:rPr lang="zh-CN" altLang="en-US" smtClean="0"/>
              <a:t>2021/5/11</a:t>
            </a:fld>
            <a:endParaRPr lang="zh-CN" altLang="en-US"/>
          </a:p>
        </p:txBody>
      </p:sp>
      <p:sp>
        <p:nvSpPr>
          <p:cNvPr id="5" name="页脚占位符 4">
            <a:extLst>
              <a:ext uri="{FF2B5EF4-FFF2-40B4-BE49-F238E27FC236}">
                <a16:creationId xmlns:a16="http://schemas.microsoft.com/office/drawing/2014/main" xmlns="" id="{AEDCF600-8DD1-4051-884C-40BE1467E92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E47A6C29-2E5B-43FD-B128-9B4883733914}"/>
              </a:ext>
            </a:extLst>
          </p:cNvPr>
          <p:cNvSpPr>
            <a:spLocks noGrp="1"/>
          </p:cNvSpPr>
          <p:nvPr>
            <p:ph type="sldNum" sz="quarter" idx="12"/>
          </p:nvPr>
        </p:nvSpPr>
        <p:spPr/>
        <p:txBody>
          <a:bodyPr/>
          <a:lstStyle/>
          <a:p>
            <a:fld id="{99D1087F-C6EB-4713-8379-36300CD227D6}" type="slidenum">
              <a:rPr lang="zh-CN" altLang="en-US" smtClean="0"/>
              <a:t>‹#›</a:t>
            </a:fld>
            <a:endParaRPr lang="zh-CN" altLang="en-US"/>
          </a:p>
        </p:txBody>
      </p:sp>
    </p:spTree>
    <p:extLst>
      <p:ext uri="{BB962C8B-B14F-4D97-AF65-F5344CB8AC3E}">
        <p14:creationId xmlns:p14="http://schemas.microsoft.com/office/powerpoint/2010/main" val="17990270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AB2C044C-0AE1-47DD-91EA-32CA363525EB}"/>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xmlns="" id="{843751FF-9518-4E3A-AE5F-4A9B2A05419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xmlns="" id="{FEEFAD3A-7DC8-46E7-9478-FB03C8BAB36B}"/>
              </a:ext>
            </a:extLst>
          </p:cNvPr>
          <p:cNvSpPr>
            <a:spLocks noGrp="1"/>
          </p:cNvSpPr>
          <p:nvPr>
            <p:ph type="dt" sz="half" idx="10"/>
          </p:nvPr>
        </p:nvSpPr>
        <p:spPr/>
        <p:txBody>
          <a:bodyPr/>
          <a:lstStyle/>
          <a:p>
            <a:fld id="{5F9DCBA9-E35D-43CA-8A3F-5BF8BFF6D22D}" type="datetimeFigureOut">
              <a:rPr lang="zh-CN" altLang="en-US" smtClean="0"/>
              <a:t>2021/5/11</a:t>
            </a:fld>
            <a:endParaRPr lang="zh-CN" altLang="en-US"/>
          </a:p>
        </p:txBody>
      </p:sp>
      <p:sp>
        <p:nvSpPr>
          <p:cNvPr id="5" name="页脚占位符 4">
            <a:extLst>
              <a:ext uri="{FF2B5EF4-FFF2-40B4-BE49-F238E27FC236}">
                <a16:creationId xmlns:a16="http://schemas.microsoft.com/office/drawing/2014/main" xmlns="" id="{F39878B9-02A6-42A9-94BE-FD839C7D4DA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CFD345BA-8DD2-408D-98A8-18A2FA6FFA2F}"/>
              </a:ext>
            </a:extLst>
          </p:cNvPr>
          <p:cNvSpPr>
            <a:spLocks noGrp="1"/>
          </p:cNvSpPr>
          <p:nvPr>
            <p:ph type="sldNum" sz="quarter" idx="12"/>
          </p:nvPr>
        </p:nvSpPr>
        <p:spPr/>
        <p:txBody>
          <a:bodyPr/>
          <a:lstStyle/>
          <a:p>
            <a:fld id="{99D1087F-C6EB-4713-8379-36300CD227D6}" type="slidenum">
              <a:rPr lang="zh-CN" altLang="en-US" smtClean="0"/>
              <a:t>‹#›</a:t>
            </a:fld>
            <a:endParaRPr lang="zh-CN" altLang="en-US"/>
          </a:p>
        </p:txBody>
      </p:sp>
    </p:spTree>
    <p:extLst>
      <p:ext uri="{BB962C8B-B14F-4D97-AF65-F5344CB8AC3E}">
        <p14:creationId xmlns:p14="http://schemas.microsoft.com/office/powerpoint/2010/main" val="21072673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4EEC41DE-9B37-471D-9134-88B0FF27BAD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xmlns="" id="{2CBDE80A-C6A2-4292-9704-A40ABF9338BB}"/>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xmlns="" id="{D58C8652-E611-4F4F-AD2B-A2944E7BB3FF}"/>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xmlns="" id="{AB5D3B09-FED1-4F7E-B4BF-C5089EC1507B}"/>
              </a:ext>
            </a:extLst>
          </p:cNvPr>
          <p:cNvSpPr>
            <a:spLocks noGrp="1"/>
          </p:cNvSpPr>
          <p:nvPr>
            <p:ph type="dt" sz="half" idx="10"/>
          </p:nvPr>
        </p:nvSpPr>
        <p:spPr/>
        <p:txBody>
          <a:bodyPr/>
          <a:lstStyle/>
          <a:p>
            <a:fld id="{5F9DCBA9-E35D-43CA-8A3F-5BF8BFF6D22D}" type="datetimeFigureOut">
              <a:rPr lang="zh-CN" altLang="en-US" smtClean="0"/>
              <a:t>2021/5/11</a:t>
            </a:fld>
            <a:endParaRPr lang="zh-CN" altLang="en-US"/>
          </a:p>
        </p:txBody>
      </p:sp>
      <p:sp>
        <p:nvSpPr>
          <p:cNvPr id="6" name="页脚占位符 5">
            <a:extLst>
              <a:ext uri="{FF2B5EF4-FFF2-40B4-BE49-F238E27FC236}">
                <a16:creationId xmlns:a16="http://schemas.microsoft.com/office/drawing/2014/main" xmlns="" id="{64A5D755-79C2-4200-A2E7-AC9AE0AFA86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xmlns="" id="{292F73D0-A068-4598-B1FE-4059182BC17C}"/>
              </a:ext>
            </a:extLst>
          </p:cNvPr>
          <p:cNvSpPr>
            <a:spLocks noGrp="1"/>
          </p:cNvSpPr>
          <p:nvPr>
            <p:ph type="sldNum" sz="quarter" idx="12"/>
          </p:nvPr>
        </p:nvSpPr>
        <p:spPr/>
        <p:txBody>
          <a:bodyPr/>
          <a:lstStyle/>
          <a:p>
            <a:fld id="{99D1087F-C6EB-4713-8379-36300CD227D6}" type="slidenum">
              <a:rPr lang="zh-CN" altLang="en-US" smtClean="0"/>
              <a:t>‹#›</a:t>
            </a:fld>
            <a:endParaRPr lang="zh-CN" altLang="en-US"/>
          </a:p>
        </p:txBody>
      </p:sp>
    </p:spTree>
    <p:extLst>
      <p:ext uri="{BB962C8B-B14F-4D97-AF65-F5344CB8AC3E}">
        <p14:creationId xmlns:p14="http://schemas.microsoft.com/office/powerpoint/2010/main" val="12570286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CAAEA8DC-7226-40F9-BC13-DEFAB523F564}"/>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xmlns="" id="{94084287-03C0-40A1-8DB3-1AED48A89B7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xmlns="" id="{DA82B96A-B42F-4925-BCF3-FD2F86313CFD}"/>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xmlns="" id="{848F5AEA-EF50-46E1-B00F-8D04DF925C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xmlns="" id="{C656023E-517B-487C-9801-1322DA9507D1}"/>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xmlns="" id="{323A1C5C-8669-4F00-B8E3-DC6C662F164C}"/>
              </a:ext>
            </a:extLst>
          </p:cNvPr>
          <p:cNvSpPr>
            <a:spLocks noGrp="1"/>
          </p:cNvSpPr>
          <p:nvPr>
            <p:ph type="dt" sz="half" idx="10"/>
          </p:nvPr>
        </p:nvSpPr>
        <p:spPr/>
        <p:txBody>
          <a:bodyPr/>
          <a:lstStyle/>
          <a:p>
            <a:fld id="{5F9DCBA9-E35D-43CA-8A3F-5BF8BFF6D22D}" type="datetimeFigureOut">
              <a:rPr lang="zh-CN" altLang="en-US" smtClean="0"/>
              <a:t>2021/5/11</a:t>
            </a:fld>
            <a:endParaRPr lang="zh-CN" altLang="en-US"/>
          </a:p>
        </p:txBody>
      </p:sp>
      <p:sp>
        <p:nvSpPr>
          <p:cNvPr id="8" name="页脚占位符 7">
            <a:extLst>
              <a:ext uri="{FF2B5EF4-FFF2-40B4-BE49-F238E27FC236}">
                <a16:creationId xmlns:a16="http://schemas.microsoft.com/office/drawing/2014/main" xmlns="" id="{599D8FEC-792E-450B-ACB7-A723B0C33D11}"/>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xmlns="" id="{2923DCCA-B145-4006-857F-31E165E235E8}"/>
              </a:ext>
            </a:extLst>
          </p:cNvPr>
          <p:cNvSpPr>
            <a:spLocks noGrp="1"/>
          </p:cNvSpPr>
          <p:nvPr>
            <p:ph type="sldNum" sz="quarter" idx="12"/>
          </p:nvPr>
        </p:nvSpPr>
        <p:spPr/>
        <p:txBody>
          <a:bodyPr/>
          <a:lstStyle/>
          <a:p>
            <a:fld id="{99D1087F-C6EB-4713-8379-36300CD227D6}" type="slidenum">
              <a:rPr lang="zh-CN" altLang="en-US" smtClean="0"/>
              <a:t>‹#›</a:t>
            </a:fld>
            <a:endParaRPr lang="zh-CN" altLang="en-US"/>
          </a:p>
        </p:txBody>
      </p:sp>
    </p:spTree>
    <p:extLst>
      <p:ext uri="{BB962C8B-B14F-4D97-AF65-F5344CB8AC3E}">
        <p14:creationId xmlns:p14="http://schemas.microsoft.com/office/powerpoint/2010/main" val="2441407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1BEE78EA-2909-4443-B2A4-B6F4E2FB1778}"/>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xmlns="" id="{C7DB3B31-8533-4AD9-9A16-0D3B638DA967}"/>
              </a:ext>
            </a:extLst>
          </p:cNvPr>
          <p:cNvSpPr>
            <a:spLocks noGrp="1"/>
          </p:cNvSpPr>
          <p:nvPr>
            <p:ph type="dt" sz="half" idx="10"/>
          </p:nvPr>
        </p:nvSpPr>
        <p:spPr/>
        <p:txBody>
          <a:bodyPr/>
          <a:lstStyle/>
          <a:p>
            <a:fld id="{5F9DCBA9-E35D-43CA-8A3F-5BF8BFF6D22D}" type="datetimeFigureOut">
              <a:rPr lang="zh-CN" altLang="en-US" smtClean="0"/>
              <a:t>2021/5/11</a:t>
            </a:fld>
            <a:endParaRPr lang="zh-CN" altLang="en-US"/>
          </a:p>
        </p:txBody>
      </p:sp>
      <p:sp>
        <p:nvSpPr>
          <p:cNvPr id="4" name="页脚占位符 3">
            <a:extLst>
              <a:ext uri="{FF2B5EF4-FFF2-40B4-BE49-F238E27FC236}">
                <a16:creationId xmlns:a16="http://schemas.microsoft.com/office/drawing/2014/main" xmlns="" id="{B1942249-DF36-4171-8B0E-3967AA7090B2}"/>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xmlns="" id="{6BE2E730-C37E-4F96-9A7B-B24652951701}"/>
              </a:ext>
            </a:extLst>
          </p:cNvPr>
          <p:cNvSpPr>
            <a:spLocks noGrp="1"/>
          </p:cNvSpPr>
          <p:nvPr>
            <p:ph type="sldNum" sz="quarter" idx="12"/>
          </p:nvPr>
        </p:nvSpPr>
        <p:spPr/>
        <p:txBody>
          <a:bodyPr/>
          <a:lstStyle/>
          <a:p>
            <a:fld id="{99D1087F-C6EB-4713-8379-36300CD227D6}" type="slidenum">
              <a:rPr lang="zh-CN" altLang="en-US" smtClean="0"/>
              <a:t>‹#›</a:t>
            </a:fld>
            <a:endParaRPr lang="zh-CN" altLang="en-US"/>
          </a:p>
        </p:txBody>
      </p:sp>
    </p:spTree>
    <p:extLst>
      <p:ext uri="{BB962C8B-B14F-4D97-AF65-F5344CB8AC3E}">
        <p14:creationId xmlns:p14="http://schemas.microsoft.com/office/powerpoint/2010/main" val="41347729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xmlns="" id="{3BBF981A-F88D-4CA2-9F86-DA58E49AC9FB}"/>
              </a:ext>
            </a:extLst>
          </p:cNvPr>
          <p:cNvSpPr>
            <a:spLocks noGrp="1"/>
          </p:cNvSpPr>
          <p:nvPr>
            <p:ph type="dt" sz="half" idx="10"/>
          </p:nvPr>
        </p:nvSpPr>
        <p:spPr/>
        <p:txBody>
          <a:bodyPr/>
          <a:lstStyle/>
          <a:p>
            <a:fld id="{5F9DCBA9-E35D-43CA-8A3F-5BF8BFF6D22D}" type="datetimeFigureOut">
              <a:rPr lang="zh-CN" altLang="en-US" smtClean="0"/>
              <a:t>2021/5/11</a:t>
            </a:fld>
            <a:endParaRPr lang="zh-CN" altLang="en-US"/>
          </a:p>
        </p:txBody>
      </p:sp>
      <p:sp>
        <p:nvSpPr>
          <p:cNvPr id="3" name="页脚占位符 2">
            <a:extLst>
              <a:ext uri="{FF2B5EF4-FFF2-40B4-BE49-F238E27FC236}">
                <a16:creationId xmlns:a16="http://schemas.microsoft.com/office/drawing/2014/main" xmlns="" id="{B5B952BE-C203-42B6-A77D-FD2F0AA76687}"/>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xmlns="" id="{12DC2F1F-1DC6-4CC2-89CA-85196FFE8B76}"/>
              </a:ext>
            </a:extLst>
          </p:cNvPr>
          <p:cNvSpPr>
            <a:spLocks noGrp="1"/>
          </p:cNvSpPr>
          <p:nvPr>
            <p:ph type="sldNum" sz="quarter" idx="12"/>
          </p:nvPr>
        </p:nvSpPr>
        <p:spPr/>
        <p:txBody>
          <a:bodyPr/>
          <a:lstStyle/>
          <a:p>
            <a:fld id="{99D1087F-C6EB-4713-8379-36300CD227D6}" type="slidenum">
              <a:rPr lang="zh-CN" altLang="en-US" smtClean="0"/>
              <a:t>‹#›</a:t>
            </a:fld>
            <a:endParaRPr lang="zh-CN" altLang="en-US"/>
          </a:p>
        </p:txBody>
      </p:sp>
    </p:spTree>
    <p:extLst>
      <p:ext uri="{BB962C8B-B14F-4D97-AF65-F5344CB8AC3E}">
        <p14:creationId xmlns:p14="http://schemas.microsoft.com/office/powerpoint/2010/main" val="34467747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0F186919-4B8F-478A-A79C-97E80C96F3C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xmlns="" id="{A4899958-3A9E-4757-A9DD-1E30E97D866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xmlns="" id="{18551127-4B6D-45D7-A5DD-5FC6A8BDDF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xmlns="" id="{E9AA4598-3B4E-4A95-8B4B-DC5104846215}"/>
              </a:ext>
            </a:extLst>
          </p:cNvPr>
          <p:cNvSpPr>
            <a:spLocks noGrp="1"/>
          </p:cNvSpPr>
          <p:nvPr>
            <p:ph type="dt" sz="half" idx="10"/>
          </p:nvPr>
        </p:nvSpPr>
        <p:spPr/>
        <p:txBody>
          <a:bodyPr/>
          <a:lstStyle/>
          <a:p>
            <a:fld id="{5F9DCBA9-E35D-43CA-8A3F-5BF8BFF6D22D}" type="datetimeFigureOut">
              <a:rPr lang="zh-CN" altLang="en-US" smtClean="0"/>
              <a:t>2021/5/11</a:t>
            </a:fld>
            <a:endParaRPr lang="zh-CN" altLang="en-US"/>
          </a:p>
        </p:txBody>
      </p:sp>
      <p:sp>
        <p:nvSpPr>
          <p:cNvPr id="6" name="页脚占位符 5">
            <a:extLst>
              <a:ext uri="{FF2B5EF4-FFF2-40B4-BE49-F238E27FC236}">
                <a16:creationId xmlns:a16="http://schemas.microsoft.com/office/drawing/2014/main" xmlns="" id="{EBD7205E-FFEB-43E2-BEAD-D8B90C1890E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xmlns="" id="{56418837-773A-4292-A121-E82C4FB0B38C}"/>
              </a:ext>
            </a:extLst>
          </p:cNvPr>
          <p:cNvSpPr>
            <a:spLocks noGrp="1"/>
          </p:cNvSpPr>
          <p:nvPr>
            <p:ph type="sldNum" sz="quarter" idx="12"/>
          </p:nvPr>
        </p:nvSpPr>
        <p:spPr/>
        <p:txBody>
          <a:bodyPr/>
          <a:lstStyle/>
          <a:p>
            <a:fld id="{99D1087F-C6EB-4713-8379-36300CD227D6}" type="slidenum">
              <a:rPr lang="zh-CN" altLang="en-US" smtClean="0"/>
              <a:t>‹#›</a:t>
            </a:fld>
            <a:endParaRPr lang="zh-CN" altLang="en-US"/>
          </a:p>
        </p:txBody>
      </p:sp>
    </p:spTree>
    <p:extLst>
      <p:ext uri="{BB962C8B-B14F-4D97-AF65-F5344CB8AC3E}">
        <p14:creationId xmlns:p14="http://schemas.microsoft.com/office/powerpoint/2010/main" val="41225460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29200671-5C56-46EF-B665-43B65E84351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xmlns="" id="{B2A33BE3-3DBC-4B9C-8754-EABD61E746B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xmlns="" id="{E21C0195-C6EC-4ACF-B9A2-E86FAF04E7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xmlns="" id="{6C5D7B3C-46DE-49F6-9139-625F42964523}"/>
              </a:ext>
            </a:extLst>
          </p:cNvPr>
          <p:cNvSpPr>
            <a:spLocks noGrp="1"/>
          </p:cNvSpPr>
          <p:nvPr>
            <p:ph type="dt" sz="half" idx="10"/>
          </p:nvPr>
        </p:nvSpPr>
        <p:spPr/>
        <p:txBody>
          <a:bodyPr/>
          <a:lstStyle/>
          <a:p>
            <a:fld id="{5F9DCBA9-E35D-43CA-8A3F-5BF8BFF6D22D}" type="datetimeFigureOut">
              <a:rPr lang="zh-CN" altLang="en-US" smtClean="0"/>
              <a:t>2021/5/11</a:t>
            </a:fld>
            <a:endParaRPr lang="zh-CN" altLang="en-US"/>
          </a:p>
        </p:txBody>
      </p:sp>
      <p:sp>
        <p:nvSpPr>
          <p:cNvPr id="6" name="页脚占位符 5">
            <a:extLst>
              <a:ext uri="{FF2B5EF4-FFF2-40B4-BE49-F238E27FC236}">
                <a16:creationId xmlns:a16="http://schemas.microsoft.com/office/drawing/2014/main" xmlns="" id="{9C2DF401-5AA3-4D56-9561-C41672964D0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xmlns="" id="{6F47ADEA-9DE0-4E09-BCDD-0D44D8A3A84D}"/>
              </a:ext>
            </a:extLst>
          </p:cNvPr>
          <p:cNvSpPr>
            <a:spLocks noGrp="1"/>
          </p:cNvSpPr>
          <p:nvPr>
            <p:ph type="sldNum" sz="quarter" idx="12"/>
          </p:nvPr>
        </p:nvSpPr>
        <p:spPr/>
        <p:txBody>
          <a:bodyPr/>
          <a:lstStyle/>
          <a:p>
            <a:fld id="{99D1087F-C6EB-4713-8379-36300CD227D6}" type="slidenum">
              <a:rPr lang="zh-CN" altLang="en-US" smtClean="0"/>
              <a:t>‹#›</a:t>
            </a:fld>
            <a:endParaRPr lang="zh-CN" altLang="en-US"/>
          </a:p>
        </p:txBody>
      </p:sp>
    </p:spTree>
    <p:extLst>
      <p:ext uri="{BB962C8B-B14F-4D97-AF65-F5344CB8AC3E}">
        <p14:creationId xmlns:p14="http://schemas.microsoft.com/office/powerpoint/2010/main" val="40780795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xmlns="" id="{0EAEAA0A-993E-4E2A-A12D-32B0A100192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xmlns="" id="{0D710CED-9CC5-4590-ACF6-4A2CDC687B9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xmlns="" id="{13C3720E-3419-4155-8F0C-27B444F4D9A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9DCBA9-E35D-43CA-8A3F-5BF8BFF6D22D}" type="datetimeFigureOut">
              <a:rPr lang="zh-CN" altLang="en-US" smtClean="0"/>
              <a:t>2021/5/11</a:t>
            </a:fld>
            <a:endParaRPr lang="zh-CN" altLang="en-US"/>
          </a:p>
        </p:txBody>
      </p:sp>
      <p:sp>
        <p:nvSpPr>
          <p:cNvPr id="5" name="页脚占位符 4">
            <a:extLst>
              <a:ext uri="{FF2B5EF4-FFF2-40B4-BE49-F238E27FC236}">
                <a16:creationId xmlns:a16="http://schemas.microsoft.com/office/drawing/2014/main" xmlns="" id="{227F39A7-FB4C-4F77-A0B9-C75E304EA9D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xmlns="" id="{156C4E91-1312-45C3-9232-EE64DF3E55B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D1087F-C6EB-4713-8379-36300CD227D6}" type="slidenum">
              <a:rPr lang="zh-CN" altLang="en-US" smtClean="0"/>
              <a:t>‹#›</a:t>
            </a:fld>
            <a:endParaRPr lang="zh-CN" altLang="en-US"/>
          </a:p>
        </p:txBody>
      </p:sp>
    </p:spTree>
    <p:extLst>
      <p:ext uri="{BB962C8B-B14F-4D97-AF65-F5344CB8AC3E}">
        <p14:creationId xmlns:p14="http://schemas.microsoft.com/office/powerpoint/2010/main" val="18715151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4" Type="http://schemas.openxmlformats.org/officeDocument/2006/relationships/image" Target="../media/image2.png"/><Relationship Id="rId5"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10.svg"/><Relationship Id="rId5" Type="http://schemas.openxmlformats.org/officeDocument/2006/relationships/image" Target="../media/image9.png"/><Relationship Id="rId6" Type="http://schemas.openxmlformats.org/officeDocument/2006/relationships/image" Target="../media/image12.svg"/><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jpeg"/><Relationship Id="rId5" Type="http://schemas.openxmlformats.org/officeDocument/2006/relationships/image" Target="../media/image13.jpeg"/><Relationship Id="rId6" Type="http://schemas.openxmlformats.org/officeDocument/2006/relationships/image" Target="../media/image14.jpeg"/><Relationship Id="rId7" Type="http://schemas.openxmlformats.org/officeDocument/2006/relationships/image" Target="../media/image15.jpeg"/><Relationship Id="rId8"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image" Target="../media/image17.jpeg"/><Relationship Id="rId4" Type="http://schemas.openxmlformats.org/officeDocument/2006/relationships/image" Target="../media/image18.jpeg"/><Relationship Id="rId5" Type="http://schemas.openxmlformats.org/officeDocument/2006/relationships/image" Target="../media/image19.jpeg"/><Relationship Id="rId6" Type="http://schemas.openxmlformats.org/officeDocument/2006/relationships/image" Target="../media/image20.jpeg"/><Relationship Id="rId7" Type="http://schemas.openxmlformats.org/officeDocument/2006/relationships/image" Target="../media/image21.jpeg"/><Relationship Id="rId8"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2.png"/></Relationships>
</file>

<file path=ppt/slides/_rels/slide18.xml.rels><?xml version="1.0" encoding="UTF-8" standalone="yes"?>
<Relationships xmlns="http://schemas.openxmlformats.org/package/2006/relationships"><Relationship Id="rId3" Type="http://schemas.openxmlformats.org/officeDocument/2006/relationships/hyperlink" Target="https://github.com/hku-systems/dast" TargetMode="External"/><Relationship Id="rId4"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4" Type="http://schemas.openxmlformats.org/officeDocument/2006/relationships/image" Target="../media/image5.png"/><Relationship Id="rId5" Type="http://schemas.microsoft.com/office/2007/relationships/hdphoto" Target="../media/hdphoto1.wdp"/><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svg"/><Relationship Id="rId5"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3B9AD80F-150A-49C3-8530-D2E3C821FE47}"/>
              </a:ext>
            </a:extLst>
          </p:cNvPr>
          <p:cNvSpPr>
            <a:spLocks noGrp="1"/>
          </p:cNvSpPr>
          <p:nvPr>
            <p:ph type="ctrTitle"/>
          </p:nvPr>
        </p:nvSpPr>
        <p:spPr>
          <a:xfrm>
            <a:off x="888076" y="613613"/>
            <a:ext cx="10492048" cy="1389754"/>
          </a:xfrm>
        </p:spPr>
        <p:txBody>
          <a:bodyPr>
            <a:noAutofit/>
          </a:bodyPr>
          <a:lstStyle/>
          <a:p>
            <a:r>
              <a:rPr lang="en-US" altLang="zh-CN" sz="3600" b="1" dirty="0"/>
              <a:t>Achieving Low Tail-latency and High Scalability for Serializable Transactions in Edge Computing</a:t>
            </a:r>
            <a:endParaRPr lang="zh-CN" altLang="en-US" sz="3600" b="1" dirty="0"/>
          </a:p>
        </p:txBody>
      </p:sp>
      <p:sp>
        <p:nvSpPr>
          <p:cNvPr id="3" name="副标题 2">
            <a:extLst>
              <a:ext uri="{FF2B5EF4-FFF2-40B4-BE49-F238E27FC236}">
                <a16:creationId xmlns="" xmlns:a16="http://schemas.microsoft.com/office/drawing/2014/main" id="{8A266093-3B93-41AB-96B2-5CBFCAE17FAD}"/>
              </a:ext>
            </a:extLst>
          </p:cNvPr>
          <p:cNvSpPr>
            <a:spLocks noGrp="1"/>
          </p:cNvSpPr>
          <p:nvPr>
            <p:ph type="subTitle" idx="1"/>
          </p:nvPr>
        </p:nvSpPr>
        <p:spPr>
          <a:xfrm>
            <a:off x="888076" y="2452254"/>
            <a:ext cx="10415847" cy="2344189"/>
          </a:xfrm>
        </p:spPr>
        <p:txBody>
          <a:bodyPr>
            <a:normAutofit/>
          </a:bodyPr>
          <a:lstStyle/>
          <a:p>
            <a:r>
              <a:rPr lang="en-US" altLang="zh-CN" b="1" dirty="0">
                <a:solidFill>
                  <a:srgbClr val="0432FF"/>
                </a:solidFill>
              </a:rPr>
              <a:t>Xusheng Chen, </a:t>
            </a:r>
            <a:r>
              <a:rPr lang="en-US" altLang="zh-CN" dirty="0">
                <a:solidFill>
                  <a:srgbClr val="0432FF"/>
                </a:solidFill>
              </a:rPr>
              <a:t>Haoze Song, </a:t>
            </a:r>
            <a:r>
              <a:rPr lang="en-US" altLang="zh-CN" dirty="0" err="1">
                <a:solidFill>
                  <a:srgbClr val="0432FF"/>
                </a:solidFill>
              </a:rPr>
              <a:t>Jianyu</a:t>
            </a:r>
            <a:r>
              <a:rPr lang="en-US" altLang="zh-CN" dirty="0">
                <a:solidFill>
                  <a:srgbClr val="0432FF"/>
                </a:solidFill>
              </a:rPr>
              <a:t> Jiang</a:t>
            </a:r>
            <a:r>
              <a:rPr lang="en-US" altLang="zh-CN" dirty="0">
                <a:solidFill>
                  <a:srgbClr val="0070C0"/>
                </a:solidFill>
              </a:rPr>
              <a:t>, </a:t>
            </a:r>
            <a:r>
              <a:rPr lang="en-US" altLang="zh-CN" dirty="0" err="1">
                <a:solidFill>
                  <a:srgbClr val="00B050"/>
                </a:solidFill>
              </a:rPr>
              <a:t>Chaoyi</a:t>
            </a:r>
            <a:r>
              <a:rPr lang="en-US" altLang="zh-CN" dirty="0">
                <a:solidFill>
                  <a:srgbClr val="00B050"/>
                </a:solidFill>
              </a:rPr>
              <a:t> </a:t>
            </a:r>
            <a:r>
              <a:rPr lang="en-US" altLang="zh-CN" dirty="0" err="1">
                <a:solidFill>
                  <a:srgbClr val="00B050"/>
                </a:solidFill>
              </a:rPr>
              <a:t>Ruan</a:t>
            </a:r>
            <a:r>
              <a:rPr lang="en-US" altLang="zh-CN" dirty="0">
                <a:solidFill>
                  <a:srgbClr val="00B050"/>
                </a:solidFill>
              </a:rPr>
              <a:t>,  Cheng Li, </a:t>
            </a:r>
          </a:p>
          <a:p>
            <a:r>
              <a:rPr lang="en-US" altLang="zh-CN" dirty="0">
                <a:solidFill>
                  <a:srgbClr val="FF0000"/>
                </a:solidFill>
              </a:rPr>
              <a:t>Sen Wang, Gong Zhang</a:t>
            </a:r>
            <a:r>
              <a:rPr lang="en-US" altLang="zh-CN" dirty="0"/>
              <a:t>, </a:t>
            </a:r>
            <a:r>
              <a:rPr lang="en-US" altLang="zh-CN" sz="2500" dirty="0">
                <a:solidFill>
                  <a:srgbClr val="0432FF"/>
                </a:solidFill>
              </a:rPr>
              <a:t>Reynold Cheng, Heming Cui</a:t>
            </a:r>
            <a:r>
              <a:rPr lang="en-US" altLang="zh-CN" dirty="0"/>
              <a:t>. </a:t>
            </a:r>
          </a:p>
          <a:p>
            <a:endParaRPr lang="en-US" altLang="zh-CN" dirty="0"/>
          </a:p>
          <a:p>
            <a:endParaRPr lang="en-US" altLang="zh-CN" dirty="0"/>
          </a:p>
          <a:p>
            <a:endParaRPr lang="en-US" altLang="zh-CN" dirty="0"/>
          </a:p>
          <a:p>
            <a:endParaRPr lang="zh-CN" altLang="en-US" dirty="0"/>
          </a:p>
        </p:txBody>
      </p:sp>
      <p:sp>
        <p:nvSpPr>
          <p:cNvPr id="6" name="Slide Number Placeholder 5"/>
          <p:cNvSpPr>
            <a:spLocks noGrp="1"/>
          </p:cNvSpPr>
          <p:nvPr>
            <p:ph type="sldNum" sz="quarter" idx="12"/>
          </p:nvPr>
        </p:nvSpPr>
        <p:spPr/>
        <p:txBody>
          <a:bodyPr/>
          <a:lstStyle/>
          <a:p>
            <a:fld id="{99D1087F-C6EB-4713-8379-36300CD227D6}" type="slidenum">
              <a:rPr lang="zh-CN" altLang="en-US" smtClean="0"/>
              <a:t>1</a:t>
            </a:fld>
            <a:endParaRPr lang="zh-CN" altLang="en-US" dirty="0"/>
          </a:p>
        </p:txBody>
      </p:sp>
      <p:grpSp>
        <p:nvGrpSpPr>
          <p:cNvPr id="13" name="组合 12">
            <a:extLst>
              <a:ext uri="{FF2B5EF4-FFF2-40B4-BE49-F238E27FC236}">
                <a16:creationId xmlns="" xmlns:a16="http://schemas.microsoft.com/office/drawing/2014/main" id="{DF240F54-AF33-4D1C-AAEF-D0A35B791134}"/>
              </a:ext>
            </a:extLst>
          </p:cNvPr>
          <p:cNvGrpSpPr/>
          <p:nvPr/>
        </p:nvGrpSpPr>
        <p:grpSpPr>
          <a:xfrm>
            <a:off x="278281" y="4632091"/>
            <a:ext cx="3038011" cy="1692673"/>
            <a:chOff x="278281" y="4632091"/>
            <a:chExt cx="3038011" cy="1692673"/>
          </a:xfrm>
        </p:grpSpPr>
        <p:pic>
          <p:nvPicPr>
            <p:cNvPr id="1026" name="Picture 2" descr="The University of Hong Kong (HKU)">
              <a:extLst>
                <a:ext uri="{FF2B5EF4-FFF2-40B4-BE49-F238E27FC236}">
                  <a16:creationId xmlns="" xmlns:a16="http://schemas.microsoft.com/office/drawing/2014/main" id="{F14EBC5C-7625-47FD-9330-1CD6A2393F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9172" y="4632091"/>
              <a:ext cx="2116228" cy="1111020"/>
            </a:xfrm>
            <a:prstGeom prst="rect">
              <a:avLst/>
            </a:prstGeom>
            <a:noFill/>
            <a:extLst>
              <a:ext uri="{909E8E84-426E-40DD-AFC4-6F175D3DCCD1}">
                <a14:hiddenFill xmlns:a14="http://schemas.microsoft.com/office/drawing/2010/main">
                  <a:solidFill>
                    <a:srgbClr val="FFFFFF"/>
                  </a:solidFill>
                </a14:hiddenFill>
              </a:ext>
            </a:extLst>
          </p:spPr>
        </p:pic>
        <p:sp>
          <p:nvSpPr>
            <p:cNvPr id="8" name="文本框 7">
              <a:extLst>
                <a:ext uri="{FF2B5EF4-FFF2-40B4-BE49-F238E27FC236}">
                  <a16:creationId xmlns="" xmlns:a16="http://schemas.microsoft.com/office/drawing/2014/main" id="{EE8FF5BC-B063-441B-A3E1-05D6B4E0DB7C}"/>
                </a:ext>
              </a:extLst>
            </p:cNvPr>
            <p:cNvSpPr txBox="1"/>
            <p:nvPr/>
          </p:nvSpPr>
          <p:spPr>
            <a:xfrm>
              <a:off x="278281" y="5678433"/>
              <a:ext cx="3038011" cy="646331"/>
            </a:xfrm>
            <a:prstGeom prst="rect">
              <a:avLst/>
            </a:prstGeom>
            <a:noFill/>
          </p:spPr>
          <p:txBody>
            <a:bodyPr wrap="none" rtlCol="0">
              <a:spAutoFit/>
            </a:bodyPr>
            <a:lstStyle/>
            <a:p>
              <a:r>
                <a:rPr lang="en-US" altLang="zh-CN" sz="1800" dirty="0">
                  <a:solidFill>
                    <a:srgbClr val="0432FF"/>
                  </a:solidFill>
                </a:rPr>
                <a:t>The University of Hong Kong</a:t>
              </a:r>
            </a:p>
            <a:p>
              <a:endParaRPr lang="zh-CN" altLang="en-US" dirty="0"/>
            </a:p>
          </p:txBody>
        </p:sp>
      </p:grpSp>
      <p:grpSp>
        <p:nvGrpSpPr>
          <p:cNvPr id="12" name="组合 11">
            <a:extLst>
              <a:ext uri="{FF2B5EF4-FFF2-40B4-BE49-F238E27FC236}">
                <a16:creationId xmlns="" xmlns:a16="http://schemas.microsoft.com/office/drawing/2014/main" id="{828E2F6E-CB6B-4E47-943C-2A223813F1B2}"/>
              </a:ext>
            </a:extLst>
          </p:cNvPr>
          <p:cNvGrpSpPr/>
          <p:nvPr/>
        </p:nvGrpSpPr>
        <p:grpSpPr>
          <a:xfrm>
            <a:off x="3755083" y="4375730"/>
            <a:ext cx="4758034" cy="1672035"/>
            <a:chOff x="4556476" y="4375730"/>
            <a:chExt cx="4758034" cy="1672035"/>
          </a:xfrm>
        </p:grpSpPr>
        <p:pic>
          <p:nvPicPr>
            <p:cNvPr id="5" name="图片 4">
              <a:extLst>
                <a:ext uri="{FF2B5EF4-FFF2-40B4-BE49-F238E27FC236}">
                  <a16:creationId xmlns="" xmlns:a16="http://schemas.microsoft.com/office/drawing/2014/main" id="{21E82E01-51E2-49EB-8FE0-E7D7990EE8AD}"/>
                </a:ext>
              </a:extLst>
            </p:cNvPr>
            <p:cNvPicPr>
              <a:picLocks noChangeAspect="1"/>
            </p:cNvPicPr>
            <p:nvPr/>
          </p:nvPicPr>
          <p:blipFill rotWithShape="1">
            <a:blip r:embed="rId4">
              <a:clrChange>
                <a:clrFrom>
                  <a:srgbClr val="FFFFFF"/>
                </a:clrFrom>
                <a:clrTo>
                  <a:srgbClr val="FFFFFF">
                    <a:alpha val="0"/>
                  </a:srgbClr>
                </a:clrTo>
              </a:clrChange>
            </a:blip>
            <a:srcRect r="65528"/>
            <a:stretch/>
          </p:blipFill>
          <p:spPr>
            <a:xfrm>
              <a:off x="6275395" y="4375730"/>
              <a:ext cx="1320195" cy="1405226"/>
            </a:xfrm>
            <a:prstGeom prst="rect">
              <a:avLst/>
            </a:prstGeom>
          </p:spPr>
        </p:pic>
        <p:sp>
          <p:nvSpPr>
            <p:cNvPr id="9" name="文本框 8">
              <a:extLst>
                <a:ext uri="{FF2B5EF4-FFF2-40B4-BE49-F238E27FC236}">
                  <a16:creationId xmlns="" xmlns:a16="http://schemas.microsoft.com/office/drawing/2014/main" id="{041F816D-3CCB-42EE-907E-0C9D61CFCAB6}"/>
                </a:ext>
              </a:extLst>
            </p:cNvPr>
            <p:cNvSpPr txBox="1"/>
            <p:nvPr/>
          </p:nvSpPr>
          <p:spPr>
            <a:xfrm>
              <a:off x="4556476" y="5678433"/>
              <a:ext cx="4758034" cy="369332"/>
            </a:xfrm>
            <a:prstGeom prst="rect">
              <a:avLst/>
            </a:prstGeom>
            <a:noFill/>
          </p:spPr>
          <p:txBody>
            <a:bodyPr wrap="none" rtlCol="0">
              <a:spAutoFit/>
            </a:bodyPr>
            <a:lstStyle/>
            <a:p>
              <a:r>
                <a:rPr lang="en-US" altLang="zh-CN" dirty="0">
                  <a:solidFill>
                    <a:srgbClr val="00B050"/>
                  </a:solidFill>
                </a:rPr>
                <a:t>University of Science and Technology of China</a:t>
              </a:r>
            </a:p>
          </p:txBody>
        </p:sp>
      </p:grpSp>
      <p:grpSp>
        <p:nvGrpSpPr>
          <p:cNvPr id="11" name="组合 10">
            <a:extLst>
              <a:ext uri="{FF2B5EF4-FFF2-40B4-BE49-F238E27FC236}">
                <a16:creationId xmlns="" xmlns:a16="http://schemas.microsoft.com/office/drawing/2014/main" id="{25BF69E2-3887-487E-874C-A1D4A208F8B6}"/>
              </a:ext>
            </a:extLst>
          </p:cNvPr>
          <p:cNvGrpSpPr/>
          <p:nvPr/>
        </p:nvGrpSpPr>
        <p:grpSpPr>
          <a:xfrm>
            <a:off x="9446667" y="4567413"/>
            <a:ext cx="2357633" cy="1480352"/>
            <a:chOff x="9371252" y="4707714"/>
            <a:chExt cx="2357633" cy="1480352"/>
          </a:xfrm>
        </p:grpSpPr>
        <p:pic>
          <p:nvPicPr>
            <p:cNvPr id="1028" name="Picture 4" descr="Huawei patents Identification Module and Storage Method for drones -  Gizmochina">
              <a:extLst>
                <a:ext uri="{FF2B5EF4-FFF2-40B4-BE49-F238E27FC236}">
                  <a16:creationId xmlns="" xmlns:a16="http://schemas.microsoft.com/office/drawing/2014/main" id="{4CE3400C-1278-4865-8BA6-81C6A0724864}"/>
                </a:ext>
              </a:extLst>
            </p:cNvPr>
            <p:cNvPicPr>
              <a:picLocks noChangeAspect="1" noChangeArrowheads="1"/>
            </p:cNvPicPr>
            <p:nvPr/>
          </p:nvPicPr>
          <p:blipFill rotWithShape="1">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b="27094"/>
            <a:stretch/>
          </p:blipFill>
          <p:spPr bwMode="auto">
            <a:xfrm>
              <a:off x="9371252" y="4707714"/>
              <a:ext cx="2357633" cy="1021861"/>
            </a:xfrm>
            <a:prstGeom prst="rect">
              <a:avLst/>
            </a:prstGeom>
            <a:noFill/>
            <a:extLst>
              <a:ext uri="{909E8E84-426E-40DD-AFC4-6F175D3DCCD1}">
                <a14:hiddenFill xmlns:a14="http://schemas.microsoft.com/office/drawing/2010/main">
                  <a:solidFill>
                    <a:srgbClr val="FFFFFF"/>
                  </a:solidFill>
                </a14:hiddenFill>
              </a:ext>
            </a:extLst>
          </p:spPr>
        </p:pic>
        <p:sp>
          <p:nvSpPr>
            <p:cNvPr id="10" name="文本框 9">
              <a:extLst>
                <a:ext uri="{FF2B5EF4-FFF2-40B4-BE49-F238E27FC236}">
                  <a16:creationId xmlns="" xmlns:a16="http://schemas.microsoft.com/office/drawing/2014/main" id="{709B8068-7462-4C83-9283-CD5B9C8D9F96}"/>
                </a:ext>
              </a:extLst>
            </p:cNvPr>
            <p:cNvSpPr txBox="1"/>
            <p:nvPr/>
          </p:nvSpPr>
          <p:spPr>
            <a:xfrm>
              <a:off x="9403762" y="5818734"/>
              <a:ext cx="2292615" cy="369332"/>
            </a:xfrm>
            <a:prstGeom prst="rect">
              <a:avLst/>
            </a:prstGeom>
            <a:noFill/>
          </p:spPr>
          <p:txBody>
            <a:bodyPr wrap="none" rtlCol="0">
              <a:spAutoFit/>
            </a:bodyPr>
            <a:lstStyle/>
            <a:p>
              <a:r>
                <a:rPr lang="en-US" altLang="zh-CN" dirty="0">
                  <a:solidFill>
                    <a:srgbClr val="FF0000"/>
                  </a:solidFill>
                </a:rPr>
                <a:t>Huawei</a:t>
              </a:r>
              <a:r>
                <a:rPr lang="zh-CN" altLang="en-US" dirty="0">
                  <a:solidFill>
                    <a:srgbClr val="FF0000"/>
                  </a:solidFill>
                </a:rPr>
                <a:t> </a:t>
              </a:r>
              <a:r>
                <a:rPr lang="en-US" altLang="zh-CN" dirty="0">
                  <a:solidFill>
                    <a:srgbClr val="FF0000"/>
                  </a:solidFill>
                </a:rPr>
                <a:t>Technologies</a:t>
              </a:r>
            </a:p>
          </p:txBody>
        </p:sp>
      </p:grpSp>
    </p:spTree>
    <p:extLst>
      <p:ext uri="{BB962C8B-B14F-4D97-AF65-F5344CB8AC3E}">
        <p14:creationId xmlns:p14="http://schemas.microsoft.com/office/powerpoint/2010/main" val="13534491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06B94566-9E8E-4DA2-A5AD-EB0271968D4F}"/>
              </a:ext>
            </a:extLst>
          </p:cNvPr>
          <p:cNvSpPr>
            <a:spLocks noGrp="1"/>
          </p:cNvSpPr>
          <p:nvPr>
            <p:ph type="title"/>
          </p:nvPr>
        </p:nvSpPr>
        <p:spPr>
          <a:xfrm>
            <a:off x="838200" y="-54483"/>
            <a:ext cx="10515600" cy="1325563"/>
          </a:xfrm>
        </p:spPr>
        <p:txBody>
          <a:bodyPr/>
          <a:lstStyle/>
          <a:p>
            <a:r>
              <a:rPr lang="en-US" altLang="zh-CN" dirty="0"/>
              <a:t>Handling a (suspected) node failure</a:t>
            </a:r>
            <a:endParaRPr lang="zh-CN" altLang="en-US" dirty="0"/>
          </a:p>
        </p:txBody>
      </p:sp>
      <p:sp>
        <p:nvSpPr>
          <p:cNvPr id="3" name="内容占位符 2">
            <a:extLst>
              <a:ext uri="{FF2B5EF4-FFF2-40B4-BE49-F238E27FC236}">
                <a16:creationId xmlns:a16="http://schemas.microsoft.com/office/drawing/2014/main" xmlns="" id="{F5D633D7-966A-4D70-ADBC-6787E4C77927}"/>
              </a:ext>
            </a:extLst>
          </p:cNvPr>
          <p:cNvSpPr>
            <a:spLocks noGrp="1"/>
          </p:cNvSpPr>
          <p:nvPr>
            <p:ph idx="1"/>
          </p:nvPr>
        </p:nvSpPr>
        <p:spPr/>
        <p:txBody>
          <a:bodyPr>
            <a:normAutofit/>
          </a:bodyPr>
          <a:lstStyle/>
          <a:p>
            <a:r>
              <a:rPr lang="en-US" altLang="zh-CN" dirty="0"/>
              <a:t>Fast failover: quickly remove the suspected failed node using 2PC.</a:t>
            </a:r>
          </a:p>
          <a:p>
            <a:r>
              <a:rPr lang="en-US" altLang="zh-CN" dirty="0"/>
              <a:t>Asynchronous recovery: adding back a replica.</a:t>
            </a:r>
          </a:p>
          <a:p>
            <a:pPr lvl="1"/>
            <a:r>
              <a:rPr lang="en-US" altLang="zh-CN" dirty="0"/>
              <a:t>Challenge: How to set the clock value </a:t>
            </a:r>
            <a:r>
              <a:rPr lang="en-US" altLang="zh-CN" i="1" dirty="0"/>
              <a:t>C</a:t>
            </a:r>
            <a:r>
              <a:rPr lang="en-US" altLang="zh-CN" dirty="0"/>
              <a:t> of the newly added node?</a:t>
            </a:r>
          </a:p>
          <a:p>
            <a:pPr lvl="2"/>
            <a:r>
              <a:rPr lang="en-US" altLang="zh-CN" dirty="0"/>
              <a:t>Correctness: no nodes should have executed transactions with timestamps  &gt; </a:t>
            </a:r>
            <a:r>
              <a:rPr lang="en-US" altLang="zh-CN" i="1" dirty="0"/>
              <a:t>C. </a:t>
            </a:r>
            <a:endParaRPr lang="en-US" altLang="zh-CN" dirty="0"/>
          </a:p>
          <a:p>
            <a:pPr lvl="2"/>
            <a:r>
              <a:rPr lang="en-US" altLang="zh-CN" dirty="0"/>
              <a:t>The normal transaction processing should not be stopped. </a:t>
            </a:r>
          </a:p>
          <a:p>
            <a:pPr lvl="2"/>
            <a:r>
              <a:rPr lang="en-US" altLang="zh-CN" dirty="0"/>
              <a:t>Let </a:t>
            </a:r>
            <a:r>
              <a:rPr lang="en-US" altLang="zh-CN" i="1" dirty="0"/>
              <a:t>C</a:t>
            </a:r>
            <a:r>
              <a:rPr lang="en-US" altLang="zh-CN" dirty="0"/>
              <a:t> be conservatively large -&gt; proposed transactions have very long latency. </a:t>
            </a:r>
          </a:p>
          <a:p>
            <a:pPr lvl="1"/>
            <a:r>
              <a:rPr lang="en-US" altLang="zh-CN" dirty="0"/>
              <a:t>DAST’s approach: model this process as a special CRT accessing all intra-region node. </a:t>
            </a:r>
          </a:p>
        </p:txBody>
      </p:sp>
    </p:spTree>
    <p:extLst>
      <p:ext uri="{BB962C8B-B14F-4D97-AF65-F5344CB8AC3E}">
        <p14:creationId xmlns:p14="http://schemas.microsoft.com/office/powerpoint/2010/main" val="25507365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A53626A0-288F-4AE3-866E-F3C554A8F0E4}"/>
              </a:ext>
            </a:extLst>
          </p:cNvPr>
          <p:cNvSpPr>
            <a:spLocks noGrp="1"/>
          </p:cNvSpPr>
          <p:nvPr>
            <p:ph type="title"/>
          </p:nvPr>
        </p:nvSpPr>
        <p:spPr>
          <a:xfrm>
            <a:off x="838200" y="-370469"/>
            <a:ext cx="10515600" cy="1325563"/>
          </a:xfrm>
        </p:spPr>
        <p:txBody>
          <a:bodyPr/>
          <a:lstStyle/>
          <a:p>
            <a:r>
              <a:rPr lang="en-US" altLang="zh-CN" dirty="0"/>
              <a:t>DAST ensures R1, R2, R3 with serializability</a:t>
            </a:r>
            <a:endParaRPr lang="zh-CN" altLang="en-US" dirty="0"/>
          </a:p>
        </p:txBody>
      </p:sp>
      <p:sp>
        <p:nvSpPr>
          <p:cNvPr id="3" name="内容占位符 2">
            <a:extLst>
              <a:ext uri="{FF2B5EF4-FFF2-40B4-BE49-F238E27FC236}">
                <a16:creationId xmlns:a16="http://schemas.microsoft.com/office/drawing/2014/main" xmlns="" id="{E74872CC-7F71-4B90-B092-593E84ACA861}"/>
              </a:ext>
            </a:extLst>
          </p:cNvPr>
          <p:cNvSpPr>
            <a:spLocks noGrp="1"/>
          </p:cNvSpPr>
          <p:nvPr>
            <p:ph idx="1"/>
          </p:nvPr>
        </p:nvSpPr>
        <p:spPr>
          <a:xfrm>
            <a:off x="838200" y="1068309"/>
            <a:ext cx="10515600" cy="5585988"/>
          </a:xfrm>
        </p:spPr>
        <p:txBody>
          <a:bodyPr>
            <a:normAutofit/>
          </a:bodyPr>
          <a:lstStyle/>
          <a:p>
            <a:pPr>
              <a:lnSpc>
                <a:spcPct val="130000"/>
              </a:lnSpc>
            </a:pPr>
            <a:r>
              <a:rPr lang="en-US" altLang="zh-CN" dirty="0"/>
              <a:t>(R1): CRTs under coordination should not block IRTs. </a:t>
            </a:r>
          </a:p>
          <a:p>
            <a:pPr lvl="1">
              <a:lnSpc>
                <a:spcPct val="130000"/>
              </a:lnSpc>
            </a:pPr>
            <a:r>
              <a:rPr lang="en-US" altLang="zh-CN" dirty="0"/>
              <a:t>DAST assigns CRTs timestamps representing when their coordination is anticipated to </a:t>
            </a:r>
            <a:r>
              <a:rPr lang="en-US" altLang="zh-CN" dirty="0">
                <a:solidFill>
                  <a:srgbClr val="FF0000"/>
                </a:solidFill>
              </a:rPr>
              <a:t>finish</a:t>
            </a:r>
            <a:r>
              <a:rPr lang="en-US" altLang="zh-CN" dirty="0"/>
              <a:t>. </a:t>
            </a:r>
          </a:p>
          <a:p>
            <a:pPr lvl="1">
              <a:lnSpc>
                <a:spcPct val="130000"/>
              </a:lnSpc>
            </a:pPr>
            <a:r>
              <a:rPr lang="en-US" altLang="zh-CN" dirty="0"/>
              <a:t>If anticipation is inaccurate, or the CRT has cross-region reads =&gt; DAST’s hybrid clock. </a:t>
            </a:r>
          </a:p>
          <a:p>
            <a:pPr>
              <a:lnSpc>
                <a:spcPct val="130000"/>
              </a:lnSpc>
            </a:pPr>
            <a:r>
              <a:rPr lang="en-US" altLang="zh-CN" dirty="0"/>
              <a:t>(R2): CRTs should not be aborted on conflicts.</a:t>
            </a:r>
          </a:p>
          <a:p>
            <a:pPr lvl="1">
              <a:lnSpc>
                <a:spcPct val="130000"/>
              </a:lnSpc>
            </a:pPr>
            <a:r>
              <a:rPr lang="en-US" altLang="zh-CN" dirty="0"/>
              <a:t>DAST takes the SMR approach. </a:t>
            </a:r>
          </a:p>
          <a:p>
            <a:pPr lvl="1">
              <a:lnSpc>
                <a:spcPct val="130000"/>
              </a:lnSpc>
            </a:pPr>
            <a:r>
              <a:rPr lang="en-US" altLang="zh-CN" dirty="0"/>
              <a:t>A CRT’s timestamp is </a:t>
            </a:r>
            <a:r>
              <a:rPr lang="en-US" altLang="zh-CN" dirty="0">
                <a:solidFill>
                  <a:srgbClr val="FF0000"/>
                </a:solidFill>
              </a:rPr>
              <a:t>larger</a:t>
            </a:r>
            <a:r>
              <a:rPr lang="en-US" altLang="zh-CN" dirty="0"/>
              <a:t> than the clocks of participating nodes. </a:t>
            </a:r>
          </a:p>
          <a:p>
            <a:pPr>
              <a:lnSpc>
                <a:spcPct val="130000"/>
              </a:lnSpc>
            </a:pPr>
            <a:r>
              <a:rPr lang="en-US" altLang="zh-CN" dirty="0"/>
              <a:t> (R3): Scalable to a large number of regions.</a:t>
            </a:r>
          </a:p>
          <a:p>
            <a:pPr lvl="1">
              <a:lnSpc>
                <a:spcPct val="130000"/>
              </a:lnSpc>
            </a:pPr>
            <a:r>
              <a:rPr lang="en-US" altLang="zh-CN" dirty="0"/>
              <a:t>No central service: committing a CRT only involve participating regions. </a:t>
            </a:r>
          </a:p>
          <a:p>
            <a:pPr>
              <a:lnSpc>
                <a:spcPct val="130000"/>
              </a:lnSpc>
            </a:pPr>
            <a:r>
              <a:rPr lang="en-US" altLang="zh-CN" dirty="0"/>
              <a:t>Serializability</a:t>
            </a:r>
            <a:r>
              <a:rPr lang="en-US" altLang="zh-CN"/>
              <a:t> no stale reads</a:t>
            </a:r>
            <a:r>
              <a:rPr lang="en-US" altLang="zh-CN" dirty="0"/>
              <a:t>:</a:t>
            </a:r>
          </a:p>
          <a:p>
            <a:pPr lvl="1">
              <a:lnSpc>
                <a:spcPct val="130000"/>
              </a:lnSpc>
            </a:pPr>
            <a:r>
              <a:rPr lang="en-US" altLang="zh-CN" dirty="0"/>
              <a:t>When a node executes any transaction T with timestamp </a:t>
            </a:r>
            <a:r>
              <a:rPr lang="en-US" altLang="zh-CN" dirty="0" err="1"/>
              <a:t>ts</a:t>
            </a:r>
            <a:r>
              <a:rPr lang="en-US" altLang="zh-CN" dirty="0"/>
              <a:t>, the </a:t>
            </a:r>
            <a:r>
              <a:rPr lang="en-US" altLang="zh-CN"/>
              <a:t>node has </a:t>
            </a:r>
            <a:r>
              <a:rPr lang="en-US" altLang="zh-CN" smtClean="0"/>
              <a:t>executed </a:t>
            </a:r>
            <a:r>
              <a:rPr lang="en-US" altLang="zh-CN" dirty="0"/>
              <a:t>all relevant transactions with timestamps smaller than </a:t>
            </a:r>
            <a:r>
              <a:rPr lang="en-US" altLang="zh-CN" dirty="0" err="1"/>
              <a:t>ts</a:t>
            </a:r>
            <a:r>
              <a:rPr lang="en-US" altLang="zh-CN" dirty="0"/>
              <a:t>.</a:t>
            </a:r>
          </a:p>
        </p:txBody>
      </p:sp>
      <p:sp>
        <p:nvSpPr>
          <p:cNvPr id="4" name="灯片编号占位符 3">
            <a:extLst>
              <a:ext uri="{FF2B5EF4-FFF2-40B4-BE49-F238E27FC236}">
                <a16:creationId xmlns:a16="http://schemas.microsoft.com/office/drawing/2014/main" xmlns="" id="{58A41114-7BF6-4C31-9A68-714A14E6E906}"/>
              </a:ext>
            </a:extLst>
          </p:cNvPr>
          <p:cNvSpPr>
            <a:spLocks noGrp="1"/>
          </p:cNvSpPr>
          <p:nvPr>
            <p:ph type="sldNum" sz="quarter" idx="12"/>
          </p:nvPr>
        </p:nvSpPr>
        <p:spPr/>
        <p:txBody>
          <a:bodyPr/>
          <a:lstStyle/>
          <a:p>
            <a:fld id="{99D1087F-C6EB-4713-8379-36300CD227D6}" type="slidenum">
              <a:rPr lang="zh-CN" altLang="en-US" smtClean="0"/>
              <a:t>11</a:t>
            </a:fld>
            <a:endParaRPr lang="zh-CN" altLang="en-US"/>
          </a:p>
        </p:txBody>
      </p:sp>
    </p:spTree>
    <p:extLst>
      <p:ext uri="{BB962C8B-B14F-4D97-AF65-F5344CB8AC3E}">
        <p14:creationId xmlns:p14="http://schemas.microsoft.com/office/powerpoint/2010/main" val="4186385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8FFCEB52-05E5-4521-8FF8-F94B67C631FA}"/>
              </a:ext>
            </a:extLst>
          </p:cNvPr>
          <p:cNvSpPr>
            <a:spLocks noGrp="1"/>
          </p:cNvSpPr>
          <p:nvPr>
            <p:ph type="title"/>
          </p:nvPr>
        </p:nvSpPr>
        <p:spPr>
          <a:xfrm>
            <a:off x="838200" y="-515534"/>
            <a:ext cx="10515600" cy="1325563"/>
          </a:xfrm>
        </p:spPr>
        <p:txBody>
          <a:bodyPr/>
          <a:lstStyle/>
          <a:p>
            <a:r>
              <a:rPr lang="en-US" altLang="zh-CN" dirty="0"/>
              <a:t>Comparison with existing work</a:t>
            </a:r>
            <a:endParaRPr lang="zh-CN" altLang="en-US" dirty="0"/>
          </a:p>
        </p:txBody>
      </p:sp>
      <p:sp>
        <p:nvSpPr>
          <p:cNvPr id="4" name="灯片编号占位符 3">
            <a:extLst>
              <a:ext uri="{FF2B5EF4-FFF2-40B4-BE49-F238E27FC236}">
                <a16:creationId xmlns:a16="http://schemas.microsoft.com/office/drawing/2014/main" xmlns="" id="{C125BE0D-C37A-4A1A-AA26-FB914C95A0BF}"/>
              </a:ext>
            </a:extLst>
          </p:cNvPr>
          <p:cNvSpPr>
            <a:spLocks noGrp="1"/>
          </p:cNvSpPr>
          <p:nvPr>
            <p:ph type="sldNum" sz="quarter" idx="12"/>
          </p:nvPr>
        </p:nvSpPr>
        <p:spPr/>
        <p:txBody>
          <a:bodyPr/>
          <a:lstStyle/>
          <a:p>
            <a:fld id="{99D1087F-C6EB-4713-8379-36300CD227D6}" type="slidenum">
              <a:rPr lang="zh-CN" altLang="en-US" smtClean="0"/>
              <a:t>12</a:t>
            </a:fld>
            <a:endParaRPr lang="zh-CN" altLang="en-US"/>
          </a:p>
        </p:txBody>
      </p:sp>
      <p:graphicFrame>
        <p:nvGraphicFramePr>
          <p:cNvPr id="5" name="表格 2">
            <a:extLst>
              <a:ext uri="{FF2B5EF4-FFF2-40B4-BE49-F238E27FC236}">
                <a16:creationId xmlns:a16="http://schemas.microsoft.com/office/drawing/2014/main" xmlns="" id="{7026F4F7-89B7-43F6-9AD6-FF26778CDDDF}"/>
              </a:ext>
            </a:extLst>
          </p:cNvPr>
          <p:cNvGraphicFramePr>
            <a:graphicFrameLocks noGrp="1"/>
          </p:cNvGraphicFramePr>
          <p:nvPr/>
        </p:nvGraphicFramePr>
        <p:xfrm>
          <a:off x="66677" y="2500112"/>
          <a:ext cx="12125323" cy="2792393"/>
        </p:xfrm>
        <a:graphic>
          <a:graphicData uri="http://schemas.openxmlformats.org/drawingml/2006/table">
            <a:tbl>
              <a:tblPr firstRow="1" bandRow="1">
                <a:tableStyleId>{5C22544A-7EE6-4342-B048-85BDC9FD1C3A}</a:tableStyleId>
              </a:tblPr>
              <a:tblGrid>
                <a:gridCol w="1114425">
                  <a:extLst>
                    <a:ext uri="{9D8B030D-6E8A-4147-A177-3AD203B41FA5}">
                      <a16:colId xmlns:a16="http://schemas.microsoft.com/office/drawing/2014/main" xmlns="" val="3069213837"/>
                    </a:ext>
                  </a:extLst>
                </a:gridCol>
                <a:gridCol w="555999">
                  <a:extLst>
                    <a:ext uri="{9D8B030D-6E8A-4147-A177-3AD203B41FA5}">
                      <a16:colId xmlns:a16="http://schemas.microsoft.com/office/drawing/2014/main" xmlns="" val="177035013"/>
                    </a:ext>
                  </a:extLst>
                </a:gridCol>
                <a:gridCol w="995562">
                  <a:extLst>
                    <a:ext uri="{9D8B030D-6E8A-4147-A177-3AD203B41FA5}">
                      <a16:colId xmlns:a16="http://schemas.microsoft.com/office/drawing/2014/main" xmlns="" val="22153859"/>
                    </a:ext>
                  </a:extLst>
                </a:gridCol>
                <a:gridCol w="1220110">
                  <a:extLst>
                    <a:ext uri="{9D8B030D-6E8A-4147-A177-3AD203B41FA5}">
                      <a16:colId xmlns:a16="http://schemas.microsoft.com/office/drawing/2014/main" xmlns="" val="2609884764"/>
                    </a:ext>
                  </a:extLst>
                </a:gridCol>
                <a:gridCol w="1220110">
                  <a:extLst>
                    <a:ext uri="{9D8B030D-6E8A-4147-A177-3AD203B41FA5}">
                      <a16:colId xmlns:a16="http://schemas.microsoft.com/office/drawing/2014/main" xmlns="" val="1193903988"/>
                    </a:ext>
                  </a:extLst>
                </a:gridCol>
                <a:gridCol w="958658">
                  <a:extLst>
                    <a:ext uri="{9D8B030D-6E8A-4147-A177-3AD203B41FA5}">
                      <a16:colId xmlns:a16="http://schemas.microsoft.com/office/drawing/2014/main" xmlns="" val="4209106882"/>
                    </a:ext>
                  </a:extLst>
                </a:gridCol>
                <a:gridCol w="871506">
                  <a:extLst>
                    <a:ext uri="{9D8B030D-6E8A-4147-A177-3AD203B41FA5}">
                      <a16:colId xmlns:a16="http://schemas.microsoft.com/office/drawing/2014/main" xmlns="" val="1850861800"/>
                    </a:ext>
                  </a:extLst>
                </a:gridCol>
                <a:gridCol w="1045809">
                  <a:extLst>
                    <a:ext uri="{9D8B030D-6E8A-4147-A177-3AD203B41FA5}">
                      <a16:colId xmlns:a16="http://schemas.microsoft.com/office/drawing/2014/main" xmlns="" val="3107926805"/>
                    </a:ext>
                  </a:extLst>
                </a:gridCol>
                <a:gridCol w="871506">
                  <a:extLst>
                    <a:ext uri="{9D8B030D-6E8A-4147-A177-3AD203B41FA5}">
                      <a16:colId xmlns:a16="http://schemas.microsoft.com/office/drawing/2014/main" xmlns="" val="1371012488"/>
                    </a:ext>
                  </a:extLst>
                </a:gridCol>
                <a:gridCol w="1171508">
                  <a:extLst>
                    <a:ext uri="{9D8B030D-6E8A-4147-A177-3AD203B41FA5}">
                      <a16:colId xmlns:a16="http://schemas.microsoft.com/office/drawing/2014/main" xmlns="" val="2556879300"/>
                    </a:ext>
                  </a:extLst>
                </a:gridCol>
                <a:gridCol w="1050065">
                  <a:extLst>
                    <a:ext uri="{9D8B030D-6E8A-4147-A177-3AD203B41FA5}">
                      <a16:colId xmlns:a16="http://schemas.microsoft.com/office/drawing/2014/main" xmlns="" val="2660148077"/>
                    </a:ext>
                  </a:extLst>
                </a:gridCol>
                <a:gridCol w="1050065">
                  <a:extLst>
                    <a:ext uri="{9D8B030D-6E8A-4147-A177-3AD203B41FA5}">
                      <a16:colId xmlns:a16="http://schemas.microsoft.com/office/drawing/2014/main" xmlns="" val="2899023357"/>
                    </a:ext>
                  </a:extLst>
                </a:gridCol>
              </a:tblGrid>
              <a:tr h="621596">
                <a:tc>
                  <a:txBody>
                    <a:bodyPr/>
                    <a:lstStyle/>
                    <a:p>
                      <a:pPr algn="ctr"/>
                      <a:endParaRPr lang="zh-CN" altLang="en-US" sz="1800" b="0" dirty="0">
                        <a:latin typeface="Calibri" panose="020F0502020204030204" pitchFamily="34" charset="0"/>
                        <a:cs typeface="Calibri" panose="020F0502020204030204" pitchFamily="34" charset="0"/>
                      </a:endParaRPr>
                    </a:p>
                  </a:txBody>
                  <a:tcPr marL="0" marR="0">
                    <a:solidFill>
                      <a:schemeClr val="accent1">
                        <a:lumMod val="40000"/>
                        <a:lumOff val="60000"/>
                      </a:schemeClr>
                    </a:solidFill>
                  </a:tcPr>
                </a:tc>
                <a:tc>
                  <a:txBody>
                    <a:bodyPr/>
                    <a:lstStyle/>
                    <a:p>
                      <a:pPr algn="ctr"/>
                      <a:r>
                        <a:rPr lang="en-US" altLang="zh-CN" sz="1800" b="0" dirty="0">
                          <a:solidFill>
                            <a:schemeClr val="tx1"/>
                          </a:solidFill>
                          <a:latin typeface="Calibri" panose="020F0502020204030204" pitchFamily="34" charset="0"/>
                          <a:cs typeface="Calibri" panose="020F0502020204030204" pitchFamily="34" charset="0"/>
                        </a:rPr>
                        <a:t>DAST</a:t>
                      </a:r>
                      <a:endParaRPr lang="zh-CN" altLang="en-US" sz="1800" b="0" dirty="0">
                        <a:solidFill>
                          <a:schemeClr val="tx1"/>
                        </a:solidFill>
                        <a:latin typeface="Calibri" panose="020F0502020204030204" pitchFamily="34" charset="0"/>
                        <a:cs typeface="Calibri" panose="020F0502020204030204" pitchFamily="34" charset="0"/>
                      </a:endParaRPr>
                    </a:p>
                  </a:txBody>
                  <a:tcPr marL="0" marR="0" anchor="ctr">
                    <a:solidFill>
                      <a:schemeClr val="accent1">
                        <a:lumMod val="40000"/>
                        <a:lumOff val="60000"/>
                      </a:schemeClr>
                    </a:solidFill>
                  </a:tcPr>
                </a:tc>
                <a:tc>
                  <a:txBody>
                    <a:bodyPr/>
                    <a:lstStyle/>
                    <a:p>
                      <a:pPr algn="ctr"/>
                      <a:r>
                        <a:rPr lang="en-US" altLang="zh-CN" sz="1600" b="0" dirty="0">
                          <a:solidFill>
                            <a:schemeClr val="tx1"/>
                          </a:solidFill>
                          <a:latin typeface="Calibri" panose="020F0502020204030204" pitchFamily="34" charset="0"/>
                          <a:cs typeface="Calibri" panose="020F0502020204030204" pitchFamily="34" charset="0"/>
                        </a:rPr>
                        <a:t>Tapir</a:t>
                      </a:r>
                    </a:p>
                    <a:p>
                      <a:pPr algn="ctr"/>
                      <a:r>
                        <a:rPr lang="en-US" altLang="zh-CN" sz="1600" b="0" dirty="0">
                          <a:solidFill>
                            <a:schemeClr val="tx1"/>
                          </a:solidFill>
                          <a:latin typeface="Calibri" panose="020F0502020204030204" pitchFamily="34" charset="0"/>
                          <a:cs typeface="Calibri" panose="020F0502020204030204" pitchFamily="34" charset="0"/>
                        </a:rPr>
                        <a:t>[SOSP ’15]</a:t>
                      </a:r>
                      <a:endParaRPr lang="zh-CN" altLang="en-US" sz="1600" b="0" dirty="0">
                        <a:solidFill>
                          <a:schemeClr val="tx1"/>
                        </a:solidFill>
                        <a:latin typeface="Calibri" panose="020F0502020204030204" pitchFamily="34" charset="0"/>
                        <a:cs typeface="Calibri" panose="020F0502020204030204" pitchFamily="34" charset="0"/>
                      </a:endParaRPr>
                    </a:p>
                  </a:txBody>
                  <a:tcPr marL="0" marR="0" anchor="ctr">
                    <a:solidFill>
                      <a:schemeClr val="accent1">
                        <a:lumMod val="40000"/>
                        <a:lumOff val="60000"/>
                      </a:schemeClr>
                    </a:solidFill>
                  </a:tcPr>
                </a:tc>
                <a:tc>
                  <a:txBody>
                    <a:bodyPr/>
                    <a:lstStyle/>
                    <a:p>
                      <a:pPr algn="ctr"/>
                      <a:r>
                        <a:rPr lang="en-US" altLang="zh-CN" sz="1600" b="0" dirty="0">
                          <a:solidFill>
                            <a:schemeClr val="tx1"/>
                          </a:solidFill>
                          <a:latin typeface="Calibri" panose="020F0502020204030204" pitchFamily="34" charset="0"/>
                          <a:cs typeface="Calibri" panose="020F0502020204030204" pitchFamily="34" charset="0"/>
                        </a:rPr>
                        <a:t>Carousel</a:t>
                      </a:r>
                    </a:p>
                    <a:p>
                      <a:pPr algn="ctr"/>
                      <a:r>
                        <a:rPr lang="en-US" altLang="zh-CN" sz="1600" b="0" dirty="0">
                          <a:solidFill>
                            <a:schemeClr val="tx1"/>
                          </a:solidFill>
                          <a:latin typeface="Calibri" panose="020F0502020204030204" pitchFamily="34" charset="0"/>
                          <a:cs typeface="Calibri" panose="020F0502020204030204" pitchFamily="34" charset="0"/>
                        </a:rPr>
                        <a:t>[SIGMOD ’18]</a:t>
                      </a:r>
                      <a:endParaRPr lang="zh-CN" altLang="en-US" sz="1600" b="0" dirty="0">
                        <a:solidFill>
                          <a:schemeClr val="tx1"/>
                        </a:solidFill>
                        <a:latin typeface="Calibri" panose="020F0502020204030204" pitchFamily="34" charset="0"/>
                        <a:cs typeface="Calibri" panose="020F0502020204030204" pitchFamily="34" charset="0"/>
                      </a:endParaRPr>
                    </a:p>
                  </a:txBody>
                  <a:tcPr marL="0" marR="0" anchor="ctr">
                    <a:solidFill>
                      <a:schemeClr val="accent1">
                        <a:lumMod val="40000"/>
                        <a:lumOff val="60000"/>
                      </a:schemeClr>
                    </a:solidFill>
                  </a:tcPr>
                </a:tc>
                <a:tc>
                  <a:txBody>
                    <a:bodyPr/>
                    <a:lstStyle/>
                    <a:p>
                      <a:pPr algn="ctr"/>
                      <a:r>
                        <a:rPr lang="en-US" altLang="zh-CN" sz="1600" b="0" dirty="0">
                          <a:solidFill>
                            <a:schemeClr val="tx1"/>
                          </a:solidFill>
                          <a:latin typeface="Calibri" panose="020F0502020204030204" pitchFamily="34" charset="0"/>
                          <a:cs typeface="Calibri" panose="020F0502020204030204" pitchFamily="34" charset="0"/>
                        </a:rPr>
                        <a:t>Calvin</a:t>
                      </a:r>
                    </a:p>
                    <a:p>
                      <a:pPr algn="ctr"/>
                      <a:r>
                        <a:rPr lang="en-US" altLang="zh-CN" sz="1600" b="0" dirty="0">
                          <a:solidFill>
                            <a:schemeClr val="tx1"/>
                          </a:solidFill>
                          <a:latin typeface="Calibri" panose="020F0502020204030204" pitchFamily="34" charset="0"/>
                          <a:cs typeface="Calibri" panose="020F0502020204030204" pitchFamily="34" charset="0"/>
                        </a:rPr>
                        <a:t>[SIGMOD ’14]</a:t>
                      </a:r>
                      <a:endParaRPr lang="zh-CN" altLang="en-US" sz="1600" b="0" dirty="0">
                        <a:solidFill>
                          <a:schemeClr val="tx1"/>
                        </a:solidFill>
                        <a:latin typeface="Calibri" panose="020F0502020204030204" pitchFamily="34" charset="0"/>
                        <a:cs typeface="Calibri" panose="020F0502020204030204" pitchFamily="34" charset="0"/>
                      </a:endParaRPr>
                    </a:p>
                  </a:txBody>
                  <a:tcPr marL="0" marR="0" anchor="ctr">
                    <a:solidFill>
                      <a:schemeClr val="accent1">
                        <a:lumMod val="40000"/>
                        <a:lumOff val="60000"/>
                      </a:schemeClr>
                    </a:solidFill>
                  </a:tcPr>
                </a:tc>
                <a:tc>
                  <a:txBody>
                    <a:bodyPr/>
                    <a:lstStyle/>
                    <a:p>
                      <a:pPr algn="ctr"/>
                      <a:r>
                        <a:rPr lang="en-US" altLang="zh-CN" sz="1600" b="0" dirty="0">
                          <a:solidFill>
                            <a:schemeClr val="tx1"/>
                          </a:solidFill>
                          <a:latin typeface="Calibri" panose="020F0502020204030204" pitchFamily="34" charset="0"/>
                          <a:cs typeface="Calibri" panose="020F0502020204030204" pitchFamily="34" charset="0"/>
                        </a:rPr>
                        <a:t>Spanner</a:t>
                      </a:r>
                    </a:p>
                    <a:p>
                      <a:pPr algn="ctr"/>
                      <a:r>
                        <a:rPr lang="en-US" altLang="zh-CN" sz="1600" b="0" dirty="0">
                          <a:solidFill>
                            <a:schemeClr val="tx1"/>
                          </a:solidFill>
                          <a:latin typeface="Calibri" panose="020F0502020204030204" pitchFamily="34" charset="0"/>
                          <a:cs typeface="Calibri" panose="020F0502020204030204" pitchFamily="34" charset="0"/>
                        </a:rPr>
                        <a:t>[OSDI ’12]</a:t>
                      </a:r>
                      <a:endParaRPr lang="zh-CN" altLang="en-US" sz="1600" b="0" dirty="0">
                        <a:solidFill>
                          <a:schemeClr val="tx1"/>
                        </a:solidFill>
                        <a:latin typeface="Calibri" panose="020F0502020204030204" pitchFamily="34" charset="0"/>
                        <a:cs typeface="Calibri" panose="020F0502020204030204" pitchFamily="34" charset="0"/>
                      </a:endParaRPr>
                    </a:p>
                  </a:txBody>
                  <a:tcPr marL="0" marR="0" anchor="ctr">
                    <a:solidFill>
                      <a:schemeClr val="accent1">
                        <a:lumMod val="40000"/>
                        <a:lumOff val="60000"/>
                      </a:schemeClr>
                    </a:solidFill>
                  </a:tcPr>
                </a:tc>
                <a:tc>
                  <a:txBody>
                    <a:bodyPr/>
                    <a:lstStyle/>
                    <a:p>
                      <a:pPr algn="ctr"/>
                      <a:r>
                        <a:rPr lang="en-US" altLang="zh-CN" sz="1600" b="0" dirty="0">
                          <a:solidFill>
                            <a:schemeClr val="tx1"/>
                          </a:solidFill>
                          <a:latin typeface="Calibri" panose="020F0502020204030204" pitchFamily="34" charset="0"/>
                          <a:cs typeface="Calibri" panose="020F0502020204030204" pitchFamily="34" charset="0"/>
                        </a:rPr>
                        <a:t>Janus</a:t>
                      </a:r>
                    </a:p>
                    <a:p>
                      <a:pPr algn="ctr"/>
                      <a:r>
                        <a:rPr lang="en-US" altLang="zh-CN" sz="1600" b="0" dirty="0">
                          <a:solidFill>
                            <a:schemeClr val="tx1"/>
                          </a:solidFill>
                          <a:latin typeface="Calibri" panose="020F0502020204030204" pitchFamily="34" charset="0"/>
                          <a:cs typeface="Calibri" panose="020F0502020204030204" pitchFamily="34" charset="0"/>
                        </a:rPr>
                        <a:t>[OSDI ’16]</a:t>
                      </a:r>
                      <a:endParaRPr lang="zh-CN" altLang="en-US" sz="1600" b="0" dirty="0">
                        <a:solidFill>
                          <a:schemeClr val="tx1"/>
                        </a:solidFill>
                        <a:latin typeface="Calibri" panose="020F0502020204030204" pitchFamily="34" charset="0"/>
                        <a:cs typeface="Calibri" panose="020F0502020204030204" pitchFamily="34" charset="0"/>
                      </a:endParaRPr>
                    </a:p>
                  </a:txBody>
                  <a:tcPr marL="0" marR="0" anchor="ctr">
                    <a:solidFill>
                      <a:schemeClr val="accent1">
                        <a:lumMod val="40000"/>
                        <a:lumOff val="60000"/>
                      </a:schemeClr>
                    </a:solidFill>
                  </a:tcPr>
                </a:tc>
                <a:tc>
                  <a:txBody>
                    <a:bodyPr/>
                    <a:lstStyle/>
                    <a:p>
                      <a:pPr algn="ctr"/>
                      <a:r>
                        <a:rPr lang="en-US" altLang="zh-CN" sz="1600" b="0" dirty="0">
                          <a:solidFill>
                            <a:schemeClr val="tx1"/>
                          </a:solidFill>
                          <a:latin typeface="Calibri" panose="020F0502020204030204" pitchFamily="34" charset="0"/>
                          <a:cs typeface="Calibri" panose="020F0502020204030204" pitchFamily="34" charset="0"/>
                        </a:rPr>
                        <a:t>SLOG</a:t>
                      </a:r>
                    </a:p>
                    <a:p>
                      <a:pPr algn="ctr"/>
                      <a:r>
                        <a:rPr lang="en-US" altLang="zh-CN" sz="1600" b="0" dirty="0">
                          <a:solidFill>
                            <a:schemeClr val="tx1"/>
                          </a:solidFill>
                          <a:latin typeface="Calibri" panose="020F0502020204030204" pitchFamily="34" charset="0"/>
                          <a:cs typeface="Calibri" panose="020F0502020204030204" pitchFamily="34" charset="0"/>
                        </a:rPr>
                        <a:t>[VLDB ’19]</a:t>
                      </a:r>
                      <a:endParaRPr lang="zh-CN" altLang="en-US" sz="1600" b="0" dirty="0">
                        <a:solidFill>
                          <a:schemeClr val="tx1"/>
                        </a:solidFill>
                        <a:latin typeface="Calibri" panose="020F0502020204030204" pitchFamily="34" charset="0"/>
                        <a:cs typeface="Calibri" panose="020F0502020204030204" pitchFamily="34" charset="0"/>
                      </a:endParaRPr>
                    </a:p>
                  </a:txBody>
                  <a:tcPr marL="0" marR="0" anchor="ctr">
                    <a:solidFill>
                      <a:schemeClr val="accent1">
                        <a:lumMod val="40000"/>
                        <a:lumOff val="60000"/>
                      </a:schemeClr>
                    </a:solidFill>
                  </a:tcPr>
                </a:tc>
                <a:tc>
                  <a:txBody>
                    <a:bodyPr/>
                    <a:lstStyle/>
                    <a:p>
                      <a:pPr algn="ctr"/>
                      <a:r>
                        <a:rPr lang="en-US" altLang="zh-CN" sz="1600" b="0" dirty="0">
                          <a:solidFill>
                            <a:schemeClr val="tx1"/>
                          </a:solidFill>
                          <a:latin typeface="Calibri" panose="020F0502020204030204" pitchFamily="34" charset="0"/>
                          <a:cs typeface="Calibri" panose="020F0502020204030204" pitchFamily="34" charset="0"/>
                        </a:rPr>
                        <a:t>OV</a:t>
                      </a:r>
                    </a:p>
                    <a:p>
                      <a:pPr algn="ctr"/>
                      <a:r>
                        <a:rPr lang="en-US" altLang="zh-CN" sz="1600" b="0" dirty="0">
                          <a:solidFill>
                            <a:schemeClr val="tx1"/>
                          </a:solidFill>
                          <a:latin typeface="Calibri" panose="020F0502020204030204" pitchFamily="34" charset="0"/>
                          <a:cs typeface="Calibri" panose="020F0502020204030204" pitchFamily="34" charset="0"/>
                        </a:rPr>
                        <a:t>[VLDB ’19]</a:t>
                      </a:r>
                      <a:endParaRPr lang="zh-CN" altLang="en-US" sz="1600" b="0" dirty="0">
                        <a:solidFill>
                          <a:schemeClr val="tx1"/>
                        </a:solidFill>
                        <a:latin typeface="Calibri" panose="020F0502020204030204" pitchFamily="34" charset="0"/>
                        <a:cs typeface="Calibri" panose="020F0502020204030204" pitchFamily="34" charset="0"/>
                      </a:endParaRPr>
                    </a:p>
                  </a:txBody>
                  <a:tcPr marL="0" marR="0" anchor="ctr">
                    <a:solidFill>
                      <a:schemeClr val="accent1">
                        <a:lumMod val="40000"/>
                        <a:lumOff val="60000"/>
                      </a:schemeClr>
                    </a:solidFill>
                  </a:tcPr>
                </a:tc>
                <a:tc>
                  <a:txBody>
                    <a:bodyPr/>
                    <a:lstStyle/>
                    <a:p>
                      <a:pPr algn="ctr"/>
                      <a:r>
                        <a:rPr lang="en-US" altLang="zh-CN" sz="1600" b="0" dirty="0" err="1">
                          <a:solidFill>
                            <a:schemeClr val="tx1"/>
                          </a:solidFill>
                          <a:latin typeface="Calibri" panose="020F0502020204030204" pitchFamily="34" charset="0"/>
                          <a:cs typeface="Calibri" panose="020F0502020204030204" pitchFamily="34" charset="0"/>
                        </a:rPr>
                        <a:t>DPaxos</a:t>
                      </a:r>
                    </a:p>
                    <a:p>
                      <a:pPr algn="ctr"/>
                      <a:r>
                        <a:rPr lang="en-US" altLang="zh-CN" sz="1600" b="0" dirty="0">
                          <a:solidFill>
                            <a:schemeClr val="tx1"/>
                          </a:solidFill>
                          <a:latin typeface="Calibri" panose="020F0502020204030204" pitchFamily="34" charset="0"/>
                          <a:cs typeface="Calibri" panose="020F0502020204030204" pitchFamily="34" charset="0"/>
                        </a:rPr>
                        <a:t>[SIGMOD ’19]</a:t>
                      </a:r>
                      <a:endParaRPr lang="zh-CN" altLang="en-US" sz="1600" b="0" dirty="0">
                        <a:solidFill>
                          <a:schemeClr val="tx1"/>
                        </a:solidFill>
                        <a:latin typeface="Calibri" panose="020F0502020204030204" pitchFamily="34" charset="0"/>
                        <a:cs typeface="Calibri" panose="020F0502020204030204" pitchFamily="34" charset="0"/>
                      </a:endParaRPr>
                    </a:p>
                  </a:txBody>
                  <a:tcPr marL="0" marR="0" anchor="ctr">
                    <a:solidFill>
                      <a:schemeClr val="accent1">
                        <a:lumMod val="40000"/>
                        <a:lumOff val="60000"/>
                      </a:schemeClr>
                    </a:solidFill>
                  </a:tcPr>
                </a:tc>
                <a:tc>
                  <a:txBody>
                    <a:bodyPr/>
                    <a:lstStyle/>
                    <a:p>
                      <a:pPr algn="ctr"/>
                      <a:r>
                        <a:rPr lang="en-US" altLang="zh-CN" sz="1600" b="0" dirty="0">
                          <a:solidFill>
                            <a:schemeClr val="tx1"/>
                          </a:solidFill>
                          <a:latin typeface="Calibri" panose="020F0502020204030204" pitchFamily="34" charset="0"/>
                          <a:cs typeface="Calibri" panose="020F0502020204030204" pitchFamily="34" charset="0"/>
                        </a:rPr>
                        <a:t>T-Cache</a:t>
                      </a:r>
                    </a:p>
                    <a:p>
                      <a:pPr algn="ctr"/>
                      <a:r>
                        <a:rPr lang="en-US" altLang="zh-CN" sz="1600" b="0" dirty="0">
                          <a:solidFill>
                            <a:schemeClr val="tx1"/>
                          </a:solidFill>
                          <a:latin typeface="Calibri" panose="020F0502020204030204" pitchFamily="34" charset="0"/>
                          <a:cs typeface="Calibri" panose="020F0502020204030204" pitchFamily="34" charset="0"/>
                        </a:rPr>
                        <a:t>[ICDCS ’15]</a:t>
                      </a:r>
                      <a:endParaRPr lang="zh-CN" altLang="en-US" sz="1600" b="0" dirty="0">
                        <a:solidFill>
                          <a:schemeClr val="tx1"/>
                        </a:solidFill>
                        <a:latin typeface="Calibri" panose="020F0502020204030204" pitchFamily="34" charset="0"/>
                        <a:cs typeface="Calibri" panose="020F0502020204030204" pitchFamily="34" charset="0"/>
                      </a:endParaRPr>
                    </a:p>
                  </a:txBody>
                  <a:tcPr marL="0" marR="0" anchor="ctr">
                    <a:solidFill>
                      <a:schemeClr val="accent1">
                        <a:lumMod val="40000"/>
                        <a:lumOff val="60000"/>
                      </a:schemeClr>
                    </a:solidFill>
                  </a:tcPr>
                </a:tc>
                <a:tc>
                  <a:txBody>
                    <a:bodyPr/>
                    <a:lstStyle/>
                    <a:p>
                      <a:pPr algn="ctr"/>
                      <a:r>
                        <a:rPr lang="en-US" altLang="zh-CN" sz="1600" b="0" dirty="0" err="1">
                          <a:solidFill>
                            <a:schemeClr val="tx1"/>
                          </a:solidFill>
                          <a:latin typeface="Calibri" panose="020F0502020204030204" pitchFamily="34" charset="0"/>
                          <a:cs typeface="Calibri" panose="020F0502020204030204" pitchFamily="34" charset="0"/>
                        </a:rPr>
                        <a:t>Gesto</a:t>
                      </a:r>
                      <a:endParaRPr lang="en-US" altLang="zh-CN" sz="1600" b="0" dirty="0">
                        <a:solidFill>
                          <a:schemeClr val="tx1"/>
                        </a:solidFill>
                        <a:latin typeface="Calibri" panose="020F0502020204030204" pitchFamily="34" charset="0"/>
                        <a:cs typeface="Calibri" panose="020F0502020204030204" pitchFamily="34" charset="0"/>
                      </a:endParaRPr>
                    </a:p>
                    <a:p>
                      <a:pPr algn="ctr"/>
                      <a:r>
                        <a:rPr lang="en-US" altLang="zh-CN" sz="1600" b="0" dirty="0">
                          <a:solidFill>
                            <a:schemeClr val="tx1"/>
                          </a:solidFill>
                          <a:latin typeface="Calibri" panose="020F0502020204030204" pitchFamily="34" charset="0"/>
                          <a:cs typeface="Calibri" panose="020F0502020204030204" pitchFamily="34" charset="0"/>
                        </a:rPr>
                        <a:t>[ICCCN ’20]</a:t>
                      </a:r>
                      <a:endParaRPr lang="zh-CN" altLang="en-US" sz="1600" b="0" dirty="0">
                        <a:solidFill>
                          <a:schemeClr val="tx1"/>
                        </a:solidFill>
                        <a:latin typeface="Calibri" panose="020F0502020204030204" pitchFamily="34" charset="0"/>
                        <a:cs typeface="Calibri" panose="020F0502020204030204" pitchFamily="34" charset="0"/>
                      </a:endParaRPr>
                    </a:p>
                  </a:txBody>
                  <a:tcPr marL="0" marR="0" anchor="ctr">
                    <a:solidFill>
                      <a:schemeClr val="accent1">
                        <a:lumMod val="40000"/>
                        <a:lumOff val="60000"/>
                      </a:schemeClr>
                    </a:solidFill>
                  </a:tcPr>
                </a:tc>
                <a:extLst>
                  <a:ext uri="{0D108BD9-81ED-4DB2-BD59-A6C34878D82A}">
                    <a16:rowId xmlns:a16="http://schemas.microsoft.com/office/drawing/2014/main" xmlns="" val="618762385"/>
                  </a:ext>
                </a:extLst>
              </a:tr>
              <a:tr h="542399">
                <a:tc>
                  <a:txBody>
                    <a:bodyPr/>
                    <a:lstStyle/>
                    <a:p>
                      <a:pPr algn="ctr"/>
                      <a:r>
                        <a:rPr lang="en-US" altLang="zh-CN" sz="1800" b="0" dirty="0">
                          <a:latin typeface="Calibri" panose="020F0502020204030204" pitchFamily="34" charset="0"/>
                          <a:cs typeface="Calibri" panose="020F0502020204030204" pitchFamily="34" charset="0"/>
                        </a:rPr>
                        <a:t>Serializable</a:t>
                      </a:r>
                      <a:endParaRPr lang="zh-CN" altLang="en-US" sz="1800" b="0" dirty="0">
                        <a:latin typeface="Calibri" panose="020F0502020204030204" pitchFamily="34" charset="0"/>
                        <a:cs typeface="Calibri" panose="020F0502020204030204" pitchFamily="34" charset="0"/>
                      </a:endParaRPr>
                    </a:p>
                  </a:txBody>
                  <a:tcPr marL="0" marR="0" anchor="ctr">
                    <a:solidFill>
                      <a:schemeClr val="accent1">
                        <a:lumMod val="20000"/>
                        <a:lumOff val="80000"/>
                      </a:schemeClr>
                    </a:solidFill>
                  </a:tcPr>
                </a:tc>
                <a:tc>
                  <a:txBody>
                    <a:bodyPr/>
                    <a:lstStyle/>
                    <a:p>
                      <a:pPr algn="ctr"/>
                      <a:endParaRPr lang="zh-CN" altLang="en-US" sz="1800" b="0" dirty="0">
                        <a:latin typeface="Calibri" panose="020F0502020204030204" pitchFamily="34" charset="0"/>
                        <a:cs typeface="Calibri" panose="020F0502020204030204" pitchFamily="34" charset="0"/>
                      </a:endParaRPr>
                    </a:p>
                  </a:txBody>
                  <a:tcPr marL="0" marR="0">
                    <a:solidFill>
                      <a:schemeClr val="accent1">
                        <a:lumMod val="20000"/>
                        <a:lumOff val="80000"/>
                      </a:schemeClr>
                    </a:solidFill>
                  </a:tcPr>
                </a:tc>
                <a:tc>
                  <a:txBody>
                    <a:bodyPr/>
                    <a:lstStyle/>
                    <a:p>
                      <a:pPr algn="ctr"/>
                      <a:endParaRPr lang="zh-CN" altLang="en-US" sz="1800" b="0" dirty="0">
                        <a:latin typeface="Calibri" panose="020F0502020204030204" pitchFamily="34" charset="0"/>
                        <a:cs typeface="Calibri" panose="020F0502020204030204" pitchFamily="34" charset="0"/>
                      </a:endParaRPr>
                    </a:p>
                  </a:txBody>
                  <a:tcPr marL="0" marR="0">
                    <a:solidFill>
                      <a:schemeClr val="accent1">
                        <a:lumMod val="20000"/>
                        <a:lumOff val="80000"/>
                      </a:schemeClr>
                    </a:solidFill>
                  </a:tcPr>
                </a:tc>
                <a:tc>
                  <a:txBody>
                    <a:bodyPr/>
                    <a:lstStyle/>
                    <a:p>
                      <a:pPr algn="ctr"/>
                      <a:endParaRPr lang="zh-CN" altLang="en-US" sz="1800" b="0" dirty="0">
                        <a:latin typeface="Calibri" panose="020F0502020204030204" pitchFamily="34" charset="0"/>
                        <a:cs typeface="Calibri" panose="020F0502020204030204" pitchFamily="34" charset="0"/>
                      </a:endParaRPr>
                    </a:p>
                  </a:txBody>
                  <a:tcPr marL="0" marR="0">
                    <a:solidFill>
                      <a:schemeClr val="accent1">
                        <a:lumMod val="20000"/>
                        <a:lumOff val="80000"/>
                      </a:schemeClr>
                    </a:solidFill>
                  </a:tcPr>
                </a:tc>
                <a:tc>
                  <a:txBody>
                    <a:bodyPr/>
                    <a:lstStyle/>
                    <a:p>
                      <a:pPr algn="ctr"/>
                      <a:endParaRPr lang="zh-CN" altLang="en-US" sz="1800" b="0">
                        <a:latin typeface="Calibri" panose="020F0502020204030204" pitchFamily="34" charset="0"/>
                        <a:cs typeface="Calibri" panose="020F0502020204030204" pitchFamily="34" charset="0"/>
                      </a:endParaRPr>
                    </a:p>
                  </a:txBody>
                  <a:tcPr marL="0" marR="0">
                    <a:solidFill>
                      <a:schemeClr val="accent1">
                        <a:lumMod val="20000"/>
                        <a:lumOff val="80000"/>
                      </a:schemeClr>
                    </a:solidFill>
                  </a:tcPr>
                </a:tc>
                <a:tc>
                  <a:txBody>
                    <a:bodyPr/>
                    <a:lstStyle/>
                    <a:p>
                      <a:pPr algn="ctr"/>
                      <a:endParaRPr lang="zh-CN" altLang="en-US" sz="1800" b="0">
                        <a:latin typeface="Calibri" panose="020F0502020204030204" pitchFamily="34" charset="0"/>
                        <a:cs typeface="Calibri" panose="020F0502020204030204" pitchFamily="34" charset="0"/>
                      </a:endParaRPr>
                    </a:p>
                  </a:txBody>
                  <a:tcPr marL="0" marR="0">
                    <a:solidFill>
                      <a:schemeClr val="accent1">
                        <a:lumMod val="20000"/>
                        <a:lumOff val="80000"/>
                      </a:schemeClr>
                    </a:solidFill>
                  </a:tcPr>
                </a:tc>
                <a:tc>
                  <a:txBody>
                    <a:bodyPr/>
                    <a:lstStyle/>
                    <a:p>
                      <a:pPr algn="ctr"/>
                      <a:endParaRPr lang="zh-CN" altLang="en-US" sz="1800" b="0" dirty="0">
                        <a:latin typeface="Calibri" panose="020F0502020204030204" pitchFamily="34" charset="0"/>
                        <a:cs typeface="Calibri" panose="020F0502020204030204" pitchFamily="34" charset="0"/>
                      </a:endParaRPr>
                    </a:p>
                  </a:txBody>
                  <a:tcPr marL="0" marR="0">
                    <a:solidFill>
                      <a:schemeClr val="accent1">
                        <a:lumMod val="20000"/>
                        <a:lumOff val="80000"/>
                      </a:schemeClr>
                    </a:solidFill>
                  </a:tcPr>
                </a:tc>
                <a:tc>
                  <a:txBody>
                    <a:bodyPr/>
                    <a:lstStyle/>
                    <a:p>
                      <a:pPr algn="ctr"/>
                      <a:endParaRPr lang="zh-CN" altLang="en-US" sz="1800" b="0" dirty="0">
                        <a:latin typeface="Calibri" panose="020F0502020204030204" pitchFamily="34" charset="0"/>
                        <a:cs typeface="Calibri" panose="020F0502020204030204" pitchFamily="34" charset="0"/>
                      </a:endParaRPr>
                    </a:p>
                  </a:txBody>
                  <a:tcPr marL="0" marR="0">
                    <a:solidFill>
                      <a:schemeClr val="accent1">
                        <a:lumMod val="20000"/>
                        <a:lumOff val="80000"/>
                      </a:schemeClr>
                    </a:solidFill>
                  </a:tcPr>
                </a:tc>
                <a:tc>
                  <a:txBody>
                    <a:bodyPr/>
                    <a:lstStyle/>
                    <a:p>
                      <a:pPr algn="ctr"/>
                      <a:endParaRPr lang="zh-CN" altLang="en-US" sz="1800" b="0" dirty="0">
                        <a:latin typeface="Calibri" panose="020F0502020204030204" pitchFamily="34" charset="0"/>
                        <a:cs typeface="Calibri" panose="020F0502020204030204" pitchFamily="34" charset="0"/>
                      </a:endParaRPr>
                    </a:p>
                  </a:txBody>
                  <a:tcPr marL="0" marR="0">
                    <a:solidFill>
                      <a:schemeClr val="accent1">
                        <a:lumMod val="20000"/>
                        <a:lumOff val="80000"/>
                      </a:schemeClr>
                    </a:solidFill>
                  </a:tcPr>
                </a:tc>
                <a:tc>
                  <a:txBody>
                    <a:bodyPr/>
                    <a:lstStyle/>
                    <a:p>
                      <a:pPr algn="ctr"/>
                      <a:endParaRPr lang="zh-CN" altLang="en-US" sz="1800" b="0" dirty="0">
                        <a:latin typeface="Calibri" panose="020F0502020204030204" pitchFamily="34" charset="0"/>
                        <a:cs typeface="Calibri" panose="020F0502020204030204" pitchFamily="34" charset="0"/>
                      </a:endParaRPr>
                    </a:p>
                  </a:txBody>
                  <a:tcPr marL="0" marR="0">
                    <a:solidFill>
                      <a:schemeClr val="accent1">
                        <a:lumMod val="20000"/>
                        <a:lumOff val="80000"/>
                      </a:schemeClr>
                    </a:solidFill>
                  </a:tcPr>
                </a:tc>
                <a:tc>
                  <a:txBody>
                    <a:bodyPr/>
                    <a:lstStyle/>
                    <a:p>
                      <a:pPr algn="ctr"/>
                      <a:endParaRPr lang="zh-CN" altLang="en-US" sz="1800" b="0" dirty="0">
                        <a:latin typeface="Calibri" panose="020F0502020204030204" pitchFamily="34" charset="0"/>
                        <a:cs typeface="Calibri" panose="020F0502020204030204" pitchFamily="34" charset="0"/>
                      </a:endParaRPr>
                    </a:p>
                  </a:txBody>
                  <a:tcPr marL="0" marR="0">
                    <a:solidFill>
                      <a:schemeClr val="accent1">
                        <a:lumMod val="20000"/>
                        <a:lumOff val="80000"/>
                      </a:schemeClr>
                    </a:solidFill>
                  </a:tcPr>
                </a:tc>
                <a:tc>
                  <a:txBody>
                    <a:bodyPr/>
                    <a:lstStyle/>
                    <a:p>
                      <a:pPr algn="ctr"/>
                      <a:endParaRPr lang="zh-CN" altLang="en-US" sz="1800" b="0" dirty="0">
                        <a:latin typeface="Calibri" panose="020F0502020204030204" pitchFamily="34" charset="0"/>
                        <a:cs typeface="Calibri" panose="020F0502020204030204" pitchFamily="34" charset="0"/>
                      </a:endParaRPr>
                    </a:p>
                  </a:txBody>
                  <a:tcPr marL="0" marR="0">
                    <a:solidFill>
                      <a:schemeClr val="accent1">
                        <a:lumMod val="20000"/>
                        <a:lumOff val="80000"/>
                      </a:schemeClr>
                    </a:solidFill>
                  </a:tcPr>
                </a:tc>
                <a:extLst>
                  <a:ext uri="{0D108BD9-81ED-4DB2-BD59-A6C34878D82A}">
                    <a16:rowId xmlns:a16="http://schemas.microsoft.com/office/drawing/2014/main" xmlns="" val="200322895"/>
                  </a:ext>
                </a:extLst>
              </a:tr>
              <a:tr h="542399">
                <a:tc>
                  <a:txBody>
                    <a:bodyPr/>
                    <a:lstStyle/>
                    <a:p>
                      <a:pPr algn="ctr"/>
                      <a:r>
                        <a:rPr lang="en-US" altLang="zh-CN" sz="1800" b="0" dirty="0">
                          <a:latin typeface="Calibri" panose="020F0502020204030204" pitchFamily="34" charset="0"/>
                          <a:cs typeface="Calibri" panose="020F0502020204030204" pitchFamily="34" charset="0"/>
                        </a:rPr>
                        <a:t>R1 </a:t>
                      </a:r>
                    </a:p>
                  </a:txBody>
                  <a:tcPr marL="0" marR="0" anchor="ctr">
                    <a:solidFill>
                      <a:schemeClr val="accent1">
                        <a:lumMod val="20000"/>
                        <a:lumOff val="80000"/>
                      </a:schemeClr>
                    </a:solidFill>
                  </a:tcPr>
                </a:tc>
                <a:tc>
                  <a:txBody>
                    <a:bodyPr/>
                    <a:lstStyle/>
                    <a:p>
                      <a:pPr algn="ctr"/>
                      <a:endParaRPr lang="zh-CN" altLang="en-US" sz="2000" b="0" dirty="0">
                        <a:latin typeface="Calibri" panose="020F0502020204030204" pitchFamily="34" charset="0"/>
                        <a:cs typeface="Calibri" panose="020F0502020204030204" pitchFamily="34" charset="0"/>
                      </a:endParaRPr>
                    </a:p>
                  </a:txBody>
                  <a:tcPr marL="0" marR="0">
                    <a:solidFill>
                      <a:schemeClr val="accent1">
                        <a:lumMod val="20000"/>
                        <a:lumOff val="80000"/>
                      </a:schemeClr>
                    </a:solidFill>
                  </a:tcPr>
                </a:tc>
                <a:tc>
                  <a:txBody>
                    <a:bodyPr/>
                    <a:lstStyle/>
                    <a:p>
                      <a:pPr algn="ctr"/>
                      <a:endParaRPr lang="zh-CN" altLang="en-US" sz="2000" b="0" dirty="0">
                        <a:latin typeface="Calibri" panose="020F0502020204030204" pitchFamily="34" charset="0"/>
                        <a:cs typeface="Calibri" panose="020F0502020204030204" pitchFamily="34" charset="0"/>
                      </a:endParaRPr>
                    </a:p>
                  </a:txBody>
                  <a:tcPr marL="0" marR="0">
                    <a:solidFill>
                      <a:schemeClr val="accent1">
                        <a:lumMod val="20000"/>
                        <a:lumOff val="80000"/>
                      </a:schemeClr>
                    </a:solidFill>
                  </a:tcPr>
                </a:tc>
                <a:tc>
                  <a:txBody>
                    <a:bodyPr/>
                    <a:lstStyle/>
                    <a:p>
                      <a:pPr algn="ctr"/>
                      <a:endParaRPr lang="zh-CN" altLang="en-US" sz="2000" b="0" dirty="0">
                        <a:latin typeface="Calibri" panose="020F0502020204030204" pitchFamily="34" charset="0"/>
                        <a:cs typeface="Calibri" panose="020F0502020204030204" pitchFamily="34" charset="0"/>
                      </a:endParaRPr>
                    </a:p>
                  </a:txBody>
                  <a:tcPr marL="0" marR="0">
                    <a:solidFill>
                      <a:schemeClr val="accent1">
                        <a:lumMod val="20000"/>
                        <a:lumOff val="80000"/>
                      </a:schemeClr>
                    </a:solidFill>
                  </a:tcPr>
                </a:tc>
                <a:tc>
                  <a:txBody>
                    <a:bodyPr/>
                    <a:lstStyle/>
                    <a:p>
                      <a:pPr algn="ctr"/>
                      <a:endParaRPr lang="zh-CN" altLang="en-US" sz="2000" b="0" dirty="0">
                        <a:latin typeface="Calibri" panose="020F0502020204030204" pitchFamily="34" charset="0"/>
                        <a:cs typeface="Calibri" panose="020F0502020204030204" pitchFamily="34" charset="0"/>
                      </a:endParaRPr>
                    </a:p>
                  </a:txBody>
                  <a:tcPr marL="0" marR="0">
                    <a:solidFill>
                      <a:schemeClr val="accent1">
                        <a:lumMod val="20000"/>
                        <a:lumOff val="80000"/>
                      </a:schemeClr>
                    </a:solidFill>
                  </a:tcPr>
                </a:tc>
                <a:tc>
                  <a:txBody>
                    <a:bodyPr/>
                    <a:lstStyle/>
                    <a:p>
                      <a:pPr algn="ctr"/>
                      <a:endParaRPr lang="zh-CN" altLang="en-US" sz="2000" b="0">
                        <a:latin typeface="Calibri" panose="020F0502020204030204" pitchFamily="34" charset="0"/>
                        <a:cs typeface="Calibri" panose="020F0502020204030204" pitchFamily="34" charset="0"/>
                      </a:endParaRPr>
                    </a:p>
                  </a:txBody>
                  <a:tcPr marL="0" marR="0">
                    <a:solidFill>
                      <a:schemeClr val="accent1">
                        <a:lumMod val="20000"/>
                        <a:lumOff val="80000"/>
                      </a:schemeClr>
                    </a:solidFill>
                  </a:tcPr>
                </a:tc>
                <a:tc>
                  <a:txBody>
                    <a:bodyPr/>
                    <a:lstStyle/>
                    <a:p>
                      <a:pPr algn="ctr"/>
                      <a:endParaRPr lang="zh-CN" altLang="en-US" sz="2000" b="0">
                        <a:latin typeface="Calibri" panose="020F0502020204030204" pitchFamily="34" charset="0"/>
                        <a:cs typeface="Calibri" panose="020F0502020204030204" pitchFamily="34" charset="0"/>
                      </a:endParaRPr>
                    </a:p>
                  </a:txBody>
                  <a:tcPr marL="0" marR="0">
                    <a:solidFill>
                      <a:schemeClr val="accent1">
                        <a:lumMod val="20000"/>
                        <a:lumOff val="80000"/>
                      </a:schemeClr>
                    </a:solidFill>
                  </a:tcPr>
                </a:tc>
                <a:tc>
                  <a:txBody>
                    <a:bodyPr/>
                    <a:lstStyle/>
                    <a:p>
                      <a:pPr algn="ctr"/>
                      <a:endParaRPr lang="zh-CN" altLang="en-US" sz="2000" b="0">
                        <a:latin typeface="Calibri" panose="020F0502020204030204" pitchFamily="34" charset="0"/>
                        <a:cs typeface="Calibri" panose="020F0502020204030204" pitchFamily="34" charset="0"/>
                      </a:endParaRPr>
                    </a:p>
                  </a:txBody>
                  <a:tcPr marL="0" marR="0">
                    <a:solidFill>
                      <a:schemeClr val="accent1">
                        <a:lumMod val="20000"/>
                        <a:lumOff val="80000"/>
                      </a:schemeClr>
                    </a:solidFill>
                  </a:tcPr>
                </a:tc>
                <a:tc>
                  <a:txBody>
                    <a:bodyPr/>
                    <a:lstStyle/>
                    <a:p>
                      <a:pPr algn="ctr"/>
                      <a:endParaRPr lang="zh-CN" altLang="en-US" sz="2000" b="0" dirty="0">
                        <a:latin typeface="Calibri" panose="020F0502020204030204" pitchFamily="34" charset="0"/>
                        <a:cs typeface="Calibri" panose="020F0502020204030204" pitchFamily="34" charset="0"/>
                      </a:endParaRPr>
                    </a:p>
                  </a:txBody>
                  <a:tcPr marL="0" marR="0">
                    <a:solidFill>
                      <a:schemeClr val="accent1">
                        <a:lumMod val="20000"/>
                        <a:lumOff val="80000"/>
                      </a:schemeClr>
                    </a:solidFill>
                  </a:tcPr>
                </a:tc>
                <a:tc>
                  <a:txBody>
                    <a:bodyPr/>
                    <a:lstStyle/>
                    <a:p>
                      <a:pPr algn="ctr"/>
                      <a:r>
                        <a:rPr lang="en-US" altLang="zh-CN" sz="2000" b="0" dirty="0">
                          <a:latin typeface="Calibri" panose="020F0502020204030204" pitchFamily="34" charset="0"/>
                          <a:cs typeface="Calibri" panose="020F0502020204030204" pitchFamily="34" charset="0"/>
                        </a:rPr>
                        <a:t>n/a.</a:t>
                      </a:r>
                      <a:endParaRPr lang="zh-CN" altLang="en-US" sz="2000" b="0" dirty="0">
                        <a:latin typeface="Calibri" panose="020F0502020204030204" pitchFamily="34" charset="0"/>
                        <a:cs typeface="Calibri" panose="020F0502020204030204" pitchFamily="34" charset="0"/>
                      </a:endParaRPr>
                    </a:p>
                  </a:txBody>
                  <a:tcPr marL="0" marR="0">
                    <a:solidFill>
                      <a:schemeClr val="accent1">
                        <a:lumMod val="20000"/>
                        <a:lumOff val="80000"/>
                      </a:schemeClr>
                    </a:solidFill>
                  </a:tcPr>
                </a:tc>
                <a:tc>
                  <a:txBody>
                    <a:bodyPr/>
                    <a:lstStyle/>
                    <a:p>
                      <a:pPr algn="ctr"/>
                      <a:r>
                        <a:rPr lang="en-US" altLang="zh-CN" sz="2000" b="0">
                          <a:latin typeface="Calibri" panose="020F0502020204030204" pitchFamily="34" charset="0"/>
                          <a:cs typeface="Calibri" panose="020F0502020204030204" pitchFamily="34" charset="0"/>
                        </a:rPr>
                        <a:t>n/a.</a:t>
                      </a:r>
                      <a:endParaRPr lang="zh-CN" altLang="en-US" sz="2000" b="0">
                        <a:latin typeface="Calibri" panose="020F0502020204030204" pitchFamily="34" charset="0"/>
                        <a:cs typeface="Calibri" panose="020F0502020204030204" pitchFamily="34" charset="0"/>
                      </a:endParaRPr>
                    </a:p>
                  </a:txBody>
                  <a:tcPr marL="0" marR="0">
                    <a:solidFill>
                      <a:schemeClr val="accent1">
                        <a:lumMod val="20000"/>
                        <a:lumOff val="80000"/>
                      </a:schemeClr>
                    </a:solidFill>
                  </a:tcPr>
                </a:tc>
                <a:tc>
                  <a:txBody>
                    <a:bodyPr/>
                    <a:lstStyle/>
                    <a:p>
                      <a:pPr algn="ctr"/>
                      <a:endParaRPr lang="zh-CN" altLang="en-US" sz="2000" b="0" dirty="0">
                        <a:latin typeface="Calibri" panose="020F0502020204030204" pitchFamily="34" charset="0"/>
                        <a:cs typeface="Calibri" panose="020F0502020204030204" pitchFamily="34" charset="0"/>
                      </a:endParaRPr>
                    </a:p>
                  </a:txBody>
                  <a:tcPr marL="0" marR="0">
                    <a:solidFill>
                      <a:schemeClr val="accent1">
                        <a:lumMod val="20000"/>
                        <a:lumOff val="80000"/>
                      </a:schemeClr>
                    </a:solidFill>
                  </a:tcPr>
                </a:tc>
                <a:extLst>
                  <a:ext uri="{0D108BD9-81ED-4DB2-BD59-A6C34878D82A}">
                    <a16:rowId xmlns:a16="http://schemas.microsoft.com/office/drawing/2014/main" xmlns="" val="4002179838"/>
                  </a:ext>
                </a:extLst>
              </a:tr>
              <a:tr h="543600">
                <a:tc>
                  <a:txBody>
                    <a:bodyPr/>
                    <a:lstStyle/>
                    <a:p>
                      <a:pPr algn="ctr"/>
                      <a:r>
                        <a:rPr lang="en-US" altLang="zh-CN" sz="1800" b="0" dirty="0">
                          <a:latin typeface="Calibri" panose="020F0502020204030204" pitchFamily="34" charset="0"/>
                          <a:cs typeface="Calibri" panose="020F0502020204030204" pitchFamily="34" charset="0"/>
                        </a:rPr>
                        <a:t>R2</a:t>
                      </a:r>
                    </a:p>
                  </a:txBody>
                  <a:tcPr marL="0" marR="0" anchor="ctr">
                    <a:solidFill>
                      <a:schemeClr val="accent1">
                        <a:lumMod val="20000"/>
                        <a:lumOff val="80000"/>
                      </a:schemeClr>
                    </a:solidFill>
                  </a:tcPr>
                </a:tc>
                <a:tc>
                  <a:txBody>
                    <a:bodyPr/>
                    <a:lstStyle/>
                    <a:p>
                      <a:pPr algn="ctr"/>
                      <a:endParaRPr lang="zh-CN" altLang="en-US" sz="2000" b="0" dirty="0">
                        <a:latin typeface="Calibri" panose="020F0502020204030204" pitchFamily="34" charset="0"/>
                        <a:cs typeface="Calibri" panose="020F0502020204030204" pitchFamily="34" charset="0"/>
                      </a:endParaRPr>
                    </a:p>
                  </a:txBody>
                  <a:tcPr marL="0" marR="0">
                    <a:solidFill>
                      <a:schemeClr val="accent1">
                        <a:lumMod val="20000"/>
                        <a:lumOff val="80000"/>
                      </a:schemeClr>
                    </a:solidFill>
                  </a:tcPr>
                </a:tc>
                <a:tc>
                  <a:txBody>
                    <a:bodyPr/>
                    <a:lstStyle/>
                    <a:p>
                      <a:pPr algn="ctr"/>
                      <a:endParaRPr lang="zh-CN" altLang="en-US" sz="2000" b="0">
                        <a:latin typeface="Calibri" panose="020F0502020204030204" pitchFamily="34" charset="0"/>
                        <a:cs typeface="Calibri" panose="020F0502020204030204" pitchFamily="34" charset="0"/>
                      </a:endParaRPr>
                    </a:p>
                  </a:txBody>
                  <a:tcPr marL="0" marR="0">
                    <a:solidFill>
                      <a:schemeClr val="accent1">
                        <a:lumMod val="20000"/>
                        <a:lumOff val="80000"/>
                      </a:schemeClr>
                    </a:solidFill>
                  </a:tcPr>
                </a:tc>
                <a:tc>
                  <a:txBody>
                    <a:bodyPr/>
                    <a:lstStyle/>
                    <a:p>
                      <a:pPr algn="ctr"/>
                      <a:endParaRPr lang="zh-CN" altLang="en-US" sz="2000" b="0">
                        <a:latin typeface="Calibri" panose="020F0502020204030204" pitchFamily="34" charset="0"/>
                        <a:cs typeface="Calibri" panose="020F0502020204030204" pitchFamily="34" charset="0"/>
                      </a:endParaRPr>
                    </a:p>
                  </a:txBody>
                  <a:tcPr marL="0" marR="0">
                    <a:solidFill>
                      <a:schemeClr val="accent1">
                        <a:lumMod val="20000"/>
                        <a:lumOff val="80000"/>
                      </a:schemeClr>
                    </a:solidFill>
                  </a:tcPr>
                </a:tc>
                <a:tc>
                  <a:txBody>
                    <a:bodyPr/>
                    <a:lstStyle/>
                    <a:p>
                      <a:pPr algn="ctr"/>
                      <a:endParaRPr lang="zh-CN" altLang="en-US" sz="2000" b="0">
                        <a:latin typeface="Calibri" panose="020F0502020204030204" pitchFamily="34" charset="0"/>
                        <a:cs typeface="Calibri" panose="020F0502020204030204" pitchFamily="34" charset="0"/>
                      </a:endParaRPr>
                    </a:p>
                  </a:txBody>
                  <a:tcPr marL="0" marR="0">
                    <a:solidFill>
                      <a:schemeClr val="accent1">
                        <a:lumMod val="20000"/>
                        <a:lumOff val="80000"/>
                      </a:schemeClr>
                    </a:solidFill>
                  </a:tcPr>
                </a:tc>
                <a:tc>
                  <a:txBody>
                    <a:bodyPr/>
                    <a:lstStyle/>
                    <a:p>
                      <a:pPr algn="ctr"/>
                      <a:endParaRPr lang="zh-CN" altLang="en-US" sz="2000" b="0">
                        <a:latin typeface="Calibri" panose="020F0502020204030204" pitchFamily="34" charset="0"/>
                        <a:cs typeface="Calibri" panose="020F0502020204030204" pitchFamily="34" charset="0"/>
                      </a:endParaRPr>
                    </a:p>
                  </a:txBody>
                  <a:tcPr marL="0" marR="0">
                    <a:solidFill>
                      <a:schemeClr val="accent1">
                        <a:lumMod val="20000"/>
                        <a:lumOff val="80000"/>
                      </a:schemeClr>
                    </a:solidFill>
                  </a:tcPr>
                </a:tc>
                <a:tc>
                  <a:txBody>
                    <a:bodyPr/>
                    <a:lstStyle/>
                    <a:p>
                      <a:pPr algn="ctr"/>
                      <a:endParaRPr lang="zh-CN" altLang="en-US" sz="2000" b="0">
                        <a:latin typeface="Calibri" panose="020F0502020204030204" pitchFamily="34" charset="0"/>
                        <a:cs typeface="Calibri" panose="020F0502020204030204" pitchFamily="34" charset="0"/>
                      </a:endParaRPr>
                    </a:p>
                  </a:txBody>
                  <a:tcPr marL="0" marR="0">
                    <a:solidFill>
                      <a:schemeClr val="accent1">
                        <a:lumMod val="20000"/>
                        <a:lumOff val="80000"/>
                      </a:schemeClr>
                    </a:solidFill>
                  </a:tcPr>
                </a:tc>
                <a:tc>
                  <a:txBody>
                    <a:bodyPr/>
                    <a:lstStyle/>
                    <a:p>
                      <a:pPr algn="ctr"/>
                      <a:endParaRPr lang="zh-CN" altLang="en-US" sz="2000" b="0" dirty="0">
                        <a:latin typeface="Calibri" panose="020F0502020204030204" pitchFamily="34" charset="0"/>
                        <a:cs typeface="Calibri" panose="020F0502020204030204" pitchFamily="34" charset="0"/>
                      </a:endParaRPr>
                    </a:p>
                  </a:txBody>
                  <a:tcPr marL="0" marR="0">
                    <a:solidFill>
                      <a:schemeClr val="accent1">
                        <a:lumMod val="20000"/>
                        <a:lumOff val="80000"/>
                      </a:schemeClr>
                    </a:solidFill>
                  </a:tcPr>
                </a:tc>
                <a:tc>
                  <a:txBody>
                    <a:bodyPr/>
                    <a:lstStyle/>
                    <a:p>
                      <a:pPr algn="ctr"/>
                      <a:endParaRPr lang="zh-CN" altLang="en-US" sz="2000" b="0">
                        <a:latin typeface="Calibri" panose="020F0502020204030204" pitchFamily="34" charset="0"/>
                        <a:cs typeface="Calibri" panose="020F0502020204030204" pitchFamily="34" charset="0"/>
                      </a:endParaRPr>
                    </a:p>
                  </a:txBody>
                  <a:tcPr marL="0" marR="0">
                    <a:solidFill>
                      <a:schemeClr val="accent1">
                        <a:lumMod val="20000"/>
                        <a:lumOff val="80000"/>
                      </a:schemeClr>
                    </a:solidFill>
                  </a:tcPr>
                </a:tc>
                <a:tc>
                  <a:txBody>
                    <a:bodyPr/>
                    <a:lstStyle/>
                    <a:p>
                      <a:pPr algn="ctr"/>
                      <a:r>
                        <a:rPr lang="en-US" altLang="zh-CN" sz="2000" b="0" dirty="0">
                          <a:latin typeface="Calibri" panose="020F0502020204030204" pitchFamily="34" charset="0"/>
                          <a:cs typeface="Calibri" panose="020F0502020204030204" pitchFamily="34" charset="0"/>
                        </a:rPr>
                        <a:t>n/a.</a:t>
                      </a:r>
                      <a:endParaRPr lang="zh-CN" altLang="en-US" sz="2000" b="0" dirty="0">
                        <a:latin typeface="Calibri" panose="020F0502020204030204" pitchFamily="34" charset="0"/>
                        <a:cs typeface="Calibri" panose="020F0502020204030204" pitchFamily="34" charset="0"/>
                      </a:endParaRPr>
                    </a:p>
                  </a:txBody>
                  <a:tcPr marL="0" marR="0">
                    <a:solidFill>
                      <a:schemeClr val="accent1">
                        <a:lumMod val="20000"/>
                        <a:lumOff val="80000"/>
                      </a:schemeClr>
                    </a:solidFill>
                  </a:tcPr>
                </a:tc>
                <a:tc>
                  <a:txBody>
                    <a:bodyPr/>
                    <a:lstStyle/>
                    <a:p>
                      <a:pPr algn="ctr"/>
                      <a:r>
                        <a:rPr lang="en-US" altLang="zh-CN" sz="2000" b="0" dirty="0">
                          <a:latin typeface="Calibri" panose="020F0502020204030204" pitchFamily="34" charset="0"/>
                          <a:cs typeface="Calibri" panose="020F0502020204030204" pitchFamily="34" charset="0"/>
                        </a:rPr>
                        <a:t>n/a.</a:t>
                      </a:r>
                      <a:endParaRPr lang="zh-CN" altLang="en-US" sz="2000" b="0" dirty="0">
                        <a:latin typeface="Calibri" panose="020F0502020204030204" pitchFamily="34" charset="0"/>
                        <a:cs typeface="Calibri" panose="020F0502020204030204" pitchFamily="34" charset="0"/>
                      </a:endParaRPr>
                    </a:p>
                  </a:txBody>
                  <a:tcPr marL="0" marR="0">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b="0" dirty="0">
                          <a:latin typeface="Calibri" panose="020F0502020204030204" pitchFamily="34" charset="0"/>
                          <a:cs typeface="Calibri" panose="020F0502020204030204" pitchFamily="34" charset="0"/>
                        </a:rPr>
                        <a:t>n/a.</a:t>
                      </a:r>
                      <a:endParaRPr lang="zh-CN" altLang="en-US" sz="2000" b="0" dirty="0">
                        <a:latin typeface="Calibri" panose="020F0502020204030204" pitchFamily="34" charset="0"/>
                        <a:cs typeface="Calibri" panose="020F0502020204030204" pitchFamily="34" charset="0"/>
                      </a:endParaRPr>
                    </a:p>
                  </a:txBody>
                  <a:tcPr marL="0" marR="0">
                    <a:solidFill>
                      <a:schemeClr val="accent1">
                        <a:lumMod val="20000"/>
                        <a:lumOff val="80000"/>
                      </a:schemeClr>
                    </a:solidFill>
                  </a:tcPr>
                </a:tc>
                <a:extLst>
                  <a:ext uri="{0D108BD9-81ED-4DB2-BD59-A6C34878D82A}">
                    <a16:rowId xmlns:a16="http://schemas.microsoft.com/office/drawing/2014/main" xmlns="" val="911114577"/>
                  </a:ext>
                </a:extLst>
              </a:tr>
              <a:tr h="542399">
                <a:tc>
                  <a:txBody>
                    <a:bodyPr/>
                    <a:lstStyle/>
                    <a:p>
                      <a:pPr algn="ctr"/>
                      <a:r>
                        <a:rPr lang="en-US" altLang="zh-CN" sz="1800" b="0" dirty="0">
                          <a:latin typeface="Calibri" panose="020F0502020204030204" pitchFamily="34" charset="0"/>
                          <a:cs typeface="Calibri" panose="020F0502020204030204" pitchFamily="34" charset="0"/>
                        </a:rPr>
                        <a:t>R3 </a:t>
                      </a:r>
                      <a:endParaRPr lang="zh-CN" altLang="en-US" sz="1800" b="0" dirty="0">
                        <a:latin typeface="Calibri" panose="020F0502020204030204" pitchFamily="34" charset="0"/>
                        <a:cs typeface="Calibri" panose="020F0502020204030204" pitchFamily="34" charset="0"/>
                      </a:endParaRPr>
                    </a:p>
                  </a:txBody>
                  <a:tcPr marL="0" marR="0" anchor="ctr">
                    <a:solidFill>
                      <a:schemeClr val="accent1">
                        <a:lumMod val="20000"/>
                        <a:lumOff val="80000"/>
                      </a:schemeClr>
                    </a:solidFill>
                  </a:tcPr>
                </a:tc>
                <a:tc>
                  <a:txBody>
                    <a:bodyPr/>
                    <a:lstStyle/>
                    <a:p>
                      <a:pPr algn="ctr"/>
                      <a:endParaRPr lang="zh-CN" altLang="en-US" sz="2000" b="0" dirty="0">
                        <a:latin typeface="Calibri" panose="020F0502020204030204" pitchFamily="34" charset="0"/>
                        <a:cs typeface="Calibri" panose="020F0502020204030204" pitchFamily="34" charset="0"/>
                      </a:endParaRPr>
                    </a:p>
                  </a:txBody>
                  <a:tcPr marL="0" marR="0">
                    <a:solidFill>
                      <a:schemeClr val="accent1">
                        <a:lumMod val="20000"/>
                        <a:lumOff val="80000"/>
                      </a:schemeClr>
                    </a:solidFill>
                  </a:tcPr>
                </a:tc>
                <a:tc>
                  <a:txBody>
                    <a:bodyPr/>
                    <a:lstStyle/>
                    <a:p>
                      <a:pPr algn="ctr"/>
                      <a:endParaRPr lang="zh-CN" altLang="en-US" sz="2000" b="0" dirty="0">
                        <a:latin typeface="Calibri" panose="020F0502020204030204" pitchFamily="34" charset="0"/>
                        <a:cs typeface="Calibri" panose="020F0502020204030204" pitchFamily="34" charset="0"/>
                      </a:endParaRPr>
                    </a:p>
                  </a:txBody>
                  <a:tcPr marL="0" marR="0">
                    <a:solidFill>
                      <a:schemeClr val="accent1">
                        <a:lumMod val="20000"/>
                        <a:lumOff val="80000"/>
                      </a:schemeClr>
                    </a:solidFill>
                  </a:tcPr>
                </a:tc>
                <a:tc>
                  <a:txBody>
                    <a:bodyPr/>
                    <a:lstStyle/>
                    <a:p>
                      <a:pPr algn="ctr"/>
                      <a:endParaRPr lang="zh-CN" altLang="en-US" sz="2000" b="0" dirty="0">
                        <a:latin typeface="Calibri" panose="020F0502020204030204" pitchFamily="34" charset="0"/>
                        <a:cs typeface="Calibri" panose="020F0502020204030204" pitchFamily="34" charset="0"/>
                      </a:endParaRPr>
                    </a:p>
                  </a:txBody>
                  <a:tcPr marL="0" marR="0">
                    <a:solidFill>
                      <a:schemeClr val="accent1">
                        <a:lumMod val="20000"/>
                        <a:lumOff val="80000"/>
                      </a:schemeClr>
                    </a:solidFill>
                  </a:tcPr>
                </a:tc>
                <a:tc>
                  <a:txBody>
                    <a:bodyPr/>
                    <a:lstStyle/>
                    <a:p>
                      <a:pPr algn="ctr"/>
                      <a:endParaRPr lang="zh-CN" altLang="en-US" sz="2000" b="0" dirty="0">
                        <a:latin typeface="Calibri" panose="020F0502020204030204" pitchFamily="34" charset="0"/>
                        <a:cs typeface="Calibri" panose="020F0502020204030204" pitchFamily="34" charset="0"/>
                      </a:endParaRPr>
                    </a:p>
                  </a:txBody>
                  <a:tcPr marL="0" marR="0">
                    <a:solidFill>
                      <a:schemeClr val="accent1">
                        <a:lumMod val="20000"/>
                        <a:lumOff val="80000"/>
                      </a:schemeClr>
                    </a:solidFill>
                  </a:tcPr>
                </a:tc>
                <a:tc>
                  <a:txBody>
                    <a:bodyPr/>
                    <a:lstStyle/>
                    <a:p>
                      <a:pPr algn="ctr"/>
                      <a:endParaRPr lang="zh-CN" altLang="en-US" sz="2000" b="0" dirty="0">
                        <a:latin typeface="Calibri" panose="020F0502020204030204" pitchFamily="34" charset="0"/>
                        <a:cs typeface="Calibri" panose="020F0502020204030204" pitchFamily="34" charset="0"/>
                      </a:endParaRPr>
                    </a:p>
                  </a:txBody>
                  <a:tcPr marL="0" marR="0">
                    <a:solidFill>
                      <a:schemeClr val="accent1">
                        <a:lumMod val="20000"/>
                        <a:lumOff val="80000"/>
                      </a:schemeClr>
                    </a:solidFill>
                  </a:tcPr>
                </a:tc>
                <a:tc>
                  <a:txBody>
                    <a:bodyPr/>
                    <a:lstStyle/>
                    <a:p>
                      <a:pPr algn="ctr"/>
                      <a:endParaRPr lang="zh-CN" altLang="en-US" sz="2000" b="0">
                        <a:latin typeface="Calibri" panose="020F0502020204030204" pitchFamily="34" charset="0"/>
                        <a:cs typeface="Calibri" panose="020F0502020204030204" pitchFamily="34" charset="0"/>
                      </a:endParaRPr>
                    </a:p>
                  </a:txBody>
                  <a:tcPr marL="0" marR="0">
                    <a:solidFill>
                      <a:schemeClr val="accent1">
                        <a:lumMod val="20000"/>
                        <a:lumOff val="80000"/>
                      </a:schemeClr>
                    </a:solidFill>
                  </a:tcPr>
                </a:tc>
                <a:tc>
                  <a:txBody>
                    <a:bodyPr/>
                    <a:lstStyle/>
                    <a:p>
                      <a:pPr algn="ctr"/>
                      <a:endParaRPr lang="zh-CN" altLang="en-US" sz="2000" b="0">
                        <a:latin typeface="Calibri" panose="020F0502020204030204" pitchFamily="34" charset="0"/>
                        <a:cs typeface="Calibri" panose="020F0502020204030204" pitchFamily="34" charset="0"/>
                      </a:endParaRPr>
                    </a:p>
                  </a:txBody>
                  <a:tcPr marL="0" marR="0">
                    <a:solidFill>
                      <a:schemeClr val="accent1">
                        <a:lumMod val="20000"/>
                        <a:lumOff val="80000"/>
                      </a:schemeClr>
                    </a:solidFill>
                  </a:tcPr>
                </a:tc>
                <a:tc>
                  <a:txBody>
                    <a:bodyPr/>
                    <a:lstStyle/>
                    <a:p>
                      <a:pPr algn="ctr"/>
                      <a:endParaRPr lang="zh-CN" altLang="en-US" sz="2000" b="0">
                        <a:latin typeface="Calibri" panose="020F0502020204030204" pitchFamily="34" charset="0"/>
                        <a:cs typeface="Calibri" panose="020F0502020204030204" pitchFamily="34" charset="0"/>
                      </a:endParaRPr>
                    </a:p>
                  </a:txBody>
                  <a:tcPr marL="0" marR="0">
                    <a:solidFill>
                      <a:schemeClr val="accent1">
                        <a:lumMod val="20000"/>
                        <a:lumOff val="80000"/>
                      </a:schemeClr>
                    </a:solidFill>
                  </a:tcPr>
                </a:tc>
                <a:tc>
                  <a:txBody>
                    <a:bodyPr/>
                    <a:lstStyle/>
                    <a:p>
                      <a:pPr algn="ctr"/>
                      <a:endParaRPr lang="zh-CN" altLang="en-US" sz="2000" b="0">
                        <a:latin typeface="Calibri" panose="020F0502020204030204" pitchFamily="34" charset="0"/>
                        <a:cs typeface="Calibri" panose="020F0502020204030204" pitchFamily="34" charset="0"/>
                      </a:endParaRPr>
                    </a:p>
                  </a:txBody>
                  <a:tcPr marL="0" marR="0">
                    <a:solidFill>
                      <a:schemeClr val="accent1">
                        <a:lumMod val="20000"/>
                        <a:lumOff val="80000"/>
                      </a:schemeClr>
                    </a:solidFill>
                  </a:tcPr>
                </a:tc>
                <a:tc>
                  <a:txBody>
                    <a:bodyPr/>
                    <a:lstStyle/>
                    <a:p>
                      <a:pPr algn="ctr"/>
                      <a:endParaRPr lang="zh-CN" altLang="en-US" sz="2000" b="0" dirty="0">
                        <a:latin typeface="Calibri" panose="020F0502020204030204" pitchFamily="34" charset="0"/>
                        <a:cs typeface="Calibri" panose="020F0502020204030204" pitchFamily="34" charset="0"/>
                      </a:endParaRPr>
                    </a:p>
                  </a:txBody>
                  <a:tcPr marL="0" marR="0">
                    <a:solidFill>
                      <a:schemeClr val="accent1">
                        <a:lumMod val="20000"/>
                        <a:lumOff val="80000"/>
                      </a:schemeClr>
                    </a:solidFill>
                  </a:tcPr>
                </a:tc>
                <a:tc>
                  <a:txBody>
                    <a:bodyPr/>
                    <a:lstStyle/>
                    <a:p>
                      <a:pPr algn="ctr"/>
                      <a:endParaRPr lang="zh-CN" altLang="en-US" sz="2000" b="0" dirty="0">
                        <a:latin typeface="Calibri" panose="020F0502020204030204" pitchFamily="34" charset="0"/>
                        <a:cs typeface="Calibri" panose="020F0502020204030204" pitchFamily="34" charset="0"/>
                      </a:endParaRPr>
                    </a:p>
                  </a:txBody>
                  <a:tcPr marL="0" marR="0">
                    <a:solidFill>
                      <a:schemeClr val="accent1">
                        <a:lumMod val="20000"/>
                        <a:lumOff val="80000"/>
                      </a:schemeClr>
                    </a:solidFill>
                  </a:tcPr>
                </a:tc>
                <a:extLst>
                  <a:ext uri="{0D108BD9-81ED-4DB2-BD59-A6C34878D82A}">
                    <a16:rowId xmlns:a16="http://schemas.microsoft.com/office/drawing/2014/main" xmlns="" val="834723559"/>
                  </a:ext>
                </a:extLst>
              </a:tr>
            </a:tbl>
          </a:graphicData>
        </a:graphic>
      </p:graphicFrame>
      <p:pic>
        <p:nvPicPr>
          <p:cNvPr id="6" name="图形 5" descr="复选标记">
            <a:extLst>
              <a:ext uri="{FF2B5EF4-FFF2-40B4-BE49-F238E27FC236}">
                <a16:creationId xmlns:a16="http://schemas.microsoft.com/office/drawing/2014/main" xmlns="" id="{8E67499C-DA80-4A8F-9BA3-F32D4629CF32}"/>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1351900" y="3789066"/>
            <a:ext cx="249285" cy="288898"/>
          </a:xfrm>
          <a:prstGeom prst="rect">
            <a:avLst/>
          </a:prstGeom>
        </p:spPr>
      </p:pic>
      <p:pic>
        <p:nvPicPr>
          <p:cNvPr id="7" name="图形 6" descr="复选标记">
            <a:extLst>
              <a:ext uri="{FF2B5EF4-FFF2-40B4-BE49-F238E27FC236}">
                <a16:creationId xmlns:a16="http://schemas.microsoft.com/office/drawing/2014/main" xmlns="" id="{087B6743-32C0-4AE7-8513-30700F9713C3}"/>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1351900" y="3236445"/>
            <a:ext cx="249285" cy="288898"/>
          </a:xfrm>
          <a:prstGeom prst="rect">
            <a:avLst/>
          </a:prstGeom>
        </p:spPr>
      </p:pic>
      <p:pic>
        <p:nvPicPr>
          <p:cNvPr id="8" name="图形 7" descr="复选标记">
            <a:extLst>
              <a:ext uri="{FF2B5EF4-FFF2-40B4-BE49-F238E27FC236}">
                <a16:creationId xmlns:a16="http://schemas.microsoft.com/office/drawing/2014/main" xmlns="" id="{B46313BB-C489-4E31-82F3-650BB4274F74}"/>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1357056" y="4293066"/>
            <a:ext cx="249285" cy="288898"/>
          </a:xfrm>
          <a:prstGeom prst="rect">
            <a:avLst/>
          </a:prstGeom>
        </p:spPr>
      </p:pic>
      <p:pic>
        <p:nvPicPr>
          <p:cNvPr id="9" name="图形 8" descr="复选标记">
            <a:extLst>
              <a:ext uri="{FF2B5EF4-FFF2-40B4-BE49-F238E27FC236}">
                <a16:creationId xmlns:a16="http://schemas.microsoft.com/office/drawing/2014/main" xmlns="" id="{61E49AE7-5BCD-4903-88E5-772AFA2B9E9D}"/>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1359849" y="4869066"/>
            <a:ext cx="249285" cy="288898"/>
          </a:xfrm>
          <a:prstGeom prst="rect">
            <a:avLst/>
          </a:prstGeom>
        </p:spPr>
      </p:pic>
      <p:pic>
        <p:nvPicPr>
          <p:cNvPr id="10" name="图形 9" descr="复选标记">
            <a:extLst>
              <a:ext uri="{FF2B5EF4-FFF2-40B4-BE49-F238E27FC236}">
                <a16:creationId xmlns:a16="http://schemas.microsoft.com/office/drawing/2014/main" xmlns="" id="{B534E277-C5CF-41A9-B1B7-750A08CAA9BD}"/>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2072833" y="3233978"/>
            <a:ext cx="249285" cy="288898"/>
          </a:xfrm>
          <a:prstGeom prst="rect">
            <a:avLst/>
          </a:prstGeom>
        </p:spPr>
      </p:pic>
      <p:pic>
        <p:nvPicPr>
          <p:cNvPr id="11" name="图形 10" descr="复选标记">
            <a:extLst>
              <a:ext uri="{FF2B5EF4-FFF2-40B4-BE49-F238E27FC236}">
                <a16:creationId xmlns:a16="http://schemas.microsoft.com/office/drawing/2014/main" xmlns="" id="{A95F7939-F10D-4BF3-9FC6-09B805A30C3D}"/>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3130273" y="3234900"/>
            <a:ext cx="249285" cy="288898"/>
          </a:xfrm>
          <a:prstGeom prst="rect">
            <a:avLst/>
          </a:prstGeom>
        </p:spPr>
      </p:pic>
      <p:pic>
        <p:nvPicPr>
          <p:cNvPr id="12" name="图形 11" descr="复选标记">
            <a:extLst>
              <a:ext uri="{FF2B5EF4-FFF2-40B4-BE49-F238E27FC236}">
                <a16:creationId xmlns:a16="http://schemas.microsoft.com/office/drawing/2014/main" xmlns="" id="{9AC53F0C-B614-4096-8620-E431C031621C}"/>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4469329" y="3240400"/>
            <a:ext cx="249285" cy="288898"/>
          </a:xfrm>
          <a:prstGeom prst="rect">
            <a:avLst/>
          </a:prstGeom>
        </p:spPr>
      </p:pic>
      <p:pic>
        <p:nvPicPr>
          <p:cNvPr id="14" name="图形 13" descr="复选标记">
            <a:extLst>
              <a:ext uri="{FF2B5EF4-FFF2-40B4-BE49-F238E27FC236}">
                <a16:creationId xmlns:a16="http://schemas.microsoft.com/office/drawing/2014/main" xmlns="" id="{9167C61A-9ACD-46EC-A7FC-5DBCC603CE78}"/>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5525609" y="3237706"/>
            <a:ext cx="249285" cy="288898"/>
          </a:xfrm>
          <a:prstGeom prst="rect">
            <a:avLst/>
          </a:prstGeom>
        </p:spPr>
      </p:pic>
      <p:pic>
        <p:nvPicPr>
          <p:cNvPr id="15" name="图形 14" descr="复选标记">
            <a:extLst>
              <a:ext uri="{FF2B5EF4-FFF2-40B4-BE49-F238E27FC236}">
                <a16:creationId xmlns:a16="http://schemas.microsoft.com/office/drawing/2014/main" xmlns="" id="{0A8263FE-0E94-4B37-BCE8-EF82A34B06A5}"/>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6444488" y="3241138"/>
            <a:ext cx="249285" cy="288898"/>
          </a:xfrm>
          <a:prstGeom prst="rect">
            <a:avLst/>
          </a:prstGeom>
        </p:spPr>
      </p:pic>
      <p:pic>
        <p:nvPicPr>
          <p:cNvPr id="16" name="图形 15" descr="复选标记">
            <a:extLst>
              <a:ext uri="{FF2B5EF4-FFF2-40B4-BE49-F238E27FC236}">
                <a16:creationId xmlns:a16="http://schemas.microsoft.com/office/drawing/2014/main" xmlns="" id="{5954328A-A64A-44C3-9D1D-142E4D1FC2F7}"/>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8386584" y="3249066"/>
            <a:ext cx="249285" cy="288898"/>
          </a:xfrm>
          <a:prstGeom prst="rect">
            <a:avLst/>
          </a:prstGeom>
        </p:spPr>
      </p:pic>
      <p:pic>
        <p:nvPicPr>
          <p:cNvPr id="17" name="图形 16" descr="关闭">
            <a:extLst>
              <a:ext uri="{FF2B5EF4-FFF2-40B4-BE49-F238E27FC236}">
                <a16:creationId xmlns:a16="http://schemas.microsoft.com/office/drawing/2014/main" xmlns="" id="{11A06FC4-01CA-458C-AE42-21E1A060736E}"/>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tretch>
            <a:fillRect/>
          </a:stretch>
        </p:blipFill>
        <p:spPr>
          <a:xfrm>
            <a:off x="10488190" y="3240400"/>
            <a:ext cx="249285" cy="288898"/>
          </a:xfrm>
          <a:prstGeom prst="rect">
            <a:avLst/>
          </a:prstGeom>
        </p:spPr>
      </p:pic>
      <p:pic>
        <p:nvPicPr>
          <p:cNvPr id="18" name="图形 17" descr="复选标记">
            <a:extLst>
              <a:ext uri="{FF2B5EF4-FFF2-40B4-BE49-F238E27FC236}">
                <a16:creationId xmlns:a16="http://schemas.microsoft.com/office/drawing/2014/main" xmlns="" id="{AC0800DC-3B58-433A-815D-CB2CCDE6D1B6}"/>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2072833" y="3789066"/>
            <a:ext cx="249285" cy="288898"/>
          </a:xfrm>
          <a:prstGeom prst="rect">
            <a:avLst/>
          </a:prstGeom>
        </p:spPr>
      </p:pic>
      <p:pic>
        <p:nvPicPr>
          <p:cNvPr id="19" name="图形 18" descr="关闭">
            <a:extLst>
              <a:ext uri="{FF2B5EF4-FFF2-40B4-BE49-F238E27FC236}">
                <a16:creationId xmlns:a16="http://schemas.microsoft.com/office/drawing/2014/main" xmlns="" id="{E394F61C-13FC-4CD5-9844-36485D1DDBD1}"/>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tretch>
            <a:fillRect/>
          </a:stretch>
        </p:blipFill>
        <p:spPr>
          <a:xfrm>
            <a:off x="2077989" y="4293066"/>
            <a:ext cx="249285" cy="288898"/>
          </a:xfrm>
          <a:prstGeom prst="rect">
            <a:avLst/>
          </a:prstGeom>
        </p:spPr>
      </p:pic>
      <p:pic>
        <p:nvPicPr>
          <p:cNvPr id="20" name="图形 19" descr="复选标记">
            <a:extLst>
              <a:ext uri="{FF2B5EF4-FFF2-40B4-BE49-F238E27FC236}">
                <a16:creationId xmlns:a16="http://schemas.microsoft.com/office/drawing/2014/main" xmlns="" id="{48C7FC6C-8C21-4344-8A53-0C567307DF61}"/>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2080782" y="4869066"/>
            <a:ext cx="249285" cy="288898"/>
          </a:xfrm>
          <a:prstGeom prst="rect">
            <a:avLst/>
          </a:prstGeom>
        </p:spPr>
      </p:pic>
      <p:pic>
        <p:nvPicPr>
          <p:cNvPr id="21" name="图形 20" descr="关闭">
            <a:extLst>
              <a:ext uri="{FF2B5EF4-FFF2-40B4-BE49-F238E27FC236}">
                <a16:creationId xmlns:a16="http://schemas.microsoft.com/office/drawing/2014/main" xmlns="" id="{9F06FF58-159D-48F8-81E3-D4B4757517A0}"/>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tretch>
            <a:fillRect/>
          </a:stretch>
        </p:blipFill>
        <p:spPr>
          <a:xfrm>
            <a:off x="3130273" y="3789066"/>
            <a:ext cx="249285" cy="288898"/>
          </a:xfrm>
          <a:prstGeom prst="rect">
            <a:avLst/>
          </a:prstGeom>
        </p:spPr>
      </p:pic>
      <p:pic>
        <p:nvPicPr>
          <p:cNvPr id="22" name="图形 21" descr="关闭">
            <a:extLst>
              <a:ext uri="{FF2B5EF4-FFF2-40B4-BE49-F238E27FC236}">
                <a16:creationId xmlns:a16="http://schemas.microsoft.com/office/drawing/2014/main" xmlns="" id="{2699287D-9304-48E5-98DA-83B7EDD7FDCC}"/>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tretch>
            <a:fillRect/>
          </a:stretch>
        </p:blipFill>
        <p:spPr>
          <a:xfrm>
            <a:off x="3130590" y="4293066"/>
            <a:ext cx="249285" cy="288898"/>
          </a:xfrm>
          <a:prstGeom prst="rect">
            <a:avLst/>
          </a:prstGeom>
        </p:spPr>
      </p:pic>
      <p:pic>
        <p:nvPicPr>
          <p:cNvPr id="23" name="图形 22" descr="复选标记">
            <a:extLst>
              <a:ext uri="{FF2B5EF4-FFF2-40B4-BE49-F238E27FC236}">
                <a16:creationId xmlns:a16="http://schemas.microsoft.com/office/drawing/2014/main" xmlns="" id="{BB3BFE61-7516-41D8-985C-732A4173057F}"/>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3130395" y="4869066"/>
            <a:ext cx="249285" cy="288898"/>
          </a:xfrm>
          <a:prstGeom prst="rect">
            <a:avLst/>
          </a:prstGeom>
        </p:spPr>
      </p:pic>
      <p:pic>
        <p:nvPicPr>
          <p:cNvPr id="24" name="图形 23" descr="复选标记">
            <a:extLst>
              <a:ext uri="{FF2B5EF4-FFF2-40B4-BE49-F238E27FC236}">
                <a16:creationId xmlns:a16="http://schemas.microsoft.com/office/drawing/2014/main" xmlns="" id="{B6CC6410-8135-428F-8F14-D6D1823E4C07}"/>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10490100" y="4869066"/>
            <a:ext cx="249285" cy="288898"/>
          </a:xfrm>
          <a:prstGeom prst="rect">
            <a:avLst/>
          </a:prstGeom>
        </p:spPr>
      </p:pic>
      <p:pic>
        <p:nvPicPr>
          <p:cNvPr id="25" name="图形 24" descr="关闭">
            <a:extLst>
              <a:ext uri="{FF2B5EF4-FFF2-40B4-BE49-F238E27FC236}">
                <a16:creationId xmlns:a16="http://schemas.microsoft.com/office/drawing/2014/main" xmlns="" id="{AA18668A-48DB-4C0C-9FE3-91AB19C48338}"/>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tretch>
            <a:fillRect/>
          </a:stretch>
        </p:blipFill>
        <p:spPr>
          <a:xfrm>
            <a:off x="4469329" y="3789066"/>
            <a:ext cx="249285" cy="288898"/>
          </a:xfrm>
          <a:prstGeom prst="rect">
            <a:avLst/>
          </a:prstGeom>
        </p:spPr>
      </p:pic>
      <p:pic>
        <p:nvPicPr>
          <p:cNvPr id="26" name="图形 25" descr="关闭">
            <a:extLst>
              <a:ext uri="{FF2B5EF4-FFF2-40B4-BE49-F238E27FC236}">
                <a16:creationId xmlns:a16="http://schemas.microsoft.com/office/drawing/2014/main" xmlns="" id="{884A67CE-8976-42AB-B1B0-47C4F326498C}"/>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tretch>
            <a:fillRect/>
          </a:stretch>
        </p:blipFill>
        <p:spPr>
          <a:xfrm>
            <a:off x="6441179" y="3789066"/>
            <a:ext cx="249285" cy="288898"/>
          </a:xfrm>
          <a:prstGeom prst="rect">
            <a:avLst/>
          </a:prstGeom>
        </p:spPr>
      </p:pic>
      <p:pic>
        <p:nvPicPr>
          <p:cNvPr id="27" name="图形 26" descr="关闭">
            <a:extLst>
              <a:ext uri="{FF2B5EF4-FFF2-40B4-BE49-F238E27FC236}">
                <a16:creationId xmlns:a16="http://schemas.microsoft.com/office/drawing/2014/main" xmlns="" id="{D8376BE3-E19E-465C-BD2E-6E469CC9B2F5}"/>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tretch>
            <a:fillRect/>
          </a:stretch>
        </p:blipFill>
        <p:spPr>
          <a:xfrm>
            <a:off x="7376125" y="3789066"/>
            <a:ext cx="249285" cy="288898"/>
          </a:xfrm>
          <a:prstGeom prst="rect">
            <a:avLst/>
          </a:prstGeom>
        </p:spPr>
      </p:pic>
      <p:pic>
        <p:nvPicPr>
          <p:cNvPr id="28" name="图形 27" descr="关闭">
            <a:extLst>
              <a:ext uri="{FF2B5EF4-FFF2-40B4-BE49-F238E27FC236}">
                <a16:creationId xmlns:a16="http://schemas.microsoft.com/office/drawing/2014/main" xmlns="" id="{FD9A6396-A737-482D-8D8F-6C3685F3BCB6}"/>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tretch>
            <a:fillRect/>
          </a:stretch>
        </p:blipFill>
        <p:spPr>
          <a:xfrm>
            <a:off x="8375333" y="3789066"/>
            <a:ext cx="249285" cy="288898"/>
          </a:xfrm>
          <a:prstGeom prst="rect">
            <a:avLst/>
          </a:prstGeom>
        </p:spPr>
      </p:pic>
      <p:pic>
        <p:nvPicPr>
          <p:cNvPr id="29" name="图形 28" descr="关闭">
            <a:extLst>
              <a:ext uri="{FF2B5EF4-FFF2-40B4-BE49-F238E27FC236}">
                <a16:creationId xmlns:a16="http://schemas.microsoft.com/office/drawing/2014/main" xmlns="" id="{608EFDCE-633D-42D1-A0F8-29BF0E00D14B}"/>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tretch>
            <a:fillRect/>
          </a:stretch>
        </p:blipFill>
        <p:spPr>
          <a:xfrm>
            <a:off x="7376574" y="3258673"/>
            <a:ext cx="249285" cy="288898"/>
          </a:xfrm>
          <a:prstGeom prst="rect">
            <a:avLst/>
          </a:prstGeom>
        </p:spPr>
      </p:pic>
      <p:pic>
        <p:nvPicPr>
          <p:cNvPr id="30" name="图形 29" descr="复选标记">
            <a:extLst>
              <a:ext uri="{FF2B5EF4-FFF2-40B4-BE49-F238E27FC236}">
                <a16:creationId xmlns:a16="http://schemas.microsoft.com/office/drawing/2014/main" xmlns="" id="{CF209504-6443-4DE1-BD92-FC2E2EB946BA}"/>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4474485" y="4293066"/>
            <a:ext cx="249285" cy="288898"/>
          </a:xfrm>
          <a:prstGeom prst="rect">
            <a:avLst/>
          </a:prstGeom>
        </p:spPr>
      </p:pic>
      <p:pic>
        <p:nvPicPr>
          <p:cNvPr id="31" name="图形 30" descr="复选标记">
            <a:extLst>
              <a:ext uri="{FF2B5EF4-FFF2-40B4-BE49-F238E27FC236}">
                <a16:creationId xmlns:a16="http://schemas.microsoft.com/office/drawing/2014/main" xmlns="" id="{B7C2D825-3DA6-40E3-A10A-17DA1C38082C}"/>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5537651" y="4293066"/>
            <a:ext cx="249285" cy="288898"/>
          </a:xfrm>
          <a:prstGeom prst="rect">
            <a:avLst/>
          </a:prstGeom>
        </p:spPr>
      </p:pic>
      <p:pic>
        <p:nvPicPr>
          <p:cNvPr id="32" name="图形 31" descr="复选标记">
            <a:extLst>
              <a:ext uri="{FF2B5EF4-FFF2-40B4-BE49-F238E27FC236}">
                <a16:creationId xmlns:a16="http://schemas.microsoft.com/office/drawing/2014/main" xmlns="" id="{959419B2-8B7C-410E-8F82-FFD4A2CDD874}"/>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6441180" y="4293066"/>
            <a:ext cx="249285" cy="288898"/>
          </a:xfrm>
          <a:prstGeom prst="rect">
            <a:avLst/>
          </a:prstGeom>
        </p:spPr>
      </p:pic>
      <p:pic>
        <p:nvPicPr>
          <p:cNvPr id="33" name="图形 32" descr="复选标记">
            <a:extLst>
              <a:ext uri="{FF2B5EF4-FFF2-40B4-BE49-F238E27FC236}">
                <a16:creationId xmlns:a16="http://schemas.microsoft.com/office/drawing/2014/main" xmlns="" id="{7AF40D85-76F7-4D01-B114-C84A70A94B6D}"/>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7386010" y="4293066"/>
            <a:ext cx="249285" cy="288898"/>
          </a:xfrm>
          <a:prstGeom prst="rect">
            <a:avLst/>
          </a:prstGeom>
        </p:spPr>
      </p:pic>
      <p:pic>
        <p:nvPicPr>
          <p:cNvPr id="34" name="图形 33" descr="复选标记">
            <a:extLst>
              <a:ext uri="{FF2B5EF4-FFF2-40B4-BE49-F238E27FC236}">
                <a16:creationId xmlns:a16="http://schemas.microsoft.com/office/drawing/2014/main" xmlns="" id="{6D30208B-AD2E-472C-A9D8-E429ED07D42E}"/>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8386584" y="4293066"/>
            <a:ext cx="249285" cy="288898"/>
          </a:xfrm>
          <a:prstGeom prst="rect">
            <a:avLst/>
          </a:prstGeom>
        </p:spPr>
      </p:pic>
      <p:pic>
        <p:nvPicPr>
          <p:cNvPr id="35" name="图形 34" descr="复选标记">
            <a:extLst>
              <a:ext uri="{FF2B5EF4-FFF2-40B4-BE49-F238E27FC236}">
                <a16:creationId xmlns:a16="http://schemas.microsoft.com/office/drawing/2014/main" xmlns="" id="{45FA7C12-8C65-44CF-996D-DE776A07CAA7}"/>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4477278" y="4869066"/>
            <a:ext cx="249285" cy="288898"/>
          </a:xfrm>
          <a:prstGeom prst="rect">
            <a:avLst/>
          </a:prstGeom>
        </p:spPr>
      </p:pic>
      <p:pic>
        <p:nvPicPr>
          <p:cNvPr id="36" name="图形 35" descr="复选标记">
            <a:extLst>
              <a:ext uri="{FF2B5EF4-FFF2-40B4-BE49-F238E27FC236}">
                <a16:creationId xmlns:a16="http://schemas.microsoft.com/office/drawing/2014/main" xmlns="" id="{437BC26A-8530-4237-A25B-30B8FDD2B312}"/>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5525609" y="4869066"/>
            <a:ext cx="249285" cy="288898"/>
          </a:xfrm>
          <a:prstGeom prst="rect">
            <a:avLst/>
          </a:prstGeom>
        </p:spPr>
      </p:pic>
      <p:pic>
        <p:nvPicPr>
          <p:cNvPr id="37" name="图形 36" descr="复选标记">
            <a:extLst>
              <a:ext uri="{FF2B5EF4-FFF2-40B4-BE49-F238E27FC236}">
                <a16:creationId xmlns:a16="http://schemas.microsoft.com/office/drawing/2014/main" xmlns="" id="{485826D1-7A63-452B-B2AF-7E4AE58BA4D5}"/>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6443973" y="4869066"/>
            <a:ext cx="249285" cy="288898"/>
          </a:xfrm>
          <a:prstGeom prst="rect">
            <a:avLst/>
          </a:prstGeom>
        </p:spPr>
      </p:pic>
      <p:pic>
        <p:nvPicPr>
          <p:cNvPr id="38" name="图形 37" descr="关闭">
            <a:extLst>
              <a:ext uri="{FF2B5EF4-FFF2-40B4-BE49-F238E27FC236}">
                <a16:creationId xmlns:a16="http://schemas.microsoft.com/office/drawing/2014/main" xmlns="" id="{EE3EC0FB-0C7B-4F8A-87ED-3CB61E3D22E0}"/>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tretch>
            <a:fillRect/>
          </a:stretch>
        </p:blipFill>
        <p:spPr>
          <a:xfrm>
            <a:off x="7376125" y="4869066"/>
            <a:ext cx="249285" cy="288898"/>
          </a:xfrm>
          <a:prstGeom prst="rect">
            <a:avLst/>
          </a:prstGeom>
        </p:spPr>
      </p:pic>
      <p:pic>
        <p:nvPicPr>
          <p:cNvPr id="39" name="图形 38" descr="关闭">
            <a:extLst>
              <a:ext uri="{FF2B5EF4-FFF2-40B4-BE49-F238E27FC236}">
                <a16:creationId xmlns:a16="http://schemas.microsoft.com/office/drawing/2014/main" xmlns="" id="{1B30966B-4321-47CF-8B75-AEDE1595A5E5}"/>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tretch>
            <a:fillRect/>
          </a:stretch>
        </p:blipFill>
        <p:spPr>
          <a:xfrm>
            <a:off x="8389349" y="4869066"/>
            <a:ext cx="249285" cy="288898"/>
          </a:xfrm>
          <a:prstGeom prst="rect">
            <a:avLst/>
          </a:prstGeom>
        </p:spPr>
      </p:pic>
      <p:pic>
        <p:nvPicPr>
          <p:cNvPr id="40" name="图形 39" descr="关闭">
            <a:extLst>
              <a:ext uri="{FF2B5EF4-FFF2-40B4-BE49-F238E27FC236}">
                <a16:creationId xmlns:a16="http://schemas.microsoft.com/office/drawing/2014/main" xmlns="" id="{84FDD803-A1E6-4382-A2E5-368B21D2F700}"/>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tretch>
            <a:fillRect/>
          </a:stretch>
        </p:blipFill>
        <p:spPr>
          <a:xfrm>
            <a:off x="11517284" y="3249066"/>
            <a:ext cx="249285" cy="288898"/>
          </a:xfrm>
          <a:prstGeom prst="rect">
            <a:avLst/>
          </a:prstGeom>
        </p:spPr>
      </p:pic>
      <p:pic>
        <p:nvPicPr>
          <p:cNvPr id="41" name="图形 40" descr="复选标记">
            <a:extLst>
              <a:ext uri="{FF2B5EF4-FFF2-40B4-BE49-F238E27FC236}">
                <a16:creationId xmlns:a16="http://schemas.microsoft.com/office/drawing/2014/main" xmlns="" id="{79948CAF-888E-4604-9183-58277EDF896F}"/>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11506218" y="4869066"/>
            <a:ext cx="249285" cy="288898"/>
          </a:xfrm>
          <a:prstGeom prst="rect">
            <a:avLst/>
          </a:prstGeom>
        </p:spPr>
      </p:pic>
      <p:sp>
        <p:nvSpPr>
          <p:cNvPr id="45" name="右大括号 44">
            <a:extLst>
              <a:ext uri="{FF2B5EF4-FFF2-40B4-BE49-F238E27FC236}">
                <a16:creationId xmlns:a16="http://schemas.microsoft.com/office/drawing/2014/main" xmlns="" id="{16C06CFB-F168-46C0-984B-4A7D94A05774}"/>
              </a:ext>
            </a:extLst>
          </p:cNvPr>
          <p:cNvSpPr/>
          <p:nvPr/>
        </p:nvSpPr>
        <p:spPr>
          <a:xfrm rot="16200000" flipH="1">
            <a:off x="5222542" y="2424562"/>
            <a:ext cx="250316" cy="7135430"/>
          </a:xfrm>
          <a:prstGeom prst="rightBrace">
            <a:avLst>
              <a:gd name="adj1" fmla="val 122081"/>
              <a:gd name="adj2" fmla="val 49447"/>
            </a:avLst>
          </a:prstGeom>
          <a:ln w="19050">
            <a:solidFill>
              <a:schemeClr val="tx1"/>
            </a:solidFill>
            <a:tailEnd type="none"/>
          </a:ln>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sz="1800"/>
          </a:p>
        </p:txBody>
      </p:sp>
      <p:sp>
        <p:nvSpPr>
          <p:cNvPr id="46" name="文本框 45">
            <a:extLst>
              <a:ext uri="{FF2B5EF4-FFF2-40B4-BE49-F238E27FC236}">
                <a16:creationId xmlns:a16="http://schemas.microsoft.com/office/drawing/2014/main" xmlns="" id="{FFEF50FB-A4DE-436F-8888-608C8EDE19DC}"/>
              </a:ext>
            </a:extLst>
          </p:cNvPr>
          <p:cNvSpPr txBox="1"/>
          <p:nvPr/>
        </p:nvSpPr>
        <p:spPr>
          <a:xfrm>
            <a:off x="3553541" y="6187073"/>
            <a:ext cx="3664154" cy="338554"/>
          </a:xfrm>
          <a:prstGeom prst="rect">
            <a:avLst/>
          </a:prstGeom>
          <a:noFill/>
        </p:spPr>
        <p:txBody>
          <a:bodyPr wrap="square" rtlCol="0">
            <a:spAutoFit/>
          </a:bodyPr>
          <a:lstStyle/>
          <a:p>
            <a:r>
              <a:rPr lang="en-US" altLang="zh-CN" sz="1600" dirty="0"/>
              <a:t>Traditional geo-distributed databases</a:t>
            </a:r>
            <a:endParaRPr lang="zh-CN" altLang="en-US" sz="1600" dirty="0"/>
          </a:p>
        </p:txBody>
      </p:sp>
      <p:sp>
        <p:nvSpPr>
          <p:cNvPr id="47" name="右大括号 46">
            <a:extLst>
              <a:ext uri="{FF2B5EF4-FFF2-40B4-BE49-F238E27FC236}">
                <a16:creationId xmlns:a16="http://schemas.microsoft.com/office/drawing/2014/main" xmlns="" id="{D23BA3CD-6504-4540-8CBF-831B77BD5886}"/>
              </a:ext>
            </a:extLst>
          </p:cNvPr>
          <p:cNvSpPr/>
          <p:nvPr/>
        </p:nvSpPr>
        <p:spPr>
          <a:xfrm rot="16200000" flipH="1">
            <a:off x="10414938" y="4515998"/>
            <a:ext cx="236531" cy="2948201"/>
          </a:xfrm>
          <a:prstGeom prst="rightBrace">
            <a:avLst>
              <a:gd name="adj1" fmla="val 64020"/>
              <a:gd name="adj2" fmla="val 49447"/>
            </a:avLst>
          </a:prstGeom>
          <a:ln w="19050">
            <a:solidFill>
              <a:schemeClr val="tx1"/>
            </a:solidFill>
            <a:tailEnd type="none"/>
          </a:ln>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sz="1800"/>
          </a:p>
        </p:txBody>
      </p:sp>
      <p:sp>
        <p:nvSpPr>
          <p:cNvPr id="49" name="右大括号 48">
            <a:extLst>
              <a:ext uri="{FF2B5EF4-FFF2-40B4-BE49-F238E27FC236}">
                <a16:creationId xmlns:a16="http://schemas.microsoft.com/office/drawing/2014/main" xmlns="" id="{C39634B2-17FE-4C2C-8572-934052C83F69}"/>
              </a:ext>
            </a:extLst>
          </p:cNvPr>
          <p:cNvSpPr/>
          <p:nvPr/>
        </p:nvSpPr>
        <p:spPr>
          <a:xfrm rot="16200000" flipH="1">
            <a:off x="2721107" y="4374708"/>
            <a:ext cx="191777" cy="2074022"/>
          </a:xfrm>
          <a:prstGeom prst="rightBrace">
            <a:avLst>
              <a:gd name="adj1" fmla="val 115553"/>
              <a:gd name="adj2" fmla="val 49447"/>
            </a:avLst>
          </a:prstGeom>
          <a:ln w="19050">
            <a:solidFill>
              <a:schemeClr val="tx1"/>
            </a:solidFill>
            <a:tailEnd type="none"/>
          </a:ln>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sz="1800"/>
          </a:p>
        </p:txBody>
      </p:sp>
      <p:sp>
        <p:nvSpPr>
          <p:cNvPr id="50" name="文本框 49">
            <a:extLst>
              <a:ext uri="{FF2B5EF4-FFF2-40B4-BE49-F238E27FC236}">
                <a16:creationId xmlns:a16="http://schemas.microsoft.com/office/drawing/2014/main" xmlns="" id="{1837B279-7B83-4384-BE36-1302CA7B0FB3}"/>
              </a:ext>
            </a:extLst>
          </p:cNvPr>
          <p:cNvSpPr txBox="1"/>
          <p:nvPr/>
        </p:nvSpPr>
        <p:spPr>
          <a:xfrm>
            <a:off x="1076677" y="5535692"/>
            <a:ext cx="4271020" cy="338554"/>
          </a:xfrm>
          <a:prstGeom prst="rect">
            <a:avLst/>
          </a:prstGeom>
          <a:noFill/>
        </p:spPr>
        <p:txBody>
          <a:bodyPr wrap="square" rtlCol="0">
            <a:spAutoFit/>
          </a:bodyPr>
          <a:lstStyle/>
          <a:p>
            <a:r>
              <a:rPr lang="en-US" altLang="zh-CN" sz="1600" dirty="0"/>
              <a:t>Deferred update (optimistic) approach</a:t>
            </a:r>
            <a:endParaRPr lang="zh-CN" altLang="en-US" sz="1600" dirty="0"/>
          </a:p>
        </p:txBody>
      </p:sp>
      <p:sp>
        <p:nvSpPr>
          <p:cNvPr id="51" name="文本框 50">
            <a:extLst>
              <a:ext uri="{FF2B5EF4-FFF2-40B4-BE49-F238E27FC236}">
                <a16:creationId xmlns:a16="http://schemas.microsoft.com/office/drawing/2014/main" xmlns="" id="{7E1E25FE-73EB-4814-9F3F-356823921056}"/>
              </a:ext>
            </a:extLst>
          </p:cNvPr>
          <p:cNvSpPr txBox="1"/>
          <p:nvPr/>
        </p:nvSpPr>
        <p:spPr>
          <a:xfrm>
            <a:off x="4871874" y="5546761"/>
            <a:ext cx="3863226" cy="338554"/>
          </a:xfrm>
          <a:prstGeom prst="rect">
            <a:avLst/>
          </a:prstGeom>
          <a:noFill/>
        </p:spPr>
        <p:txBody>
          <a:bodyPr wrap="square" rtlCol="0">
            <a:spAutoFit/>
          </a:bodyPr>
          <a:lstStyle/>
          <a:p>
            <a:r>
              <a:rPr lang="en-US" altLang="zh-CN" sz="1600" dirty="0"/>
              <a:t>SMR-based (pessimistic) approach</a:t>
            </a:r>
            <a:endParaRPr lang="zh-CN" altLang="en-US" sz="1600" dirty="0"/>
          </a:p>
        </p:txBody>
      </p:sp>
      <p:sp>
        <p:nvSpPr>
          <p:cNvPr id="52" name="右大括号 51">
            <a:extLst>
              <a:ext uri="{FF2B5EF4-FFF2-40B4-BE49-F238E27FC236}">
                <a16:creationId xmlns:a16="http://schemas.microsoft.com/office/drawing/2014/main" xmlns="" id="{C828683A-D220-4A70-B64A-11D43029DB1D}"/>
              </a:ext>
            </a:extLst>
          </p:cNvPr>
          <p:cNvSpPr/>
          <p:nvPr/>
        </p:nvSpPr>
        <p:spPr>
          <a:xfrm rot="16200000" flipH="1">
            <a:off x="6356647" y="2975235"/>
            <a:ext cx="208332" cy="4909199"/>
          </a:xfrm>
          <a:prstGeom prst="rightBrace">
            <a:avLst>
              <a:gd name="adj1" fmla="val 79031"/>
              <a:gd name="adj2" fmla="val 49447"/>
            </a:avLst>
          </a:prstGeom>
          <a:ln w="19050">
            <a:solidFill>
              <a:schemeClr val="tx1"/>
            </a:solidFill>
            <a:tailEnd type="none"/>
          </a:ln>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sz="1800"/>
          </a:p>
        </p:txBody>
      </p:sp>
      <p:pic>
        <p:nvPicPr>
          <p:cNvPr id="53" name="图形 52" descr="关闭">
            <a:extLst>
              <a:ext uri="{FF2B5EF4-FFF2-40B4-BE49-F238E27FC236}">
                <a16:creationId xmlns:a16="http://schemas.microsoft.com/office/drawing/2014/main" xmlns="" id="{CDE32ECA-B123-4C90-88CF-1D67F78EA21A}"/>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tretch>
            <a:fillRect/>
          </a:stretch>
        </p:blipFill>
        <p:spPr>
          <a:xfrm>
            <a:off x="5537650" y="3789066"/>
            <a:ext cx="249285" cy="288898"/>
          </a:xfrm>
          <a:prstGeom prst="rect">
            <a:avLst/>
          </a:prstGeom>
        </p:spPr>
      </p:pic>
      <p:sp>
        <p:nvSpPr>
          <p:cNvPr id="54" name="文本框 53">
            <a:extLst>
              <a:ext uri="{FF2B5EF4-FFF2-40B4-BE49-F238E27FC236}">
                <a16:creationId xmlns:a16="http://schemas.microsoft.com/office/drawing/2014/main" xmlns="" id="{97A7A9BA-C175-4C18-B4DC-4DC748DED68C}"/>
              </a:ext>
            </a:extLst>
          </p:cNvPr>
          <p:cNvSpPr txBox="1"/>
          <p:nvPr/>
        </p:nvSpPr>
        <p:spPr>
          <a:xfrm>
            <a:off x="9138732" y="6242905"/>
            <a:ext cx="2948200" cy="338554"/>
          </a:xfrm>
          <a:prstGeom prst="rect">
            <a:avLst/>
          </a:prstGeom>
          <a:noFill/>
        </p:spPr>
        <p:txBody>
          <a:bodyPr wrap="square" rtlCol="0">
            <a:spAutoFit/>
          </a:bodyPr>
          <a:lstStyle/>
          <a:p>
            <a:r>
              <a:rPr lang="en-US" altLang="zh-CN" sz="1600" dirty="0"/>
              <a:t>Databases for edge computing</a:t>
            </a:r>
            <a:endParaRPr lang="zh-CN" altLang="en-US" sz="1600" dirty="0"/>
          </a:p>
        </p:txBody>
      </p:sp>
      <p:pic>
        <p:nvPicPr>
          <p:cNvPr id="56" name="图形 55" descr="复选标记">
            <a:extLst>
              <a:ext uri="{FF2B5EF4-FFF2-40B4-BE49-F238E27FC236}">
                <a16:creationId xmlns:a16="http://schemas.microsoft.com/office/drawing/2014/main" xmlns="" id="{B2245EE7-B65C-44B7-90F8-12D799D7B14E}"/>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11517283" y="3789066"/>
            <a:ext cx="249285" cy="288898"/>
          </a:xfrm>
          <a:prstGeom prst="rect">
            <a:avLst/>
          </a:prstGeom>
        </p:spPr>
      </p:pic>
      <p:pic>
        <p:nvPicPr>
          <p:cNvPr id="57" name="图形 56" descr="关闭">
            <a:extLst>
              <a:ext uri="{FF2B5EF4-FFF2-40B4-BE49-F238E27FC236}">
                <a16:creationId xmlns:a16="http://schemas.microsoft.com/office/drawing/2014/main" xmlns="" id="{E3419625-3C21-4AFD-87BC-D63B15BAA82E}"/>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tretch>
            <a:fillRect/>
          </a:stretch>
        </p:blipFill>
        <p:spPr>
          <a:xfrm>
            <a:off x="9390510" y="3249066"/>
            <a:ext cx="249285" cy="288898"/>
          </a:xfrm>
          <a:prstGeom prst="rect">
            <a:avLst/>
          </a:prstGeom>
        </p:spPr>
      </p:pic>
      <p:pic>
        <p:nvPicPr>
          <p:cNvPr id="58" name="图形 57" descr="复选标记">
            <a:extLst>
              <a:ext uri="{FF2B5EF4-FFF2-40B4-BE49-F238E27FC236}">
                <a16:creationId xmlns:a16="http://schemas.microsoft.com/office/drawing/2014/main" xmlns="" id="{CC0E3919-7C30-409A-9AE8-A047BE2826FB}"/>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9385927" y="4869066"/>
            <a:ext cx="249285" cy="288898"/>
          </a:xfrm>
          <a:prstGeom prst="rect">
            <a:avLst/>
          </a:prstGeom>
        </p:spPr>
      </p:pic>
      <p:sp>
        <p:nvSpPr>
          <p:cNvPr id="59" name="内容占位符 2">
            <a:extLst>
              <a:ext uri="{FF2B5EF4-FFF2-40B4-BE49-F238E27FC236}">
                <a16:creationId xmlns:a16="http://schemas.microsoft.com/office/drawing/2014/main" xmlns="" id="{4CAFC72E-83D5-4FE9-BD12-FD569AEBE021}"/>
              </a:ext>
            </a:extLst>
          </p:cNvPr>
          <p:cNvSpPr>
            <a:spLocks noGrp="1"/>
          </p:cNvSpPr>
          <p:nvPr>
            <p:ph idx="1"/>
          </p:nvPr>
        </p:nvSpPr>
        <p:spPr>
          <a:xfrm>
            <a:off x="838200" y="866752"/>
            <a:ext cx="10515600" cy="1479823"/>
          </a:xfrm>
        </p:spPr>
        <p:txBody>
          <a:bodyPr>
            <a:normAutofit fontScale="92500" lnSpcReduction="20000"/>
          </a:bodyPr>
          <a:lstStyle/>
          <a:p>
            <a:pPr>
              <a:lnSpc>
                <a:spcPct val="130000"/>
              </a:lnSpc>
            </a:pPr>
            <a:r>
              <a:rPr lang="en-US" altLang="zh-CN" dirty="0"/>
              <a:t>(R1): CRTs under coordination should not block IRTs. </a:t>
            </a:r>
          </a:p>
          <a:p>
            <a:pPr>
              <a:lnSpc>
                <a:spcPct val="130000"/>
              </a:lnSpc>
            </a:pPr>
            <a:r>
              <a:rPr lang="en-US" altLang="zh-CN" dirty="0"/>
              <a:t>(R2): CRTs should not be aborted on conflicts. </a:t>
            </a:r>
          </a:p>
          <a:p>
            <a:pPr>
              <a:lnSpc>
                <a:spcPct val="130000"/>
              </a:lnSpc>
            </a:pPr>
            <a:r>
              <a:rPr lang="en-US" altLang="zh-CN" dirty="0"/>
              <a:t>(R3): Scalable to a large number of regions.</a:t>
            </a:r>
          </a:p>
        </p:txBody>
      </p:sp>
    </p:spTree>
    <p:extLst>
      <p:ext uri="{BB962C8B-B14F-4D97-AF65-F5344CB8AC3E}">
        <p14:creationId xmlns:p14="http://schemas.microsoft.com/office/powerpoint/2010/main" val="154385381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9AC0FBE6-CD9E-4E09-B87E-93CC91F8FEE5}"/>
              </a:ext>
            </a:extLst>
          </p:cNvPr>
          <p:cNvSpPr>
            <a:spLocks noGrp="1"/>
          </p:cNvSpPr>
          <p:nvPr>
            <p:ph type="title"/>
          </p:nvPr>
        </p:nvSpPr>
        <p:spPr>
          <a:xfrm>
            <a:off x="838200" y="-237363"/>
            <a:ext cx="10515600" cy="1325563"/>
          </a:xfrm>
        </p:spPr>
        <p:txBody>
          <a:bodyPr/>
          <a:lstStyle/>
          <a:p>
            <a:r>
              <a:rPr lang="en-US" altLang="zh-CN"/>
              <a:t>Evaluation </a:t>
            </a:r>
            <a:endParaRPr lang="zh-CN" altLang="en-US"/>
          </a:p>
        </p:txBody>
      </p:sp>
      <p:sp>
        <p:nvSpPr>
          <p:cNvPr id="3" name="内容占位符 2">
            <a:extLst>
              <a:ext uri="{FF2B5EF4-FFF2-40B4-BE49-F238E27FC236}">
                <a16:creationId xmlns:a16="http://schemas.microsoft.com/office/drawing/2014/main" xmlns="" id="{7914C2AF-C91B-48F3-A2A3-617793D9CA2C}"/>
              </a:ext>
            </a:extLst>
          </p:cNvPr>
          <p:cNvSpPr>
            <a:spLocks noGrp="1"/>
          </p:cNvSpPr>
          <p:nvPr>
            <p:ph idx="1"/>
          </p:nvPr>
        </p:nvSpPr>
        <p:spPr>
          <a:xfrm>
            <a:off x="838200" y="1549400"/>
            <a:ext cx="10515600" cy="4672584"/>
          </a:xfrm>
        </p:spPr>
        <p:txBody>
          <a:bodyPr>
            <a:normAutofit fontScale="77500" lnSpcReduction="20000"/>
          </a:bodyPr>
          <a:lstStyle/>
          <a:p>
            <a:r>
              <a:rPr lang="en-US" altLang="zh-CN" dirty="0"/>
              <a:t>Evaluation settings:</a:t>
            </a:r>
          </a:p>
          <a:p>
            <a:pPr lvl="1"/>
            <a:r>
              <a:rPr lang="en-US" altLang="zh-CN" dirty="0"/>
              <a:t>Intra-region RTT = 5ms, Cross-region RTT = 100ms. </a:t>
            </a:r>
          </a:p>
          <a:p>
            <a:pPr lvl="1"/>
            <a:r>
              <a:rPr lang="en-US" altLang="zh-CN" dirty="0"/>
              <a:t>10~100 regions. Each region contains 10 shards with the replication level of 3. </a:t>
            </a:r>
          </a:p>
          <a:p>
            <a:r>
              <a:rPr lang="en-US" altLang="zh-CN" dirty="0"/>
              <a:t>Workloads: TPC-C default TPC-C payment-only, and TPC-A. </a:t>
            </a:r>
          </a:p>
          <a:p>
            <a:pPr lvl="1"/>
            <a:r>
              <a:rPr lang="en-US" altLang="zh-CN" dirty="0"/>
              <a:t>Good locality; covers different read-write patterns; evaluated by baseline systems.</a:t>
            </a:r>
          </a:p>
          <a:p>
            <a:pPr lvl="1"/>
            <a:r>
              <a:rPr lang="en-US" altLang="zh-CN" dirty="0"/>
              <a:t>Each client is assigned to a shard (i.e., TPC-C warehouse ID); the client resides in the region holding this shard. </a:t>
            </a:r>
          </a:p>
          <a:p>
            <a:r>
              <a:rPr lang="en-US" altLang="zh-CN" dirty="0"/>
              <a:t>Baseline systems. </a:t>
            </a:r>
          </a:p>
          <a:p>
            <a:pPr lvl="1"/>
            <a:r>
              <a:rPr lang="en-US" altLang="zh-CN" dirty="0"/>
              <a:t>Tapir [SOSP ’15, TOCS ’18]</a:t>
            </a:r>
          </a:p>
          <a:p>
            <a:pPr lvl="1"/>
            <a:r>
              <a:rPr lang="en-US" altLang="zh-CN" dirty="0"/>
              <a:t>Janus [OSDI ’16]</a:t>
            </a:r>
          </a:p>
          <a:p>
            <a:pPr lvl="1"/>
            <a:r>
              <a:rPr lang="en-US" altLang="zh-CN" dirty="0"/>
              <a:t>SLOG [VLDB ’19]</a:t>
            </a:r>
          </a:p>
          <a:p>
            <a:pPr lvl="1"/>
            <a:r>
              <a:rPr lang="en-US" altLang="zh-CN" dirty="0"/>
              <a:t>All implemented in the same framework running the same set of stored procedures. </a:t>
            </a:r>
          </a:p>
          <a:p>
            <a:endParaRPr lang="en-US" altLang="zh-CN" dirty="0"/>
          </a:p>
          <a:p>
            <a:pPr lvl="1"/>
            <a:endParaRPr lang="en-US" altLang="zh-CN" dirty="0"/>
          </a:p>
        </p:txBody>
      </p:sp>
      <p:pic>
        <p:nvPicPr>
          <p:cNvPr id="4" name="图片 3">
            <a:extLst>
              <a:ext uri="{FF2B5EF4-FFF2-40B4-BE49-F238E27FC236}">
                <a16:creationId xmlns:a16="http://schemas.microsoft.com/office/drawing/2014/main" xmlns="" id="{EC3BEF5E-E877-45E4-8CE4-B8E3E59A65C6}"/>
              </a:ext>
            </a:extLst>
          </p:cNvPr>
          <p:cNvPicPr>
            <a:picLocks noChangeAspect="1"/>
          </p:cNvPicPr>
          <p:nvPr/>
        </p:nvPicPr>
        <p:blipFill rotWithShape="1">
          <a:blip r:embed="rId3">
            <a:clrChange>
              <a:clrFrom>
                <a:srgbClr val="FFFFFF"/>
              </a:clrFrom>
              <a:clrTo>
                <a:srgbClr val="FFFFFF">
                  <a:alpha val="0"/>
                </a:srgbClr>
              </a:clrTo>
            </a:clrChange>
          </a:blip>
          <a:srcRect l="71784"/>
          <a:stretch/>
        </p:blipFill>
        <p:spPr>
          <a:xfrm>
            <a:off x="10891780" y="-26766"/>
            <a:ext cx="924039" cy="1325563"/>
          </a:xfrm>
          <a:prstGeom prst="rect">
            <a:avLst/>
          </a:prstGeom>
        </p:spPr>
      </p:pic>
    </p:spTree>
    <p:extLst>
      <p:ext uri="{BB962C8B-B14F-4D97-AF65-F5344CB8AC3E}">
        <p14:creationId xmlns:p14="http://schemas.microsoft.com/office/powerpoint/2010/main" val="9833357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B540EA6A-0190-4639-A802-CC657956B0AB}"/>
              </a:ext>
            </a:extLst>
          </p:cNvPr>
          <p:cNvSpPr>
            <a:spLocks noGrp="1"/>
          </p:cNvSpPr>
          <p:nvPr>
            <p:ph type="title"/>
          </p:nvPr>
        </p:nvSpPr>
        <p:spPr/>
        <p:txBody>
          <a:bodyPr/>
          <a:lstStyle/>
          <a:p>
            <a:r>
              <a:rPr lang="en-US" altLang="zh-CN"/>
              <a:t>Evaluation questions</a:t>
            </a:r>
            <a:endParaRPr lang="zh-CN" altLang="en-US"/>
          </a:p>
        </p:txBody>
      </p:sp>
      <p:sp>
        <p:nvSpPr>
          <p:cNvPr id="3" name="内容占位符 2">
            <a:extLst>
              <a:ext uri="{FF2B5EF4-FFF2-40B4-BE49-F238E27FC236}">
                <a16:creationId xmlns:a16="http://schemas.microsoft.com/office/drawing/2014/main" xmlns="" id="{3F57EA6E-B29F-4066-8074-7194EC4E3884}"/>
              </a:ext>
            </a:extLst>
          </p:cNvPr>
          <p:cNvSpPr>
            <a:spLocks noGrp="1"/>
          </p:cNvSpPr>
          <p:nvPr>
            <p:ph idx="1"/>
          </p:nvPr>
        </p:nvSpPr>
        <p:spPr/>
        <p:txBody>
          <a:bodyPr>
            <a:normAutofit lnSpcReduction="10000"/>
          </a:bodyPr>
          <a:lstStyle/>
          <a:p>
            <a:pPr marL="457200" indent="-457200">
              <a:buFont typeface="+mj-lt"/>
              <a:buAutoNum type="arabicPeriod"/>
            </a:pPr>
            <a:r>
              <a:rPr lang="en-US" altLang="zh-CN" dirty="0"/>
              <a:t>How do DAST’s throughput and latency compare to traditional geo-replicated databases on the default TPC-C workload.</a:t>
            </a:r>
          </a:p>
          <a:p>
            <a:pPr marL="457200" indent="-457200">
              <a:buFont typeface="+mj-lt"/>
              <a:buAutoNum type="arabicPeriod"/>
            </a:pPr>
            <a:r>
              <a:rPr lang="en-US" altLang="zh-CN" dirty="0">
                <a:solidFill>
                  <a:schemeClr val="bg1">
                    <a:lumMod val="65000"/>
                  </a:schemeClr>
                </a:solidFill>
              </a:rPr>
              <a:t>How is DAST’s performance with different ratios of transactions being CRT?</a:t>
            </a:r>
          </a:p>
          <a:p>
            <a:pPr marL="457200" indent="-457200">
              <a:buFont typeface="+mj-lt"/>
              <a:buAutoNum type="arabicPeriod"/>
            </a:pPr>
            <a:r>
              <a:rPr lang="en-US" altLang="zh-CN" dirty="0">
                <a:solidFill>
                  <a:schemeClr val="bg1">
                    <a:lumMod val="65000"/>
                  </a:schemeClr>
                </a:solidFill>
              </a:rPr>
              <a:t>How is DAST’s performance on different conflict rates?</a:t>
            </a:r>
          </a:p>
          <a:p>
            <a:pPr marL="457200" indent="-457200">
              <a:buFont typeface="+mj-lt"/>
              <a:buAutoNum type="arabicPeriod"/>
            </a:pPr>
            <a:r>
              <a:rPr lang="en-US" altLang="zh-CN" dirty="0"/>
              <a:t>How does DAST’s performance scale to number of regions? </a:t>
            </a:r>
          </a:p>
          <a:p>
            <a:pPr marL="457200" indent="-457200">
              <a:buFont typeface="+mj-lt"/>
              <a:buAutoNum type="arabicPeriod"/>
            </a:pPr>
            <a:r>
              <a:rPr lang="en-US" altLang="zh-CN" dirty="0"/>
              <a:t>Is DAST robust to inter-region network </a:t>
            </a:r>
            <a:r>
              <a:rPr lang="en-US" altLang="zh-CN"/>
              <a:t>anomalies </a:t>
            </a:r>
          </a:p>
          <a:p>
            <a:pPr marL="457200" indent="-457200">
              <a:buFont typeface="+mj-lt"/>
              <a:buAutoNum type="arabicPeriod"/>
            </a:pPr>
            <a:r>
              <a:rPr lang="en-US" altLang="zh-CN">
                <a:solidFill>
                  <a:schemeClr val="bg1">
                    <a:lumMod val="65000"/>
                  </a:schemeClr>
                </a:solidFill>
              </a:rPr>
              <a:t>How is DAST’s performance on </a:t>
            </a:r>
            <a:r>
              <a:rPr lang="en-US" altLang="zh-CN" smtClean="0">
                <a:solidFill>
                  <a:schemeClr val="bg1">
                    <a:lumMod val="65000"/>
                  </a:schemeClr>
                </a:solidFill>
              </a:rPr>
              <a:t>clock-skewness</a:t>
            </a:r>
            <a:r>
              <a:rPr lang="en-US" altLang="zh-CN">
                <a:solidFill>
                  <a:schemeClr val="bg1">
                    <a:lumMod val="65000"/>
                  </a:schemeClr>
                </a:solidFill>
              </a:rPr>
              <a:t>?</a:t>
            </a:r>
            <a:endParaRPr lang="zh-CN" altLang="en-US" dirty="0"/>
          </a:p>
        </p:txBody>
      </p:sp>
    </p:spTree>
    <p:extLst>
      <p:ext uri="{BB962C8B-B14F-4D97-AF65-F5344CB8AC3E}">
        <p14:creationId xmlns:p14="http://schemas.microsoft.com/office/powerpoint/2010/main" val="58305958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086AFE74-E5EE-4100-8CD0-D29ABE68145B}"/>
              </a:ext>
            </a:extLst>
          </p:cNvPr>
          <p:cNvSpPr>
            <a:spLocks noGrp="1"/>
          </p:cNvSpPr>
          <p:nvPr>
            <p:ph type="title"/>
          </p:nvPr>
        </p:nvSpPr>
        <p:spPr>
          <a:xfrm>
            <a:off x="756920" y="-600158"/>
            <a:ext cx="10515600" cy="1325563"/>
          </a:xfrm>
        </p:spPr>
        <p:txBody>
          <a:bodyPr/>
          <a:lstStyle/>
          <a:p>
            <a:r>
              <a:rPr lang="en-US" altLang="zh-CN"/>
              <a:t>Performance on TPC-C default</a:t>
            </a:r>
            <a:endParaRPr lang="zh-CN" altLang="en-US"/>
          </a:p>
        </p:txBody>
      </p:sp>
      <p:sp>
        <p:nvSpPr>
          <p:cNvPr id="10" name="文本框 9">
            <a:extLst>
              <a:ext uri="{FF2B5EF4-FFF2-40B4-BE49-F238E27FC236}">
                <a16:creationId xmlns:a16="http://schemas.microsoft.com/office/drawing/2014/main" xmlns="" id="{7ED36452-8BFD-4881-A9A8-EB566970C457}"/>
              </a:ext>
            </a:extLst>
          </p:cNvPr>
          <p:cNvSpPr txBox="1"/>
          <p:nvPr/>
        </p:nvSpPr>
        <p:spPr>
          <a:xfrm>
            <a:off x="1451002" y="2165407"/>
            <a:ext cx="1792478" cy="338554"/>
          </a:xfrm>
          <a:prstGeom prst="rect">
            <a:avLst/>
          </a:prstGeom>
          <a:noFill/>
        </p:spPr>
        <p:txBody>
          <a:bodyPr wrap="none" rtlCol="0">
            <a:spAutoFit/>
          </a:bodyPr>
          <a:lstStyle/>
          <a:p>
            <a:r>
              <a:rPr lang="en-US" altLang="zh-CN" sz="1600" dirty="0"/>
              <a:t>SLOG [VLDB ’19]</a:t>
            </a:r>
            <a:endParaRPr lang="zh-CN" altLang="en-US" sz="1600" dirty="0"/>
          </a:p>
        </p:txBody>
      </p:sp>
      <p:pic>
        <p:nvPicPr>
          <p:cNvPr id="13" name="图片 12">
            <a:extLst>
              <a:ext uri="{FF2B5EF4-FFF2-40B4-BE49-F238E27FC236}">
                <a16:creationId xmlns:a16="http://schemas.microsoft.com/office/drawing/2014/main" xmlns="" id="{FC370AE3-82F3-4FEB-B56B-B81E52A1FABB}"/>
              </a:ext>
            </a:extLst>
          </p:cNvPr>
          <p:cNvPicPr>
            <a:picLocks noChangeAspect="1"/>
          </p:cNvPicPr>
          <p:nvPr/>
        </p:nvPicPr>
        <p:blipFill>
          <a:blip r:embed="rId3"/>
          <a:stretch>
            <a:fillRect/>
          </a:stretch>
        </p:blipFill>
        <p:spPr>
          <a:xfrm>
            <a:off x="312526" y="2924094"/>
            <a:ext cx="3743154" cy="2177911"/>
          </a:xfrm>
          <a:prstGeom prst="rect">
            <a:avLst/>
          </a:prstGeom>
        </p:spPr>
      </p:pic>
      <p:cxnSp>
        <p:nvCxnSpPr>
          <p:cNvPr id="15" name="直接连接符 14">
            <a:extLst>
              <a:ext uri="{FF2B5EF4-FFF2-40B4-BE49-F238E27FC236}">
                <a16:creationId xmlns:a16="http://schemas.microsoft.com/office/drawing/2014/main" xmlns="" id="{58AE84D2-4F02-4784-96AE-91872892E603}"/>
              </a:ext>
            </a:extLst>
          </p:cNvPr>
          <p:cNvCxnSpPr>
            <a:cxnSpLocks/>
          </p:cNvCxnSpPr>
          <p:nvPr/>
        </p:nvCxnSpPr>
        <p:spPr>
          <a:xfrm>
            <a:off x="4676382" y="1189521"/>
            <a:ext cx="7200000" cy="0"/>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xmlns="" id="{14F6FF0C-C891-422A-A253-668CB9C7AF90}"/>
              </a:ext>
            </a:extLst>
          </p:cNvPr>
          <p:cNvCxnSpPr>
            <a:cxnSpLocks/>
          </p:cNvCxnSpPr>
          <p:nvPr/>
        </p:nvCxnSpPr>
        <p:spPr>
          <a:xfrm>
            <a:off x="4676381" y="3169521"/>
            <a:ext cx="7200000" cy="0"/>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xmlns="" id="{6B9603A2-FE8F-4784-930E-A28055D8A320}"/>
              </a:ext>
            </a:extLst>
          </p:cNvPr>
          <p:cNvCxnSpPr>
            <a:cxnSpLocks/>
          </p:cNvCxnSpPr>
          <p:nvPr/>
        </p:nvCxnSpPr>
        <p:spPr>
          <a:xfrm>
            <a:off x="5036382" y="829520"/>
            <a:ext cx="0" cy="4680000"/>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xmlns="" id="{5789F611-5237-415C-8964-50DBF602E591}"/>
              </a:ext>
            </a:extLst>
          </p:cNvPr>
          <p:cNvCxnSpPr>
            <a:cxnSpLocks/>
          </p:cNvCxnSpPr>
          <p:nvPr/>
        </p:nvCxnSpPr>
        <p:spPr>
          <a:xfrm>
            <a:off x="8276382" y="829520"/>
            <a:ext cx="0" cy="4680000"/>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4" name="文本框 23">
            <a:extLst>
              <a:ext uri="{FF2B5EF4-FFF2-40B4-BE49-F238E27FC236}">
                <a16:creationId xmlns:a16="http://schemas.microsoft.com/office/drawing/2014/main" xmlns="" id="{0D855A7C-31F7-4D7A-9D41-41C7207A6098}"/>
              </a:ext>
            </a:extLst>
          </p:cNvPr>
          <p:cNvSpPr txBox="1"/>
          <p:nvPr/>
        </p:nvSpPr>
        <p:spPr>
          <a:xfrm>
            <a:off x="4370602" y="1874731"/>
            <a:ext cx="2184395" cy="369332"/>
          </a:xfrm>
          <a:prstGeom prst="rect">
            <a:avLst/>
          </a:prstGeom>
          <a:noFill/>
        </p:spPr>
        <p:txBody>
          <a:bodyPr wrap="square" rtlCol="0">
            <a:spAutoFit/>
          </a:bodyPr>
          <a:lstStyle/>
          <a:p>
            <a:r>
              <a:rPr lang="en-US" altLang="zh-CN" b="1"/>
              <a:t>IRTs</a:t>
            </a:r>
            <a:endParaRPr lang="zh-CN" altLang="en-US" b="1"/>
          </a:p>
        </p:txBody>
      </p:sp>
      <p:sp>
        <p:nvSpPr>
          <p:cNvPr id="25" name="文本框 24">
            <a:extLst>
              <a:ext uri="{FF2B5EF4-FFF2-40B4-BE49-F238E27FC236}">
                <a16:creationId xmlns:a16="http://schemas.microsoft.com/office/drawing/2014/main" xmlns="" id="{1B7C6F20-D8D8-4F51-9001-5DA9FFF253E5}"/>
              </a:ext>
            </a:extLst>
          </p:cNvPr>
          <p:cNvSpPr txBox="1"/>
          <p:nvPr/>
        </p:nvSpPr>
        <p:spPr>
          <a:xfrm>
            <a:off x="4359579" y="3835789"/>
            <a:ext cx="2184395" cy="369332"/>
          </a:xfrm>
          <a:prstGeom prst="rect">
            <a:avLst/>
          </a:prstGeom>
          <a:noFill/>
        </p:spPr>
        <p:txBody>
          <a:bodyPr wrap="square" rtlCol="0">
            <a:spAutoFit/>
          </a:bodyPr>
          <a:lstStyle/>
          <a:p>
            <a:r>
              <a:rPr lang="en-US" altLang="zh-CN" b="1"/>
              <a:t>CRTs</a:t>
            </a:r>
            <a:endParaRPr lang="zh-CN" altLang="en-US" b="1"/>
          </a:p>
        </p:txBody>
      </p:sp>
      <p:sp>
        <p:nvSpPr>
          <p:cNvPr id="26" name="文本框 25">
            <a:extLst>
              <a:ext uri="{FF2B5EF4-FFF2-40B4-BE49-F238E27FC236}">
                <a16:creationId xmlns:a16="http://schemas.microsoft.com/office/drawing/2014/main" xmlns="" id="{BD51CD8C-4F8E-4171-9782-199BF93D08F1}"/>
              </a:ext>
            </a:extLst>
          </p:cNvPr>
          <p:cNvSpPr txBox="1"/>
          <p:nvPr/>
        </p:nvSpPr>
        <p:spPr>
          <a:xfrm>
            <a:off x="9010278" y="815523"/>
            <a:ext cx="2184395" cy="369332"/>
          </a:xfrm>
          <a:prstGeom prst="rect">
            <a:avLst/>
          </a:prstGeom>
          <a:noFill/>
        </p:spPr>
        <p:txBody>
          <a:bodyPr wrap="square" rtlCol="0">
            <a:spAutoFit/>
          </a:bodyPr>
          <a:lstStyle/>
          <a:p>
            <a:r>
              <a:rPr lang="en-US" altLang="zh-CN" b="1"/>
              <a:t>99% tail-latency</a:t>
            </a:r>
            <a:endParaRPr lang="zh-CN" altLang="en-US" b="1"/>
          </a:p>
        </p:txBody>
      </p:sp>
      <p:sp>
        <p:nvSpPr>
          <p:cNvPr id="27" name="文本框 26">
            <a:extLst>
              <a:ext uri="{FF2B5EF4-FFF2-40B4-BE49-F238E27FC236}">
                <a16:creationId xmlns:a16="http://schemas.microsoft.com/office/drawing/2014/main" xmlns="" id="{9BA0CC41-2A48-4BFA-9E60-17D707000591}"/>
              </a:ext>
            </a:extLst>
          </p:cNvPr>
          <p:cNvSpPr txBox="1"/>
          <p:nvPr/>
        </p:nvSpPr>
        <p:spPr>
          <a:xfrm>
            <a:off x="5731988" y="806549"/>
            <a:ext cx="2184395" cy="369332"/>
          </a:xfrm>
          <a:prstGeom prst="rect">
            <a:avLst/>
          </a:prstGeom>
          <a:noFill/>
        </p:spPr>
        <p:txBody>
          <a:bodyPr wrap="square" rtlCol="0">
            <a:spAutoFit/>
          </a:bodyPr>
          <a:lstStyle/>
          <a:p>
            <a:r>
              <a:rPr lang="en-US" altLang="zh-CN" b="1"/>
              <a:t>Median latency</a:t>
            </a:r>
            <a:endParaRPr lang="zh-CN" altLang="en-US" b="1"/>
          </a:p>
        </p:txBody>
      </p:sp>
      <p:cxnSp>
        <p:nvCxnSpPr>
          <p:cNvPr id="35" name="直接连接符 34">
            <a:extLst>
              <a:ext uri="{FF2B5EF4-FFF2-40B4-BE49-F238E27FC236}">
                <a16:creationId xmlns:a16="http://schemas.microsoft.com/office/drawing/2014/main" xmlns="" id="{052ACBF4-3886-44D9-A70E-73EAD32781EA}"/>
              </a:ext>
            </a:extLst>
          </p:cNvPr>
          <p:cNvCxnSpPr>
            <a:cxnSpLocks/>
          </p:cNvCxnSpPr>
          <p:nvPr/>
        </p:nvCxnSpPr>
        <p:spPr>
          <a:xfrm>
            <a:off x="4676381" y="5149521"/>
            <a:ext cx="7200000" cy="0"/>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 35">
            <a:extLst>
              <a:ext uri="{FF2B5EF4-FFF2-40B4-BE49-F238E27FC236}">
                <a16:creationId xmlns:a16="http://schemas.microsoft.com/office/drawing/2014/main" xmlns="" id="{30A630FC-22A8-4912-9A32-96F658A76197}"/>
              </a:ext>
            </a:extLst>
          </p:cNvPr>
          <p:cNvCxnSpPr>
            <a:cxnSpLocks/>
          </p:cNvCxnSpPr>
          <p:nvPr/>
        </p:nvCxnSpPr>
        <p:spPr>
          <a:xfrm>
            <a:off x="11516382" y="829520"/>
            <a:ext cx="0" cy="4680000"/>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53" name="图片 52" descr="图表, 折线图&#10;&#10;描述已自动生成">
            <a:extLst>
              <a:ext uri="{FF2B5EF4-FFF2-40B4-BE49-F238E27FC236}">
                <a16:creationId xmlns:a16="http://schemas.microsoft.com/office/drawing/2014/main" xmlns="" id="{0BC02BBB-2A5F-4EBF-8340-A562B7592BE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74403" y="3308250"/>
            <a:ext cx="3000000" cy="1800000"/>
          </a:xfrm>
          <a:prstGeom prst="rect">
            <a:avLst/>
          </a:prstGeom>
        </p:spPr>
      </p:pic>
      <p:pic>
        <p:nvPicPr>
          <p:cNvPr id="55" name="图片 54" descr="图表, 折线图&#10;&#10;描述已自动生成">
            <a:extLst>
              <a:ext uri="{FF2B5EF4-FFF2-40B4-BE49-F238E27FC236}">
                <a16:creationId xmlns:a16="http://schemas.microsoft.com/office/drawing/2014/main" xmlns="" id="{840236FA-A64A-4EFF-9A16-B625D55CC1F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95788" y="3305121"/>
            <a:ext cx="3000000" cy="1800000"/>
          </a:xfrm>
          <a:prstGeom prst="rect">
            <a:avLst/>
          </a:prstGeom>
        </p:spPr>
      </p:pic>
      <p:pic>
        <p:nvPicPr>
          <p:cNvPr id="57" name="图片 56" descr="图表, 折线图&#10;&#10;描述已自动生成">
            <a:extLst>
              <a:ext uri="{FF2B5EF4-FFF2-40B4-BE49-F238E27FC236}">
                <a16:creationId xmlns:a16="http://schemas.microsoft.com/office/drawing/2014/main" xmlns="" id="{ACF4B500-2E24-4A11-B1C0-3C4A5DF652D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149575" y="1260208"/>
            <a:ext cx="3000000" cy="1800000"/>
          </a:xfrm>
          <a:prstGeom prst="rect">
            <a:avLst/>
          </a:prstGeom>
        </p:spPr>
      </p:pic>
      <p:pic>
        <p:nvPicPr>
          <p:cNvPr id="59" name="图片 58" descr="图表, 折线图&#10;&#10;描述已自动生成">
            <a:extLst>
              <a:ext uri="{FF2B5EF4-FFF2-40B4-BE49-F238E27FC236}">
                <a16:creationId xmlns:a16="http://schemas.microsoft.com/office/drawing/2014/main" xmlns="" id="{EA6DE73A-CB53-497A-8AE1-9029D15CE06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395788" y="1274854"/>
            <a:ext cx="3000000" cy="1800000"/>
          </a:xfrm>
          <a:prstGeom prst="rect">
            <a:avLst/>
          </a:prstGeom>
        </p:spPr>
      </p:pic>
      <p:sp>
        <p:nvSpPr>
          <p:cNvPr id="60" name="文本框 59">
            <a:extLst>
              <a:ext uri="{FF2B5EF4-FFF2-40B4-BE49-F238E27FC236}">
                <a16:creationId xmlns:a16="http://schemas.microsoft.com/office/drawing/2014/main" xmlns="" id="{021F1FE4-50D0-407D-806B-B1393783C36E}"/>
              </a:ext>
            </a:extLst>
          </p:cNvPr>
          <p:cNvSpPr txBox="1"/>
          <p:nvPr/>
        </p:nvSpPr>
        <p:spPr>
          <a:xfrm>
            <a:off x="209939" y="5654394"/>
            <a:ext cx="12258484" cy="646331"/>
          </a:xfrm>
          <a:prstGeom prst="rect">
            <a:avLst/>
          </a:prstGeom>
          <a:noFill/>
        </p:spPr>
        <p:txBody>
          <a:bodyPr wrap="none" rtlCol="0">
            <a:spAutoFit/>
          </a:bodyPr>
          <a:lstStyle/>
          <a:p>
            <a:r>
              <a:rPr lang="en-US" altLang="zh-CN" dirty="0"/>
              <a:t>1. DAST reduces the IRT tail-latency by </a:t>
            </a:r>
            <a:r>
              <a:rPr lang="en-US" altLang="zh-CN" b="1" dirty="0">
                <a:solidFill>
                  <a:srgbClr val="FF0000"/>
                </a:solidFill>
              </a:rPr>
              <a:t>87.9</a:t>
            </a:r>
            <a:r>
              <a:rPr lang="en-US" altLang="zh-CN" b="1">
                <a:solidFill>
                  <a:srgbClr val="FF0000"/>
                </a:solidFill>
              </a:rPr>
              <a:t>%~93.2%, </a:t>
            </a:r>
            <a:r>
              <a:rPr lang="en-US" altLang="zh-CN" smtClean="0"/>
              <a:t>and </a:t>
            </a:r>
            <a:r>
              <a:rPr lang="en-US" altLang="zh-CN" dirty="0"/>
              <a:t>CRT tail latency for </a:t>
            </a:r>
            <a:r>
              <a:rPr lang="en-US" altLang="zh-CN" b="1" dirty="0">
                <a:solidFill>
                  <a:srgbClr val="FF0000"/>
                </a:solidFill>
              </a:rPr>
              <a:t>27.7~70.4% </a:t>
            </a:r>
            <a:r>
              <a:rPr lang="en-US" altLang="zh-CN" dirty="0"/>
              <a:t>compared to relevant systems.</a:t>
            </a:r>
          </a:p>
          <a:p>
            <a:r>
              <a:rPr lang="en-US" altLang="zh-CN" dirty="0"/>
              <a:t>2. DAST achieves comparable throughput to relevant systems.  </a:t>
            </a:r>
            <a:endParaRPr lang="zh-CN" altLang="en-US" dirty="0"/>
          </a:p>
        </p:txBody>
      </p:sp>
      <p:sp>
        <p:nvSpPr>
          <p:cNvPr id="28" name="文本框 27">
            <a:extLst>
              <a:ext uri="{FF2B5EF4-FFF2-40B4-BE49-F238E27FC236}">
                <a16:creationId xmlns:a16="http://schemas.microsoft.com/office/drawing/2014/main" xmlns="" id="{E353F958-A6B1-45B5-9B0D-43183EF229E8}"/>
              </a:ext>
            </a:extLst>
          </p:cNvPr>
          <p:cNvSpPr txBox="1"/>
          <p:nvPr/>
        </p:nvSpPr>
        <p:spPr>
          <a:xfrm>
            <a:off x="1456863" y="993385"/>
            <a:ext cx="667170" cy="338554"/>
          </a:xfrm>
          <a:prstGeom prst="rect">
            <a:avLst/>
          </a:prstGeom>
          <a:noFill/>
        </p:spPr>
        <p:txBody>
          <a:bodyPr wrap="none" rtlCol="0">
            <a:spAutoFit/>
          </a:bodyPr>
          <a:lstStyle/>
          <a:p>
            <a:r>
              <a:rPr lang="en-US" altLang="zh-CN" sz="1600" dirty="0"/>
              <a:t>DAST</a:t>
            </a:r>
            <a:endParaRPr lang="zh-CN" altLang="en-US" sz="1600" dirty="0"/>
          </a:p>
        </p:txBody>
      </p:sp>
      <p:sp>
        <p:nvSpPr>
          <p:cNvPr id="29" name="文本框 28">
            <a:extLst>
              <a:ext uri="{FF2B5EF4-FFF2-40B4-BE49-F238E27FC236}">
                <a16:creationId xmlns:a16="http://schemas.microsoft.com/office/drawing/2014/main" xmlns="" id="{072DF112-0709-452B-B577-4BB3FA05FD5F}"/>
              </a:ext>
            </a:extLst>
          </p:cNvPr>
          <p:cNvSpPr txBox="1"/>
          <p:nvPr/>
        </p:nvSpPr>
        <p:spPr>
          <a:xfrm>
            <a:off x="1456863" y="1386820"/>
            <a:ext cx="1736373" cy="338554"/>
          </a:xfrm>
          <a:prstGeom prst="rect">
            <a:avLst/>
          </a:prstGeom>
          <a:noFill/>
        </p:spPr>
        <p:txBody>
          <a:bodyPr wrap="none" rtlCol="0">
            <a:spAutoFit/>
          </a:bodyPr>
          <a:lstStyle/>
          <a:p>
            <a:r>
              <a:rPr lang="en-US" altLang="zh-CN" sz="1600" dirty="0"/>
              <a:t>Janus [OSDI ’16]</a:t>
            </a:r>
            <a:endParaRPr lang="zh-CN" altLang="en-US" sz="1600" dirty="0"/>
          </a:p>
        </p:txBody>
      </p:sp>
      <p:sp>
        <p:nvSpPr>
          <p:cNvPr id="30" name="文本框 29">
            <a:extLst>
              <a:ext uri="{FF2B5EF4-FFF2-40B4-BE49-F238E27FC236}">
                <a16:creationId xmlns:a16="http://schemas.microsoft.com/office/drawing/2014/main" xmlns="" id="{4114BEDD-5282-4757-8F46-EA636806AC36}"/>
              </a:ext>
            </a:extLst>
          </p:cNvPr>
          <p:cNvSpPr txBox="1"/>
          <p:nvPr/>
        </p:nvSpPr>
        <p:spPr>
          <a:xfrm>
            <a:off x="1453495" y="1771611"/>
            <a:ext cx="1840825" cy="338554"/>
          </a:xfrm>
          <a:prstGeom prst="rect">
            <a:avLst/>
          </a:prstGeom>
          <a:noFill/>
        </p:spPr>
        <p:txBody>
          <a:bodyPr wrap="none" rtlCol="0">
            <a:spAutoFit/>
          </a:bodyPr>
          <a:lstStyle/>
          <a:p>
            <a:r>
              <a:rPr lang="en-US" altLang="zh-CN" sz="1600" dirty="0"/>
              <a:t>TAPIR [SOSP ’15]</a:t>
            </a:r>
            <a:endParaRPr lang="zh-CN" altLang="en-US" sz="1600" dirty="0"/>
          </a:p>
        </p:txBody>
      </p:sp>
      <p:pic>
        <p:nvPicPr>
          <p:cNvPr id="31" name="图片 30">
            <a:extLst>
              <a:ext uri="{FF2B5EF4-FFF2-40B4-BE49-F238E27FC236}">
                <a16:creationId xmlns:a16="http://schemas.microsoft.com/office/drawing/2014/main" xmlns="" id="{B87419BD-6BEF-4008-8F7D-B2CFE76A5F74}"/>
              </a:ext>
            </a:extLst>
          </p:cNvPr>
          <p:cNvPicPr>
            <a:picLocks noChangeAspect="1"/>
          </p:cNvPicPr>
          <p:nvPr/>
        </p:nvPicPr>
        <p:blipFill rotWithShape="1">
          <a:blip r:embed="rId8"/>
          <a:srcRect l="56593" t="39680" r="33641" b="32235"/>
          <a:stretch/>
        </p:blipFill>
        <p:spPr>
          <a:xfrm>
            <a:off x="312168" y="1825429"/>
            <a:ext cx="1098747" cy="193988"/>
          </a:xfrm>
          <a:prstGeom prst="rect">
            <a:avLst/>
          </a:prstGeom>
        </p:spPr>
      </p:pic>
      <p:pic>
        <p:nvPicPr>
          <p:cNvPr id="32" name="图片 31">
            <a:extLst>
              <a:ext uri="{FF2B5EF4-FFF2-40B4-BE49-F238E27FC236}">
                <a16:creationId xmlns:a16="http://schemas.microsoft.com/office/drawing/2014/main" xmlns="" id="{C23E94F9-ECD3-4D92-9862-B58B17067C26}"/>
              </a:ext>
            </a:extLst>
          </p:cNvPr>
          <p:cNvPicPr>
            <a:picLocks noChangeAspect="1"/>
          </p:cNvPicPr>
          <p:nvPr/>
        </p:nvPicPr>
        <p:blipFill rotWithShape="1">
          <a:blip r:embed="rId8"/>
          <a:srcRect l="1885" t="40102" r="89621" b="31718"/>
          <a:stretch/>
        </p:blipFill>
        <p:spPr>
          <a:xfrm>
            <a:off x="433184" y="1079040"/>
            <a:ext cx="955698" cy="177927"/>
          </a:xfrm>
          <a:prstGeom prst="rect">
            <a:avLst/>
          </a:prstGeom>
        </p:spPr>
      </p:pic>
      <p:pic>
        <p:nvPicPr>
          <p:cNvPr id="33" name="图片 32">
            <a:extLst>
              <a:ext uri="{FF2B5EF4-FFF2-40B4-BE49-F238E27FC236}">
                <a16:creationId xmlns:a16="http://schemas.microsoft.com/office/drawing/2014/main" xmlns="" id="{573B9788-7FD9-4F7A-BFAD-73CC4767F21B}"/>
              </a:ext>
            </a:extLst>
          </p:cNvPr>
          <p:cNvPicPr>
            <a:picLocks noChangeAspect="1"/>
          </p:cNvPicPr>
          <p:nvPr/>
        </p:nvPicPr>
        <p:blipFill rotWithShape="1">
          <a:blip r:embed="rId8"/>
          <a:srcRect l="29740" t="35176" r="62116" b="27205"/>
          <a:stretch/>
        </p:blipFill>
        <p:spPr>
          <a:xfrm>
            <a:off x="452922" y="2221000"/>
            <a:ext cx="916222" cy="237520"/>
          </a:xfrm>
          <a:prstGeom prst="rect">
            <a:avLst/>
          </a:prstGeom>
        </p:spPr>
      </p:pic>
      <p:pic>
        <p:nvPicPr>
          <p:cNvPr id="34" name="图片 33">
            <a:extLst>
              <a:ext uri="{FF2B5EF4-FFF2-40B4-BE49-F238E27FC236}">
                <a16:creationId xmlns:a16="http://schemas.microsoft.com/office/drawing/2014/main" xmlns="" id="{995C8F7D-A3F0-4A4E-916D-C368053267C7}"/>
              </a:ext>
            </a:extLst>
          </p:cNvPr>
          <p:cNvPicPr>
            <a:picLocks noChangeAspect="1"/>
          </p:cNvPicPr>
          <p:nvPr/>
        </p:nvPicPr>
        <p:blipFill rotWithShape="1">
          <a:blip r:embed="rId8"/>
          <a:srcRect l="84476" t="33387" r="6642" b="28993"/>
          <a:stretch/>
        </p:blipFill>
        <p:spPr>
          <a:xfrm>
            <a:off x="357844" y="1421862"/>
            <a:ext cx="999241" cy="237520"/>
          </a:xfrm>
          <a:prstGeom prst="rect">
            <a:avLst/>
          </a:prstGeom>
        </p:spPr>
      </p:pic>
    </p:spTree>
    <p:extLst>
      <p:ext uri="{BB962C8B-B14F-4D97-AF65-F5344CB8AC3E}">
        <p14:creationId xmlns:p14="http://schemas.microsoft.com/office/powerpoint/2010/main" val="86631934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086AFE74-E5EE-4100-8CD0-D29ABE68145B}"/>
              </a:ext>
            </a:extLst>
          </p:cNvPr>
          <p:cNvSpPr>
            <a:spLocks noGrp="1"/>
          </p:cNvSpPr>
          <p:nvPr>
            <p:ph type="title"/>
          </p:nvPr>
        </p:nvSpPr>
        <p:spPr>
          <a:xfrm>
            <a:off x="530396" y="-617909"/>
            <a:ext cx="10515600" cy="1325563"/>
          </a:xfrm>
        </p:spPr>
        <p:txBody>
          <a:bodyPr/>
          <a:lstStyle/>
          <a:p>
            <a:r>
              <a:rPr lang="en-US" altLang="zh-CN" dirty="0"/>
              <a:t>Scalability to the number of regions </a:t>
            </a:r>
            <a:endParaRPr lang="zh-CN" altLang="en-US" dirty="0"/>
          </a:p>
        </p:txBody>
      </p:sp>
      <p:cxnSp>
        <p:nvCxnSpPr>
          <p:cNvPr id="15" name="直接连接符 14">
            <a:extLst>
              <a:ext uri="{FF2B5EF4-FFF2-40B4-BE49-F238E27FC236}">
                <a16:creationId xmlns:a16="http://schemas.microsoft.com/office/drawing/2014/main" xmlns="" id="{58AE84D2-4F02-4784-96AE-91872892E603}"/>
              </a:ext>
            </a:extLst>
          </p:cNvPr>
          <p:cNvCxnSpPr>
            <a:cxnSpLocks/>
          </p:cNvCxnSpPr>
          <p:nvPr/>
        </p:nvCxnSpPr>
        <p:spPr>
          <a:xfrm>
            <a:off x="4676382" y="1189521"/>
            <a:ext cx="7200000" cy="0"/>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xmlns="" id="{14F6FF0C-C891-422A-A253-668CB9C7AF90}"/>
              </a:ext>
            </a:extLst>
          </p:cNvPr>
          <p:cNvCxnSpPr>
            <a:cxnSpLocks/>
          </p:cNvCxnSpPr>
          <p:nvPr/>
        </p:nvCxnSpPr>
        <p:spPr>
          <a:xfrm>
            <a:off x="4676381" y="3169521"/>
            <a:ext cx="7200000" cy="0"/>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xmlns="" id="{6B9603A2-FE8F-4784-930E-A28055D8A320}"/>
              </a:ext>
            </a:extLst>
          </p:cNvPr>
          <p:cNvCxnSpPr>
            <a:cxnSpLocks/>
          </p:cNvCxnSpPr>
          <p:nvPr/>
        </p:nvCxnSpPr>
        <p:spPr>
          <a:xfrm>
            <a:off x="5036382" y="829520"/>
            <a:ext cx="0" cy="4680000"/>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xmlns="" id="{5789F611-5237-415C-8964-50DBF602E591}"/>
              </a:ext>
            </a:extLst>
          </p:cNvPr>
          <p:cNvCxnSpPr>
            <a:cxnSpLocks/>
          </p:cNvCxnSpPr>
          <p:nvPr/>
        </p:nvCxnSpPr>
        <p:spPr>
          <a:xfrm>
            <a:off x="8276382" y="829520"/>
            <a:ext cx="0" cy="4680000"/>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4" name="文本框 23">
            <a:extLst>
              <a:ext uri="{FF2B5EF4-FFF2-40B4-BE49-F238E27FC236}">
                <a16:creationId xmlns:a16="http://schemas.microsoft.com/office/drawing/2014/main" xmlns="" id="{0D855A7C-31F7-4D7A-9D41-41C7207A6098}"/>
              </a:ext>
            </a:extLst>
          </p:cNvPr>
          <p:cNvSpPr txBox="1"/>
          <p:nvPr/>
        </p:nvSpPr>
        <p:spPr>
          <a:xfrm>
            <a:off x="4370602" y="1874731"/>
            <a:ext cx="2184395" cy="369332"/>
          </a:xfrm>
          <a:prstGeom prst="rect">
            <a:avLst/>
          </a:prstGeom>
          <a:noFill/>
        </p:spPr>
        <p:txBody>
          <a:bodyPr wrap="square" rtlCol="0">
            <a:spAutoFit/>
          </a:bodyPr>
          <a:lstStyle/>
          <a:p>
            <a:r>
              <a:rPr lang="en-US" altLang="zh-CN" b="1"/>
              <a:t>IRTs</a:t>
            </a:r>
            <a:endParaRPr lang="zh-CN" altLang="en-US" b="1"/>
          </a:p>
        </p:txBody>
      </p:sp>
      <p:sp>
        <p:nvSpPr>
          <p:cNvPr id="25" name="文本框 24">
            <a:extLst>
              <a:ext uri="{FF2B5EF4-FFF2-40B4-BE49-F238E27FC236}">
                <a16:creationId xmlns:a16="http://schemas.microsoft.com/office/drawing/2014/main" xmlns="" id="{1B7C6F20-D8D8-4F51-9001-5DA9FFF253E5}"/>
              </a:ext>
            </a:extLst>
          </p:cNvPr>
          <p:cNvSpPr txBox="1"/>
          <p:nvPr/>
        </p:nvSpPr>
        <p:spPr>
          <a:xfrm>
            <a:off x="4359579" y="3835789"/>
            <a:ext cx="2184395" cy="369332"/>
          </a:xfrm>
          <a:prstGeom prst="rect">
            <a:avLst/>
          </a:prstGeom>
          <a:noFill/>
        </p:spPr>
        <p:txBody>
          <a:bodyPr wrap="square" rtlCol="0">
            <a:spAutoFit/>
          </a:bodyPr>
          <a:lstStyle/>
          <a:p>
            <a:r>
              <a:rPr lang="en-US" altLang="zh-CN" b="1"/>
              <a:t>CRTs</a:t>
            </a:r>
            <a:endParaRPr lang="zh-CN" altLang="en-US" b="1"/>
          </a:p>
        </p:txBody>
      </p:sp>
      <p:sp>
        <p:nvSpPr>
          <p:cNvPr id="26" name="文本框 25">
            <a:extLst>
              <a:ext uri="{FF2B5EF4-FFF2-40B4-BE49-F238E27FC236}">
                <a16:creationId xmlns:a16="http://schemas.microsoft.com/office/drawing/2014/main" xmlns="" id="{BD51CD8C-4F8E-4171-9782-199BF93D08F1}"/>
              </a:ext>
            </a:extLst>
          </p:cNvPr>
          <p:cNvSpPr txBox="1"/>
          <p:nvPr/>
        </p:nvSpPr>
        <p:spPr>
          <a:xfrm>
            <a:off x="9010278" y="815523"/>
            <a:ext cx="2184395" cy="369332"/>
          </a:xfrm>
          <a:prstGeom prst="rect">
            <a:avLst/>
          </a:prstGeom>
          <a:noFill/>
        </p:spPr>
        <p:txBody>
          <a:bodyPr wrap="square" rtlCol="0">
            <a:spAutoFit/>
          </a:bodyPr>
          <a:lstStyle/>
          <a:p>
            <a:r>
              <a:rPr lang="en-US" altLang="zh-CN" b="1"/>
              <a:t>99% tail-latency</a:t>
            </a:r>
            <a:endParaRPr lang="zh-CN" altLang="en-US" b="1"/>
          </a:p>
        </p:txBody>
      </p:sp>
      <p:sp>
        <p:nvSpPr>
          <p:cNvPr id="27" name="文本框 26">
            <a:extLst>
              <a:ext uri="{FF2B5EF4-FFF2-40B4-BE49-F238E27FC236}">
                <a16:creationId xmlns:a16="http://schemas.microsoft.com/office/drawing/2014/main" xmlns="" id="{9BA0CC41-2A48-4BFA-9E60-17D707000591}"/>
              </a:ext>
            </a:extLst>
          </p:cNvPr>
          <p:cNvSpPr txBox="1"/>
          <p:nvPr/>
        </p:nvSpPr>
        <p:spPr>
          <a:xfrm>
            <a:off x="5731988" y="806549"/>
            <a:ext cx="2184395" cy="369332"/>
          </a:xfrm>
          <a:prstGeom prst="rect">
            <a:avLst/>
          </a:prstGeom>
          <a:noFill/>
        </p:spPr>
        <p:txBody>
          <a:bodyPr wrap="square" rtlCol="0">
            <a:spAutoFit/>
          </a:bodyPr>
          <a:lstStyle/>
          <a:p>
            <a:r>
              <a:rPr lang="en-US" altLang="zh-CN" b="1"/>
              <a:t>Median latency</a:t>
            </a:r>
            <a:endParaRPr lang="zh-CN" altLang="en-US" b="1"/>
          </a:p>
        </p:txBody>
      </p:sp>
      <p:cxnSp>
        <p:nvCxnSpPr>
          <p:cNvPr id="35" name="直接连接符 34">
            <a:extLst>
              <a:ext uri="{FF2B5EF4-FFF2-40B4-BE49-F238E27FC236}">
                <a16:creationId xmlns:a16="http://schemas.microsoft.com/office/drawing/2014/main" xmlns="" id="{052ACBF4-3886-44D9-A70E-73EAD32781EA}"/>
              </a:ext>
            </a:extLst>
          </p:cNvPr>
          <p:cNvCxnSpPr>
            <a:cxnSpLocks/>
          </p:cNvCxnSpPr>
          <p:nvPr/>
        </p:nvCxnSpPr>
        <p:spPr>
          <a:xfrm>
            <a:off x="4676381" y="5149521"/>
            <a:ext cx="7200000" cy="0"/>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 35">
            <a:extLst>
              <a:ext uri="{FF2B5EF4-FFF2-40B4-BE49-F238E27FC236}">
                <a16:creationId xmlns:a16="http://schemas.microsoft.com/office/drawing/2014/main" xmlns="" id="{30A630FC-22A8-4912-9A32-96F658A76197}"/>
              </a:ext>
            </a:extLst>
          </p:cNvPr>
          <p:cNvCxnSpPr>
            <a:cxnSpLocks/>
          </p:cNvCxnSpPr>
          <p:nvPr/>
        </p:nvCxnSpPr>
        <p:spPr>
          <a:xfrm>
            <a:off x="11516382" y="829520"/>
            <a:ext cx="0" cy="4680000"/>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0" name="文本框 59">
            <a:extLst>
              <a:ext uri="{FF2B5EF4-FFF2-40B4-BE49-F238E27FC236}">
                <a16:creationId xmlns:a16="http://schemas.microsoft.com/office/drawing/2014/main" xmlns="" id="{021F1FE4-50D0-407D-806B-B1393783C36E}"/>
              </a:ext>
            </a:extLst>
          </p:cNvPr>
          <p:cNvSpPr txBox="1"/>
          <p:nvPr/>
        </p:nvSpPr>
        <p:spPr>
          <a:xfrm>
            <a:off x="897916" y="5806721"/>
            <a:ext cx="6162264" cy="369332"/>
          </a:xfrm>
          <a:prstGeom prst="rect">
            <a:avLst/>
          </a:prstGeom>
          <a:noFill/>
        </p:spPr>
        <p:txBody>
          <a:bodyPr wrap="none" rtlCol="0">
            <a:spAutoFit/>
          </a:bodyPr>
          <a:lstStyle/>
          <a:p>
            <a:pPr marL="285750" indent="-285750">
              <a:buFont typeface="Arial" panose="020B0604020202020204" pitchFamily="34" charset="0"/>
              <a:buChar char="•"/>
            </a:pPr>
            <a:r>
              <a:rPr lang="en-US" altLang="zh-CN" dirty="0"/>
              <a:t>DAST’s</a:t>
            </a:r>
            <a:r>
              <a:rPr lang="zh-CN" altLang="en-US" dirty="0"/>
              <a:t> </a:t>
            </a:r>
            <a:r>
              <a:rPr lang="en-US" altLang="zh-CN" dirty="0"/>
              <a:t>performance</a:t>
            </a:r>
            <a:r>
              <a:rPr lang="zh-CN" altLang="en-US" dirty="0"/>
              <a:t> </a:t>
            </a:r>
            <a:r>
              <a:rPr lang="en-US" altLang="zh-CN" dirty="0"/>
              <a:t>is</a:t>
            </a:r>
            <a:r>
              <a:rPr lang="zh-CN" altLang="en-US" dirty="0"/>
              <a:t> </a:t>
            </a:r>
            <a:r>
              <a:rPr lang="en-US" altLang="zh-CN" dirty="0"/>
              <a:t>scalable</a:t>
            </a:r>
            <a:r>
              <a:rPr lang="zh-CN" altLang="en-US" dirty="0"/>
              <a:t> </a:t>
            </a:r>
            <a:r>
              <a:rPr lang="en-US" altLang="zh-CN" dirty="0"/>
              <a:t>to</a:t>
            </a:r>
            <a:r>
              <a:rPr lang="zh-CN" altLang="en-US" dirty="0"/>
              <a:t> </a:t>
            </a:r>
            <a:r>
              <a:rPr lang="en-US" altLang="zh-CN" dirty="0"/>
              <a:t>the</a:t>
            </a:r>
            <a:r>
              <a:rPr lang="zh-CN" altLang="en-US" dirty="0"/>
              <a:t> </a:t>
            </a:r>
            <a:r>
              <a:rPr lang="en-US" altLang="zh-CN" dirty="0"/>
              <a:t>number</a:t>
            </a:r>
            <a:r>
              <a:rPr lang="zh-CN" altLang="en-US" dirty="0"/>
              <a:t> </a:t>
            </a:r>
            <a:r>
              <a:rPr lang="en-US" altLang="zh-CN" dirty="0"/>
              <a:t>of</a:t>
            </a:r>
            <a:r>
              <a:rPr lang="zh-CN" altLang="en-US" dirty="0"/>
              <a:t> </a:t>
            </a:r>
            <a:r>
              <a:rPr lang="en-US" altLang="zh-CN" dirty="0"/>
              <a:t>regions.</a:t>
            </a:r>
            <a:r>
              <a:rPr lang="zh-CN" altLang="en-US" dirty="0"/>
              <a:t> </a:t>
            </a:r>
            <a:endParaRPr lang="en-US" altLang="zh-CN" dirty="0"/>
          </a:p>
        </p:txBody>
      </p:sp>
      <p:pic>
        <p:nvPicPr>
          <p:cNvPr id="12" name="图片 11" descr="图表, 折线图&#10;&#10;描述已自动生成">
            <a:extLst>
              <a:ext uri="{FF2B5EF4-FFF2-40B4-BE49-F238E27FC236}">
                <a16:creationId xmlns:a16="http://schemas.microsoft.com/office/drawing/2014/main" xmlns="" id="{44406A76-5EED-4C72-82EC-F9E97C9879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96381" y="3280448"/>
            <a:ext cx="3000000" cy="1800000"/>
          </a:xfrm>
          <a:prstGeom prst="rect">
            <a:avLst/>
          </a:prstGeom>
        </p:spPr>
      </p:pic>
      <p:pic>
        <p:nvPicPr>
          <p:cNvPr id="16" name="图片 15" descr="图表&#10;&#10;描述已自动生成">
            <a:extLst>
              <a:ext uri="{FF2B5EF4-FFF2-40B4-BE49-F238E27FC236}">
                <a16:creationId xmlns:a16="http://schemas.microsoft.com/office/drawing/2014/main" xmlns="" id="{39FB6074-A884-4A5D-9CA6-6B288A14D8A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74996" y="1324092"/>
            <a:ext cx="3000000" cy="1800000"/>
          </a:xfrm>
          <a:prstGeom prst="rect">
            <a:avLst/>
          </a:prstGeom>
        </p:spPr>
      </p:pic>
      <p:pic>
        <p:nvPicPr>
          <p:cNvPr id="20" name="图片 19" descr="图表, 折线图&#10;&#10;描述已自动生成">
            <a:extLst>
              <a:ext uri="{FF2B5EF4-FFF2-40B4-BE49-F238E27FC236}">
                <a16:creationId xmlns:a16="http://schemas.microsoft.com/office/drawing/2014/main" xmlns="" id="{22C21886-7166-4220-B99E-92CBE007B24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96382" y="1334781"/>
            <a:ext cx="3000000" cy="1800000"/>
          </a:xfrm>
          <a:prstGeom prst="rect">
            <a:avLst/>
          </a:prstGeom>
        </p:spPr>
      </p:pic>
      <p:pic>
        <p:nvPicPr>
          <p:cNvPr id="22" name="图片 21" descr="图表, 折线图&#10;&#10;描述已自动生成">
            <a:extLst>
              <a:ext uri="{FF2B5EF4-FFF2-40B4-BE49-F238E27FC236}">
                <a16:creationId xmlns:a16="http://schemas.microsoft.com/office/drawing/2014/main" xmlns="" id="{32012CFD-94E0-4594-A096-B202BF949CB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156382" y="3258662"/>
            <a:ext cx="3000000" cy="1800000"/>
          </a:xfrm>
          <a:prstGeom prst="rect">
            <a:avLst/>
          </a:prstGeom>
        </p:spPr>
      </p:pic>
      <p:pic>
        <p:nvPicPr>
          <p:cNvPr id="29" name="图片 28" descr="图表, 折线图&#10;&#10;描述已自动生成">
            <a:extLst>
              <a:ext uri="{FF2B5EF4-FFF2-40B4-BE49-F238E27FC236}">
                <a16:creationId xmlns:a16="http://schemas.microsoft.com/office/drawing/2014/main" xmlns="" id="{92DB15F0-0B7B-4438-8519-62564DF047C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58657" y="3138119"/>
            <a:ext cx="3440616" cy="2064370"/>
          </a:xfrm>
          <a:prstGeom prst="rect">
            <a:avLst/>
          </a:prstGeom>
        </p:spPr>
      </p:pic>
      <p:sp>
        <p:nvSpPr>
          <p:cNvPr id="28" name="文本框 27">
            <a:extLst>
              <a:ext uri="{FF2B5EF4-FFF2-40B4-BE49-F238E27FC236}">
                <a16:creationId xmlns:a16="http://schemas.microsoft.com/office/drawing/2014/main" xmlns="" id="{737BB76A-C816-4717-9F23-73C55D1E2526}"/>
              </a:ext>
            </a:extLst>
          </p:cNvPr>
          <p:cNvSpPr txBox="1"/>
          <p:nvPr/>
        </p:nvSpPr>
        <p:spPr>
          <a:xfrm>
            <a:off x="1780602" y="2281914"/>
            <a:ext cx="1792478" cy="338554"/>
          </a:xfrm>
          <a:prstGeom prst="rect">
            <a:avLst/>
          </a:prstGeom>
          <a:noFill/>
        </p:spPr>
        <p:txBody>
          <a:bodyPr wrap="none" rtlCol="0">
            <a:spAutoFit/>
          </a:bodyPr>
          <a:lstStyle/>
          <a:p>
            <a:r>
              <a:rPr lang="en-US" altLang="zh-CN" sz="1600" dirty="0"/>
              <a:t>SLOG [VLDB ’19]</a:t>
            </a:r>
            <a:endParaRPr lang="zh-CN" altLang="en-US" sz="1600" dirty="0"/>
          </a:p>
        </p:txBody>
      </p:sp>
      <p:sp>
        <p:nvSpPr>
          <p:cNvPr id="30" name="文本框 29">
            <a:extLst>
              <a:ext uri="{FF2B5EF4-FFF2-40B4-BE49-F238E27FC236}">
                <a16:creationId xmlns:a16="http://schemas.microsoft.com/office/drawing/2014/main" xmlns="" id="{EDEB2011-05AC-4AFD-9801-EBE8460A43EE}"/>
              </a:ext>
            </a:extLst>
          </p:cNvPr>
          <p:cNvSpPr txBox="1"/>
          <p:nvPr/>
        </p:nvSpPr>
        <p:spPr>
          <a:xfrm>
            <a:off x="1786463" y="1109892"/>
            <a:ext cx="667170" cy="338554"/>
          </a:xfrm>
          <a:prstGeom prst="rect">
            <a:avLst/>
          </a:prstGeom>
          <a:noFill/>
        </p:spPr>
        <p:txBody>
          <a:bodyPr wrap="none" rtlCol="0">
            <a:spAutoFit/>
          </a:bodyPr>
          <a:lstStyle/>
          <a:p>
            <a:r>
              <a:rPr lang="en-US" altLang="zh-CN" sz="1600" dirty="0"/>
              <a:t>DAST</a:t>
            </a:r>
            <a:endParaRPr lang="zh-CN" altLang="en-US" sz="1600" dirty="0"/>
          </a:p>
        </p:txBody>
      </p:sp>
      <p:sp>
        <p:nvSpPr>
          <p:cNvPr id="31" name="文本框 30">
            <a:extLst>
              <a:ext uri="{FF2B5EF4-FFF2-40B4-BE49-F238E27FC236}">
                <a16:creationId xmlns:a16="http://schemas.microsoft.com/office/drawing/2014/main" xmlns="" id="{72E52C0A-FBCD-4C15-B5CA-A87DB126E02F}"/>
              </a:ext>
            </a:extLst>
          </p:cNvPr>
          <p:cNvSpPr txBox="1"/>
          <p:nvPr/>
        </p:nvSpPr>
        <p:spPr>
          <a:xfrm>
            <a:off x="1786463" y="1503327"/>
            <a:ext cx="1736373" cy="338554"/>
          </a:xfrm>
          <a:prstGeom prst="rect">
            <a:avLst/>
          </a:prstGeom>
          <a:noFill/>
        </p:spPr>
        <p:txBody>
          <a:bodyPr wrap="none" rtlCol="0">
            <a:spAutoFit/>
          </a:bodyPr>
          <a:lstStyle/>
          <a:p>
            <a:r>
              <a:rPr lang="en-US" altLang="zh-CN" sz="1600" dirty="0"/>
              <a:t>Janus [OSDI ’16]</a:t>
            </a:r>
            <a:endParaRPr lang="zh-CN" altLang="en-US" sz="1600" dirty="0"/>
          </a:p>
        </p:txBody>
      </p:sp>
      <p:sp>
        <p:nvSpPr>
          <p:cNvPr id="32" name="文本框 31">
            <a:extLst>
              <a:ext uri="{FF2B5EF4-FFF2-40B4-BE49-F238E27FC236}">
                <a16:creationId xmlns:a16="http://schemas.microsoft.com/office/drawing/2014/main" xmlns="" id="{99C86881-56D3-45F9-8B70-571E6ABE4253}"/>
              </a:ext>
            </a:extLst>
          </p:cNvPr>
          <p:cNvSpPr txBox="1"/>
          <p:nvPr/>
        </p:nvSpPr>
        <p:spPr>
          <a:xfrm>
            <a:off x="1783095" y="1888118"/>
            <a:ext cx="1840825" cy="338554"/>
          </a:xfrm>
          <a:prstGeom prst="rect">
            <a:avLst/>
          </a:prstGeom>
          <a:noFill/>
        </p:spPr>
        <p:txBody>
          <a:bodyPr wrap="none" rtlCol="0">
            <a:spAutoFit/>
          </a:bodyPr>
          <a:lstStyle/>
          <a:p>
            <a:r>
              <a:rPr lang="en-US" altLang="zh-CN" sz="1600" dirty="0"/>
              <a:t>TAPIR [SOSP ’15]</a:t>
            </a:r>
            <a:endParaRPr lang="zh-CN" altLang="en-US" sz="1600" dirty="0"/>
          </a:p>
        </p:txBody>
      </p:sp>
      <p:pic>
        <p:nvPicPr>
          <p:cNvPr id="33" name="图片 32">
            <a:extLst>
              <a:ext uri="{FF2B5EF4-FFF2-40B4-BE49-F238E27FC236}">
                <a16:creationId xmlns:a16="http://schemas.microsoft.com/office/drawing/2014/main" xmlns="" id="{F9F58848-9E2A-4D15-B3BE-3AD25FA24306}"/>
              </a:ext>
            </a:extLst>
          </p:cNvPr>
          <p:cNvPicPr>
            <a:picLocks noChangeAspect="1"/>
          </p:cNvPicPr>
          <p:nvPr/>
        </p:nvPicPr>
        <p:blipFill rotWithShape="1">
          <a:blip r:embed="rId8"/>
          <a:srcRect l="56593" t="39680" r="33641" b="32235"/>
          <a:stretch/>
        </p:blipFill>
        <p:spPr>
          <a:xfrm>
            <a:off x="641768" y="1941936"/>
            <a:ext cx="1098747" cy="193988"/>
          </a:xfrm>
          <a:prstGeom prst="rect">
            <a:avLst/>
          </a:prstGeom>
        </p:spPr>
      </p:pic>
      <p:pic>
        <p:nvPicPr>
          <p:cNvPr id="34" name="图片 33">
            <a:extLst>
              <a:ext uri="{FF2B5EF4-FFF2-40B4-BE49-F238E27FC236}">
                <a16:creationId xmlns:a16="http://schemas.microsoft.com/office/drawing/2014/main" xmlns="" id="{5EDD6D9A-3F0E-4940-AA2D-142517A421D7}"/>
              </a:ext>
            </a:extLst>
          </p:cNvPr>
          <p:cNvPicPr>
            <a:picLocks noChangeAspect="1"/>
          </p:cNvPicPr>
          <p:nvPr/>
        </p:nvPicPr>
        <p:blipFill rotWithShape="1">
          <a:blip r:embed="rId8"/>
          <a:srcRect l="1885" t="40102" r="89621" b="31718"/>
          <a:stretch/>
        </p:blipFill>
        <p:spPr>
          <a:xfrm>
            <a:off x="762784" y="1195547"/>
            <a:ext cx="955698" cy="177927"/>
          </a:xfrm>
          <a:prstGeom prst="rect">
            <a:avLst/>
          </a:prstGeom>
        </p:spPr>
      </p:pic>
      <p:pic>
        <p:nvPicPr>
          <p:cNvPr id="37" name="图片 36">
            <a:extLst>
              <a:ext uri="{FF2B5EF4-FFF2-40B4-BE49-F238E27FC236}">
                <a16:creationId xmlns:a16="http://schemas.microsoft.com/office/drawing/2014/main" xmlns="" id="{73B35711-7B9D-4B8D-B113-03C79439532C}"/>
              </a:ext>
            </a:extLst>
          </p:cNvPr>
          <p:cNvPicPr>
            <a:picLocks noChangeAspect="1"/>
          </p:cNvPicPr>
          <p:nvPr/>
        </p:nvPicPr>
        <p:blipFill rotWithShape="1">
          <a:blip r:embed="rId8"/>
          <a:srcRect l="29740" t="35176" r="62116" b="27205"/>
          <a:stretch/>
        </p:blipFill>
        <p:spPr>
          <a:xfrm>
            <a:off x="782522" y="2337507"/>
            <a:ext cx="916222" cy="237520"/>
          </a:xfrm>
          <a:prstGeom prst="rect">
            <a:avLst/>
          </a:prstGeom>
        </p:spPr>
      </p:pic>
      <p:pic>
        <p:nvPicPr>
          <p:cNvPr id="38" name="图片 37">
            <a:extLst>
              <a:ext uri="{FF2B5EF4-FFF2-40B4-BE49-F238E27FC236}">
                <a16:creationId xmlns:a16="http://schemas.microsoft.com/office/drawing/2014/main" xmlns="" id="{0F388244-A8D0-4BB1-B2C9-7A3DA76B5892}"/>
              </a:ext>
            </a:extLst>
          </p:cNvPr>
          <p:cNvPicPr>
            <a:picLocks noChangeAspect="1"/>
          </p:cNvPicPr>
          <p:nvPr/>
        </p:nvPicPr>
        <p:blipFill rotWithShape="1">
          <a:blip r:embed="rId8"/>
          <a:srcRect l="84476" t="33387" r="6642" b="28993"/>
          <a:stretch/>
        </p:blipFill>
        <p:spPr>
          <a:xfrm>
            <a:off x="687444" y="1538369"/>
            <a:ext cx="999241" cy="237520"/>
          </a:xfrm>
          <a:prstGeom prst="rect">
            <a:avLst/>
          </a:prstGeom>
        </p:spPr>
      </p:pic>
    </p:spTree>
    <p:extLst>
      <p:ext uri="{BB962C8B-B14F-4D97-AF65-F5344CB8AC3E}">
        <p14:creationId xmlns:p14="http://schemas.microsoft.com/office/powerpoint/2010/main" val="29663430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C8C336E7-238B-4185-8B91-D141EE53CD39}"/>
              </a:ext>
            </a:extLst>
          </p:cNvPr>
          <p:cNvSpPr>
            <a:spLocks noGrp="1"/>
          </p:cNvSpPr>
          <p:nvPr>
            <p:ph type="title"/>
          </p:nvPr>
        </p:nvSpPr>
        <p:spPr>
          <a:xfrm>
            <a:off x="838200" y="-441973"/>
            <a:ext cx="10515600" cy="1325563"/>
          </a:xfrm>
        </p:spPr>
        <p:txBody>
          <a:bodyPr/>
          <a:lstStyle/>
          <a:p>
            <a:r>
              <a:rPr lang="en-US" altLang="zh-CN" dirty="0"/>
              <a:t>Robustness under cross-region </a:t>
            </a:r>
            <a:r>
              <a:rPr lang="en-US" altLang="zh-CN"/>
              <a:t>network </a:t>
            </a:r>
            <a:r>
              <a:rPr lang="en-US" altLang="zh-CN" smtClean="0"/>
              <a:t>anomalies </a:t>
            </a:r>
            <a:endParaRPr lang="zh-CN" altLang="en-US" dirty="0"/>
          </a:p>
        </p:txBody>
      </p:sp>
      <p:sp>
        <p:nvSpPr>
          <p:cNvPr id="3" name="内容占位符 2">
            <a:extLst>
              <a:ext uri="{FF2B5EF4-FFF2-40B4-BE49-F238E27FC236}">
                <a16:creationId xmlns:a16="http://schemas.microsoft.com/office/drawing/2014/main" xmlns="" id="{530EB75D-A457-472C-80D3-CC1B79A46323}"/>
              </a:ext>
            </a:extLst>
          </p:cNvPr>
          <p:cNvSpPr>
            <a:spLocks noGrp="1"/>
          </p:cNvSpPr>
          <p:nvPr>
            <p:ph idx="1"/>
          </p:nvPr>
        </p:nvSpPr>
        <p:spPr>
          <a:xfrm>
            <a:off x="838200" y="1152640"/>
            <a:ext cx="10515600" cy="4351338"/>
          </a:xfrm>
        </p:spPr>
        <p:txBody>
          <a:bodyPr/>
          <a:lstStyle/>
          <a:p>
            <a:r>
              <a:rPr lang="en-US" altLang="zh-CN" dirty="0"/>
              <a:t>We change the cross-region RTT from 100ms to (100 ± x) </a:t>
            </a:r>
            <a:r>
              <a:rPr lang="en-US" altLang="zh-CN" dirty="0" err="1"/>
              <a:t>ms.</a:t>
            </a:r>
            <a:endParaRPr lang="en-US" altLang="zh-CN" dirty="0"/>
          </a:p>
          <a:p>
            <a:endParaRPr lang="en-US" altLang="zh-CN" dirty="0"/>
          </a:p>
          <a:p>
            <a:endParaRPr lang="en-US" altLang="zh-CN" dirty="0"/>
          </a:p>
          <a:p>
            <a:endParaRPr lang="en-US" altLang="zh-CN" dirty="0"/>
          </a:p>
          <a:p>
            <a:r>
              <a:rPr lang="en-US" altLang="zh-CN" dirty="0"/>
              <a:t>We increase/decrease the cross-region at each vertical dotted line.</a:t>
            </a:r>
            <a:endParaRPr lang="zh-CN" altLang="en-US" dirty="0"/>
          </a:p>
          <a:p>
            <a:endParaRPr lang="zh-CN" altLang="en-US" dirty="0"/>
          </a:p>
        </p:txBody>
      </p:sp>
      <p:pic>
        <p:nvPicPr>
          <p:cNvPr id="6" name="图片 5">
            <a:extLst>
              <a:ext uri="{FF2B5EF4-FFF2-40B4-BE49-F238E27FC236}">
                <a16:creationId xmlns:a16="http://schemas.microsoft.com/office/drawing/2014/main" xmlns="" id="{8EACA85E-E52B-4243-A6F0-B05397CB9B57}"/>
              </a:ext>
            </a:extLst>
          </p:cNvPr>
          <p:cNvPicPr>
            <a:picLocks noChangeAspect="1"/>
          </p:cNvPicPr>
          <p:nvPr/>
        </p:nvPicPr>
        <p:blipFill rotWithShape="1">
          <a:blip r:embed="rId3"/>
          <a:srcRect t="50912" b="8592"/>
          <a:stretch/>
        </p:blipFill>
        <p:spPr>
          <a:xfrm>
            <a:off x="2617283" y="4869598"/>
            <a:ext cx="7082140" cy="1671523"/>
          </a:xfrm>
          <a:prstGeom prst="rect">
            <a:avLst/>
          </a:prstGeom>
        </p:spPr>
      </p:pic>
      <p:pic>
        <p:nvPicPr>
          <p:cNvPr id="7" name="图片 6">
            <a:extLst>
              <a:ext uri="{FF2B5EF4-FFF2-40B4-BE49-F238E27FC236}">
                <a16:creationId xmlns:a16="http://schemas.microsoft.com/office/drawing/2014/main" xmlns="" id="{FA96CB52-A989-44F2-9A25-D6F977008AAF}"/>
              </a:ext>
            </a:extLst>
          </p:cNvPr>
          <p:cNvPicPr>
            <a:picLocks noChangeAspect="1"/>
          </p:cNvPicPr>
          <p:nvPr/>
        </p:nvPicPr>
        <p:blipFill rotWithShape="1">
          <a:blip r:embed="rId3"/>
          <a:srcRect b="56616"/>
          <a:stretch/>
        </p:blipFill>
        <p:spPr>
          <a:xfrm>
            <a:off x="2617283" y="1919775"/>
            <a:ext cx="7082140" cy="1790700"/>
          </a:xfrm>
          <a:prstGeom prst="rect">
            <a:avLst/>
          </a:prstGeom>
        </p:spPr>
      </p:pic>
    </p:spTree>
    <p:extLst>
      <p:ext uri="{BB962C8B-B14F-4D97-AF65-F5344CB8AC3E}">
        <p14:creationId xmlns:p14="http://schemas.microsoft.com/office/powerpoint/2010/main" val="306095159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394E1C74-4CA3-4700-AC8A-DA64B07D5E25}"/>
              </a:ext>
            </a:extLst>
          </p:cNvPr>
          <p:cNvSpPr>
            <a:spLocks noGrp="1"/>
          </p:cNvSpPr>
          <p:nvPr>
            <p:ph type="title"/>
          </p:nvPr>
        </p:nvSpPr>
        <p:spPr>
          <a:xfrm>
            <a:off x="838200" y="-196850"/>
            <a:ext cx="10515600" cy="1325563"/>
          </a:xfrm>
        </p:spPr>
        <p:txBody>
          <a:bodyPr/>
          <a:lstStyle/>
          <a:p>
            <a:r>
              <a:rPr lang="en-US" altLang="zh-CN" dirty="0"/>
              <a:t>Conclusion</a:t>
            </a:r>
            <a:endParaRPr lang="zh-CN" altLang="en-US" dirty="0"/>
          </a:p>
        </p:txBody>
      </p:sp>
      <p:sp>
        <p:nvSpPr>
          <p:cNvPr id="3" name="内容占位符 2">
            <a:extLst>
              <a:ext uri="{FF2B5EF4-FFF2-40B4-BE49-F238E27FC236}">
                <a16:creationId xmlns:a16="http://schemas.microsoft.com/office/drawing/2014/main" xmlns="" id="{4A0A9C37-469B-49E8-8892-7892474327D3}"/>
              </a:ext>
            </a:extLst>
          </p:cNvPr>
          <p:cNvSpPr>
            <a:spLocks noGrp="1"/>
          </p:cNvSpPr>
          <p:nvPr>
            <p:ph idx="1"/>
          </p:nvPr>
        </p:nvSpPr>
        <p:spPr>
          <a:xfrm>
            <a:off x="838200" y="1463675"/>
            <a:ext cx="10515600" cy="4832350"/>
          </a:xfrm>
        </p:spPr>
        <p:txBody>
          <a:bodyPr>
            <a:normAutofit fontScale="85000" lnSpcReduction="20000"/>
          </a:bodyPr>
          <a:lstStyle/>
          <a:p>
            <a:r>
              <a:rPr lang="en-US" altLang="zh-CN" dirty="0"/>
              <a:t>DAST is the first edge computing database that ensures serializability, low tail-latency, and high scalability.   </a:t>
            </a:r>
          </a:p>
          <a:p>
            <a:pPr lvl="1"/>
            <a:r>
              <a:rPr lang="en-US" altLang="zh-CN" dirty="0"/>
              <a:t>Existing edge computing databases do not ensure serializability. </a:t>
            </a:r>
          </a:p>
          <a:p>
            <a:pPr lvl="1"/>
            <a:r>
              <a:rPr lang="en-US" altLang="zh-CN" dirty="0"/>
              <a:t>Traditional geo-distributed databases are not designed for meeting R1, R2, R3 on edge. </a:t>
            </a:r>
          </a:p>
          <a:p>
            <a:r>
              <a:rPr lang="en-US" altLang="zh-CN" dirty="0"/>
              <a:t>DAST has the potential to deploy many </a:t>
            </a:r>
            <a:r>
              <a:rPr lang="en-US" altLang="zh-CN"/>
              <a:t>mission-critical </a:t>
            </a:r>
            <a:r>
              <a:rPr lang="en-US" altLang="zh-CN" dirty="0"/>
              <a:t>edge computing applications. </a:t>
            </a:r>
          </a:p>
          <a:p>
            <a:pPr lvl="1"/>
            <a:r>
              <a:rPr lang="en-US" altLang="zh-CN" dirty="0"/>
              <a:t>Real-time traffic management&amp; vehicular networks [</a:t>
            </a:r>
            <a:r>
              <a:rPr lang="en-US" altLang="zh-CN" dirty="0" err="1"/>
              <a:t>EdgeSys</a:t>
            </a:r>
            <a:r>
              <a:rPr lang="en-US" altLang="zh-CN" dirty="0"/>
              <a:t> ’21, </a:t>
            </a:r>
            <a:r>
              <a:rPr lang="en-US" altLang="zh-CN" dirty="0" err="1"/>
              <a:t>EdgeSys</a:t>
            </a:r>
            <a:r>
              <a:rPr lang="en-US" altLang="zh-CN" dirty="0"/>
              <a:t> ’19, </a:t>
            </a:r>
            <a:r>
              <a:rPr lang="en-US" altLang="zh-CN" dirty="0" err="1"/>
              <a:t>EdgeSys</a:t>
            </a:r>
            <a:r>
              <a:rPr lang="en-US" altLang="zh-CN" dirty="0"/>
              <a:t> ‘18].</a:t>
            </a:r>
          </a:p>
          <a:p>
            <a:pPr lvl="1"/>
            <a:r>
              <a:rPr lang="en-US" altLang="zh-CN" dirty="0"/>
              <a:t>Health monitoring&amp; ambulance arrangement [</a:t>
            </a:r>
            <a:r>
              <a:rPr lang="en-US" altLang="zh-CN" dirty="0" err="1"/>
              <a:t>EdgeSys</a:t>
            </a:r>
            <a:r>
              <a:rPr lang="en-US" altLang="zh-CN" dirty="0"/>
              <a:t> ’20].</a:t>
            </a:r>
          </a:p>
          <a:p>
            <a:pPr lvl="1"/>
            <a:r>
              <a:rPr lang="en-US" altLang="zh-CN" dirty="0"/>
              <a:t>Integration of UAV system into national airspace system [NASA].</a:t>
            </a:r>
          </a:p>
          <a:p>
            <a:pPr lvl="1"/>
            <a:r>
              <a:rPr lang="en-US" altLang="zh-CN" dirty="0"/>
              <a:t>Trading &amp; retailing [Transactions on SMC ’19, ICC ’19, ICEC ’18, Goldman Sachs].</a:t>
            </a:r>
          </a:p>
          <a:p>
            <a:pPr lvl="1"/>
            <a:r>
              <a:rPr lang="en-US" altLang="zh-CN" dirty="0"/>
              <a:t>Industrial management systems [IEEE Comm ’18, </a:t>
            </a:r>
            <a:r>
              <a:rPr lang="en-US" altLang="zh-CN" dirty="0" err="1"/>
              <a:t>ToII</a:t>
            </a:r>
            <a:r>
              <a:rPr lang="en-US" altLang="zh-CN" dirty="0"/>
              <a:t> ’19]</a:t>
            </a:r>
          </a:p>
          <a:p>
            <a:r>
              <a:rPr lang="en-US" altLang="zh-CN" dirty="0"/>
              <a:t>DAST’s artifact is available on </a:t>
            </a:r>
            <a:r>
              <a:rPr lang="en-US" altLang="zh-CN" dirty="0">
                <a:hlinkClick r:id="rId3"/>
              </a:rPr>
              <a:t>https://github.com/hku-systems/dast</a:t>
            </a:r>
            <a:r>
              <a:rPr lang="en-US" altLang="zh-CN" dirty="0"/>
              <a:t>. </a:t>
            </a:r>
          </a:p>
          <a:p>
            <a:pPr lvl="1"/>
            <a:endParaRPr lang="en-US" altLang="zh-CN" dirty="0"/>
          </a:p>
          <a:p>
            <a:pPr lvl="1"/>
            <a:endParaRPr lang="zh-CN" altLang="en-US" dirty="0"/>
          </a:p>
        </p:txBody>
      </p:sp>
      <p:sp>
        <p:nvSpPr>
          <p:cNvPr id="4" name="Slide Number Placeholder 3"/>
          <p:cNvSpPr>
            <a:spLocks noGrp="1"/>
          </p:cNvSpPr>
          <p:nvPr>
            <p:ph type="sldNum" sz="quarter" idx="12"/>
          </p:nvPr>
        </p:nvSpPr>
        <p:spPr/>
        <p:txBody>
          <a:bodyPr/>
          <a:lstStyle/>
          <a:p>
            <a:fld id="{99D1087F-C6EB-4713-8379-36300CD227D6}" type="slidenum">
              <a:rPr lang="zh-CN" altLang="en-US" smtClean="0"/>
              <a:t>18</a:t>
            </a:fld>
            <a:endParaRPr lang="zh-CN" altLang="en-US"/>
          </a:p>
        </p:txBody>
      </p:sp>
      <p:pic>
        <p:nvPicPr>
          <p:cNvPr id="5" name="图片 4">
            <a:extLst>
              <a:ext uri="{FF2B5EF4-FFF2-40B4-BE49-F238E27FC236}">
                <a16:creationId xmlns:a16="http://schemas.microsoft.com/office/drawing/2014/main" xmlns="" id="{0CABB372-695B-4C1E-B2B7-457E3B84E3EB}"/>
              </a:ext>
            </a:extLst>
          </p:cNvPr>
          <p:cNvPicPr>
            <a:picLocks noChangeAspect="1"/>
          </p:cNvPicPr>
          <p:nvPr/>
        </p:nvPicPr>
        <p:blipFill rotWithShape="1">
          <a:blip r:embed="rId4">
            <a:clrChange>
              <a:clrFrom>
                <a:srgbClr val="FFFFFF"/>
              </a:clrFrom>
              <a:clrTo>
                <a:srgbClr val="FFFFFF">
                  <a:alpha val="0"/>
                </a:srgbClr>
              </a:clrTo>
            </a:clrChange>
          </a:blip>
          <a:srcRect l="11935"/>
          <a:stretch/>
        </p:blipFill>
        <p:spPr>
          <a:xfrm>
            <a:off x="8610600" y="5471076"/>
            <a:ext cx="1860450" cy="855112"/>
          </a:xfrm>
          <a:prstGeom prst="rect">
            <a:avLst/>
          </a:prstGeom>
        </p:spPr>
      </p:pic>
    </p:spTree>
    <p:extLst>
      <p:ext uri="{BB962C8B-B14F-4D97-AF65-F5344CB8AC3E}">
        <p14:creationId xmlns:p14="http://schemas.microsoft.com/office/powerpoint/2010/main" val="12526926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 xmlns:a16="http://schemas.microsoft.com/office/drawing/2014/main" id="{1D2AB600-FB5C-48B3-B5BF-F2487241BC16}"/>
              </a:ext>
            </a:extLst>
          </p:cNvPr>
          <p:cNvSpPr>
            <a:spLocks noGrp="1"/>
          </p:cNvSpPr>
          <p:nvPr>
            <p:ph idx="1"/>
          </p:nvPr>
        </p:nvSpPr>
        <p:spPr>
          <a:xfrm>
            <a:off x="408984" y="1184070"/>
            <a:ext cx="6877626" cy="5392576"/>
          </a:xfrm>
        </p:spPr>
        <p:txBody>
          <a:bodyPr>
            <a:normAutofit lnSpcReduction="10000"/>
          </a:bodyPr>
          <a:lstStyle/>
          <a:p>
            <a:pPr>
              <a:lnSpc>
                <a:spcPct val="120000"/>
              </a:lnSpc>
              <a:spcAft>
                <a:spcPts val="600"/>
              </a:spcAft>
            </a:pPr>
            <a:r>
              <a:rPr lang="en-US" altLang="zh-CN" sz="2000">
                <a:cs typeface="Calibri" panose="020F0502020204030204" pitchFamily="34" charset="0"/>
              </a:rPr>
              <a:t>Edge computing: move computation close to clients.</a:t>
            </a:r>
            <a:endParaRPr lang="en-US" altLang="zh-CN">
              <a:cs typeface="Calibri" panose="020F0502020204030204" pitchFamily="34" charset="0"/>
            </a:endParaRPr>
          </a:p>
          <a:p>
            <a:pPr lvl="1">
              <a:lnSpc>
                <a:spcPct val="120000"/>
              </a:lnSpc>
              <a:spcAft>
                <a:spcPts val="600"/>
              </a:spcAft>
            </a:pPr>
            <a:r>
              <a:rPr lang="en-US" altLang="zh-CN" sz="1600">
                <a:cs typeface="Calibri" panose="020F0502020204030204" pitchFamily="34" charset="0"/>
              </a:rPr>
              <a:t>Low latency, data locality, resistance to WAN churns, etc.</a:t>
            </a:r>
          </a:p>
          <a:p>
            <a:pPr>
              <a:lnSpc>
                <a:spcPct val="120000"/>
              </a:lnSpc>
              <a:spcAft>
                <a:spcPts val="600"/>
              </a:spcAft>
            </a:pPr>
            <a:r>
              <a:rPr lang="en-US" altLang="zh-CN" sz="2000">
                <a:cs typeface="Calibri" panose="020F0502020204030204" pitchFamily="34" charset="0"/>
              </a:rPr>
              <a:t>Serializability: transactions equivalent to execute sequentially. </a:t>
            </a:r>
            <a:endParaRPr lang="en-US" altLang="zh-CN">
              <a:cs typeface="Calibri" panose="020F0502020204030204" pitchFamily="34" charset="0"/>
            </a:endParaRPr>
          </a:p>
          <a:p>
            <a:pPr lvl="1">
              <a:lnSpc>
                <a:spcPct val="120000"/>
              </a:lnSpc>
              <a:spcAft>
                <a:spcPts val="600"/>
              </a:spcAft>
            </a:pPr>
            <a:r>
              <a:rPr lang="en-US" altLang="zh-CN" sz="1600">
                <a:cs typeface="Calibri" panose="020F0502020204030204" pitchFamily="34" charset="0"/>
              </a:rPr>
              <a:t>Strongest isolation guarantee; avoids application-level bugs.</a:t>
            </a:r>
          </a:p>
          <a:p>
            <a:pPr>
              <a:lnSpc>
                <a:spcPct val="120000"/>
              </a:lnSpc>
              <a:spcAft>
                <a:spcPts val="600"/>
              </a:spcAft>
            </a:pPr>
            <a:r>
              <a:rPr lang="en-US" altLang="zh-CN" sz="2000">
                <a:cs typeface="Calibri" panose="020F0502020204030204" pitchFamily="34" charset="0"/>
              </a:rPr>
              <a:t>Emerging mission-critical edge computing applications:</a:t>
            </a:r>
          </a:p>
          <a:p>
            <a:pPr lvl="1">
              <a:lnSpc>
                <a:spcPct val="120000"/>
              </a:lnSpc>
              <a:spcAft>
                <a:spcPts val="600"/>
              </a:spcAft>
            </a:pPr>
            <a:r>
              <a:rPr lang="en-US" altLang="zh-CN" sz="1600">
                <a:cs typeface="Calibri" panose="020F0502020204030204" pitchFamily="34" charset="0"/>
              </a:rPr>
              <a:t>Smart city management,  industry 4.0</a:t>
            </a:r>
            <a:r>
              <a:rPr lang="en-US" altLang="zh-CN" sz="1600">
                <a:latin typeface="Calibri" panose="020F0502020204030204" pitchFamily="34" charset="0"/>
                <a:cs typeface="Calibri" panose="020F0502020204030204" pitchFamily="34" charset="0"/>
              </a:rPr>
              <a:t> </a:t>
            </a:r>
            <a:r>
              <a:rPr lang="en-US" altLang="zh-CN" sz="1600">
                <a:cs typeface="Calibri" panose="020F0502020204030204" pitchFamily="34" charset="0"/>
              </a:rPr>
              <a:t>systems,</a:t>
            </a:r>
            <a:r>
              <a:rPr lang="en-US" altLang="zh-CN" sz="1600">
                <a:latin typeface="Calibri" panose="020F0502020204030204" pitchFamily="34" charset="0"/>
                <a:cs typeface="Calibri" panose="020F0502020204030204" pitchFamily="34" charset="0"/>
              </a:rPr>
              <a:t> </a:t>
            </a:r>
            <a:r>
              <a:rPr lang="en-US" altLang="zh-CN" sz="1600">
                <a:cs typeface="Calibri" panose="020F0502020204030204" pitchFamily="34" charset="0"/>
              </a:rPr>
              <a:t>edge computing-based trading, UAV&amp; aviation schedule control, etc.</a:t>
            </a:r>
            <a:endParaRPr lang="en-US" altLang="zh-CN" sz="1600">
              <a:solidFill>
                <a:srgbClr val="FF0000"/>
              </a:solidFill>
              <a:cs typeface="Calibri" panose="020F0502020204030204" pitchFamily="34" charset="0"/>
            </a:endParaRPr>
          </a:p>
          <a:p>
            <a:pPr lvl="1">
              <a:lnSpc>
                <a:spcPct val="120000"/>
              </a:lnSpc>
              <a:spcAft>
                <a:spcPts val="600"/>
              </a:spcAft>
            </a:pPr>
            <a:r>
              <a:rPr lang="en-US" altLang="zh-CN" sz="1600">
                <a:cs typeface="Calibri" panose="020F0502020204030204" pitchFamily="34" charset="0"/>
              </a:rPr>
              <a:t>Requires</a:t>
            </a:r>
            <a:r>
              <a:rPr lang="en-US" altLang="zh-CN" sz="1600">
                <a:latin typeface="Calibri" panose="020F0502020204030204" pitchFamily="34" charset="0"/>
                <a:cs typeface="Calibri" panose="020F0502020204030204" pitchFamily="34" charset="0"/>
              </a:rPr>
              <a:t> </a:t>
            </a:r>
            <a:r>
              <a:rPr lang="en-US" altLang="zh-CN" sz="1600">
                <a:cs typeface="Calibri" panose="020F0502020204030204" pitchFamily="34" charset="0"/>
              </a:rPr>
              <a:t>both </a:t>
            </a:r>
            <a:r>
              <a:rPr lang="en-US" altLang="zh-CN" sz="1600">
                <a:solidFill>
                  <a:srgbClr val="FF0000"/>
                </a:solidFill>
                <a:cs typeface="Calibri" panose="020F0502020204030204" pitchFamily="34" charset="0"/>
              </a:rPr>
              <a:t>low tail-latency </a:t>
            </a:r>
            <a:r>
              <a:rPr lang="en-US" altLang="zh-CN" sz="1600">
                <a:cs typeface="Calibri" panose="020F0502020204030204" pitchFamily="34" charset="0"/>
              </a:rPr>
              <a:t>and </a:t>
            </a:r>
            <a:r>
              <a:rPr lang="en-US" altLang="zh-CN" sz="1600" err="1">
                <a:solidFill>
                  <a:srgbClr val="FF0000"/>
                </a:solidFill>
                <a:cs typeface="Calibri" panose="020F0502020204030204" pitchFamily="34" charset="0"/>
              </a:rPr>
              <a:t>serializability</a:t>
            </a:r>
            <a:endParaRPr lang="en-US" altLang="zh-CN" sz="1600">
              <a:cs typeface="Calibri" panose="020F0502020204030204" pitchFamily="34" charset="0"/>
            </a:endParaRPr>
          </a:p>
          <a:p>
            <a:pPr>
              <a:lnSpc>
                <a:spcPct val="120000"/>
              </a:lnSpc>
              <a:spcAft>
                <a:spcPts val="600"/>
              </a:spcAft>
            </a:pPr>
            <a:r>
              <a:rPr lang="en-US" altLang="zh-CN" sz="2000">
                <a:cs typeface="Calibri" panose="020F0502020204030204" pitchFamily="34" charset="0"/>
              </a:rPr>
              <a:t>Existing edge databases target non-mission-critical scenarios.</a:t>
            </a:r>
          </a:p>
          <a:p>
            <a:pPr lvl="1">
              <a:lnSpc>
                <a:spcPct val="120000"/>
              </a:lnSpc>
              <a:spcAft>
                <a:spcPts val="600"/>
              </a:spcAft>
            </a:pPr>
            <a:r>
              <a:rPr lang="en-US" altLang="zh-CN" sz="1600">
                <a:cs typeface="Calibri" panose="020F0502020204030204" pitchFamily="34" charset="0"/>
              </a:rPr>
              <a:t>E.g., content delivery networks (CDN). </a:t>
            </a:r>
          </a:p>
          <a:p>
            <a:pPr lvl="1">
              <a:lnSpc>
                <a:spcPct val="120000"/>
              </a:lnSpc>
              <a:spcAft>
                <a:spcPts val="600"/>
              </a:spcAft>
            </a:pPr>
            <a:r>
              <a:rPr lang="en-US" altLang="zh-CN" sz="1600">
                <a:cs typeface="Calibri" panose="020F0502020204030204" pitchFamily="34" charset="0"/>
              </a:rPr>
              <a:t>Provides only weak isolation guarantees. </a:t>
            </a:r>
          </a:p>
          <a:p>
            <a:pPr lvl="1">
              <a:lnSpc>
                <a:spcPct val="120000"/>
              </a:lnSpc>
              <a:spcAft>
                <a:spcPts val="600"/>
              </a:spcAft>
            </a:pPr>
            <a:r>
              <a:rPr lang="en-US" altLang="zh-CN" sz="1600">
                <a:cs typeface="Calibri" panose="020F0502020204030204" pitchFamily="34" charset="0"/>
              </a:rPr>
              <a:t>E.g.,  SEQ [SRDS ‘07], T-Cache [ICDCS ‘15], </a:t>
            </a:r>
            <a:r>
              <a:rPr lang="en-US" altLang="zh-CN" sz="1600" err="1">
                <a:cs typeface="Calibri" panose="020F0502020204030204" pitchFamily="34" charset="0"/>
              </a:rPr>
              <a:t>Gesto</a:t>
            </a:r>
            <a:r>
              <a:rPr lang="en-US" altLang="zh-CN" sz="1600">
                <a:cs typeface="Calibri" panose="020F0502020204030204" pitchFamily="34" charset="0"/>
              </a:rPr>
              <a:t> [ICCCN ‘20]. </a:t>
            </a:r>
          </a:p>
        </p:txBody>
      </p:sp>
      <p:sp>
        <p:nvSpPr>
          <p:cNvPr id="2" name="标题 1">
            <a:extLst>
              <a:ext uri="{FF2B5EF4-FFF2-40B4-BE49-F238E27FC236}">
                <a16:creationId xmlns="" xmlns:a16="http://schemas.microsoft.com/office/drawing/2014/main" id="{47D2DE22-8341-4DA1-A279-032A2FD7A952}"/>
              </a:ext>
            </a:extLst>
          </p:cNvPr>
          <p:cNvSpPr>
            <a:spLocks noGrp="1"/>
          </p:cNvSpPr>
          <p:nvPr>
            <p:ph type="title"/>
          </p:nvPr>
        </p:nvSpPr>
        <p:spPr>
          <a:xfrm>
            <a:off x="838200" y="198120"/>
            <a:ext cx="10515600" cy="858838"/>
          </a:xfrm>
        </p:spPr>
        <p:txBody>
          <a:bodyPr>
            <a:normAutofit fontScale="90000"/>
          </a:bodyPr>
          <a:lstStyle/>
          <a:p>
            <a:r>
              <a:rPr lang="en-US" altLang="zh-CN">
                <a:cs typeface="Calibri" panose="020F0502020204030204" pitchFamily="34" charset="0"/>
              </a:rPr>
              <a:t>Emerging mission-critical applications in edge computing desire strong transactional support (i.e., </a:t>
            </a:r>
            <a:r>
              <a:rPr lang="en-US" altLang="zh-CN" err="1">
                <a:cs typeface="Calibri" panose="020F0502020204030204" pitchFamily="34" charset="0"/>
              </a:rPr>
              <a:t>serializability</a:t>
            </a:r>
            <a:r>
              <a:rPr lang="en-US" altLang="zh-CN">
                <a:cs typeface="Calibri" panose="020F0502020204030204" pitchFamily="34" charset="0"/>
              </a:rPr>
              <a:t>)</a:t>
            </a:r>
            <a:endParaRPr lang="zh-CN" altLang="en-US" sz="3600">
              <a:latin typeface="Calibri" panose="020F0502020204030204" pitchFamily="34" charset="0"/>
              <a:cs typeface="Calibri" panose="020F0502020204030204" pitchFamily="34" charset="0"/>
            </a:endParaRPr>
          </a:p>
        </p:txBody>
      </p:sp>
      <p:pic>
        <p:nvPicPr>
          <p:cNvPr id="6" name="Picture 10" descr="Industry 4.0's Ultimate Impact on Manufacturing Business - Maker Faire Rome">
            <a:extLst>
              <a:ext uri="{FF2B5EF4-FFF2-40B4-BE49-F238E27FC236}">
                <a16:creationId xmlns="" xmlns:a16="http://schemas.microsoft.com/office/drawing/2014/main" id="{A34611FE-AA5E-4236-ADC6-1E9926CEA8DC}"/>
              </a:ext>
            </a:extLst>
          </p:cNvPr>
          <p:cNvPicPr>
            <a:picLocks noChangeAspect="1" noChangeArrowheads="1"/>
          </p:cNvPicPr>
          <p:nvPr/>
        </p:nvPicPr>
        <p:blipFill rotWithShape="1">
          <a:blip r:embed="rId3">
            <a:alphaModFix amt="85000"/>
            <a:extLst>
              <a:ext uri="{28A0092B-C50C-407E-A947-70E740481C1C}">
                <a14:useLocalDpi xmlns:a14="http://schemas.microsoft.com/office/drawing/2010/main" val="0"/>
              </a:ext>
            </a:extLst>
          </a:blip>
          <a:srcRect t="7154" r="-269" b="8578"/>
          <a:stretch/>
        </p:blipFill>
        <p:spPr bwMode="auto">
          <a:xfrm>
            <a:off x="7420458" y="1045621"/>
            <a:ext cx="4780334" cy="2162038"/>
          </a:xfrm>
          <a:prstGeom prst="roundRect">
            <a:avLst>
              <a:gd name="adj" fmla="val 0"/>
            </a:avLst>
          </a:prstGeom>
          <a:solidFill>
            <a:srgbClr val="FFFFFF">
              <a:shade val="85000"/>
            </a:srgbClr>
          </a:solidFill>
          <a:ln>
            <a:noFill/>
          </a:ln>
          <a:effectLst/>
        </p:spPr>
      </p:pic>
      <p:sp>
        <p:nvSpPr>
          <p:cNvPr id="4" name="Slide Number Placeholder 3"/>
          <p:cNvSpPr>
            <a:spLocks noGrp="1"/>
          </p:cNvSpPr>
          <p:nvPr>
            <p:ph type="sldNum" sz="quarter" idx="12"/>
          </p:nvPr>
        </p:nvSpPr>
        <p:spPr/>
        <p:txBody>
          <a:bodyPr/>
          <a:lstStyle/>
          <a:p>
            <a:fld id="{99D1087F-C6EB-4713-8379-36300CD227D6}" type="slidenum">
              <a:rPr lang="zh-CN" altLang="en-US" smtClean="0"/>
              <a:t>2</a:t>
            </a:fld>
            <a:endParaRPr lang="zh-CN" altLang="en-US"/>
          </a:p>
        </p:txBody>
      </p:sp>
      <p:pic>
        <p:nvPicPr>
          <p:cNvPr id="1030" name="Picture 6" descr="Thales, NASA partner on UAS traffic management (UTM) system">
            <a:extLst>
              <a:ext uri="{FF2B5EF4-FFF2-40B4-BE49-F238E27FC236}">
                <a16:creationId xmlns="" xmlns:a16="http://schemas.microsoft.com/office/drawing/2014/main" id="{A294CE9A-3479-4F15-BFAA-BA380EB114E2}"/>
              </a:ext>
            </a:extLst>
          </p:cNvPr>
          <p:cNvPicPr>
            <a:picLocks noChangeAspect="1" noChangeArrowheads="1"/>
          </p:cNvPicPr>
          <p:nvPr/>
        </p:nvPicPr>
        <p:blipFill rotWithShape="1">
          <a:blip r:embed="rId4">
            <a:alphaModFix amt="85000"/>
            <a:extLst>
              <a:ext uri="{BEBA8EAE-BF5A-486C-A8C5-ECC9F3942E4B}">
                <a14:imgProps xmlns:a14="http://schemas.microsoft.com/office/drawing/2010/main">
                  <a14:imgLayer r:embed="rId5">
                    <a14:imgEffect>
                      <a14:saturation sat="66000"/>
                    </a14:imgEffect>
                  </a14:imgLayer>
                </a14:imgProps>
              </a:ext>
              <a:ext uri="{28A0092B-C50C-407E-A947-70E740481C1C}">
                <a14:useLocalDpi xmlns:a14="http://schemas.microsoft.com/office/drawing/2010/main" val="0"/>
              </a:ext>
            </a:extLst>
          </a:blip>
          <a:srcRect l="2652" t="1989" r="1689" b="4043"/>
          <a:stretch/>
        </p:blipFill>
        <p:spPr bwMode="auto">
          <a:xfrm>
            <a:off x="7411666" y="3339097"/>
            <a:ext cx="4789126" cy="3528330"/>
          </a:xfrm>
          <a:prstGeom prst="roundRect">
            <a:avLst>
              <a:gd name="adj" fmla="val 0"/>
            </a:avLst>
          </a:prstGeom>
          <a:solidFill>
            <a:srgbClr val="FFFFFF">
              <a:shade val="85000"/>
            </a:srgbClr>
          </a:solidFill>
          <a:ln>
            <a:noFill/>
          </a:ln>
          <a:effectLst/>
        </p:spPr>
      </p:pic>
    </p:spTree>
    <p:extLst>
      <p:ext uri="{BB962C8B-B14F-4D97-AF65-F5344CB8AC3E}">
        <p14:creationId xmlns:p14="http://schemas.microsoft.com/office/powerpoint/2010/main" val="3717267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矩形 75">
            <a:extLst>
              <a:ext uri="{FF2B5EF4-FFF2-40B4-BE49-F238E27FC236}">
                <a16:creationId xmlns="" xmlns:a16="http://schemas.microsoft.com/office/drawing/2014/main" id="{6EF7490C-F7E3-4D3B-8913-CBE27B93C78E}"/>
              </a:ext>
            </a:extLst>
          </p:cNvPr>
          <p:cNvSpPr/>
          <p:nvPr/>
        </p:nvSpPr>
        <p:spPr>
          <a:xfrm>
            <a:off x="336171" y="4550862"/>
            <a:ext cx="4217351" cy="229001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矩形 86">
            <a:extLst>
              <a:ext uri="{FF2B5EF4-FFF2-40B4-BE49-F238E27FC236}">
                <a16:creationId xmlns="" xmlns:a16="http://schemas.microsoft.com/office/drawing/2014/main" id="{A8A9563C-C782-496F-A76B-05644F2DE0BF}"/>
              </a:ext>
            </a:extLst>
          </p:cNvPr>
          <p:cNvSpPr/>
          <p:nvPr/>
        </p:nvSpPr>
        <p:spPr>
          <a:xfrm>
            <a:off x="598134" y="1146328"/>
            <a:ext cx="4132594" cy="240380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r>
              <a:rPr lang="en-US" altLang="zh-CN" sz="1100" dirty="0">
                <a:solidFill>
                  <a:schemeClr val="tx1"/>
                </a:solidFill>
              </a:rPr>
              <a:t>Region n</a:t>
            </a:r>
            <a:endParaRPr lang="zh-CN" altLang="en-US" dirty="0">
              <a:solidFill>
                <a:schemeClr val="tx1"/>
              </a:solidFill>
            </a:endParaRPr>
          </a:p>
        </p:txBody>
      </p:sp>
      <p:sp>
        <p:nvSpPr>
          <p:cNvPr id="86" name="矩形 85">
            <a:extLst>
              <a:ext uri="{FF2B5EF4-FFF2-40B4-BE49-F238E27FC236}">
                <a16:creationId xmlns="" xmlns:a16="http://schemas.microsoft.com/office/drawing/2014/main" id="{66080EF7-0F60-46CF-9AE5-B927A4FE5490}"/>
              </a:ext>
            </a:extLst>
          </p:cNvPr>
          <p:cNvSpPr/>
          <p:nvPr/>
        </p:nvSpPr>
        <p:spPr>
          <a:xfrm>
            <a:off x="419233" y="1336630"/>
            <a:ext cx="4217333" cy="240380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r>
              <a:rPr lang="en-US" altLang="zh-CN" sz="1100" dirty="0">
                <a:solidFill>
                  <a:schemeClr val="tx1"/>
                </a:solidFill>
              </a:rPr>
              <a:t>Region m</a:t>
            </a:r>
            <a:endParaRPr lang="zh-CN" altLang="en-US" dirty="0">
              <a:solidFill>
                <a:schemeClr val="tx1"/>
              </a:solidFill>
            </a:endParaRPr>
          </a:p>
        </p:txBody>
      </p:sp>
      <p:sp>
        <p:nvSpPr>
          <p:cNvPr id="2" name="标题 1">
            <a:extLst>
              <a:ext uri="{FF2B5EF4-FFF2-40B4-BE49-F238E27FC236}">
                <a16:creationId xmlns="" xmlns:a16="http://schemas.microsoft.com/office/drawing/2014/main" id="{A293347E-75DC-4106-906F-8CE7334F260B}"/>
              </a:ext>
            </a:extLst>
          </p:cNvPr>
          <p:cNvSpPr>
            <a:spLocks noGrp="1"/>
          </p:cNvSpPr>
          <p:nvPr>
            <p:ph type="title"/>
          </p:nvPr>
        </p:nvSpPr>
        <p:spPr>
          <a:xfrm>
            <a:off x="724217" y="-73518"/>
            <a:ext cx="10995734" cy="1325563"/>
          </a:xfrm>
        </p:spPr>
        <p:txBody>
          <a:bodyPr>
            <a:normAutofit/>
          </a:bodyPr>
          <a:lstStyle/>
          <a:p>
            <a:r>
              <a:rPr lang="en-US" altLang="zh-CN" dirty="0"/>
              <a:t>Deployment model </a:t>
            </a:r>
            <a:r>
              <a:rPr lang="en-US" altLang="zh-CN"/>
              <a:t>of edge computing </a:t>
            </a:r>
            <a:r>
              <a:rPr lang="en-US" altLang="zh-CN" dirty="0"/>
              <a:t>databases</a:t>
            </a:r>
            <a:r>
              <a:rPr lang="en-US" altLang="zh-CN"/>
              <a:t> </a:t>
            </a:r>
            <a:r>
              <a:rPr lang="en-US" altLang="zh-CN" dirty="0"/>
              <a:t/>
            </a:r>
            <a:br>
              <a:rPr lang="en-US" altLang="zh-CN" dirty="0"/>
            </a:br>
            <a:r>
              <a:rPr lang="en-US" altLang="zh-CN"/>
              <a:t>differs from traditional geo-distributed databases</a:t>
            </a:r>
            <a:endParaRPr lang="zh-CN" altLang="en-US" dirty="0"/>
          </a:p>
        </p:txBody>
      </p:sp>
      <p:sp>
        <p:nvSpPr>
          <p:cNvPr id="4" name="Slide Number Placeholder 3"/>
          <p:cNvSpPr>
            <a:spLocks noGrp="1"/>
          </p:cNvSpPr>
          <p:nvPr>
            <p:ph type="sldNum" sz="quarter" idx="12"/>
          </p:nvPr>
        </p:nvSpPr>
        <p:spPr/>
        <p:txBody>
          <a:bodyPr/>
          <a:lstStyle/>
          <a:p>
            <a:fld id="{99D1087F-C6EB-4713-8379-36300CD227D6}" type="slidenum">
              <a:rPr lang="zh-CN" altLang="en-US" smtClean="0"/>
              <a:t>3</a:t>
            </a:fld>
            <a:endParaRPr lang="zh-CN" altLang="en-US"/>
          </a:p>
        </p:txBody>
      </p:sp>
      <p:sp>
        <p:nvSpPr>
          <p:cNvPr id="8" name="内容占位符 2">
            <a:extLst>
              <a:ext uri="{FF2B5EF4-FFF2-40B4-BE49-F238E27FC236}">
                <a16:creationId xmlns="" xmlns:a16="http://schemas.microsoft.com/office/drawing/2014/main" id="{4AE995B9-1EA1-42A2-877E-511467D4C9A5}"/>
              </a:ext>
            </a:extLst>
          </p:cNvPr>
          <p:cNvSpPr txBox="1">
            <a:spLocks/>
          </p:cNvSpPr>
          <p:nvPr/>
        </p:nvSpPr>
        <p:spPr>
          <a:xfrm>
            <a:off x="5407588" y="1206880"/>
            <a:ext cx="6448241" cy="5352877"/>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150000"/>
              </a:lnSpc>
              <a:spcBef>
                <a:spcPts val="1000"/>
              </a:spcBef>
              <a:buFont typeface="Arial" panose="020B0604020202020204" pitchFamily="34" charset="0"/>
              <a:buChar char="•"/>
              <a:defRPr sz="2400" kern="1200" baseline="0">
                <a:solidFill>
                  <a:schemeClr val="tx1"/>
                </a:solidFill>
                <a:latin typeface="Calibri" panose="020F0502020204030204" pitchFamily="34" charset="0"/>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000" kern="1200" baseline="0">
                <a:solidFill>
                  <a:schemeClr val="tx1"/>
                </a:solidFill>
                <a:latin typeface="Calibri" panose="020F0502020204030204" pitchFamily="34" charset="0"/>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800" kern="1200" baseline="0">
                <a:solidFill>
                  <a:schemeClr val="tx1"/>
                </a:solidFill>
                <a:latin typeface="Calibri" panose="020F0502020204030204" pitchFamily="34" charset="0"/>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600" kern="1200" baseline="0">
                <a:solidFill>
                  <a:schemeClr val="tx1"/>
                </a:solidFill>
                <a:latin typeface="Calibri" panose="020F0502020204030204" pitchFamily="34" charset="0"/>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600" kern="1200" baseline="0">
                <a:solidFill>
                  <a:schemeClr val="tx1"/>
                </a:solidFill>
                <a:latin typeface="Calibri" panose="020F0502020204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200" dirty="0"/>
              <a:t>Nodes and clients are divided into </a:t>
            </a:r>
            <a:r>
              <a:rPr lang="en-US" altLang="zh-CN" sz="2200" dirty="0">
                <a:solidFill>
                  <a:srgbClr val="FF0000"/>
                </a:solidFill>
              </a:rPr>
              <a:t>regions</a:t>
            </a:r>
            <a:r>
              <a:rPr lang="en-US" altLang="zh-CN" sz="2200" dirty="0"/>
              <a:t>. </a:t>
            </a:r>
          </a:p>
          <a:p>
            <a:r>
              <a:rPr lang="en-US" altLang="zh-CN" sz="2200" dirty="0"/>
              <a:t>Each data shards is assigned to one region.</a:t>
            </a:r>
          </a:p>
          <a:p>
            <a:pPr lvl="1"/>
            <a:r>
              <a:rPr lang="en-US" altLang="zh-CN" sz="1800" dirty="0"/>
              <a:t>i.e., partial replication.</a:t>
            </a:r>
          </a:p>
          <a:p>
            <a:r>
              <a:rPr lang="en-US" altLang="zh-CN" sz="2200" dirty="0"/>
              <a:t>Two types of transactions. </a:t>
            </a:r>
          </a:p>
          <a:p>
            <a:pPr lvl="1"/>
            <a:r>
              <a:rPr lang="en-US" altLang="zh-CN" sz="1900" dirty="0">
                <a:solidFill>
                  <a:srgbClr val="FF0000"/>
                </a:solidFill>
              </a:rPr>
              <a:t>Intra-region transactions (IRT): </a:t>
            </a:r>
            <a:r>
              <a:rPr lang="en-US" altLang="zh-CN" sz="1900" dirty="0"/>
              <a:t>accesses only shards in the region of the client. </a:t>
            </a:r>
          </a:p>
          <a:p>
            <a:pPr lvl="1"/>
            <a:r>
              <a:rPr lang="en-US" altLang="zh-CN" sz="1900" dirty="0">
                <a:solidFill>
                  <a:srgbClr val="FF0000"/>
                </a:solidFill>
              </a:rPr>
              <a:t>Cross-region transactions (CRT): </a:t>
            </a:r>
            <a:r>
              <a:rPr lang="en-US" altLang="zh-CN" sz="1900" dirty="0"/>
              <a:t>accesses shards owned by other regions.  </a:t>
            </a:r>
          </a:p>
          <a:p>
            <a:r>
              <a:rPr lang="en-US" altLang="zh-CN" sz="2200" dirty="0"/>
              <a:t>Typical edge computing application show good locality.</a:t>
            </a:r>
          </a:p>
          <a:p>
            <a:pPr lvl="1"/>
            <a:r>
              <a:rPr lang="en-US" altLang="zh-CN" sz="1900" dirty="0"/>
              <a:t>Most transactions are IRT. </a:t>
            </a:r>
            <a:endParaRPr lang="en-US" altLang="zh-CN" dirty="0">
              <a:solidFill>
                <a:srgbClr val="FF0000"/>
              </a:solidFill>
            </a:endParaRPr>
          </a:p>
          <a:p>
            <a:endParaRPr lang="en-US" altLang="zh-CN" dirty="0"/>
          </a:p>
          <a:p>
            <a:pPr lvl="1"/>
            <a:endParaRPr lang="en-US" altLang="zh-CN" dirty="0"/>
          </a:p>
          <a:p>
            <a:pPr lvl="1"/>
            <a:endParaRPr lang="zh-CN" altLang="en-US" dirty="0"/>
          </a:p>
        </p:txBody>
      </p:sp>
      <p:sp>
        <p:nvSpPr>
          <p:cNvPr id="7" name="矩形 6">
            <a:extLst>
              <a:ext uri="{FF2B5EF4-FFF2-40B4-BE49-F238E27FC236}">
                <a16:creationId xmlns="" xmlns:a16="http://schemas.microsoft.com/office/drawing/2014/main" id="{81F7A5A3-927B-42CC-BBBB-F6BD34B953B9}"/>
              </a:ext>
            </a:extLst>
          </p:cNvPr>
          <p:cNvSpPr/>
          <p:nvPr/>
        </p:nvSpPr>
        <p:spPr>
          <a:xfrm>
            <a:off x="310812" y="1546506"/>
            <a:ext cx="4217333" cy="22896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形 13" descr="用户 纯色填充">
            <a:extLst>
              <a:ext uri="{FF2B5EF4-FFF2-40B4-BE49-F238E27FC236}">
                <a16:creationId xmlns="" xmlns:a16="http://schemas.microsoft.com/office/drawing/2014/main" id="{A1DB952E-77FB-496C-BFBF-943ED71C067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598698" y="2037127"/>
            <a:ext cx="421649" cy="421649"/>
          </a:xfrm>
          <a:prstGeom prst="rect">
            <a:avLst/>
          </a:prstGeom>
        </p:spPr>
      </p:pic>
      <p:grpSp>
        <p:nvGrpSpPr>
          <p:cNvPr id="21" name="组合 20">
            <a:extLst>
              <a:ext uri="{FF2B5EF4-FFF2-40B4-BE49-F238E27FC236}">
                <a16:creationId xmlns="" xmlns:a16="http://schemas.microsoft.com/office/drawing/2014/main" id="{AB266D58-1C64-4335-A276-59959BB36591}"/>
              </a:ext>
            </a:extLst>
          </p:cNvPr>
          <p:cNvGrpSpPr/>
          <p:nvPr/>
        </p:nvGrpSpPr>
        <p:grpSpPr>
          <a:xfrm>
            <a:off x="2090996" y="3059857"/>
            <a:ext cx="1079500" cy="750273"/>
            <a:chOff x="2009728" y="4943243"/>
            <a:chExt cx="1079500" cy="750273"/>
          </a:xfrm>
        </p:grpSpPr>
        <p:pic>
          <p:nvPicPr>
            <p:cNvPr id="11" name="Picture 2" descr="Database Vector SVG Icon (18) - SVG Repo">
              <a:extLst>
                <a:ext uri="{FF2B5EF4-FFF2-40B4-BE49-F238E27FC236}">
                  <a16:creationId xmlns="" xmlns:a16="http://schemas.microsoft.com/office/drawing/2014/main" id="{31A10C74-C705-486E-881D-1F170F11B686}"/>
                </a:ext>
              </a:extLst>
            </p:cNvPr>
            <p:cNvPicPr>
              <a:picLocks noChangeAspect="1" noChangeArrowheads="1"/>
            </p:cNvPicPr>
            <p:nvPr/>
          </p:nvPicPr>
          <p:blipFill>
            <a:blip r:embed="rId5">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087865" y="4943243"/>
              <a:ext cx="503063" cy="503063"/>
            </a:xfrm>
            <a:prstGeom prst="rect">
              <a:avLst/>
            </a:prstGeom>
            <a:noFill/>
            <a:extLst>
              <a:ext uri="{909E8E84-426E-40DD-AFC4-6F175D3DCCD1}">
                <a14:hiddenFill xmlns:a14="http://schemas.microsoft.com/office/drawing/2010/main">
                  <a:solidFill>
                    <a:srgbClr val="FFFFFF"/>
                  </a:solidFill>
                </a14:hiddenFill>
              </a:ext>
            </a:extLst>
          </p:spPr>
        </p:pic>
        <p:sp>
          <p:nvSpPr>
            <p:cNvPr id="18" name="文本框 17">
              <a:extLst>
                <a:ext uri="{FF2B5EF4-FFF2-40B4-BE49-F238E27FC236}">
                  <a16:creationId xmlns="" xmlns:a16="http://schemas.microsoft.com/office/drawing/2014/main" id="{9F7FD1D4-4DC6-45AB-834C-7EDD38D770FD}"/>
                </a:ext>
              </a:extLst>
            </p:cNvPr>
            <p:cNvSpPr txBox="1"/>
            <p:nvPr/>
          </p:nvSpPr>
          <p:spPr>
            <a:xfrm>
              <a:off x="2009728" y="5416517"/>
              <a:ext cx="1079500" cy="276999"/>
            </a:xfrm>
            <a:prstGeom prst="rect">
              <a:avLst/>
            </a:prstGeom>
            <a:noFill/>
          </p:spPr>
          <p:txBody>
            <a:bodyPr wrap="square" rtlCol="0">
              <a:spAutoFit/>
            </a:bodyPr>
            <a:lstStyle/>
            <a:p>
              <a:r>
                <a:rPr lang="en-US" altLang="zh-CN" sz="1200" dirty="0"/>
                <a:t>Shard B</a:t>
              </a:r>
              <a:endParaRPr lang="zh-CN" altLang="en-US" sz="1200" dirty="0"/>
            </a:p>
          </p:txBody>
        </p:sp>
      </p:grpSp>
      <p:grpSp>
        <p:nvGrpSpPr>
          <p:cNvPr id="15" name="组合 14">
            <a:extLst>
              <a:ext uri="{FF2B5EF4-FFF2-40B4-BE49-F238E27FC236}">
                <a16:creationId xmlns="" xmlns:a16="http://schemas.microsoft.com/office/drawing/2014/main" id="{2BE1AE26-1B55-4358-8C4D-4B70E244ABC1}"/>
              </a:ext>
            </a:extLst>
          </p:cNvPr>
          <p:cNvGrpSpPr/>
          <p:nvPr/>
        </p:nvGrpSpPr>
        <p:grpSpPr>
          <a:xfrm>
            <a:off x="2774413" y="1714299"/>
            <a:ext cx="700424" cy="749849"/>
            <a:chOff x="2712367" y="3572229"/>
            <a:chExt cx="700424" cy="749849"/>
          </a:xfrm>
        </p:grpSpPr>
        <p:pic>
          <p:nvPicPr>
            <p:cNvPr id="17" name="Picture 2" descr="Database Vector SVG Icon (18) - SVG Repo">
              <a:extLst>
                <a:ext uri="{FF2B5EF4-FFF2-40B4-BE49-F238E27FC236}">
                  <a16:creationId xmlns="" xmlns:a16="http://schemas.microsoft.com/office/drawing/2014/main" id="{80F3449F-7622-4D6D-BAF7-E64ADB467A79}"/>
                </a:ext>
              </a:extLst>
            </p:cNvPr>
            <p:cNvPicPr>
              <a:picLocks noChangeAspect="1" noChangeArrowheads="1"/>
            </p:cNvPicPr>
            <p:nvPr/>
          </p:nvPicPr>
          <p:blipFill>
            <a:blip r:embed="rId5">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92492" y="3819015"/>
              <a:ext cx="503063" cy="503063"/>
            </a:xfrm>
            <a:prstGeom prst="rect">
              <a:avLst/>
            </a:prstGeom>
            <a:noFill/>
            <a:extLst>
              <a:ext uri="{909E8E84-426E-40DD-AFC4-6F175D3DCCD1}">
                <a14:hiddenFill xmlns:a14="http://schemas.microsoft.com/office/drawing/2010/main">
                  <a:solidFill>
                    <a:srgbClr val="FFFFFF"/>
                  </a:solidFill>
                </a14:hiddenFill>
              </a:ext>
            </a:extLst>
          </p:spPr>
        </p:pic>
        <p:sp>
          <p:nvSpPr>
            <p:cNvPr id="19" name="文本框 18">
              <a:extLst>
                <a:ext uri="{FF2B5EF4-FFF2-40B4-BE49-F238E27FC236}">
                  <a16:creationId xmlns="" xmlns:a16="http://schemas.microsoft.com/office/drawing/2014/main" id="{4E3FDE16-61AB-4C20-A213-8D1C89B484A6}"/>
                </a:ext>
              </a:extLst>
            </p:cNvPr>
            <p:cNvSpPr txBox="1"/>
            <p:nvPr/>
          </p:nvSpPr>
          <p:spPr>
            <a:xfrm>
              <a:off x="2712367" y="3572229"/>
              <a:ext cx="700424" cy="276999"/>
            </a:xfrm>
            <a:prstGeom prst="rect">
              <a:avLst/>
            </a:prstGeom>
            <a:noFill/>
          </p:spPr>
          <p:txBody>
            <a:bodyPr wrap="square" rtlCol="0">
              <a:spAutoFit/>
            </a:bodyPr>
            <a:lstStyle/>
            <a:p>
              <a:r>
                <a:rPr lang="en-US" altLang="zh-CN" sz="1200" dirty="0"/>
                <a:t>Shard B</a:t>
              </a:r>
              <a:endParaRPr lang="zh-CN" altLang="en-US" sz="1200" dirty="0"/>
            </a:p>
          </p:txBody>
        </p:sp>
      </p:grpSp>
      <p:pic>
        <p:nvPicPr>
          <p:cNvPr id="20" name="图形 19" descr="用户 纯色填充">
            <a:extLst>
              <a:ext uri="{FF2B5EF4-FFF2-40B4-BE49-F238E27FC236}">
                <a16:creationId xmlns="" xmlns:a16="http://schemas.microsoft.com/office/drawing/2014/main" id="{9BCFF814-7231-4832-82B9-80DD33FC145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3586061" y="2868623"/>
            <a:ext cx="421649" cy="421649"/>
          </a:xfrm>
          <a:prstGeom prst="rect">
            <a:avLst/>
          </a:prstGeom>
        </p:spPr>
      </p:pic>
      <p:grpSp>
        <p:nvGrpSpPr>
          <p:cNvPr id="22" name="组合 21">
            <a:extLst>
              <a:ext uri="{FF2B5EF4-FFF2-40B4-BE49-F238E27FC236}">
                <a16:creationId xmlns="" xmlns:a16="http://schemas.microsoft.com/office/drawing/2014/main" id="{66DA342A-FFC3-4212-B036-3DDD2F097D2C}"/>
              </a:ext>
            </a:extLst>
          </p:cNvPr>
          <p:cNvGrpSpPr/>
          <p:nvPr/>
        </p:nvGrpSpPr>
        <p:grpSpPr>
          <a:xfrm>
            <a:off x="1461510" y="1705423"/>
            <a:ext cx="700424" cy="749849"/>
            <a:chOff x="2712367" y="3572229"/>
            <a:chExt cx="700424" cy="749849"/>
          </a:xfrm>
        </p:grpSpPr>
        <p:pic>
          <p:nvPicPr>
            <p:cNvPr id="23" name="Picture 2" descr="Database Vector SVG Icon (18) - SVG Repo">
              <a:extLst>
                <a:ext uri="{FF2B5EF4-FFF2-40B4-BE49-F238E27FC236}">
                  <a16:creationId xmlns="" xmlns:a16="http://schemas.microsoft.com/office/drawing/2014/main" id="{ED156D35-624D-42E2-A76D-5D0E8AD473DB}"/>
                </a:ext>
              </a:extLst>
            </p:cNvPr>
            <p:cNvPicPr>
              <a:picLocks noChangeAspect="1" noChangeArrowheads="1"/>
            </p:cNvPicPr>
            <p:nvPr/>
          </p:nvPicPr>
          <p:blipFill>
            <a:blip r:embed="rId5">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92492" y="3819015"/>
              <a:ext cx="503063" cy="503063"/>
            </a:xfrm>
            <a:prstGeom prst="rect">
              <a:avLst/>
            </a:prstGeom>
            <a:noFill/>
            <a:extLst>
              <a:ext uri="{909E8E84-426E-40DD-AFC4-6F175D3DCCD1}">
                <a14:hiddenFill xmlns:a14="http://schemas.microsoft.com/office/drawing/2010/main">
                  <a:solidFill>
                    <a:srgbClr val="FFFFFF"/>
                  </a:solidFill>
                </a14:hiddenFill>
              </a:ext>
            </a:extLst>
          </p:spPr>
        </p:pic>
        <p:sp>
          <p:nvSpPr>
            <p:cNvPr id="24" name="文本框 23">
              <a:extLst>
                <a:ext uri="{FF2B5EF4-FFF2-40B4-BE49-F238E27FC236}">
                  <a16:creationId xmlns="" xmlns:a16="http://schemas.microsoft.com/office/drawing/2014/main" id="{A96EBB41-1624-4184-957D-028FB5B70973}"/>
                </a:ext>
              </a:extLst>
            </p:cNvPr>
            <p:cNvSpPr txBox="1"/>
            <p:nvPr/>
          </p:nvSpPr>
          <p:spPr>
            <a:xfrm>
              <a:off x="2712367" y="3572229"/>
              <a:ext cx="700424" cy="276999"/>
            </a:xfrm>
            <a:prstGeom prst="rect">
              <a:avLst/>
            </a:prstGeom>
            <a:noFill/>
          </p:spPr>
          <p:txBody>
            <a:bodyPr wrap="square" rtlCol="0">
              <a:spAutoFit/>
            </a:bodyPr>
            <a:lstStyle/>
            <a:p>
              <a:r>
                <a:rPr lang="en-US" altLang="zh-CN" sz="1200" dirty="0"/>
                <a:t>Shard A</a:t>
              </a:r>
              <a:endParaRPr lang="zh-CN" altLang="en-US" sz="1200" dirty="0"/>
            </a:p>
          </p:txBody>
        </p:sp>
      </p:grpSp>
      <p:grpSp>
        <p:nvGrpSpPr>
          <p:cNvPr id="26" name="组合 25">
            <a:extLst>
              <a:ext uri="{FF2B5EF4-FFF2-40B4-BE49-F238E27FC236}">
                <a16:creationId xmlns="" xmlns:a16="http://schemas.microsoft.com/office/drawing/2014/main" id="{F8FFEC50-87E1-4E56-8F9D-D6F4FF5478FC}"/>
              </a:ext>
            </a:extLst>
          </p:cNvPr>
          <p:cNvGrpSpPr/>
          <p:nvPr/>
        </p:nvGrpSpPr>
        <p:grpSpPr>
          <a:xfrm>
            <a:off x="955562" y="3034411"/>
            <a:ext cx="1079500" cy="750273"/>
            <a:chOff x="2009728" y="4943243"/>
            <a:chExt cx="1079500" cy="750273"/>
          </a:xfrm>
        </p:grpSpPr>
        <p:pic>
          <p:nvPicPr>
            <p:cNvPr id="27" name="Picture 2" descr="Database Vector SVG Icon (18) - SVG Repo">
              <a:extLst>
                <a:ext uri="{FF2B5EF4-FFF2-40B4-BE49-F238E27FC236}">
                  <a16:creationId xmlns="" xmlns:a16="http://schemas.microsoft.com/office/drawing/2014/main" id="{ABF2C8BD-6133-4FBD-8BFA-3740D4C90F5D}"/>
                </a:ext>
              </a:extLst>
            </p:cNvPr>
            <p:cNvPicPr>
              <a:picLocks noChangeAspect="1" noChangeArrowheads="1"/>
            </p:cNvPicPr>
            <p:nvPr/>
          </p:nvPicPr>
          <p:blipFill>
            <a:blip r:embed="rId5">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087865" y="4943243"/>
              <a:ext cx="503063" cy="503063"/>
            </a:xfrm>
            <a:prstGeom prst="rect">
              <a:avLst/>
            </a:prstGeom>
            <a:noFill/>
            <a:extLst>
              <a:ext uri="{909E8E84-426E-40DD-AFC4-6F175D3DCCD1}">
                <a14:hiddenFill xmlns:a14="http://schemas.microsoft.com/office/drawing/2010/main">
                  <a:solidFill>
                    <a:srgbClr val="FFFFFF"/>
                  </a:solidFill>
                </a14:hiddenFill>
              </a:ext>
            </a:extLst>
          </p:spPr>
        </p:pic>
        <p:sp>
          <p:nvSpPr>
            <p:cNvPr id="28" name="文本框 27">
              <a:extLst>
                <a:ext uri="{FF2B5EF4-FFF2-40B4-BE49-F238E27FC236}">
                  <a16:creationId xmlns="" xmlns:a16="http://schemas.microsoft.com/office/drawing/2014/main" id="{4D2AECEF-6C80-48D7-9CB1-FD3BFAD60356}"/>
                </a:ext>
              </a:extLst>
            </p:cNvPr>
            <p:cNvSpPr txBox="1"/>
            <p:nvPr/>
          </p:nvSpPr>
          <p:spPr>
            <a:xfrm>
              <a:off x="2009728" y="5416517"/>
              <a:ext cx="1079500" cy="276999"/>
            </a:xfrm>
            <a:prstGeom prst="rect">
              <a:avLst/>
            </a:prstGeom>
            <a:noFill/>
          </p:spPr>
          <p:txBody>
            <a:bodyPr wrap="square" rtlCol="0">
              <a:spAutoFit/>
            </a:bodyPr>
            <a:lstStyle/>
            <a:p>
              <a:r>
                <a:rPr lang="en-US" altLang="zh-CN" sz="1200" dirty="0"/>
                <a:t>Shard A</a:t>
              </a:r>
              <a:endParaRPr lang="zh-CN" altLang="en-US" sz="1200" dirty="0"/>
            </a:p>
          </p:txBody>
        </p:sp>
      </p:grpSp>
      <p:sp>
        <p:nvSpPr>
          <p:cNvPr id="25" name="文本框 24">
            <a:extLst>
              <a:ext uri="{FF2B5EF4-FFF2-40B4-BE49-F238E27FC236}">
                <a16:creationId xmlns="" xmlns:a16="http://schemas.microsoft.com/office/drawing/2014/main" id="{C167E227-3488-4250-8FD0-EC987C27098E}"/>
              </a:ext>
            </a:extLst>
          </p:cNvPr>
          <p:cNvSpPr txBox="1"/>
          <p:nvPr/>
        </p:nvSpPr>
        <p:spPr>
          <a:xfrm>
            <a:off x="1511277" y="2511360"/>
            <a:ext cx="1976612" cy="461665"/>
          </a:xfrm>
          <a:prstGeom prst="rect">
            <a:avLst/>
          </a:prstGeom>
          <a:noFill/>
        </p:spPr>
        <p:txBody>
          <a:bodyPr wrap="square" rtlCol="0">
            <a:spAutoFit/>
          </a:bodyPr>
          <a:lstStyle/>
          <a:p>
            <a:r>
              <a:rPr lang="en-US" altLang="zh-CN" sz="1200" b="1" dirty="0">
                <a:solidFill>
                  <a:srgbClr val="FF0000"/>
                </a:solidFill>
              </a:rPr>
              <a:t>fast intra-region network </a:t>
            </a:r>
          </a:p>
          <a:p>
            <a:r>
              <a:rPr lang="en-US" altLang="zh-CN" sz="1200" b="1" dirty="0">
                <a:solidFill>
                  <a:srgbClr val="FF0000"/>
                </a:solidFill>
              </a:rPr>
              <a:t>(e.g., RTT &lt; 10 </a:t>
            </a:r>
            <a:r>
              <a:rPr lang="en-US" altLang="zh-CN" sz="1200" b="1" dirty="0" err="1">
                <a:solidFill>
                  <a:srgbClr val="FF0000"/>
                </a:solidFill>
              </a:rPr>
              <a:t>ms</a:t>
            </a:r>
            <a:r>
              <a:rPr lang="en-US" altLang="zh-CN" sz="1200" b="1" dirty="0">
                <a:solidFill>
                  <a:srgbClr val="FF0000"/>
                </a:solidFill>
              </a:rPr>
              <a:t>) </a:t>
            </a:r>
            <a:endParaRPr lang="zh-CN" altLang="en-US" sz="1200" b="1" dirty="0">
              <a:solidFill>
                <a:srgbClr val="FF0000"/>
              </a:solidFill>
            </a:endParaRPr>
          </a:p>
        </p:txBody>
      </p:sp>
      <p:sp>
        <p:nvSpPr>
          <p:cNvPr id="32" name="文本框 31">
            <a:extLst>
              <a:ext uri="{FF2B5EF4-FFF2-40B4-BE49-F238E27FC236}">
                <a16:creationId xmlns="" xmlns:a16="http://schemas.microsoft.com/office/drawing/2014/main" id="{3BDA376E-ECFB-46AE-B754-749CDBD652DD}"/>
              </a:ext>
            </a:extLst>
          </p:cNvPr>
          <p:cNvSpPr txBox="1"/>
          <p:nvPr/>
        </p:nvSpPr>
        <p:spPr>
          <a:xfrm>
            <a:off x="1357186" y="1465922"/>
            <a:ext cx="1991251" cy="338554"/>
          </a:xfrm>
          <a:prstGeom prst="rect">
            <a:avLst/>
          </a:prstGeom>
          <a:noFill/>
        </p:spPr>
        <p:txBody>
          <a:bodyPr wrap="none" rtlCol="0">
            <a:spAutoFit/>
          </a:bodyPr>
          <a:lstStyle/>
          <a:p>
            <a:r>
              <a:rPr lang="en-US" altLang="zh-CN" sz="1600" dirty="0"/>
              <a:t>Region 1 (New York)</a:t>
            </a:r>
            <a:endParaRPr lang="zh-CN" altLang="en-US" sz="1600" dirty="0"/>
          </a:p>
        </p:txBody>
      </p:sp>
      <p:pic>
        <p:nvPicPr>
          <p:cNvPr id="59" name="图形 58" descr="用户 纯色填充">
            <a:extLst>
              <a:ext uri="{FF2B5EF4-FFF2-40B4-BE49-F238E27FC236}">
                <a16:creationId xmlns="" xmlns:a16="http://schemas.microsoft.com/office/drawing/2014/main" id="{907B175C-F879-4080-9E05-69738DEEC5B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513393" y="4878461"/>
            <a:ext cx="421649" cy="421649"/>
          </a:xfrm>
          <a:prstGeom prst="rect">
            <a:avLst/>
          </a:prstGeom>
        </p:spPr>
      </p:pic>
      <p:grpSp>
        <p:nvGrpSpPr>
          <p:cNvPr id="61" name="组合 60">
            <a:extLst>
              <a:ext uri="{FF2B5EF4-FFF2-40B4-BE49-F238E27FC236}">
                <a16:creationId xmlns="" xmlns:a16="http://schemas.microsoft.com/office/drawing/2014/main" id="{1C46F2CF-EA3D-4945-A168-7959654F8DC9}"/>
              </a:ext>
            </a:extLst>
          </p:cNvPr>
          <p:cNvGrpSpPr/>
          <p:nvPr/>
        </p:nvGrpSpPr>
        <p:grpSpPr>
          <a:xfrm>
            <a:off x="2113171" y="5809484"/>
            <a:ext cx="1079500" cy="750273"/>
            <a:chOff x="2009728" y="4943243"/>
            <a:chExt cx="1079500" cy="750273"/>
          </a:xfrm>
        </p:grpSpPr>
        <p:pic>
          <p:nvPicPr>
            <p:cNvPr id="62" name="Picture 2" descr="Database Vector SVG Icon (18) - SVG Repo">
              <a:extLst>
                <a:ext uri="{FF2B5EF4-FFF2-40B4-BE49-F238E27FC236}">
                  <a16:creationId xmlns="" xmlns:a16="http://schemas.microsoft.com/office/drawing/2014/main" id="{3C0F4F79-F4FD-41DD-A47F-05C258E205F1}"/>
                </a:ext>
              </a:extLst>
            </p:cNvPr>
            <p:cNvPicPr>
              <a:picLocks noChangeAspect="1" noChangeArrowheads="1"/>
            </p:cNvPicPr>
            <p:nvPr/>
          </p:nvPicPr>
          <p:blipFill>
            <a:blip r:embed="rId5">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087865" y="4943243"/>
              <a:ext cx="503063" cy="503063"/>
            </a:xfrm>
            <a:prstGeom prst="rect">
              <a:avLst/>
            </a:prstGeom>
            <a:noFill/>
            <a:extLst>
              <a:ext uri="{909E8E84-426E-40DD-AFC4-6F175D3DCCD1}">
                <a14:hiddenFill xmlns:a14="http://schemas.microsoft.com/office/drawing/2010/main">
                  <a:solidFill>
                    <a:srgbClr val="FFFFFF"/>
                  </a:solidFill>
                </a14:hiddenFill>
              </a:ext>
            </a:extLst>
          </p:spPr>
        </p:pic>
        <p:sp>
          <p:nvSpPr>
            <p:cNvPr id="63" name="文本框 62">
              <a:extLst>
                <a:ext uri="{FF2B5EF4-FFF2-40B4-BE49-F238E27FC236}">
                  <a16:creationId xmlns="" xmlns:a16="http://schemas.microsoft.com/office/drawing/2014/main" id="{8823359F-BFAB-4AA1-B556-5F164F9D20A2}"/>
                </a:ext>
              </a:extLst>
            </p:cNvPr>
            <p:cNvSpPr txBox="1"/>
            <p:nvPr/>
          </p:nvSpPr>
          <p:spPr>
            <a:xfrm>
              <a:off x="2009728" y="5416517"/>
              <a:ext cx="1079500" cy="276999"/>
            </a:xfrm>
            <a:prstGeom prst="rect">
              <a:avLst/>
            </a:prstGeom>
            <a:noFill/>
          </p:spPr>
          <p:txBody>
            <a:bodyPr wrap="square" rtlCol="0">
              <a:spAutoFit/>
            </a:bodyPr>
            <a:lstStyle/>
            <a:p>
              <a:r>
                <a:rPr lang="en-US" altLang="zh-CN" sz="1200" dirty="0"/>
                <a:t>Shard D</a:t>
              </a:r>
              <a:endParaRPr lang="zh-CN" altLang="en-US" sz="1200" dirty="0"/>
            </a:p>
          </p:txBody>
        </p:sp>
      </p:grpSp>
      <p:grpSp>
        <p:nvGrpSpPr>
          <p:cNvPr id="64" name="组合 63">
            <a:extLst>
              <a:ext uri="{FF2B5EF4-FFF2-40B4-BE49-F238E27FC236}">
                <a16:creationId xmlns="" xmlns:a16="http://schemas.microsoft.com/office/drawing/2014/main" id="{01185A79-2CD1-4177-BC7C-E48876FB0A6D}"/>
              </a:ext>
            </a:extLst>
          </p:cNvPr>
          <p:cNvGrpSpPr/>
          <p:nvPr/>
        </p:nvGrpSpPr>
        <p:grpSpPr>
          <a:xfrm>
            <a:off x="2882734" y="4577944"/>
            <a:ext cx="761160" cy="749849"/>
            <a:chOff x="2712367" y="3572229"/>
            <a:chExt cx="761160" cy="749849"/>
          </a:xfrm>
        </p:grpSpPr>
        <p:pic>
          <p:nvPicPr>
            <p:cNvPr id="65" name="Picture 2" descr="Database Vector SVG Icon (18) - SVG Repo">
              <a:extLst>
                <a:ext uri="{FF2B5EF4-FFF2-40B4-BE49-F238E27FC236}">
                  <a16:creationId xmlns="" xmlns:a16="http://schemas.microsoft.com/office/drawing/2014/main" id="{C33EF2E2-CD30-4A13-8FF7-D81DB443C95B}"/>
                </a:ext>
              </a:extLst>
            </p:cNvPr>
            <p:cNvPicPr>
              <a:picLocks noChangeAspect="1" noChangeArrowheads="1"/>
            </p:cNvPicPr>
            <p:nvPr/>
          </p:nvPicPr>
          <p:blipFill>
            <a:blip r:embed="rId5">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92492" y="3819015"/>
              <a:ext cx="503063" cy="503063"/>
            </a:xfrm>
            <a:prstGeom prst="rect">
              <a:avLst/>
            </a:prstGeom>
            <a:noFill/>
            <a:extLst>
              <a:ext uri="{909E8E84-426E-40DD-AFC4-6F175D3DCCD1}">
                <a14:hiddenFill xmlns:a14="http://schemas.microsoft.com/office/drawing/2010/main">
                  <a:solidFill>
                    <a:srgbClr val="FFFFFF"/>
                  </a:solidFill>
                </a14:hiddenFill>
              </a:ext>
            </a:extLst>
          </p:spPr>
        </p:pic>
        <p:sp>
          <p:nvSpPr>
            <p:cNvPr id="66" name="文本框 65">
              <a:extLst>
                <a:ext uri="{FF2B5EF4-FFF2-40B4-BE49-F238E27FC236}">
                  <a16:creationId xmlns="" xmlns:a16="http://schemas.microsoft.com/office/drawing/2014/main" id="{D7AF46C6-78ED-4439-A9DE-3A21A5E3A2BB}"/>
                </a:ext>
              </a:extLst>
            </p:cNvPr>
            <p:cNvSpPr txBox="1"/>
            <p:nvPr/>
          </p:nvSpPr>
          <p:spPr>
            <a:xfrm>
              <a:off x="2712367" y="3572229"/>
              <a:ext cx="761160" cy="276999"/>
            </a:xfrm>
            <a:prstGeom prst="rect">
              <a:avLst/>
            </a:prstGeom>
            <a:noFill/>
          </p:spPr>
          <p:txBody>
            <a:bodyPr wrap="square" rtlCol="0">
              <a:spAutoFit/>
            </a:bodyPr>
            <a:lstStyle/>
            <a:p>
              <a:r>
                <a:rPr lang="en-US" altLang="zh-CN" sz="1200" dirty="0"/>
                <a:t>Shard D</a:t>
              </a:r>
              <a:endParaRPr lang="zh-CN" altLang="en-US" sz="1200" dirty="0"/>
            </a:p>
          </p:txBody>
        </p:sp>
      </p:grpSp>
      <p:pic>
        <p:nvPicPr>
          <p:cNvPr id="67" name="图形 66" descr="用户 纯色填充">
            <a:extLst>
              <a:ext uri="{FF2B5EF4-FFF2-40B4-BE49-F238E27FC236}">
                <a16:creationId xmlns="" xmlns:a16="http://schemas.microsoft.com/office/drawing/2014/main" id="{DBA53C7A-D9D9-4C86-BBD6-D62BA7FB62E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3491884" y="5868203"/>
            <a:ext cx="421649" cy="421649"/>
          </a:xfrm>
          <a:prstGeom prst="rect">
            <a:avLst/>
          </a:prstGeom>
        </p:spPr>
      </p:pic>
      <p:grpSp>
        <p:nvGrpSpPr>
          <p:cNvPr id="68" name="组合 67">
            <a:extLst>
              <a:ext uri="{FF2B5EF4-FFF2-40B4-BE49-F238E27FC236}">
                <a16:creationId xmlns="" xmlns:a16="http://schemas.microsoft.com/office/drawing/2014/main" id="{47080BC4-0B63-458C-8B90-A6E517AE15BD}"/>
              </a:ext>
            </a:extLst>
          </p:cNvPr>
          <p:cNvGrpSpPr/>
          <p:nvPr/>
        </p:nvGrpSpPr>
        <p:grpSpPr>
          <a:xfrm>
            <a:off x="1412747" y="4561277"/>
            <a:ext cx="700424" cy="749849"/>
            <a:chOff x="2712367" y="3572229"/>
            <a:chExt cx="700424" cy="749849"/>
          </a:xfrm>
        </p:grpSpPr>
        <p:pic>
          <p:nvPicPr>
            <p:cNvPr id="69" name="Picture 2" descr="Database Vector SVG Icon (18) - SVG Repo">
              <a:extLst>
                <a:ext uri="{FF2B5EF4-FFF2-40B4-BE49-F238E27FC236}">
                  <a16:creationId xmlns="" xmlns:a16="http://schemas.microsoft.com/office/drawing/2014/main" id="{243E6E3C-FD18-413F-B550-2948D28C05C0}"/>
                </a:ext>
              </a:extLst>
            </p:cNvPr>
            <p:cNvPicPr>
              <a:picLocks noChangeAspect="1" noChangeArrowheads="1"/>
            </p:cNvPicPr>
            <p:nvPr/>
          </p:nvPicPr>
          <p:blipFill>
            <a:blip r:embed="rId5">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92492" y="3819015"/>
              <a:ext cx="503063" cy="503063"/>
            </a:xfrm>
            <a:prstGeom prst="rect">
              <a:avLst/>
            </a:prstGeom>
            <a:noFill/>
            <a:extLst>
              <a:ext uri="{909E8E84-426E-40DD-AFC4-6F175D3DCCD1}">
                <a14:hiddenFill xmlns:a14="http://schemas.microsoft.com/office/drawing/2010/main">
                  <a:solidFill>
                    <a:srgbClr val="FFFFFF"/>
                  </a:solidFill>
                </a14:hiddenFill>
              </a:ext>
            </a:extLst>
          </p:spPr>
        </p:pic>
        <p:sp>
          <p:nvSpPr>
            <p:cNvPr id="70" name="文本框 69">
              <a:extLst>
                <a:ext uri="{FF2B5EF4-FFF2-40B4-BE49-F238E27FC236}">
                  <a16:creationId xmlns="" xmlns:a16="http://schemas.microsoft.com/office/drawing/2014/main" id="{88AC0A83-B2EE-4CEA-A90E-4EED80677F63}"/>
                </a:ext>
              </a:extLst>
            </p:cNvPr>
            <p:cNvSpPr txBox="1"/>
            <p:nvPr/>
          </p:nvSpPr>
          <p:spPr>
            <a:xfrm>
              <a:off x="2712367" y="3572229"/>
              <a:ext cx="700424" cy="276999"/>
            </a:xfrm>
            <a:prstGeom prst="rect">
              <a:avLst/>
            </a:prstGeom>
            <a:noFill/>
          </p:spPr>
          <p:txBody>
            <a:bodyPr wrap="square" rtlCol="0">
              <a:spAutoFit/>
            </a:bodyPr>
            <a:lstStyle/>
            <a:p>
              <a:r>
                <a:rPr lang="en-US" altLang="zh-CN" sz="1200" dirty="0"/>
                <a:t>Shard C</a:t>
              </a:r>
              <a:endParaRPr lang="zh-CN" altLang="en-US" sz="1200" dirty="0"/>
            </a:p>
          </p:txBody>
        </p:sp>
      </p:grpSp>
      <p:grpSp>
        <p:nvGrpSpPr>
          <p:cNvPr id="71" name="组合 70">
            <a:extLst>
              <a:ext uri="{FF2B5EF4-FFF2-40B4-BE49-F238E27FC236}">
                <a16:creationId xmlns="" xmlns:a16="http://schemas.microsoft.com/office/drawing/2014/main" id="{956E6DDA-7FBC-4D6C-B8F8-C48F9F0A8515}"/>
              </a:ext>
            </a:extLst>
          </p:cNvPr>
          <p:cNvGrpSpPr/>
          <p:nvPr/>
        </p:nvGrpSpPr>
        <p:grpSpPr>
          <a:xfrm>
            <a:off x="848630" y="5816578"/>
            <a:ext cx="1079500" cy="750273"/>
            <a:chOff x="2009728" y="4943243"/>
            <a:chExt cx="1079500" cy="750273"/>
          </a:xfrm>
        </p:grpSpPr>
        <p:pic>
          <p:nvPicPr>
            <p:cNvPr id="72" name="Picture 2" descr="Database Vector SVG Icon (18) - SVG Repo">
              <a:extLst>
                <a:ext uri="{FF2B5EF4-FFF2-40B4-BE49-F238E27FC236}">
                  <a16:creationId xmlns="" xmlns:a16="http://schemas.microsoft.com/office/drawing/2014/main" id="{CD299440-FE86-4357-AF54-464C50E98F47}"/>
                </a:ext>
              </a:extLst>
            </p:cNvPr>
            <p:cNvPicPr>
              <a:picLocks noChangeAspect="1" noChangeArrowheads="1"/>
            </p:cNvPicPr>
            <p:nvPr/>
          </p:nvPicPr>
          <p:blipFill>
            <a:blip r:embed="rId5">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087865" y="4943243"/>
              <a:ext cx="503063" cy="503063"/>
            </a:xfrm>
            <a:prstGeom prst="rect">
              <a:avLst/>
            </a:prstGeom>
            <a:noFill/>
            <a:extLst>
              <a:ext uri="{909E8E84-426E-40DD-AFC4-6F175D3DCCD1}">
                <a14:hiddenFill xmlns:a14="http://schemas.microsoft.com/office/drawing/2010/main">
                  <a:solidFill>
                    <a:srgbClr val="FFFFFF"/>
                  </a:solidFill>
                </a14:hiddenFill>
              </a:ext>
            </a:extLst>
          </p:spPr>
        </p:pic>
        <p:sp>
          <p:nvSpPr>
            <p:cNvPr id="73" name="文本框 72">
              <a:extLst>
                <a:ext uri="{FF2B5EF4-FFF2-40B4-BE49-F238E27FC236}">
                  <a16:creationId xmlns="" xmlns:a16="http://schemas.microsoft.com/office/drawing/2014/main" id="{89B86C37-679F-449F-9E68-0DAA50A40168}"/>
                </a:ext>
              </a:extLst>
            </p:cNvPr>
            <p:cNvSpPr txBox="1"/>
            <p:nvPr/>
          </p:nvSpPr>
          <p:spPr>
            <a:xfrm>
              <a:off x="2009728" y="5416517"/>
              <a:ext cx="1079500" cy="276999"/>
            </a:xfrm>
            <a:prstGeom prst="rect">
              <a:avLst/>
            </a:prstGeom>
            <a:noFill/>
          </p:spPr>
          <p:txBody>
            <a:bodyPr wrap="square" rtlCol="0">
              <a:spAutoFit/>
            </a:bodyPr>
            <a:lstStyle/>
            <a:p>
              <a:r>
                <a:rPr lang="en-US" altLang="zh-CN" sz="1200" dirty="0"/>
                <a:t>Shard C</a:t>
              </a:r>
              <a:endParaRPr lang="zh-CN" altLang="en-US" sz="1200" dirty="0"/>
            </a:p>
          </p:txBody>
        </p:sp>
      </p:grpSp>
      <p:sp>
        <p:nvSpPr>
          <p:cNvPr id="74" name="文本框 73">
            <a:extLst>
              <a:ext uri="{FF2B5EF4-FFF2-40B4-BE49-F238E27FC236}">
                <a16:creationId xmlns="" xmlns:a16="http://schemas.microsoft.com/office/drawing/2014/main" id="{60F90855-FE34-4F76-A939-8EE11E9AD847}"/>
              </a:ext>
            </a:extLst>
          </p:cNvPr>
          <p:cNvSpPr txBox="1"/>
          <p:nvPr/>
        </p:nvSpPr>
        <p:spPr>
          <a:xfrm>
            <a:off x="1348654" y="5306852"/>
            <a:ext cx="1976612" cy="461665"/>
          </a:xfrm>
          <a:prstGeom prst="rect">
            <a:avLst/>
          </a:prstGeom>
          <a:noFill/>
        </p:spPr>
        <p:txBody>
          <a:bodyPr wrap="square" rtlCol="0">
            <a:spAutoFit/>
          </a:bodyPr>
          <a:lstStyle/>
          <a:p>
            <a:r>
              <a:rPr lang="en-US" altLang="zh-CN" sz="1200" b="1" dirty="0">
                <a:solidFill>
                  <a:srgbClr val="FF0000"/>
                </a:solidFill>
              </a:rPr>
              <a:t>fast Intra-region network </a:t>
            </a:r>
          </a:p>
          <a:p>
            <a:r>
              <a:rPr lang="en-US" altLang="zh-CN" sz="1200" b="1" dirty="0">
                <a:solidFill>
                  <a:srgbClr val="FF0000"/>
                </a:solidFill>
              </a:rPr>
              <a:t>(e.g., RTT &lt; 10 </a:t>
            </a:r>
            <a:r>
              <a:rPr lang="en-US" altLang="zh-CN" sz="1200" b="1" dirty="0" err="1">
                <a:solidFill>
                  <a:srgbClr val="FF0000"/>
                </a:solidFill>
              </a:rPr>
              <a:t>ms</a:t>
            </a:r>
            <a:r>
              <a:rPr lang="en-US" altLang="zh-CN" sz="1200" b="1" dirty="0">
                <a:solidFill>
                  <a:srgbClr val="FF0000"/>
                </a:solidFill>
              </a:rPr>
              <a:t>) </a:t>
            </a:r>
            <a:endParaRPr lang="zh-CN" altLang="en-US" sz="1200" b="1" dirty="0">
              <a:solidFill>
                <a:srgbClr val="FF0000"/>
              </a:solidFill>
            </a:endParaRPr>
          </a:p>
        </p:txBody>
      </p:sp>
      <p:sp>
        <p:nvSpPr>
          <p:cNvPr id="75" name="文本框 74">
            <a:extLst>
              <a:ext uri="{FF2B5EF4-FFF2-40B4-BE49-F238E27FC236}">
                <a16:creationId xmlns="" xmlns:a16="http://schemas.microsoft.com/office/drawing/2014/main" id="{36336ED1-B8B4-44AA-BF2E-E7DBAE1A7956}"/>
              </a:ext>
            </a:extLst>
          </p:cNvPr>
          <p:cNvSpPr txBox="1"/>
          <p:nvPr/>
        </p:nvSpPr>
        <p:spPr>
          <a:xfrm>
            <a:off x="1178298" y="6533248"/>
            <a:ext cx="2228495" cy="338554"/>
          </a:xfrm>
          <a:prstGeom prst="rect">
            <a:avLst/>
          </a:prstGeom>
          <a:noFill/>
        </p:spPr>
        <p:txBody>
          <a:bodyPr wrap="none" rtlCol="0">
            <a:spAutoFit/>
          </a:bodyPr>
          <a:lstStyle/>
          <a:p>
            <a:r>
              <a:rPr lang="en-US" altLang="zh-CN" sz="1600" dirty="0"/>
              <a:t>Region 2 (e.g., London)</a:t>
            </a:r>
            <a:endParaRPr lang="zh-CN" altLang="en-US" sz="1600" dirty="0"/>
          </a:p>
        </p:txBody>
      </p:sp>
      <p:cxnSp>
        <p:nvCxnSpPr>
          <p:cNvPr id="34" name="直接箭头连接符 33">
            <a:extLst>
              <a:ext uri="{FF2B5EF4-FFF2-40B4-BE49-F238E27FC236}">
                <a16:creationId xmlns="" xmlns:a16="http://schemas.microsoft.com/office/drawing/2014/main" id="{01C31822-7811-4DD4-8C54-5DBFF221BAA3}"/>
              </a:ext>
            </a:extLst>
          </p:cNvPr>
          <p:cNvCxnSpPr>
            <a:cxnSpLocks/>
          </p:cNvCxnSpPr>
          <p:nvPr/>
        </p:nvCxnSpPr>
        <p:spPr>
          <a:xfrm>
            <a:off x="736862" y="3883318"/>
            <a:ext cx="0" cy="590320"/>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9" name="直接箭头连接符 78">
            <a:extLst>
              <a:ext uri="{FF2B5EF4-FFF2-40B4-BE49-F238E27FC236}">
                <a16:creationId xmlns="" xmlns:a16="http://schemas.microsoft.com/office/drawing/2014/main" id="{4DFD574D-E005-44DC-9D8A-5B30C2F84C89}"/>
              </a:ext>
            </a:extLst>
          </p:cNvPr>
          <p:cNvCxnSpPr>
            <a:cxnSpLocks/>
          </p:cNvCxnSpPr>
          <p:nvPr/>
        </p:nvCxnSpPr>
        <p:spPr>
          <a:xfrm flipV="1">
            <a:off x="850608" y="3883318"/>
            <a:ext cx="0" cy="590319"/>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0" name="文本框 79">
            <a:extLst>
              <a:ext uri="{FF2B5EF4-FFF2-40B4-BE49-F238E27FC236}">
                <a16:creationId xmlns="" xmlns:a16="http://schemas.microsoft.com/office/drawing/2014/main" id="{9B832737-589A-4ABE-BC3C-2D5E9E8E7CAC}"/>
              </a:ext>
            </a:extLst>
          </p:cNvPr>
          <p:cNvSpPr txBox="1"/>
          <p:nvPr/>
        </p:nvSpPr>
        <p:spPr>
          <a:xfrm>
            <a:off x="1023050" y="3983120"/>
            <a:ext cx="3588213" cy="523220"/>
          </a:xfrm>
          <a:prstGeom prst="rect">
            <a:avLst/>
          </a:prstGeom>
          <a:noFill/>
        </p:spPr>
        <p:txBody>
          <a:bodyPr wrap="square" rtlCol="0">
            <a:spAutoFit/>
          </a:bodyPr>
          <a:lstStyle/>
          <a:p>
            <a:r>
              <a:rPr lang="en-US" altLang="zh-CN" sz="1400" b="1" dirty="0">
                <a:solidFill>
                  <a:srgbClr val="FF0000"/>
                </a:solidFill>
              </a:rPr>
              <a:t>slow inter-region network </a:t>
            </a:r>
          </a:p>
          <a:p>
            <a:r>
              <a:rPr lang="en-US" altLang="zh-CN" sz="1400" b="1" dirty="0">
                <a:solidFill>
                  <a:srgbClr val="FF0000"/>
                </a:solidFill>
              </a:rPr>
              <a:t>(e.g., RTT &gt; 100 </a:t>
            </a:r>
            <a:r>
              <a:rPr lang="en-US" altLang="zh-CN" sz="1400" b="1" dirty="0" err="1">
                <a:solidFill>
                  <a:srgbClr val="FF0000"/>
                </a:solidFill>
              </a:rPr>
              <a:t>ms</a:t>
            </a:r>
            <a:r>
              <a:rPr lang="en-US" altLang="zh-CN" sz="1400" b="1" dirty="0">
                <a:solidFill>
                  <a:srgbClr val="FF0000"/>
                </a:solidFill>
              </a:rPr>
              <a:t>)</a:t>
            </a:r>
            <a:endParaRPr lang="zh-CN" altLang="en-US" sz="1400" b="1" dirty="0">
              <a:solidFill>
                <a:srgbClr val="FF0000"/>
              </a:solidFill>
            </a:endParaRPr>
          </a:p>
        </p:txBody>
      </p:sp>
      <p:cxnSp>
        <p:nvCxnSpPr>
          <p:cNvPr id="83" name="直接箭头连接符 82">
            <a:extLst>
              <a:ext uri="{FF2B5EF4-FFF2-40B4-BE49-F238E27FC236}">
                <a16:creationId xmlns="" xmlns:a16="http://schemas.microsoft.com/office/drawing/2014/main" id="{59F8A5E3-B02C-4C1D-9E1B-8B516E42B2E2}"/>
              </a:ext>
            </a:extLst>
          </p:cNvPr>
          <p:cNvCxnSpPr>
            <a:cxnSpLocks/>
          </p:cNvCxnSpPr>
          <p:nvPr/>
        </p:nvCxnSpPr>
        <p:spPr>
          <a:xfrm flipH="1">
            <a:off x="2909201" y="3137525"/>
            <a:ext cx="684609" cy="201293"/>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91" name="矩形 90">
            <a:extLst>
              <a:ext uri="{FF2B5EF4-FFF2-40B4-BE49-F238E27FC236}">
                <a16:creationId xmlns="" xmlns:a16="http://schemas.microsoft.com/office/drawing/2014/main" id="{00AAFBB5-84C8-4A84-BB6A-603F827A2F1A}"/>
              </a:ext>
            </a:extLst>
          </p:cNvPr>
          <p:cNvSpPr/>
          <p:nvPr/>
        </p:nvSpPr>
        <p:spPr>
          <a:xfrm>
            <a:off x="3203403" y="3358507"/>
            <a:ext cx="568972" cy="268097"/>
          </a:xfrm>
          <a:prstGeom prst="rect">
            <a:avLst/>
          </a:prstGeom>
          <a:solidFill>
            <a:schemeClr val="accent6">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solidFill>
                  <a:schemeClr val="tx1"/>
                </a:solidFill>
              </a:rPr>
              <a:t>IRT</a:t>
            </a:r>
            <a:endParaRPr lang="zh-CN" altLang="en-US" sz="1400" b="1" dirty="0">
              <a:solidFill>
                <a:schemeClr val="tx1"/>
              </a:solidFill>
            </a:endParaRPr>
          </a:p>
        </p:txBody>
      </p:sp>
      <p:sp>
        <p:nvSpPr>
          <p:cNvPr id="103" name="矩形 102">
            <a:extLst>
              <a:ext uri="{FF2B5EF4-FFF2-40B4-BE49-F238E27FC236}">
                <a16:creationId xmlns="" xmlns:a16="http://schemas.microsoft.com/office/drawing/2014/main" id="{A40AFD61-290C-4271-ADBF-8689C548AF36}"/>
              </a:ext>
            </a:extLst>
          </p:cNvPr>
          <p:cNvSpPr/>
          <p:nvPr/>
        </p:nvSpPr>
        <p:spPr>
          <a:xfrm>
            <a:off x="1109834" y="4132384"/>
            <a:ext cx="568972" cy="268097"/>
          </a:xfrm>
          <a:prstGeom prst="rect">
            <a:avLst/>
          </a:prstGeom>
          <a:solidFill>
            <a:schemeClr val="accent5">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solidFill>
                  <a:schemeClr val="tx1"/>
                </a:solidFill>
              </a:rPr>
              <a:t>CRT</a:t>
            </a:r>
            <a:endParaRPr lang="zh-CN" altLang="en-US" sz="1400" b="1" dirty="0">
              <a:solidFill>
                <a:schemeClr val="tx1"/>
              </a:solidFill>
            </a:endParaRPr>
          </a:p>
        </p:txBody>
      </p:sp>
      <p:cxnSp>
        <p:nvCxnSpPr>
          <p:cNvPr id="104" name="直接箭头连接符 103">
            <a:extLst>
              <a:ext uri="{FF2B5EF4-FFF2-40B4-BE49-F238E27FC236}">
                <a16:creationId xmlns="" xmlns:a16="http://schemas.microsoft.com/office/drawing/2014/main" id="{E3DDF03E-0D3F-4537-94D5-0BC014BADEE4}"/>
              </a:ext>
            </a:extLst>
          </p:cNvPr>
          <p:cNvCxnSpPr>
            <a:cxnSpLocks/>
          </p:cNvCxnSpPr>
          <p:nvPr/>
        </p:nvCxnSpPr>
        <p:spPr>
          <a:xfrm flipH="1">
            <a:off x="955562" y="4954478"/>
            <a:ext cx="423201" cy="127635"/>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13" name="直接箭头连接符 112">
            <a:extLst>
              <a:ext uri="{FF2B5EF4-FFF2-40B4-BE49-F238E27FC236}">
                <a16:creationId xmlns="" xmlns:a16="http://schemas.microsoft.com/office/drawing/2014/main" id="{AB8340AA-8E0B-4FC6-AA81-9E4CB26FEA72}"/>
              </a:ext>
            </a:extLst>
          </p:cNvPr>
          <p:cNvCxnSpPr>
            <a:cxnSpLocks/>
          </p:cNvCxnSpPr>
          <p:nvPr/>
        </p:nvCxnSpPr>
        <p:spPr>
          <a:xfrm flipH="1" flipV="1">
            <a:off x="1559013" y="3371046"/>
            <a:ext cx="171039" cy="1299746"/>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22" name="直接箭头连接符 121">
            <a:extLst>
              <a:ext uri="{FF2B5EF4-FFF2-40B4-BE49-F238E27FC236}">
                <a16:creationId xmlns="" xmlns:a16="http://schemas.microsoft.com/office/drawing/2014/main" id="{A973D9F6-0E25-45DF-808D-C27D06771B77}"/>
              </a:ext>
            </a:extLst>
          </p:cNvPr>
          <p:cNvCxnSpPr>
            <a:cxnSpLocks/>
          </p:cNvCxnSpPr>
          <p:nvPr/>
        </p:nvCxnSpPr>
        <p:spPr>
          <a:xfrm flipV="1">
            <a:off x="793667" y="3371046"/>
            <a:ext cx="226680" cy="1343025"/>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94367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4"/>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grpId="1" nodeType="afterEffect">
                                  <p:stCondLst>
                                    <p:cond delay="500"/>
                                  </p:stCondLst>
                                  <p:childTnLst>
                                    <p:set>
                                      <p:cBhvr>
                                        <p:cTn id="11" dur="1" fill="hold">
                                          <p:stCondLst>
                                            <p:cond delay="0"/>
                                          </p:stCondLst>
                                        </p:cTn>
                                        <p:tgtEl>
                                          <p:spTgt spid="80"/>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79"/>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34"/>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8">
                                            <p:txEl>
                                              <p:pRg st="3" end="3"/>
                                            </p:txEl>
                                          </p:spTgt>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8">
                                            <p:txEl>
                                              <p:pRg st="4" end="4"/>
                                            </p:txEl>
                                          </p:spTgt>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91"/>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83"/>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xit" presetSubtype="0" fill="hold" grpId="0" nodeType="clickEffect">
                                  <p:stCondLst>
                                    <p:cond delay="0"/>
                                  </p:stCondLst>
                                  <p:childTnLst>
                                    <p:set>
                                      <p:cBhvr>
                                        <p:cTn id="33" dur="1" fill="hold">
                                          <p:stCondLst>
                                            <p:cond delay="0"/>
                                          </p:stCondLst>
                                        </p:cTn>
                                        <p:tgtEl>
                                          <p:spTgt spid="80"/>
                                        </p:tgtEl>
                                        <p:attrNameLst>
                                          <p:attrName>style.visibility</p:attrName>
                                        </p:attrNameLst>
                                      </p:cBhvr>
                                      <p:to>
                                        <p:strVal val="hidden"/>
                                      </p:to>
                                    </p:set>
                                  </p:childTnLst>
                                </p:cTn>
                              </p:par>
                              <p:par>
                                <p:cTn id="34" presetID="1" presetClass="exit" presetSubtype="0" fill="hold" nodeType="withEffect">
                                  <p:stCondLst>
                                    <p:cond delay="0"/>
                                  </p:stCondLst>
                                  <p:childTnLst>
                                    <p:set>
                                      <p:cBhvr>
                                        <p:cTn id="35" dur="1" fill="hold">
                                          <p:stCondLst>
                                            <p:cond delay="0"/>
                                          </p:stCondLst>
                                        </p:cTn>
                                        <p:tgtEl>
                                          <p:spTgt spid="79"/>
                                        </p:tgtEl>
                                        <p:attrNameLst>
                                          <p:attrName>style.visibility</p:attrName>
                                        </p:attrNameLst>
                                      </p:cBhvr>
                                      <p:to>
                                        <p:strVal val="hidden"/>
                                      </p:to>
                                    </p:set>
                                  </p:childTnLst>
                                </p:cTn>
                              </p:par>
                              <p:par>
                                <p:cTn id="36" presetID="1" presetClass="exit" presetSubtype="0" fill="hold" nodeType="withEffect">
                                  <p:stCondLst>
                                    <p:cond delay="0"/>
                                  </p:stCondLst>
                                  <p:childTnLst>
                                    <p:set>
                                      <p:cBhvr>
                                        <p:cTn id="37" dur="1" fill="hold">
                                          <p:stCondLst>
                                            <p:cond delay="0"/>
                                          </p:stCondLst>
                                        </p:cTn>
                                        <p:tgtEl>
                                          <p:spTgt spid="34"/>
                                        </p:tgtEl>
                                        <p:attrNameLst>
                                          <p:attrName>style.visibility</p:attrName>
                                        </p:attrNameLst>
                                      </p:cBhvr>
                                      <p:to>
                                        <p:strVal val="hidden"/>
                                      </p:to>
                                    </p:set>
                                  </p:childTnLst>
                                </p:cTn>
                              </p:par>
                              <p:par>
                                <p:cTn id="38" presetID="1" presetClass="entr" presetSubtype="0" fill="hold" grpId="0" nodeType="withEffect">
                                  <p:stCondLst>
                                    <p:cond delay="0"/>
                                  </p:stCondLst>
                                  <p:childTnLst>
                                    <p:set>
                                      <p:cBhvr>
                                        <p:cTn id="39" dur="1" fill="hold">
                                          <p:stCondLst>
                                            <p:cond delay="0"/>
                                          </p:stCondLst>
                                        </p:cTn>
                                        <p:tgtEl>
                                          <p:spTgt spid="103"/>
                                        </p:tgtEl>
                                        <p:attrNameLst>
                                          <p:attrName>style.visibility</p:attrName>
                                        </p:attrNameLst>
                                      </p:cBhvr>
                                      <p:to>
                                        <p:strVal val="visible"/>
                                      </p:to>
                                    </p:set>
                                  </p:childTnLst>
                                </p:cTn>
                              </p:par>
                              <p:par>
                                <p:cTn id="40" presetID="1" presetClass="entr" presetSubtype="0" fill="hold" nodeType="withEffect">
                                  <p:stCondLst>
                                    <p:cond delay="0"/>
                                  </p:stCondLst>
                                  <p:childTnLst>
                                    <p:set>
                                      <p:cBhvr>
                                        <p:cTn id="41" dur="1" fill="hold">
                                          <p:stCondLst>
                                            <p:cond delay="0"/>
                                          </p:stCondLst>
                                        </p:cTn>
                                        <p:tgtEl>
                                          <p:spTgt spid="104"/>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113"/>
                                        </p:tgtEl>
                                        <p:attrNameLst>
                                          <p:attrName>style.visibility</p:attrName>
                                        </p:attrNameLst>
                                      </p:cBhvr>
                                      <p:to>
                                        <p:strVal val="visible"/>
                                      </p:to>
                                    </p:set>
                                  </p:childTnLst>
                                </p:cTn>
                              </p:par>
                              <p:par>
                                <p:cTn id="44" presetID="1" presetClass="entr" presetSubtype="0" fill="hold" nodeType="withEffect">
                                  <p:stCondLst>
                                    <p:cond delay="0"/>
                                  </p:stCondLst>
                                  <p:childTnLst>
                                    <p:set>
                                      <p:cBhvr>
                                        <p:cTn id="45" dur="1" fill="hold">
                                          <p:stCondLst>
                                            <p:cond delay="0"/>
                                          </p:stCondLst>
                                        </p:cTn>
                                        <p:tgtEl>
                                          <p:spTgt spid="122"/>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nodeType="clickEffect">
                                  <p:stCondLst>
                                    <p:cond delay="0"/>
                                  </p:stCondLst>
                                  <p:childTnLst>
                                    <p:set>
                                      <p:cBhvr>
                                        <p:cTn id="49" dur="1" fill="hold">
                                          <p:stCondLst>
                                            <p:cond delay="0"/>
                                          </p:stCondLst>
                                        </p:cTn>
                                        <p:tgtEl>
                                          <p:spTgt spid="8">
                                            <p:txEl>
                                              <p:pRg st="6" end="6"/>
                                            </p:txEl>
                                          </p:spTgt>
                                        </p:tgtEl>
                                        <p:attrNameLst>
                                          <p:attrName>style.visibility</p:attrName>
                                        </p:attrNameLst>
                                      </p:cBhvr>
                                      <p:to>
                                        <p:strVal val="visible"/>
                                      </p:to>
                                    </p:set>
                                  </p:childTnLst>
                                </p:cTn>
                              </p:par>
                              <p:par>
                                <p:cTn id="50" presetID="1" presetClass="entr" presetSubtype="0" fill="hold" nodeType="withEffect">
                                  <p:stCondLst>
                                    <p:cond delay="0"/>
                                  </p:stCondLst>
                                  <p:childTnLst>
                                    <p:set>
                                      <p:cBhvr>
                                        <p:cTn id="51"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74" grpId="0"/>
      <p:bldP spid="80" grpId="0"/>
      <p:bldP spid="80" grpId="1"/>
      <p:bldP spid="91" grpId="0" animBg="1"/>
      <p:bldP spid="10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1ACBAD55-ACFB-4E98-B39B-66EF8B3F5DB9}"/>
              </a:ext>
            </a:extLst>
          </p:cNvPr>
          <p:cNvSpPr>
            <a:spLocks noGrp="1"/>
          </p:cNvSpPr>
          <p:nvPr>
            <p:ph type="title"/>
          </p:nvPr>
        </p:nvSpPr>
        <p:spPr/>
        <p:txBody>
          <a:bodyPr/>
          <a:lstStyle/>
          <a:p>
            <a:r>
              <a:rPr lang="en-US" altLang="zh-CN"/>
              <a:t>Technical requirements to achieve </a:t>
            </a:r>
            <a:r>
              <a:rPr lang="en-US" altLang="zh-CN">
                <a:solidFill>
                  <a:srgbClr val="FF0000"/>
                </a:solidFill>
              </a:rPr>
              <a:t>serializability</a:t>
            </a:r>
            <a:r>
              <a:rPr lang="en-US" altLang="zh-CN"/>
              <a:t> and </a:t>
            </a:r>
            <a:r>
              <a:rPr lang="en-US" altLang="zh-CN">
                <a:solidFill>
                  <a:srgbClr val="FF0000"/>
                </a:solidFill>
              </a:rPr>
              <a:t>low tail-latency </a:t>
            </a:r>
            <a:r>
              <a:rPr lang="en-US" altLang="zh-CN"/>
              <a:t>in an edge computing database</a:t>
            </a:r>
            <a:endParaRPr lang="zh-CN" altLang="en-US"/>
          </a:p>
        </p:txBody>
      </p:sp>
      <p:sp>
        <p:nvSpPr>
          <p:cNvPr id="3" name="内容占位符 2">
            <a:extLst>
              <a:ext uri="{FF2B5EF4-FFF2-40B4-BE49-F238E27FC236}">
                <a16:creationId xmlns="" xmlns:a16="http://schemas.microsoft.com/office/drawing/2014/main" id="{B311E6F1-D6F1-4B85-80E3-7D37529764CA}"/>
              </a:ext>
            </a:extLst>
          </p:cNvPr>
          <p:cNvSpPr>
            <a:spLocks noGrp="1"/>
          </p:cNvSpPr>
          <p:nvPr>
            <p:ph idx="1"/>
          </p:nvPr>
        </p:nvSpPr>
        <p:spPr>
          <a:xfrm>
            <a:off x="838200" y="1644650"/>
            <a:ext cx="10515600" cy="4351338"/>
          </a:xfrm>
        </p:spPr>
        <p:txBody>
          <a:bodyPr>
            <a:normAutofit/>
          </a:bodyPr>
          <a:lstStyle/>
          <a:p>
            <a:r>
              <a:rPr lang="en-US" altLang="zh-CN" dirty="0"/>
              <a:t>(R1): CRTs under coordination should not block IRTs. </a:t>
            </a:r>
          </a:p>
          <a:p>
            <a:pPr lvl="1"/>
            <a:r>
              <a:rPr lang="en-US" altLang="zh-CN" dirty="0"/>
              <a:t>Otherwise, IRTs’ latency will be high. </a:t>
            </a:r>
          </a:p>
          <a:p>
            <a:r>
              <a:rPr lang="en-US" altLang="zh-CN" dirty="0"/>
              <a:t>(R2): CRTs should not be aborted on conflicts.</a:t>
            </a:r>
          </a:p>
          <a:p>
            <a:pPr lvl="1"/>
            <a:r>
              <a:rPr lang="en-US" altLang="zh-CN" dirty="0"/>
              <a:t>Otherwise, CRT may starve. </a:t>
            </a:r>
          </a:p>
          <a:p>
            <a:pPr lvl="1"/>
            <a:r>
              <a:rPr lang="en-US" altLang="zh-CN" dirty="0"/>
              <a:t>Otherwise, IRTs need to wait for the commit result of CRTs</a:t>
            </a:r>
          </a:p>
          <a:p>
            <a:r>
              <a:rPr lang="en-US" altLang="zh-CN" dirty="0"/>
              <a:t> (R3): Scalable to a large number of regions.</a:t>
            </a:r>
          </a:p>
        </p:txBody>
      </p:sp>
      <p:sp>
        <p:nvSpPr>
          <p:cNvPr id="4" name="Slide Number Placeholder 3"/>
          <p:cNvSpPr>
            <a:spLocks noGrp="1"/>
          </p:cNvSpPr>
          <p:nvPr>
            <p:ph type="sldNum" sz="quarter" idx="12"/>
          </p:nvPr>
        </p:nvSpPr>
        <p:spPr/>
        <p:txBody>
          <a:bodyPr/>
          <a:lstStyle/>
          <a:p>
            <a:fld id="{99D1087F-C6EB-4713-8379-36300CD227D6}" type="slidenum">
              <a:rPr lang="zh-CN" altLang="en-US" smtClean="0"/>
              <a:t>4</a:t>
            </a:fld>
            <a:endParaRPr lang="zh-CN" altLang="en-US"/>
          </a:p>
        </p:txBody>
      </p:sp>
    </p:spTree>
    <p:extLst>
      <p:ext uri="{BB962C8B-B14F-4D97-AF65-F5344CB8AC3E}">
        <p14:creationId xmlns:p14="http://schemas.microsoft.com/office/powerpoint/2010/main" val="1460985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DB13DE27-5716-487E-9701-DD50E8EB37AC}"/>
              </a:ext>
            </a:extLst>
          </p:cNvPr>
          <p:cNvSpPr>
            <a:spLocks noGrp="1"/>
          </p:cNvSpPr>
          <p:nvPr>
            <p:ph type="title"/>
          </p:nvPr>
        </p:nvSpPr>
        <p:spPr/>
        <p:txBody>
          <a:bodyPr>
            <a:normAutofit/>
          </a:bodyPr>
          <a:lstStyle/>
          <a:p>
            <a:r>
              <a:rPr lang="en-US" altLang="zh-CN" dirty="0"/>
              <a:t>Traditional serializable databases are not designed to meet R1, R2, R3 in edge computing </a:t>
            </a:r>
            <a:endParaRPr lang="zh-CN" altLang="en-US" dirty="0"/>
          </a:p>
        </p:txBody>
      </p:sp>
      <p:sp>
        <p:nvSpPr>
          <p:cNvPr id="3" name="内容占位符 2">
            <a:extLst>
              <a:ext uri="{FF2B5EF4-FFF2-40B4-BE49-F238E27FC236}">
                <a16:creationId xmlns="" xmlns:a16="http://schemas.microsoft.com/office/drawing/2014/main" id="{6FFC476A-9676-4EB9-B379-BC8EFF2E75B0}"/>
              </a:ext>
            </a:extLst>
          </p:cNvPr>
          <p:cNvSpPr>
            <a:spLocks noGrp="1"/>
          </p:cNvSpPr>
          <p:nvPr>
            <p:ph idx="1"/>
          </p:nvPr>
        </p:nvSpPr>
        <p:spPr>
          <a:xfrm>
            <a:off x="828780" y="1604544"/>
            <a:ext cx="10753725" cy="2377294"/>
          </a:xfrm>
        </p:spPr>
        <p:txBody>
          <a:bodyPr>
            <a:normAutofit fontScale="85000" lnSpcReduction="20000"/>
          </a:bodyPr>
          <a:lstStyle/>
          <a:p>
            <a:pPr>
              <a:lnSpc>
                <a:spcPct val="130000"/>
              </a:lnSpc>
            </a:pPr>
            <a:r>
              <a:rPr lang="en-US" altLang="zh-CN" dirty="0"/>
              <a:t>Much influential work greatly improves the average throughput and latency for geo-distributed databases deployed in a few large data centers. </a:t>
            </a:r>
          </a:p>
          <a:p>
            <a:pPr>
              <a:lnSpc>
                <a:spcPct val="130000"/>
              </a:lnSpc>
            </a:pPr>
            <a:r>
              <a:rPr lang="en-US" altLang="zh-CN" dirty="0"/>
              <a:t>They typically order transactions in a </a:t>
            </a:r>
            <a:r>
              <a:rPr lang="en-US" altLang="zh-CN" u="sng" dirty="0">
                <a:solidFill>
                  <a:srgbClr val="FF0000"/>
                </a:solidFill>
              </a:rPr>
              <a:t>first-come-first-serve</a:t>
            </a:r>
            <a:r>
              <a:rPr lang="en-US" altLang="zh-CN" dirty="0"/>
              <a:t> (FCFS) manner. </a:t>
            </a:r>
          </a:p>
          <a:p>
            <a:pPr lvl="1">
              <a:lnSpc>
                <a:spcPct val="130000"/>
              </a:lnSpc>
            </a:pPr>
            <a:r>
              <a:rPr lang="en-US" altLang="zh-CN" dirty="0"/>
              <a:t>Easy to achieve a high average throughput and low average latency. </a:t>
            </a:r>
          </a:p>
          <a:p>
            <a:pPr lvl="1">
              <a:lnSpc>
                <a:spcPct val="130000"/>
              </a:lnSpc>
            </a:pPr>
            <a:r>
              <a:rPr lang="en-US" altLang="zh-CN" dirty="0"/>
              <a:t>Deferred update approach (e.g., Tapir [SOSP ‘15], Carousel [SIGMOD ’19]): </a:t>
            </a:r>
            <a:r>
              <a:rPr lang="en-US" altLang="zh-CN" dirty="0">
                <a:solidFill>
                  <a:srgbClr val="FF0000"/>
                </a:solidFill>
              </a:rPr>
              <a:t>CRTs may starve (R2). </a:t>
            </a:r>
          </a:p>
          <a:p>
            <a:pPr lvl="1">
              <a:lnSpc>
                <a:spcPct val="130000"/>
              </a:lnSpc>
            </a:pPr>
            <a:r>
              <a:rPr lang="en-US" altLang="zh-CN" dirty="0"/>
              <a:t>SMR approach (e.g., Calvin[SIGMOD ‘12], Janus [OSDI ‘16], SLOG[VLDB ’19]): </a:t>
            </a:r>
            <a:r>
              <a:rPr lang="en-US" altLang="zh-CN" dirty="0">
                <a:solidFill>
                  <a:srgbClr val="FF0000"/>
                </a:solidFill>
              </a:rPr>
              <a:t>IRTs are blocked by CRTs (R1).</a:t>
            </a:r>
          </a:p>
          <a:p>
            <a:endParaRPr lang="en-US" altLang="zh-CN" dirty="0"/>
          </a:p>
        </p:txBody>
      </p:sp>
      <p:cxnSp>
        <p:nvCxnSpPr>
          <p:cNvPr id="11" name="直接箭头连接符 10">
            <a:extLst>
              <a:ext uri="{FF2B5EF4-FFF2-40B4-BE49-F238E27FC236}">
                <a16:creationId xmlns="" xmlns:a16="http://schemas.microsoft.com/office/drawing/2014/main" id="{872AF191-59F9-4098-9C45-BC81B065682F}"/>
              </a:ext>
            </a:extLst>
          </p:cNvPr>
          <p:cNvCxnSpPr>
            <a:cxnSpLocks/>
            <a:stCxn id="17" idx="3"/>
          </p:cNvCxnSpPr>
          <p:nvPr/>
        </p:nvCxnSpPr>
        <p:spPr>
          <a:xfrm>
            <a:off x="1423498" y="4657705"/>
            <a:ext cx="10168426" cy="1197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 xmlns:a16="http://schemas.microsoft.com/office/drawing/2014/main" id="{FA2F16D3-D13B-476E-ABE2-D88E2FF3CD35}"/>
              </a:ext>
            </a:extLst>
          </p:cNvPr>
          <p:cNvCxnSpPr>
            <a:cxnSpLocks/>
            <a:stCxn id="19" idx="3"/>
          </p:cNvCxnSpPr>
          <p:nvPr/>
        </p:nvCxnSpPr>
        <p:spPr>
          <a:xfrm flipV="1">
            <a:off x="1415483" y="5740887"/>
            <a:ext cx="10176441" cy="2196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 xmlns:a16="http://schemas.microsoft.com/office/drawing/2014/main" id="{7BF1A341-4944-495B-91FD-378A43F1EAE5}"/>
              </a:ext>
            </a:extLst>
          </p:cNvPr>
          <p:cNvSpPr txBox="1"/>
          <p:nvPr/>
        </p:nvSpPr>
        <p:spPr>
          <a:xfrm>
            <a:off x="265560" y="4100580"/>
            <a:ext cx="1117614" cy="369332"/>
          </a:xfrm>
          <a:prstGeom prst="rect">
            <a:avLst/>
          </a:prstGeom>
          <a:noFill/>
        </p:spPr>
        <p:txBody>
          <a:bodyPr wrap="none" rtlCol="0">
            <a:spAutoFit/>
          </a:bodyPr>
          <a:lstStyle/>
          <a:p>
            <a:r>
              <a:rPr lang="en-US" altLang="zh-CN" b="1"/>
              <a:t>Region 1</a:t>
            </a:r>
            <a:endParaRPr lang="zh-CN" altLang="en-US" b="1"/>
          </a:p>
        </p:txBody>
      </p:sp>
      <p:sp>
        <p:nvSpPr>
          <p:cNvPr id="15" name="文本框 14">
            <a:extLst>
              <a:ext uri="{FF2B5EF4-FFF2-40B4-BE49-F238E27FC236}">
                <a16:creationId xmlns="" xmlns:a16="http://schemas.microsoft.com/office/drawing/2014/main" id="{D05485BD-8033-48A0-8924-0AFD64640F66}"/>
              </a:ext>
            </a:extLst>
          </p:cNvPr>
          <p:cNvSpPr txBox="1"/>
          <p:nvPr/>
        </p:nvSpPr>
        <p:spPr>
          <a:xfrm>
            <a:off x="265560" y="5882044"/>
            <a:ext cx="1117614" cy="369332"/>
          </a:xfrm>
          <a:prstGeom prst="rect">
            <a:avLst/>
          </a:prstGeom>
          <a:noFill/>
        </p:spPr>
        <p:txBody>
          <a:bodyPr wrap="none" rtlCol="0">
            <a:spAutoFit/>
          </a:bodyPr>
          <a:lstStyle/>
          <a:p>
            <a:r>
              <a:rPr lang="en-US" altLang="zh-CN" b="1"/>
              <a:t>Region 2</a:t>
            </a:r>
            <a:endParaRPr lang="zh-CN" altLang="en-US" b="1"/>
          </a:p>
        </p:txBody>
      </p:sp>
      <p:sp>
        <p:nvSpPr>
          <p:cNvPr id="17" name="文本框 16">
            <a:extLst>
              <a:ext uri="{FF2B5EF4-FFF2-40B4-BE49-F238E27FC236}">
                <a16:creationId xmlns="" xmlns:a16="http://schemas.microsoft.com/office/drawing/2014/main" id="{30ED54B6-1E35-4F2A-9FAA-F092FEA2A499}"/>
              </a:ext>
            </a:extLst>
          </p:cNvPr>
          <p:cNvSpPr txBox="1"/>
          <p:nvPr/>
        </p:nvSpPr>
        <p:spPr>
          <a:xfrm>
            <a:off x="1083340" y="4473039"/>
            <a:ext cx="340158" cy="369332"/>
          </a:xfrm>
          <a:prstGeom prst="rect">
            <a:avLst/>
          </a:prstGeom>
          <a:noFill/>
        </p:spPr>
        <p:txBody>
          <a:bodyPr wrap="none" rtlCol="0">
            <a:spAutoFit/>
          </a:bodyPr>
          <a:lstStyle/>
          <a:p>
            <a:r>
              <a:rPr lang="en-US" altLang="zh-CN" b="1"/>
              <a:t>A</a:t>
            </a:r>
            <a:endParaRPr lang="zh-CN" altLang="en-US" b="1"/>
          </a:p>
        </p:txBody>
      </p:sp>
      <p:sp>
        <p:nvSpPr>
          <p:cNvPr id="19" name="文本框 18">
            <a:extLst>
              <a:ext uri="{FF2B5EF4-FFF2-40B4-BE49-F238E27FC236}">
                <a16:creationId xmlns="" xmlns:a16="http://schemas.microsoft.com/office/drawing/2014/main" id="{1BC889FA-43C8-426C-B261-F64C74B46E7F}"/>
              </a:ext>
            </a:extLst>
          </p:cNvPr>
          <p:cNvSpPr txBox="1"/>
          <p:nvPr/>
        </p:nvSpPr>
        <p:spPr>
          <a:xfrm>
            <a:off x="1091355" y="5578188"/>
            <a:ext cx="324128" cy="369332"/>
          </a:xfrm>
          <a:prstGeom prst="rect">
            <a:avLst/>
          </a:prstGeom>
          <a:noFill/>
        </p:spPr>
        <p:txBody>
          <a:bodyPr wrap="none" rtlCol="0">
            <a:spAutoFit/>
          </a:bodyPr>
          <a:lstStyle/>
          <a:p>
            <a:r>
              <a:rPr lang="en-US" altLang="zh-CN" b="1"/>
              <a:t>B</a:t>
            </a:r>
            <a:endParaRPr lang="zh-CN" altLang="en-US" b="1"/>
          </a:p>
        </p:txBody>
      </p:sp>
      <p:sp>
        <p:nvSpPr>
          <p:cNvPr id="6" name="矩形 5">
            <a:extLst>
              <a:ext uri="{FF2B5EF4-FFF2-40B4-BE49-F238E27FC236}">
                <a16:creationId xmlns="" xmlns:a16="http://schemas.microsoft.com/office/drawing/2014/main" id="{F389A372-D22D-4B23-8CAD-FB6B8E61BBBD}"/>
              </a:ext>
            </a:extLst>
          </p:cNvPr>
          <p:cNvSpPr/>
          <p:nvPr/>
        </p:nvSpPr>
        <p:spPr>
          <a:xfrm>
            <a:off x="1791491" y="5657213"/>
            <a:ext cx="1158346" cy="263019"/>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solidFill>
                  <a:schemeClr val="tx1"/>
                </a:solidFill>
              </a:rPr>
              <a:t>recv</a:t>
            </a:r>
            <a:r>
              <a:rPr lang="en-US" altLang="zh-CN" dirty="0">
                <a:solidFill>
                  <a:schemeClr val="tx1"/>
                </a:solidFill>
              </a:rPr>
              <a:t> CRT</a:t>
            </a:r>
            <a:r>
              <a:rPr lang="en-US" altLang="zh-CN" baseline="-25000" dirty="0">
                <a:solidFill>
                  <a:schemeClr val="tx1"/>
                </a:solidFill>
              </a:rPr>
              <a:t>1</a:t>
            </a:r>
          </a:p>
        </p:txBody>
      </p:sp>
      <p:cxnSp>
        <p:nvCxnSpPr>
          <p:cNvPr id="9" name="直接箭头连接符 8">
            <a:extLst>
              <a:ext uri="{FF2B5EF4-FFF2-40B4-BE49-F238E27FC236}">
                <a16:creationId xmlns="" xmlns:a16="http://schemas.microsoft.com/office/drawing/2014/main" id="{1B38FF54-1EF2-4668-830E-B06736FB5766}"/>
              </a:ext>
            </a:extLst>
          </p:cNvPr>
          <p:cNvCxnSpPr>
            <a:cxnSpLocks/>
          </p:cNvCxnSpPr>
          <p:nvPr/>
        </p:nvCxnSpPr>
        <p:spPr>
          <a:xfrm flipV="1">
            <a:off x="2957739" y="4657705"/>
            <a:ext cx="1080000" cy="10800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 name="文本框 9">
            <a:extLst>
              <a:ext uri="{FF2B5EF4-FFF2-40B4-BE49-F238E27FC236}">
                <a16:creationId xmlns="" xmlns:a16="http://schemas.microsoft.com/office/drawing/2014/main" id="{B5C396DD-75D0-400F-98A9-25D63C8C1CEC}"/>
              </a:ext>
            </a:extLst>
          </p:cNvPr>
          <p:cNvSpPr txBox="1"/>
          <p:nvPr/>
        </p:nvSpPr>
        <p:spPr>
          <a:xfrm rot="18918758">
            <a:off x="2745836" y="4989671"/>
            <a:ext cx="960519" cy="369332"/>
          </a:xfrm>
          <a:prstGeom prst="rect">
            <a:avLst/>
          </a:prstGeom>
          <a:noFill/>
        </p:spPr>
        <p:txBody>
          <a:bodyPr wrap="none" rtlCol="0">
            <a:spAutoFit/>
          </a:bodyPr>
          <a:lstStyle/>
          <a:p>
            <a:r>
              <a:rPr lang="en-US" altLang="zh-CN"/>
              <a:t>prepare</a:t>
            </a:r>
            <a:endParaRPr lang="zh-CN" altLang="en-US"/>
          </a:p>
        </p:txBody>
      </p:sp>
      <p:cxnSp>
        <p:nvCxnSpPr>
          <p:cNvPr id="27" name="直接箭头连接符 26">
            <a:extLst>
              <a:ext uri="{FF2B5EF4-FFF2-40B4-BE49-F238E27FC236}">
                <a16:creationId xmlns="" xmlns:a16="http://schemas.microsoft.com/office/drawing/2014/main" id="{53AECD86-B224-4F1C-8ED5-D6E168B5CC82}"/>
              </a:ext>
            </a:extLst>
          </p:cNvPr>
          <p:cNvCxnSpPr>
            <a:cxnSpLocks/>
          </p:cNvCxnSpPr>
          <p:nvPr/>
        </p:nvCxnSpPr>
        <p:spPr>
          <a:xfrm>
            <a:off x="4037739" y="4657705"/>
            <a:ext cx="1080000" cy="1080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文本框 27">
            <a:extLst>
              <a:ext uri="{FF2B5EF4-FFF2-40B4-BE49-F238E27FC236}">
                <a16:creationId xmlns="" xmlns:a16="http://schemas.microsoft.com/office/drawing/2014/main" id="{3BB41D0C-AC8B-4DE6-A5A4-E5A6EB899CC6}"/>
              </a:ext>
            </a:extLst>
          </p:cNvPr>
          <p:cNvSpPr txBox="1"/>
          <p:nvPr/>
        </p:nvSpPr>
        <p:spPr>
          <a:xfrm rot="2520522">
            <a:off x="4101151" y="5005901"/>
            <a:ext cx="487634" cy="369332"/>
          </a:xfrm>
          <a:prstGeom prst="rect">
            <a:avLst/>
          </a:prstGeom>
          <a:noFill/>
        </p:spPr>
        <p:txBody>
          <a:bodyPr wrap="none" rtlCol="0">
            <a:spAutoFit/>
          </a:bodyPr>
          <a:lstStyle/>
          <a:p>
            <a:r>
              <a:rPr lang="en-US" altLang="zh-CN"/>
              <a:t>OK</a:t>
            </a:r>
          </a:p>
        </p:txBody>
      </p:sp>
      <p:cxnSp>
        <p:nvCxnSpPr>
          <p:cNvPr id="32" name="直接箭头连接符 31">
            <a:extLst>
              <a:ext uri="{FF2B5EF4-FFF2-40B4-BE49-F238E27FC236}">
                <a16:creationId xmlns="" xmlns:a16="http://schemas.microsoft.com/office/drawing/2014/main" id="{D079FD68-24D5-415C-9D69-E5B194732DD1}"/>
              </a:ext>
            </a:extLst>
          </p:cNvPr>
          <p:cNvCxnSpPr>
            <a:cxnSpLocks/>
          </p:cNvCxnSpPr>
          <p:nvPr/>
        </p:nvCxnSpPr>
        <p:spPr>
          <a:xfrm flipV="1">
            <a:off x="5117739" y="4657705"/>
            <a:ext cx="1080000" cy="10800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3" name="文本框 32">
            <a:extLst>
              <a:ext uri="{FF2B5EF4-FFF2-40B4-BE49-F238E27FC236}">
                <a16:creationId xmlns="" xmlns:a16="http://schemas.microsoft.com/office/drawing/2014/main" id="{EC0792C2-250D-42AB-A460-96CAC16C30BF}"/>
              </a:ext>
            </a:extLst>
          </p:cNvPr>
          <p:cNvSpPr txBox="1"/>
          <p:nvPr/>
        </p:nvSpPr>
        <p:spPr>
          <a:xfrm rot="18909600">
            <a:off x="5454085" y="5060906"/>
            <a:ext cx="960519" cy="369332"/>
          </a:xfrm>
          <a:prstGeom prst="rect">
            <a:avLst/>
          </a:prstGeom>
          <a:noFill/>
        </p:spPr>
        <p:txBody>
          <a:bodyPr wrap="none" rtlCol="0">
            <a:spAutoFit/>
          </a:bodyPr>
          <a:lstStyle/>
          <a:p>
            <a:r>
              <a:rPr lang="en-US" altLang="zh-CN"/>
              <a:t>commit</a:t>
            </a:r>
            <a:endParaRPr lang="zh-CN" altLang="en-US"/>
          </a:p>
        </p:txBody>
      </p:sp>
      <p:sp>
        <p:nvSpPr>
          <p:cNvPr id="34" name="矩形 33">
            <a:extLst>
              <a:ext uri="{FF2B5EF4-FFF2-40B4-BE49-F238E27FC236}">
                <a16:creationId xmlns="" xmlns:a16="http://schemas.microsoft.com/office/drawing/2014/main" id="{13A9000E-DB2C-4E84-A5EC-D06147E4D534}"/>
              </a:ext>
            </a:extLst>
          </p:cNvPr>
          <p:cNvSpPr/>
          <p:nvPr/>
        </p:nvSpPr>
        <p:spPr>
          <a:xfrm>
            <a:off x="6205643" y="4621929"/>
            <a:ext cx="1218240" cy="263019"/>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exec CRT</a:t>
            </a:r>
            <a:r>
              <a:rPr lang="en-US" altLang="zh-CN" baseline="-25000" dirty="0">
                <a:solidFill>
                  <a:schemeClr val="tx1"/>
                </a:solidFill>
              </a:rPr>
              <a:t>1</a:t>
            </a:r>
            <a:endParaRPr lang="zh-CN" altLang="en-US" baseline="-25000" dirty="0">
              <a:solidFill>
                <a:schemeClr val="tx1"/>
              </a:solidFill>
            </a:endParaRPr>
          </a:p>
        </p:txBody>
      </p:sp>
      <p:cxnSp>
        <p:nvCxnSpPr>
          <p:cNvPr id="35" name="直接箭头连接符 34">
            <a:extLst>
              <a:ext uri="{FF2B5EF4-FFF2-40B4-BE49-F238E27FC236}">
                <a16:creationId xmlns="" xmlns:a16="http://schemas.microsoft.com/office/drawing/2014/main" id="{C4EF8F7A-B116-480C-BF55-457B4368DCCE}"/>
              </a:ext>
            </a:extLst>
          </p:cNvPr>
          <p:cNvCxnSpPr>
            <a:cxnSpLocks/>
          </p:cNvCxnSpPr>
          <p:nvPr/>
        </p:nvCxnSpPr>
        <p:spPr>
          <a:xfrm>
            <a:off x="7431787" y="4657705"/>
            <a:ext cx="1080000" cy="1080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文本框 35">
            <a:extLst>
              <a:ext uri="{FF2B5EF4-FFF2-40B4-BE49-F238E27FC236}">
                <a16:creationId xmlns="" xmlns:a16="http://schemas.microsoft.com/office/drawing/2014/main" id="{C99D64B4-F1BA-4E1D-8E1B-0E696DD02C07}"/>
              </a:ext>
            </a:extLst>
          </p:cNvPr>
          <p:cNvSpPr txBox="1"/>
          <p:nvPr/>
        </p:nvSpPr>
        <p:spPr>
          <a:xfrm rot="2809551">
            <a:off x="7809224" y="5007917"/>
            <a:ext cx="840295" cy="369332"/>
          </a:xfrm>
          <a:prstGeom prst="rect">
            <a:avLst/>
          </a:prstGeom>
          <a:noFill/>
        </p:spPr>
        <p:txBody>
          <a:bodyPr wrap="none" rtlCol="0">
            <a:spAutoFit/>
          </a:bodyPr>
          <a:lstStyle/>
          <a:p>
            <a:r>
              <a:rPr lang="en-US" altLang="zh-CN"/>
              <a:t>read A</a:t>
            </a:r>
            <a:endParaRPr lang="zh-CN" altLang="en-US"/>
          </a:p>
        </p:txBody>
      </p:sp>
      <p:sp>
        <p:nvSpPr>
          <p:cNvPr id="37" name="矩形 36">
            <a:extLst>
              <a:ext uri="{FF2B5EF4-FFF2-40B4-BE49-F238E27FC236}">
                <a16:creationId xmlns="" xmlns:a16="http://schemas.microsoft.com/office/drawing/2014/main" id="{FC7C688A-B34C-4688-AD77-A619CFDCDE85}"/>
              </a:ext>
            </a:extLst>
          </p:cNvPr>
          <p:cNvSpPr/>
          <p:nvPr/>
        </p:nvSpPr>
        <p:spPr>
          <a:xfrm>
            <a:off x="8519691" y="5661405"/>
            <a:ext cx="1218240" cy="263019"/>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exec CRT</a:t>
            </a:r>
            <a:r>
              <a:rPr lang="en-US" altLang="zh-CN" baseline="-25000" dirty="0">
                <a:solidFill>
                  <a:schemeClr val="tx1"/>
                </a:solidFill>
              </a:rPr>
              <a:t>1</a:t>
            </a:r>
            <a:endParaRPr lang="zh-CN" altLang="en-US" baseline="-25000" dirty="0">
              <a:solidFill>
                <a:schemeClr val="tx1"/>
              </a:solidFill>
            </a:endParaRPr>
          </a:p>
        </p:txBody>
      </p:sp>
      <p:sp>
        <p:nvSpPr>
          <p:cNvPr id="42" name="矩形 41">
            <a:extLst>
              <a:ext uri="{FF2B5EF4-FFF2-40B4-BE49-F238E27FC236}">
                <a16:creationId xmlns="" xmlns:a16="http://schemas.microsoft.com/office/drawing/2014/main" id="{F232128A-2C38-478F-B2E3-C9BE0EDC5530}"/>
              </a:ext>
            </a:extLst>
          </p:cNvPr>
          <p:cNvSpPr/>
          <p:nvPr/>
        </p:nvSpPr>
        <p:spPr>
          <a:xfrm>
            <a:off x="4571183" y="4607333"/>
            <a:ext cx="1218240" cy="263019"/>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solidFill>
                  <a:schemeClr val="tx1"/>
                </a:solidFill>
              </a:rPr>
              <a:t>recv</a:t>
            </a:r>
            <a:r>
              <a:rPr lang="en-US" altLang="zh-CN" dirty="0">
                <a:solidFill>
                  <a:schemeClr val="tx1"/>
                </a:solidFill>
              </a:rPr>
              <a:t> IRT</a:t>
            </a:r>
            <a:r>
              <a:rPr lang="en-US" altLang="zh-CN" baseline="-25000" dirty="0">
                <a:solidFill>
                  <a:schemeClr val="tx1"/>
                </a:solidFill>
              </a:rPr>
              <a:t>1</a:t>
            </a:r>
            <a:endParaRPr lang="zh-CN" altLang="en-US" baseline="-25000" dirty="0">
              <a:solidFill>
                <a:schemeClr val="tx1"/>
              </a:solidFill>
            </a:endParaRPr>
          </a:p>
        </p:txBody>
      </p:sp>
      <p:sp>
        <p:nvSpPr>
          <p:cNvPr id="43" name="矩形 42">
            <a:extLst>
              <a:ext uri="{FF2B5EF4-FFF2-40B4-BE49-F238E27FC236}">
                <a16:creationId xmlns="" xmlns:a16="http://schemas.microsoft.com/office/drawing/2014/main" id="{EE698652-E5CB-4CB0-9713-4405AC20B330}"/>
              </a:ext>
            </a:extLst>
          </p:cNvPr>
          <p:cNvSpPr/>
          <p:nvPr/>
        </p:nvSpPr>
        <p:spPr>
          <a:xfrm>
            <a:off x="8103545" y="4607333"/>
            <a:ext cx="1214825" cy="263019"/>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exec IRT</a:t>
            </a:r>
            <a:r>
              <a:rPr lang="en-US" altLang="zh-CN" baseline="-25000" dirty="0">
                <a:solidFill>
                  <a:schemeClr val="tx1"/>
                </a:solidFill>
              </a:rPr>
              <a:t>1</a:t>
            </a:r>
            <a:endParaRPr lang="zh-CN" altLang="en-US" baseline="-25000" dirty="0">
              <a:solidFill>
                <a:schemeClr val="tx1"/>
              </a:solidFill>
            </a:endParaRPr>
          </a:p>
        </p:txBody>
      </p:sp>
      <p:sp>
        <p:nvSpPr>
          <p:cNvPr id="46" name="矩形 45">
            <a:extLst>
              <a:ext uri="{FF2B5EF4-FFF2-40B4-BE49-F238E27FC236}">
                <a16:creationId xmlns="" xmlns:a16="http://schemas.microsoft.com/office/drawing/2014/main" id="{65B80DB8-87B2-4C42-AF56-613E3C3BB134}"/>
              </a:ext>
            </a:extLst>
          </p:cNvPr>
          <p:cNvSpPr/>
          <p:nvPr/>
        </p:nvSpPr>
        <p:spPr>
          <a:xfrm>
            <a:off x="6328219" y="5672349"/>
            <a:ext cx="1080000" cy="263019"/>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solidFill>
                  <a:schemeClr val="tx1"/>
                </a:solidFill>
              </a:rPr>
              <a:t>recv</a:t>
            </a:r>
            <a:r>
              <a:rPr lang="en-US" altLang="zh-CN" dirty="0">
                <a:solidFill>
                  <a:schemeClr val="tx1"/>
                </a:solidFill>
              </a:rPr>
              <a:t> IRT</a:t>
            </a:r>
            <a:r>
              <a:rPr lang="en-US" altLang="zh-CN" baseline="-25000" dirty="0">
                <a:solidFill>
                  <a:schemeClr val="tx1"/>
                </a:solidFill>
              </a:rPr>
              <a:t>2</a:t>
            </a:r>
            <a:endParaRPr lang="zh-CN" altLang="en-US" baseline="-25000" dirty="0">
              <a:solidFill>
                <a:schemeClr val="tx1"/>
              </a:solidFill>
            </a:endParaRPr>
          </a:p>
        </p:txBody>
      </p:sp>
      <p:sp>
        <p:nvSpPr>
          <p:cNvPr id="47" name="文本框 46">
            <a:extLst>
              <a:ext uri="{FF2B5EF4-FFF2-40B4-BE49-F238E27FC236}">
                <a16:creationId xmlns="" xmlns:a16="http://schemas.microsoft.com/office/drawing/2014/main" id="{4F782824-42EC-487F-BBF3-F15487BC8A84}"/>
              </a:ext>
            </a:extLst>
          </p:cNvPr>
          <p:cNvSpPr txBox="1"/>
          <p:nvPr/>
        </p:nvSpPr>
        <p:spPr>
          <a:xfrm>
            <a:off x="4474821" y="4281315"/>
            <a:ext cx="1410964" cy="338554"/>
          </a:xfrm>
          <a:prstGeom prst="rect">
            <a:avLst/>
          </a:prstGeom>
          <a:noFill/>
        </p:spPr>
        <p:txBody>
          <a:bodyPr wrap="none" rtlCol="0">
            <a:spAutoFit/>
          </a:bodyPr>
          <a:lstStyle/>
          <a:p>
            <a:r>
              <a:rPr lang="en-US" altLang="zh-CN" sz="1600" dirty="0"/>
              <a:t>W (A = A + 1)</a:t>
            </a:r>
            <a:endParaRPr lang="zh-CN" altLang="en-US" sz="1600" dirty="0"/>
          </a:p>
        </p:txBody>
      </p:sp>
      <p:sp>
        <p:nvSpPr>
          <p:cNvPr id="48" name="矩形 47">
            <a:extLst>
              <a:ext uri="{FF2B5EF4-FFF2-40B4-BE49-F238E27FC236}">
                <a16:creationId xmlns="" xmlns:a16="http://schemas.microsoft.com/office/drawing/2014/main" id="{77CAD250-87E8-4E7D-B35F-9F605CA1D03B}"/>
              </a:ext>
            </a:extLst>
          </p:cNvPr>
          <p:cNvSpPr/>
          <p:nvPr/>
        </p:nvSpPr>
        <p:spPr>
          <a:xfrm>
            <a:off x="9969146" y="5657213"/>
            <a:ext cx="1218240" cy="263019"/>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exec IRT</a:t>
            </a:r>
            <a:r>
              <a:rPr lang="en-US" altLang="zh-CN" baseline="-25000" dirty="0">
                <a:solidFill>
                  <a:schemeClr val="tx1"/>
                </a:solidFill>
              </a:rPr>
              <a:t>2</a:t>
            </a:r>
            <a:endParaRPr lang="zh-CN" altLang="en-US" baseline="-25000" dirty="0">
              <a:solidFill>
                <a:schemeClr val="tx1"/>
              </a:solidFill>
            </a:endParaRPr>
          </a:p>
        </p:txBody>
      </p:sp>
      <p:sp>
        <p:nvSpPr>
          <p:cNvPr id="58" name="文本框 57">
            <a:extLst>
              <a:ext uri="{FF2B5EF4-FFF2-40B4-BE49-F238E27FC236}">
                <a16:creationId xmlns="" xmlns:a16="http://schemas.microsoft.com/office/drawing/2014/main" id="{D980BEAC-8512-43F6-91D8-69D537E0A05D}"/>
              </a:ext>
            </a:extLst>
          </p:cNvPr>
          <p:cNvSpPr txBox="1"/>
          <p:nvPr/>
        </p:nvSpPr>
        <p:spPr>
          <a:xfrm>
            <a:off x="6106673" y="5360303"/>
            <a:ext cx="1539204" cy="338554"/>
          </a:xfrm>
          <a:prstGeom prst="rect">
            <a:avLst/>
          </a:prstGeom>
          <a:noFill/>
        </p:spPr>
        <p:txBody>
          <a:bodyPr wrap="none" rtlCol="0">
            <a:spAutoFit/>
          </a:bodyPr>
          <a:lstStyle/>
          <a:p>
            <a:r>
              <a:rPr lang="en-US" altLang="zh-CN" sz="1600" dirty="0"/>
              <a:t>W (B =  B * 1.1)</a:t>
            </a:r>
            <a:endParaRPr lang="zh-CN" altLang="en-US" sz="1600" dirty="0"/>
          </a:p>
        </p:txBody>
      </p:sp>
      <p:sp>
        <p:nvSpPr>
          <p:cNvPr id="63" name="文本框 62">
            <a:extLst>
              <a:ext uri="{FF2B5EF4-FFF2-40B4-BE49-F238E27FC236}">
                <a16:creationId xmlns="" xmlns:a16="http://schemas.microsoft.com/office/drawing/2014/main" id="{1F338F3D-12FB-421D-B73D-66172FC6F299}"/>
              </a:ext>
            </a:extLst>
          </p:cNvPr>
          <p:cNvSpPr txBox="1"/>
          <p:nvPr/>
        </p:nvSpPr>
        <p:spPr>
          <a:xfrm>
            <a:off x="1853991" y="5940959"/>
            <a:ext cx="1345240" cy="584775"/>
          </a:xfrm>
          <a:prstGeom prst="rect">
            <a:avLst/>
          </a:prstGeom>
          <a:noFill/>
        </p:spPr>
        <p:txBody>
          <a:bodyPr wrap="none" rtlCol="0">
            <a:spAutoFit/>
          </a:bodyPr>
          <a:lstStyle/>
          <a:p>
            <a:r>
              <a:rPr lang="en-US" altLang="zh-CN" sz="1600" dirty="0">
                <a:solidFill>
                  <a:schemeClr val="tx1"/>
                </a:solidFill>
              </a:rPr>
              <a:t>R(x = A);</a:t>
            </a:r>
          </a:p>
          <a:p>
            <a:r>
              <a:rPr lang="en-US" altLang="zh-CN" sz="1600" dirty="0">
                <a:solidFill>
                  <a:schemeClr val="tx1"/>
                </a:solidFill>
              </a:rPr>
              <a:t>W(B = x + 1);</a:t>
            </a:r>
            <a:endParaRPr lang="en-US" altLang="zh-CN" sz="1600" baseline="30000" dirty="0">
              <a:solidFill>
                <a:schemeClr val="tx1"/>
              </a:solidFill>
            </a:endParaRPr>
          </a:p>
        </p:txBody>
      </p:sp>
      <p:sp>
        <p:nvSpPr>
          <p:cNvPr id="64" name="左大括号 63">
            <a:extLst>
              <a:ext uri="{FF2B5EF4-FFF2-40B4-BE49-F238E27FC236}">
                <a16:creationId xmlns="" xmlns:a16="http://schemas.microsoft.com/office/drawing/2014/main" id="{9D7B4068-E478-4E97-BEB8-2F814FA12255}"/>
              </a:ext>
            </a:extLst>
          </p:cNvPr>
          <p:cNvSpPr/>
          <p:nvPr/>
        </p:nvSpPr>
        <p:spPr>
          <a:xfrm rot="16200000">
            <a:off x="6659843" y="4392208"/>
            <a:ext cx="290789" cy="3349004"/>
          </a:xfrm>
          <a:prstGeom prst="leftBrace">
            <a:avLst>
              <a:gd name="adj1" fmla="val 47640"/>
              <a:gd name="adj2" fmla="val 49147"/>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5" name="文本框 64">
            <a:extLst>
              <a:ext uri="{FF2B5EF4-FFF2-40B4-BE49-F238E27FC236}">
                <a16:creationId xmlns="" xmlns:a16="http://schemas.microsoft.com/office/drawing/2014/main" id="{6C4C7F8E-2EE5-403F-BE12-1F491DA69897}"/>
              </a:ext>
            </a:extLst>
          </p:cNvPr>
          <p:cNvSpPr txBox="1"/>
          <p:nvPr/>
        </p:nvSpPr>
        <p:spPr>
          <a:xfrm>
            <a:off x="5707845" y="6285914"/>
            <a:ext cx="2622834" cy="369332"/>
          </a:xfrm>
          <a:prstGeom prst="rect">
            <a:avLst/>
          </a:prstGeom>
          <a:noFill/>
        </p:spPr>
        <p:txBody>
          <a:bodyPr wrap="none" rtlCol="0">
            <a:spAutoFit/>
          </a:bodyPr>
          <a:lstStyle/>
          <a:p>
            <a:r>
              <a:rPr lang="en-US" altLang="zh-CN"/>
              <a:t>Block and wait for inputs</a:t>
            </a:r>
            <a:endParaRPr lang="zh-CN" altLang="en-US"/>
          </a:p>
        </p:txBody>
      </p:sp>
      <p:cxnSp>
        <p:nvCxnSpPr>
          <p:cNvPr id="66" name="直接箭头连接符 65">
            <a:extLst>
              <a:ext uri="{FF2B5EF4-FFF2-40B4-BE49-F238E27FC236}">
                <a16:creationId xmlns="" xmlns:a16="http://schemas.microsoft.com/office/drawing/2014/main" id="{466C1F84-9B9B-4361-89EE-D5ECECD686DB}"/>
              </a:ext>
            </a:extLst>
          </p:cNvPr>
          <p:cNvCxnSpPr>
            <a:cxnSpLocks/>
          </p:cNvCxnSpPr>
          <p:nvPr/>
        </p:nvCxnSpPr>
        <p:spPr>
          <a:xfrm>
            <a:off x="1585376" y="5395915"/>
            <a:ext cx="0" cy="34789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直接箭头连接符 66">
            <a:extLst>
              <a:ext uri="{FF2B5EF4-FFF2-40B4-BE49-F238E27FC236}">
                <a16:creationId xmlns="" xmlns:a16="http://schemas.microsoft.com/office/drawing/2014/main" id="{34C5C060-06DE-4C28-9826-A054FCC1EDF4}"/>
              </a:ext>
            </a:extLst>
          </p:cNvPr>
          <p:cNvCxnSpPr>
            <a:cxnSpLocks/>
          </p:cNvCxnSpPr>
          <p:nvPr/>
        </p:nvCxnSpPr>
        <p:spPr>
          <a:xfrm flipV="1">
            <a:off x="1585376" y="4663810"/>
            <a:ext cx="0" cy="38253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8" name="文本框 67">
            <a:extLst>
              <a:ext uri="{FF2B5EF4-FFF2-40B4-BE49-F238E27FC236}">
                <a16:creationId xmlns="" xmlns:a16="http://schemas.microsoft.com/office/drawing/2014/main" id="{A22E0D86-E329-4856-8783-9DE67A8C31B3}"/>
              </a:ext>
            </a:extLst>
          </p:cNvPr>
          <p:cNvSpPr txBox="1"/>
          <p:nvPr/>
        </p:nvSpPr>
        <p:spPr>
          <a:xfrm>
            <a:off x="1192130" y="5051840"/>
            <a:ext cx="1252266" cy="307777"/>
          </a:xfrm>
          <a:prstGeom prst="rect">
            <a:avLst/>
          </a:prstGeom>
          <a:noFill/>
        </p:spPr>
        <p:txBody>
          <a:bodyPr wrap="none" rtlCol="0">
            <a:spAutoFit/>
          </a:bodyPr>
          <a:lstStyle/>
          <a:p>
            <a:r>
              <a:rPr lang="en-US" altLang="zh-CN" sz="1400" dirty="0"/>
              <a:t>RTT = 100 </a:t>
            </a:r>
            <a:r>
              <a:rPr lang="en-US" altLang="zh-CN" sz="1400" dirty="0" err="1"/>
              <a:t>ms</a:t>
            </a:r>
            <a:endParaRPr lang="zh-CN" altLang="en-US" sz="1400" dirty="0"/>
          </a:p>
        </p:txBody>
      </p:sp>
      <p:sp>
        <p:nvSpPr>
          <p:cNvPr id="4" name="灯片编号占位符 3">
            <a:extLst>
              <a:ext uri="{FF2B5EF4-FFF2-40B4-BE49-F238E27FC236}">
                <a16:creationId xmlns="" xmlns:a16="http://schemas.microsoft.com/office/drawing/2014/main" id="{5A50DEC7-EC61-40B0-9A1E-67DFEA992CEE}"/>
              </a:ext>
            </a:extLst>
          </p:cNvPr>
          <p:cNvSpPr>
            <a:spLocks noGrp="1"/>
          </p:cNvSpPr>
          <p:nvPr>
            <p:ph type="sldNum" sz="quarter" idx="12"/>
          </p:nvPr>
        </p:nvSpPr>
        <p:spPr/>
        <p:txBody>
          <a:bodyPr/>
          <a:lstStyle/>
          <a:p>
            <a:fld id="{99D1087F-C6EB-4713-8379-36300CD227D6}" type="slidenum">
              <a:rPr lang="zh-CN" altLang="en-US" smtClean="0"/>
              <a:t>5</a:t>
            </a:fld>
            <a:endParaRPr lang="zh-CN" altLang="en-US"/>
          </a:p>
        </p:txBody>
      </p:sp>
    </p:spTree>
    <p:extLst>
      <p:ext uri="{BB962C8B-B14F-4D97-AF65-F5344CB8AC3E}">
        <p14:creationId xmlns:p14="http://schemas.microsoft.com/office/powerpoint/2010/main" val="2016562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8"/>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7"/>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3"/>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6"/>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5"/>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7"/>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4"/>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3"/>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42"/>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47"/>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43"/>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65"/>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64"/>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46"/>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58"/>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7" grpId="0"/>
      <p:bldP spid="19" grpId="0"/>
      <p:bldP spid="6" grpId="0" animBg="1"/>
      <p:bldP spid="10" grpId="0"/>
      <p:bldP spid="28" grpId="0"/>
      <p:bldP spid="33" grpId="0"/>
      <p:bldP spid="34" grpId="0" animBg="1"/>
      <p:bldP spid="36" grpId="0"/>
      <p:bldP spid="37" grpId="0" animBg="1"/>
      <p:bldP spid="42" grpId="0" animBg="1"/>
      <p:bldP spid="43" grpId="0" animBg="1"/>
      <p:bldP spid="46" grpId="0" animBg="1"/>
      <p:bldP spid="47" grpId="0"/>
      <p:bldP spid="48" grpId="0" animBg="1"/>
      <p:bldP spid="58" grpId="0"/>
      <p:bldP spid="63" grpId="0"/>
      <p:bldP spid="64" grpId="0" animBg="1"/>
      <p:bldP spid="65" grpId="0"/>
      <p:bldP spid="6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4" name="直接箭头连接符 63">
            <a:extLst>
              <a:ext uri="{FF2B5EF4-FFF2-40B4-BE49-F238E27FC236}">
                <a16:creationId xmlns="" xmlns:a16="http://schemas.microsoft.com/office/drawing/2014/main" id="{04099D3A-50FD-4D80-BC9F-BA92EA9715F4}"/>
              </a:ext>
            </a:extLst>
          </p:cNvPr>
          <p:cNvCxnSpPr>
            <a:cxnSpLocks/>
          </p:cNvCxnSpPr>
          <p:nvPr/>
        </p:nvCxnSpPr>
        <p:spPr>
          <a:xfrm>
            <a:off x="9927376" y="5819921"/>
            <a:ext cx="1426424" cy="0"/>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标题 1">
            <a:extLst>
              <a:ext uri="{FF2B5EF4-FFF2-40B4-BE49-F238E27FC236}">
                <a16:creationId xmlns="" xmlns:a16="http://schemas.microsoft.com/office/drawing/2014/main" id="{93B32DDD-908E-4A77-BCE5-DA7640542463}"/>
              </a:ext>
            </a:extLst>
          </p:cNvPr>
          <p:cNvSpPr>
            <a:spLocks noGrp="1"/>
          </p:cNvSpPr>
          <p:nvPr>
            <p:ph type="title"/>
          </p:nvPr>
        </p:nvSpPr>
        <p:spPr>
          <a:xfrm>
            <a:off x="838200" y="-192448"/>
            <a:ext cx="10515600" cy="1325563"/>
          </a:xfrm>
        </p:spPr>
        <p:txBody>
          <a:bodyPr/>
          <a:lstStyle/>
          <a:p>
            <a:r>
              <a:rPr lang="en-US" altLang="zh-CN" dirty="0"/>
              <a:t>DAST: </a:t>
            </a:r>
            <a:r>
              <a:rPr lang="en-US" altLang="zh-CN" u="sng" dirty="0"/>
              <a:t>D</a:t>
            </a:r>
            <a:r>
              <a:rPr lang="en-US" altLang="zh-CN" dirty="0"/>
              <a:t>ecentralized </a:t>
            </a:r>
            <a:r>
              <a:rPr lang="en-US" altLang="zh-CN" u="sng" dirty="0"/>
              <a:t>A</a:t>
            </a:r>
            <a:r>
              <a:rPr lang="en-US" altLang="zh-CN" dirty="0"/>
              <a:t>nticipation and </a:t>
            </a:r>
            <a:r>
              <a:rPr lang="en-US" altLang="zh-CN" u="sng" dirty="0" err="1"/>
              <a:t>ST</a:t>
            </a:r>
            <a:r>
              <a:rPr lang="en-US" altLang="zh-CN" dirty="0" err="1"/>
              <a:t>retch</a:t>
            </a:r>
            <a:endParaRPr lang="zh-CN" altLang="en-US" dirty="0"/>
          </a:p>
        </p:txBody>
      </p:sp>
      <p:sp>
        <p:nvSpPr>
          <p:cNvPr id="3" name="内容占位符 2">
            <a:extLst>
              <a:ext uri="{FF2B5EF4-FFF2-40B4-BE49-F238E27FC236}">
                <a16:creationId xmlns="" xmlns:a16="http://schemas.microsoft.com/office/drawing/2014/main" id="{6F5A0AFB-8E18-446D-AAFC-BA2D79F37DFA}"/>
              </a:ext>
            </a:extLst>
          </p:cNvPr>
          <p:cNvSpPr>
            <a:spLocks noGrp="1"/>
          </p:cNvSpPr>
          <p:nvPr>
            <p:ph idx="1"/>
          </p:nvPr>
        </p:nvSpPr>
        <p:spPr>
          <a:xfrm>
            <a:off x="838200" y="1281156"/>
            <a:ext cx="10515600" cy="2904976"/>
          </a:xfrm>
        </p:spPr>
        <p:txBody>
          <a:bodyPr>
            <a:normAutofit fontScale="92500" lnSpcReduction="20000"/>
          </a:bodyPr>
          <a:lstStyle/>
          <a:p>
            <a:r>
              <a:rPr lang="en-US" altLang="zh-CN" dirty="0"/>
              <a:t>Different from the FCFS approach, DAST orders transactions based on when their coordination (incl. replication) is anticipated to have finished.</a:t>
            </a:r>
          </a:p>
          <a:p>
            <a:pPr lvl="1"/>
            <a:r>
              <a:rPr lang="en-US" altLang="zh-CN" dirty="0"/>
              <a:t>i.e., they are ready to execute. </a:t>
            </a:r>
          </a:p>
          <a:p>
            <a:r>
              <a:rPr lang="en-US" altLang="zh-CN" dirty="0"/>
              <a:t>Stretch the granularity of timestamps to cope with:</a:t>
            </a:r>
          </a:p>
          <a:p>
            <a:pPr lvl="1"/>
            <a:r>
              <a:rPr lang="en-US" altLang="zh-CN" dirty="0"/>
              <a:t>Inaccurate anticipations</a:t>
            </a:r>
          </a:p>
          <a:p>
            <a:pPr lvl="1"/>
            <a:r>
              <a:rPr lang="en-US" altLang="zh-CN" dirty="0"/>
              <a:t>blockings caused by cross-region data reads. </a:t>
            </a:r>
          </a:p>
          <a:p>
            <a:endParaRPr lang="zh-CN" altLang="en-US" dirty="0"/>
          </a:p>
        </p:txBody>
      </p:sp>
      <p:sp>
        <p:nvSpPr>
          <p:cNvPr id="6" name="文本框 5">
            <a:extLst>
              <a:ext uri="{FF2B5EF4-FFF2-40B4-BE49-F238E27FC236}">
                <a16:creationId xmlns="" xmlns:a16="http://schemas.microsoft.com/office/drawing/2014/main" id="{CEABC673-AEB4-4B6B-A6E3-B3D5E85C10B9}"/>
              </a:ext>
            </a:extLst>
          </p:cNvPr>
          <p:cNvSpPr txBox="1"/>
          <p:nvPr/>
        </p:nvSpPr>
        <p:spPr>
          <a:xfrm rot="16200000">
            <a:off x="3021530" y="5103048"/>
            <a:ext cx="738664" cy="1321723"/>
          </a:xfrm>
          <a:prstGeom prst="rect">
            <a:avLst/>
          </a:prstGeom>
          <a:noFill/>
        </p:spPr>
        <p:txBody>
          <a:bodyPr vert="eaVert" wrap="square" rtlCol="0">
            <a:spAutoFit/>
          </a:bodyPr>
          <a:lstStyle/>
          <a:p>
            <a:r>
              <a:rPr lang="en-US" altLang="zh-CN" b="1">
                <a:solidFill>
                  <a:schemeClr val="bg1"/>
                </a:solidFill>
              </a:rPr>
              <a:t>TODO</a:t>
            </a:r>
          </a:p>
          <a:p>
            <a:r>
              <a:rPr lang="en-US" altLang="zh-CN" b="1">
                <a:solidFill>
                  <a:schemeClr val="bg1"/>
                </a:solidFill>
              </a:rPr>
              <a:t>Animation</a:t>
            </a:r>
            <a:endParaRPr lang="zh-CN" altLang="en-US" b="1">
              <a:solidFill>
                <a:schemeClr val="bg1"/>
              </a:solidFill>
            </a:endParaRPr>
          </a:p>
        </p:txBody>
      </p:sp>
      <p:cxnSp>
        <p:nvCxnSpPr>
          <p:cNvPr id="7" name="直接箭头连接符 6">
            <a:extLst>
              <a:ext uri="{FF2B5EF4-FFF2-40B4-BE49-F238E27FC236}">
                <a16:creationId xmlns="" xmlns:a16="http://schemas.microsoft.com/office/drawing/2014/main" id="{21345D89-5920-4412-88F0-19301A72B375}"/>
              </a:ext>
            </a:extLst>
          </p:cNvPr>
          <p:cNvCxnSpPr>
            <a:cxnSpLocks/>
            <a:stCxn id="12" idx="3"/>
          </p:cNvCxnSpPr>
          <p:nvPr/>
        </p:nvCxnSpPr>
        <p:spPr>
          <a:xfrm>
            <a:off x="925093" y="4739921"/>
            <a:ext cx="10523957" cy="12390"/>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直接箭头连接符 8">
            <a:extLst>
              <a:ext uri="{FF2B5EF4-FFF2-40B4-BE49-F238E27FC236}">
                <a16:creationId xmlns="" xmlns:a16="http://schemas.microsoft.com/office/drawing/2014/main" id="{F7FD9D35-AF52-458F-BD9B-ED3220E0711F}"/>
              </a:ext>
            </a:extLst>
          </p:cNvPr>
          <p:cNvCxnSpPr>
            <a:cxnSpLocks/>
          </p:cNvCxnSpPr>
          <p:nvPr/>
        </p:nvCxnSpPr>
        <p:spPr>
          <a:xfrm flipV="1">
            <a:off x="925093" y="5819922"/>
            <a:ext cx="6205810" cy="15361"/>
          </a:xfrm>
          <a:prstGeom prst="straightConnector1">
            <a:avLst/>
          </a:prstGeom>
          <a:ln w="9525">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 xmlns:a16="http://schemas.microsoft.com/office/drawing/2014/main" id="{2B935884-3D5E-4EA4-9F4F-B8F05F8A5253}"/>
              </a:ext>
            </a:extLst>
          </p:cNvPr>
          <p:cNvSpPr txBox="1"/>
          <p:nvPr/>
        </p:nvSpPr>
        <p:spPr>
          <a:xfrm>
            <a:off x="584935" y="4555255"/>
            <a:ext cx="340158" cy="369332"/>
          </a:xfrm>
          <a:prstGeom prst="rect">
            <a:avLst/>
          </a:prstGeom>
          <a:noFill/>
        </p:spPr>
        <p:txBody>
          <a:bodyPr wrap="none" rtlCol="0">
            <a:spAutoFit/>
          </a:bodyPr>
          <a:lstStyle/>
          <a:p>
            <a:r>
              <a:rPr lang="en-US" altLang="zh-CN" b="1"/>
              <a:t>A</a:t>
            </a:r>
            <a:endParaRPr lang="zh-CN" altLang="en-US" b="1"/>
          </a:p>
        </p:txBody>
      </p:sp>
      <p:sp>
        <p:nvSpPr>
          <p:cNvPr id="13" name="文本框 12">
            <a:extLst>
              <a:ext uri="{FF2B5EF4-FFF2-40B4-BE49-F238E27FC236}">
                <a16:creationId xmlns="" xmlns:a16="http://schemas.microsoft.com/office/drawing/2014/main" id="{BDE94044-6BA8-4015-B281-A7AD182CFFD6}"/>
              </a:ext>
            </a:extLst>
          </p:cNvPr>
          <p:cNvSpPr txBox="1"/>
          <p:nvPr/>
        </p:nvSpPr>
        <p:spPr>
          <a:xfrm>
            <a:off x="645839" y="5642875"/>
            <a:ext cx="324128" cy="369332"/>
          </a:xfrm>
          <a:prstGeom prst="rect">
            <a:avLst/>
          </a:prstGeom>
          <a:noFill/>
        </p:spPr>
        <p:txBody>
          <a:bodyPr wrap="none" rtlCol="0">
            <a:spAutoFit/>
          </a:bodyPr>
          <a:lstStyle/>
          <a:p>
            <a:r>
              <a:rPr lang="en-US" altLang="zh-CN" b="1"/>
              <a:t>B</a:t>
            </a:r>
            <a:endParaRPr lang="zh-CN" altLang="en-US" b="1"/>
          </a:p>
        </p:txBody>
      </p:sp>
      <p:sp>
        <p:nvSpPr>
          <p:cNvPr id="14" name="矩形 13">
            <a:extLst>
              <a:ext uri="{FF2B5EF4-FFF2-40B4-BE49-F238E27FC236}">
                <a16:creationId xmlns="" xmlns:a16="http://schemas.microsoft.com/office/drawing/2014/main" id="{A027F7E6-22D0-43E0-AFEF-33B8B7E9993B}"/>
              </a:ext>
            </a:extLst>
          </p:cNvPr>
          <p:cNvSpPr/>
          <p:nvPr/>
        </p:nvSpPr>
        <p:spPr>
          <a:xfrm>
            <a:off x="1937443" y="5739429"/>
            <a:ext cx="1138794" cy="263019"/>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solidFill>
                  <a:schemeClr val="tx1"/>
                </a:solidFill>
              </a:rPr>
              <a:t>recv</a:t>
            </a:r>
            <a:r>
              <a:rPr lang="en-US" altLang="zh-CN" dirty="0">
                <a:solidFill>
                  <a:schemeClr val="tx1"/>
                </a:solidFill>
              </a:rPr>
              <a:t> CRT</a:t>
            </a:r>
            <a:r>
              <a:rPr lang="en-US" altLang="zh-CN" baseline="-25000" dirty="0">
                <a:solidFill>
                  <a:schemeClr val="tx1"/>
                </a:solidFill>
              </a:rPr>
              <a:t>1</a:t>
            </a:r>
          </a:p>
        </p:txBody>
      </p:sp>
      <p:cxnSp>
        <p:nvCxnSpPr>
          <p:cNvPr id="15" name="直接箭头连接符 14">
            <a:extLst>
              <a:ext uri="{FF2B5EF4-FFF2-40B4-BE49-F238E27FC236}">
                <a16:creationId xmlns="" xmlns:a16="http://schemas.microsoft.com/office/drawing/2014/main" id="{105CC065-2058-4B65-90C1-6A37F9626194}"/>
              </a:ext>
            </a:extLst>
          </p:cNvPr>
          <p:cNvCxnSpPr>
            <a:cxnSpLocks/>
          </p:cNvCxnSpPr>
          <p:nvPr/>
        </p:nvCxnSpPr>
        <p:spPr>
          <a:xfrm flipV="1">
            <a:off x="2887960" y="4739921"/>
            <a:ext cx="1440000" cy="10800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6" name="文本框 15">
            <a:extLst>
              <a:ext uri="{FF2B5EF4-FFF2-40B4-BE49-F238E27FC236}">
                <a16:creationId xmlns="" xmlns:a16="http://schemas.microsoft.com/office/drawing/2014/main" id="{08E6F4AF-3DAA-4936-8AA6-7E6CFE890721}"/>
              </a:ext>
            </a:extLst>
          </p:cNvPr>
          <p:cNvSpPr txBox="1"/>
          <p:nvPr/>
        </p:nvSpPr>
        <p:spPr>
          <a:xfrm rot="19379500">
            <a:off x="2896206" y="5073473"/>
            <a:ext cx="960519" cy="369332"/>
          </a:xfrm>
          <a:prstGeom prst="rect">
            <a:avLst/>
          </a:prstGeom>
          <a:noFill/>
        </p:spPr>
        <p:txBody>
          <a:bodyPr wrap="none" rtlCol="0">
            <a:spAutoFit/>
          </a:bodyPr>
          <a:lstStyle/>
          <a:p>
            <a:r>
              <a:rPr lang="en-US" altLang="zh-CN"/>
              <a:t>prepare</a:t>
            </a:r>
            <a:endParaRPr lang="zh-CN" altLang="en-US"/>
          </a:p>
        </p:txBody>
      </p:sp>
      <p:cxnSp>
        <p:nvCxnSpPr>
          <p:cNvPr id="17" name="直接箭头连接符 16">
            <a:extLst>
              <a:ext uri="{FF2B5EF4-FFF2-40B4-BE49-F238E27FC236}">
                <a16:creationId xmlns="" xmlns:a16="http://schemas.microsoft.com/office/drawing/2014/main" id="{17CABDE9-F7E9-4E46-98EC-31EEC1EA3C6E}"/>
              </a:ext>
            </a:extLst>
          </p:cNvPr>
          <p:cNvCxnSpPr>
            <a:cxnSpLocks/>
          </p:cNvCxnSpPr>
          <p:nvPr/>
        </p:nvCxnSpPr>
        <p:spPr>
          <a:xfrm>
            <a:off x="4350819" y="4747541"/>
            <a:ext cx="1440000" cy="1080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文本框 17">
            <a:extLst>
              <a:ext uri="{FF2B5EF4-FFF2-40B4-BE49-F238E27FC236}">
                <a16:creationId xmlns="" xmlns:a16="http://schemas.microsoft.com/office/drawing/2014/main" id="{143D8B2C-B32E-4B81-8467-EC0E675AD799}"/>
              </a:ext>
            </a:extLst>
          </p:cNvPr>
          <p:cNvSpPr txBox="1"/>
          <p:nvPr/>
        </p:nvSpPr>
        <p:spPr>
          <a:xfrm rot="2289446">
            <a:off x="4536351" y="4978384"/>
            <a:ext cx="1148071" cy="646331"/>
          </a:xfrm>
          <a:prstGeom prst="rect">
            <a:avLst/>
          </a:prstGeom>
          <a:noFill/>
        </p:spPr>
        <p:txBody>
          <a:bodyPr wrap="none" rtlCol="0">
            <a:spAutoFit/>
          </a:bodyPr>
          <a:lstStyle/>
          <a:p>
            <a:pPr algn="ctr"/>
            <a:r>
              <a:rPr lang="en-US" altLang="zh-CN" dirty="0"/>
              <a:t>anticipate</a:t>
            </a:r>
          </a:p>
          <a:p>
            <a:pPr algn="ctr"/>
            <a:r>
              <a:rPr lang="en-US" altLang="zh-CN" dirty="0" err="1"/>
              <a:t>ts</a:t>
            </a:r>
            <a:r>
              <a:rPr lang="en-US" altLang="zh-CN" dirty="0"/>
              <a:t> = 200</a:t>
            </a:r>
          </a:p>
        </p:txBody>
      </p:sp>
      <p:cxnSp>
        <p:nvCxnSpPr>
          <p:cNvPr id="19" name="直接箭头连接符 18">
            <a:extLst>
              <a:ext uri="{FF2B5EF4-FFF2-40B4-BE49-F238E27FC236}">
                <a16:creationId xmlns="" xmlns:a16="http://schemas.microsoft.com/office/drawing/2014/main" id="{B57AA965-92FE-4059-8772-F57BB5FFCB3D}"/>
              </a:ext>
            </a:extLst>
          </p:cNvPr>
          <p:cNvCxnSpPr>
            <a:cxnSpLocks/>
          </p:cNvCxnSpPr>
          <p:nvPr/>
        </p:nvCxnSpPr>
        <p:spPr>
          <a:xfrm flipV="1">
            <a:off x="5861820" y="4739921"/>
            <a:ext cx="1440000" cy="10800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矩形 20">
            <a:extLst>
              <a:ext uri="{FF2B5EF4-FFF2-40B4-BE49-F238E27FC236}">
                <a16:creationId xmlns="" xmlns:a16="http://schemas.microsoft.com/office/drawing/2014/main" id="{E2A47B19-53F3-4A08-A872-95DC5CF433E6}"/>
              </a:ext>
            </a:extLst>
          </p:cNvPr>
          <p:cNvSpPr/>
          <p:nvPr/>
        </p:nvSpPr>
        <p:spPr>
          <a:xfrm>
            <a:off x="7301820" y="4611202"/>
            <a:ext cx="1218240" cy="263019"/>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exec CRT</a:t>
            </a:r>
            <a:r>
              <a:rPr lang="en-US" altLang="zh-CN" baseline="-25000" dirty="0">
                <a:solidFill>
                  <a:schemeClr val="tx1"/>
                </a:solidFill>
              </a:rPr>
              <a:t>1</a:t>
            </a:r>
            <a:endParaRPr lang="zh-CN" altLang="en-US" baseline="-25000" dirty="0">
              <a:solidFill>
                <a:schemeClr val="tx1"/>
              </a:solidFill>
            </a:endParaRPr>
          </a:p>
        </p:txBody>
      </p:sp>
      <p:cxnSp>
        <p:nvCxnSpPr>
          <p:cNvPr id="22" name="直接箭头连接符 21">
            <a:extLst>
              <a:ext uri="{FF2B5EF4-FFF2-40B4-BE49-F238E27FC236}">
                <a16:creationId xmlns="" xmlns:a16="http://schemas.microsoft.com/office/drawing/2014/main" id="{A7676E09-B007-4F86-93C9-2C49346D5527}"/>
              </a:ext>
            </a:extLst>
          </p:cNvPr>
          <p:cNvCxnSpPr>
            <a:cxnSpLocks/>
          </p:cNvCxnSpPr>
          <p:nvPr/>
        </p:nvCxnSpPr>
        <p:spPr>
          <a:xfrm>
            <a:off x="8523854" y="4765070"/>
            <a:ext cx="1440000" cy="1080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文本框 22">
            <a:extLst>
              <a:ext uri="{FF2B5EF4-FFF2-40B4-BE49-F238E27FC236}">
                <a16:creationId xmlns="" xmlns:a16="http://schemas.microsoft.com/office/drawing/2014/main" id="{ABA0E142-199A-40D3-83CD-38F2B1BE6F33}"/>
              </a:ext>
            </a:extLst>
          </p:cNvPr>
          <p:cNvSpPr txBox="1"/>
          <p:nvPr/>
        </p:nvSpPr>
        <p:spPr>
          <a:xfrm rot="2312541">
            <a:off x="8993699" y="5039294"/>
            <a:ext cx="840295" cy="369332"/>
          </a:xfrm>
          <a:prstGeom prst="rect">
            <a:avLst/>
          </a:prstGeom>
          <a:noFill/>
        </p:spPr>
        <p:txBody>
          <a:bodyPr wrap="none" rtlCol="0">
            <a:spAutoFit/>
          </a:bodyPr>
          <a:lstStyle/>
          <a:p>
            <a:r>
              <a:rPr lang="en-US" altLang="zh-CN"/>
              <a:t>read A</a:t>
            </a:r>
            <a:endParaRPr lang="zh-CN" altLang="en-US"/>
          </a:p>
        </p:txBody>
      </p:sp>
      <p:sp>
        <p:nvSpPr>
          <p:cNvPr id="25" name="矩形 24">
            <a:extLst>
              <a:ext uri="{FF2B5EF4-FFF2-40B4-BE49-F238E27FC236}">
                <a16:creationId xmlns="" xmlns:a16="http://schemas.microsoft.com/office/drawing/2014/main" id="{D5575022-AFBC-41C6-992D-26C81A4CAC98}"/>
              </a:ext>
            </a:extLst>
          </p:cNvPr>
          <p:cNvSpPr/>
          <p:nvPr/>
        </p:nvSpPr>
        <p:spPr>
          <a:xfrm>
            <a:off x="5108949" y="4625413"/>
            <a:ext cx="1541346" cy="263019"/>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dirty="0" err="1">
                <a:solidFill>
                  <a:schemeClr val="tx1"/>
                </a:solidFill>
              </a:rPr>
              <a:t>recv&amp;exec</a:t>
            </a:r>
            <a:r>
              <a:rPr lang="en-US" altLang="zh-CN" dirty="0">
                <a:solidFill>
                  <a:schemeClr val="tx1"/>
                </a:solidFill>
              </a:rPr>
              <a:t> IRT</a:t>
            </a:r>
            <a:r>
              <a:rPr lang="en-US" altLang="zh-CN" baseline="-25000" dirty="0">
                <a:solidFill>
                  <a:schemeClr val="tx1"/>
                </a:solidFill>
              </a:rPr>
              <a:t>1</a:t>
            </a:r>
            <a:endParaRPr lang="zh-CN" altLang="en-US" baseline="-25000" dirty="0">
              <a:solidFill>
                <a:schemeClr val="tx1"/>
              </a:solidFill>
            </a:endParaRPr>
          </a:p>
        </p:txBody>
      </p:sp>
      <p:sp>
        <p:nvSpPr>
          <p:cNvPr id="31" name="文本框 30">
            <a:extLst>
              <a:ext uri="{FF2B5EF4-FFF2-40B4-BE49-F238E27FC236}">
                <a16:creationId xmlns="" xmlns:a16="http://schemas.microsoft.com/office/drawing/2014/main" id="{8A05E2FD-EAB4-44EA-9D59-D121E48A5F7B}"/>
              </a:ext>
            </a:extLst>
          </p:cNvPr>
          <p:cNvSpPr txBox="1"/>
          <p:nvPr/>
        </p:nvSpPr>
        <p:spPr>
          <a:xfrm>
            <a:off x="2074921" y="6034963"/>
            <a:ext cx="1345240" cy="584775"/>
          </a:xfrm>
          <a:prstGeom prst="rect">
            <a:avLst/>
          </a:prstGeom>
          <a:noFill/>
        </p:spPr>
        <p:txBody>
          <a:bodyPr wrap="none" rtlCol="0">
            <a:spAutoFit/>
          </a:bodyPr>
          <a:lstStyle/>
          <a:p>
            <a:r>
              <a:rPr lang="en-US" altLang="zh-CN" sz="1600" dirty="0">
                <a:solidFill>
                  <a:schemeClr val="tx1"/>
                </a:solidFill>
              </a:rPr>
              <a:t>R(x = A);</a:t>
            </a:r>
          </a:p>
          <a:p>
            <a:r>
              <a:rPr lang="en-US" altLang="zh-CN" sz="1600" dirty="0">
                <a:solidFill>
                  <a:schemeClr val="tx1"/>
                </a:solidFill>
              </a:rPr>
              <a:t>W(B = x + 1);</a:t>
            </a:r>
            <a:endParaRPr lang="en-US" altLang="zh-CN" sz="1600" baseline="30000" dirty="0">
              <a:solidFill>
                <a:schemeClr val="tx1"/>
              </a:solidFill>
            </a:endParaRPr>
          </a:p>
        </p:txBody>
      </p:sp>
      <p:cxnSp>
        <p:nvCxnSpPr>
          <p:cNvPr id="34" name="直接连接符 33">
            <a:extLst>
              <a:ext uri="{FF2B5EF4-FFF2-40B4-BE49-F238E27FC236}">
                <a16:creationId xmlns="" xmlns:a16="http://schemas.microsoft.com/office/drawing/2014/main" id="{0EA0803D-84AA-455C-BDFB-AF2C9CACE2FF}"/>
              </a:ext>
            </a:extLst>
          </p:cNvPr>
          <p:cNvCxnSpPr>
            <a:cxnSpLocks/>
          </p:cNvCxnSpPr>
          <p:nvPr/>
        </p:nvCxnSpPr>
        <p:spPr>
          <a:xfrm>
            <a:off x="1914946" y="5758903"/>
            <a:ext cx="1" cy="199297"/>
          </a:xfrm>
          <a:prstGeom prst="line">
            <a:avLst/>
          </a:prstGeom>
          <a:ln w="34925">
            <a:solidFill>
              <a:srgbClr val="FF0000"/>
            </a:solidFill>
            <a:tailEnd type="none"/>
          </a:ln>
        </p:spPr>
        <p:style>
          <a:lnRef idx="1">
            <a:schemeClr val="dk1"/>
          </a:lnRef>
          <a:fillRef idx="0">
            <a:schemeClr val="dk1"/>
          </a:fillRef>
          <a:effectRef idx="0">
            <a:schemeClr val="dk1"/>
          </a:effectRef>
          <a:fontRef idx="minor">
            <a:schemeClr val="tx1"/>
          </a:fontRef>
        </p:style>
      </p:cxnSp>
      <p:sp>
        <p:nvSpPr>
          <p:cNvPr id="36" name="文本框 35">
            <a:extLst>
              <a:ext uri="{FF2B5EF4-FFF2-40B4-BE49-F238E27FC236}">
                <a16:creationId xmlns="" xmlns:a16="http://schemas.microsoft.com/office/drawing/2014/main" id="{29CE4B36-3FE4-4B02-89E8-A308E7D2D0D4}"/>
              </a:ext>
            </a:extLst>
          </p:cNvPr>
          <p:cNvSpPr txBox="1"/>
          <p:nvPr/>
        </p:nvSpPr>
        <p:spPr>
          <a:xfrm>
            <a:off x="1702936" y="5932943"/>
            <a:ext cx="428322" cy="369332"/>
          </a:xfrm>
          <a:prstGeom prst="rect">
            <a:avLst/>
          </a:prstGeom>
          <a:noFill/>
        </p:spPr>
        <p:txBody>
          <a:bodyPr wrap="none" rtlCol="0">
            <a:spAutoFit/>
          </a:bodyPr>
          <a:lstStyle/>
          <a:p>
            <a:r>
              <a:rPr lang="en-US" altLang="zh-CN">
                <a:solidFill>
                  <a:srgbClr val="FF0000"/>
                </a:solidFill>
              </a:rPr>
              <a:t>50</a:t>
            </a:r>
            <a:endParaRPr lang="zh-CN" altLang="en-US" sz="2400">
              <a:solidFill>
                <a:srgbClr val="FF0000"/>
              </a:solidFill>
            </a:endParaRPr>
          </a:p>
        </p:txBody>
      </p:sp>
      <p:sp>
        <p:nvSpPr>
          <p:cNvPr id="41" name="文本框 40">
            <a:extLst>
              <a:ext uri="{FF2B5EF4-FFF2-40B4-BE49-F238E27FC236}">
                <a16:creationId xmlns="" xmlns:a16="http://schemas.microsoft.com/office/drawing/2014/main" id="{C77E0DBB-20CE-47B2-AE64-86F50E514513}"/>
              </a:ext>
            </a:extLst>
          </p:cNvPr>
          <p:cNvSpPr txBox="1"/>
          <p:nvPr/>
        </p:nvSpPr>
        <p:spPr>
          <a:xfrm>
            <a:off x="4052884" y="4297055"/>
            <a:ext cx="550151" cy="369332"/>
          </a:xfrm>
          <a:prstGeom prst="rect">
            <a:avLst/>
          </a:prstGeom>
          <a:noFill/>
        </p:spPr>
        <p:txBody>
          <a:bodyPr wrap="none" rtlCol="0">
            <a:spAutoFit/>
          </a:bodyPr>
          <a:lstStyle/>
          <a:p>
            <a:r>
              <a:rPr lang="en-US" altLang="zh-CN">
                <a:solidFill>
                  <a:srgbClr val="FF0000"/>
                </a:solidFill>
              </a:rPr>
              <a:t>100</a:t>
            </a:r>
            <a:endParaRPr lang="zh-CN" altLang="en-US" sz="2400">
              <a:solidFill>
                <a:srgbClr val="FF0000"/>
              </a:solidFill>
            </a:endParaRPr>
          </a:p>
        </p:txBody>
      </p:sp>
      <p:cxnSp>
        <p:nvCxnSpPr>
          <p:cNvPr id="42" name="直接连接符 41">
            <a:extLst>
              <a:ext uri="{FF2B5EF4-FFF2-40B4-BE49-F238E27FC236}">
                <a16:creationId xmlns="" xmlns:a16="http://schemas.microsoft.com/office/drawing/2014/main" id="{100B0F6F-D9A7-4C34-94C1-11C11423BE81}"/>
              </a:ext>
            </a:extLst>
          </p:cNvPr>
          <p:cNvCxnSpPr>
            <a:cxnSpLocks/>
          </p:cNvCxnSpPr>
          <p:nvPr/>
        </p:nvCxnSpPr>
        <p:spPr>
          <a:xfrm>
            <a:off x="4327960" y="4657433"/>
            <a:ext cx="1" cy="199297"/>
          </a:xfrm>
          <a:prstGeom prst="line">
            <a:avLst/>
          </a:prstGeom>
          <a:ln w="34925">
            <a:solidFill>
              <a:srgbClr val="FF0000"/>
            </a:solidFill>
            <a:tailEnd type="none"/>
          </a:ln>
        </p:spPr>
        <p:style>
          <a:lnRef idx="1">
            <a:schemeClr val="dk1"/>
          </a:lnRef>
          <a:fillRef idx="0">
            <a:schemeClr val="dk1"/>
          </a:fillRef>
          <a:effectRef idx="0">
            <a:schemeClr val="dk1"/>
          </a:effectRef>
          <a:fontRef idx="minor">
            <a:schemeClr val="tx1"/>
          </a:fontRef>
        </p:style>
      </p:cxnSp>
      <p:cxnSp>
        <p:nvCxnSpPr>
          <p:cNvPr id="46" name="直接连接符 45">
            <a:extLst>
              <a:ext uri="{FF2B5EF4-FFF2-40B4-BE49-F238E27FC236}">
                <a16:creationId xmlns="" xmlns:a16="http://schemas.microsoft.com/office/drawing/2014/main" id="{B50E564D-BB83-43DE-AB25-9D18F2AC2440}"/>
              </a:ext>
            </a:extLst>
          </p:cNvPr>
          <p:cNvCxnSpPr>
            <a:cxnSpLocks/>
          </p:cNvCxnSpPr>
          <p:nvPr/>
        </p:nvCxnSpPr>
        <p:spPr>
          <a:xfrm>
            <a:off x="5088989" y="4657433"/>
            <a:ext cx="1" cy="199297"/>
          </a:xfrm>
          <a:prstGeom prst="line">
            <a:avLst/>
          </a:prstGeom>
          <a:ln w="34925">
            <a:solidFill>
              <a:srgbClr val="FF0000"/>
            </a:solidFill>
            <a:tailEnd type="none"/>
          </a:ln>
        </p:spPr>
        <p:style>
          <a:lnRef idx="1">
            <a:schemeClr val="dk1"/>
          </a:lnRef>
          <a:fillRef idx="0">
            <a:schemeClr val="dk1"/>
          </a:fillRef>
          <a:effectRef idx="0">
            <a:schemeClr val="dk1"/>
          </a:effectRef>
          <a:fontRef idx="minor">
            <a:schemeClr val="tx1"/>
          </a:fontRef>
        </p:style>
      </p:cxnSp>
      <p:sp>
        <p:nvSpPr>
          <p:cNvPr id="47" name="文本框 46">
            <a:extLst>
              <a:ext uri="{FF2B5EF4-FFF2-40B4-BE49-F238E27FC236}">
                <a16:creationId xmlns="" xmlns:a16="http://schemas.microsoft.com/office/drawing/2014/main" id="{E2A62B40-751A-44A7-8710-8FF52B956B36}"/>
              </a:ext>
            </a:extLst>
          </p:cNvPr>
          <p:cNvSpPr txBox="1"/>
          <p:nvPr/>
        </p:nvSpPr>
        <p:spPr>
          <a:xfrm>
            <a:off x="4878111" y="4297055"/>
            <a:ext cx="550151" cy="369332"/>
          </a:xfrm>
          <a:prstGeom prst="rect">
            <a:avLst/>
          </a:prstGeom>
          <a:noFill/>
        </p:spPr>
        <p:txBody>
          <a:bodyPr wrap="none" rtlCol="0">
            <a:spAutoFit/>
          </a:bodyPr>
          <a:lstStyle/>
          <a:p>
            <a:r>
              <a:rPr lang="en-US" altLang="zh-CN">
                <a:solidFill>
                  <a:srgbClr val="FF0000"/>
                </a:solidFill>
              </a:rPr>
              <a:t>120</a:t>
            </a:r>
            <a:endParaRPr lang="zh-CN" altLang="en-US" sz="2400">
              <a:solidFill>
                <a:srgbClr val="FF0000"/>
              </a:solidFill>
            </a:endParaRPr>
          </a:p>
        </p:txBody>
      </p:sp>
      <p:sp>
        <p:nvSpPr>
          <p:cNvPr id="48" name="文本框 47">
            <a:extLst>
              <a:ext uri="{FF2B5EF4-FFF2-40B4-BE49-F238E27FC236}">
                <a16:creationId xmlns="" xmlns:a16="http://schemas.microsoft.com/office/drawing/2014/main" id="{E0AB0694-3DFD-4261-9E0C-3D1D3B595ED9}"/>
              </a:ext>
            </a:extLst>
          </p:cNvPr>
          <p:cNvSpPr txBox="1"/>
          <p:nvPr/>
        </p:nvSpPr>
        <p:spPr>
          <a:xfrm rot="19265375">
            <a:off x="6032852" y="4987291"/>
            <a:ext cx="997389" cy="646331"/>
          </a:xfrm>
          <a:prstGeom prst="rect">
            <a:avLst/>
          </a:prstGeom>
          <a:noFill/>
        </p:spPr>
        <p:txBody>
          <a:bodyPr wrap="none" rtlCol="0">
            <a:spAutoFit/>
          </a:bodyPr>
          <a:lstStyle/>
          <a:p>
            <a:pPr algn="ctr"/>
            <a:r>
              <a:rPr lang="en-US" altLang="zh-CN" dirty="0"/>
              <a:t>commit</a:t>
            </a:r>
          </a:p>
          <a:p>
            <a:pPr algn="ctr"/>
            <a:r>
              <a:rPr lang="en-US" altLang="zh-CN" dirty="0" err="1"/>
              <a:t>ts</a:t>
            </a:r>
            <a:r>
              <a:rPr lang="en-US" altLang="zh-CN" dirty="0"/>
              <a:t> = 200</a:t>
            </a:r>
          </a:p>
        </p:txBody>
      </p:sp>
      <p:cxnSp>
        <p:nvCxnSpPr>
          <p:cNvPr id="49" name="直接连接符 48">
            <a:extLst>
              <a:ext uri="{FF2B5EF4-FFF2-40B4-BE49-F238E27FC236}">
                <a16:creationId xmlns="" xmlns:a16="http://schemas.microsoft.com/office/drawing/2014/main" id="{E5DCEDAA-098B-4AA7-A3C8-EAA5D19D64CA}"/>
              </a:ext>
            </a:extLst>
          </p:cNvPr>
          <p:cNvCxnSpPr>
            <a:cxnSpLocks/>
          </p:cNvCxnSpPr>
          <p:nvPr/>
        </p:nvCxnSpPr>
        <p:spPr>
          <a:xfrm>
            <a:off x="7276620" y="4648655"/>
            <a:ext cx="1" cy="199297"/>
          </a:xfrm>
          <a:prstGeom prst="line">
            <a:avLst/>
          </a:prstGeom>
          <a:ln w="34925">
            <a:solidFill>
              <a:srgbClr val="FF0000"/>
            </a:solidFill>
            <a:tailEnd type="none"/>
          </a:ln>
        </p:spPr>
        <p:style>
          <a:lnRef idx="1">
            <a:schemeClr val="dk1"/>
          </a:lnRef>
          <a:fillRef idx="0">
            <a:schemeClr val="dk1"/>
          </a:fillRef>
          <a:effectRef idx="0">
            <a:schemeClr val="dk1"/>
          </a:effectRef>
          <a:fontRef idx="minor">
            <a:schemeClr val="tx1"/>
          </a:fontRef>
        </p:style>
      </p:cxnSp>
      <p:sp>
        <p:nvSpPr>
          <p:cNvPr id="50" name="文本框 49">
            <a:extLst>
              <a:ext uri="{FF2B5EF4-FFF2-40B4-BE49-F238E27FC236}">
                <a16:creationId xmlns="" xmlns:a16="http://schemas.microsoft.com/office/drawing/2014/main" id="{49C384E3-E2A5-4A05-8532-C6195B34747B}"/>
              </a:ext>
            </a:extLst>
          </p:cNvPr>
          <p:cNvSpPr txBox="1"/>
          <p:nvPr/>
        </p:nvSpPr>
        <p:spPr>
          <a:xfrm>
            <a:off x="7031986" y="4304324"/>
            <a:ext cx="550151" cy="369332"/>
          </a:xfrm>
          <a:prstGeom prst="rect">
            <a:avLst/>
          </a:prstGeom>
          <a:noFill/>
        </p:spPr>
        <p:txBody>
          <a:bodyPr wrap="none" rtlCol="0">
            <a:spAutoFit/>
          </a:bodyPr>
          <a:lstStyle/>
          <a:p>
            <a:r>
              <a:rPr lang="en-US" altLang="zh-CN" dirty="0">
                <a:solidFill>
                  <a:srgbClr val="FF0000"/>
                </a:solidFill>
              </a:rPr>
              <a:t>200</a:t>
            </a:r>
            <a:endParaRPr lang="zh-CN" altLang="en-US" sz="2400" dirty="0">
              <a:solidFill>
                <a:srgbClr val="FF0000"/>
              </a:solidFill>
            </a:endParaRPr>
          </a:p>
        </p:txBody>
      </p:sp>
      <p:cxnSp>
        <p:nvCxnSpPr>
          <p:cNvPr id="51" name="直接连接符 50">
            <a:extLst>
              <a:ext uri="{FF2B5EF4-FFF2-40B4-BE49-F238E27FC236}">
                <a16:creationId xmlns="" xmlns:a16="http://schemas.microsoft.com/office/drawing/2014/main" id="{1CDECF1F-DF99-4AC0-996D-FC81F0F1CEB8}"/>
              </a:ext>
            </a:extLst>
          </p:cNvPr>
          <p:cNvCxnSpPr>
            <a:cxnSpLocks/>
          </p:cNvCxnSpPr>
          <p:nvPr/>
        </p:nvCxnSpPr>
        <p:spPr>
          <a:xfrm>
            <a:off x="7104954" y="5745420"/>
            <a:ext cx="1" cy="199297"/>
          </a:xfrm>
          <a:prstGeom prst="line">
            <a:avLst/>
          </a:prstGeom>
          <a:ln w="34925">
            <a:solidFill>
              <a:srgbClr val="FF0000"/>
            </a:solidFill>
            <a:tailEnd type="none"/>
          </a:ln>
        </p:spPr>
        <p:style>
          <a:lnRef idx="1">
            <a:schemeClr val="dk1"/>
          </a:lnRef>
          <a:fillRef idx="0">
            <a:schemeClr val="dk1"/>
          </a:fillRef>
          <a:effectRef idx="0">
            <a:schemeClr val="dk1"/>
          </a:effectRef>
          <a:fontRef idx="minor">
            <a:schemeClr val="tx1"/>
          </a:fontRef>
        </p:style>
      </p:cxnSp>
      <p:sp>
        <p:nvSpPr>
          <p:cNvPr id="53" name="文本框 52">
            <a:extLst>
              <a:ext uri="{FF2B5EF4-FFF2-40B4-BE49-F238E27FC236}">
                <a16:creationId xmlns="" xmlns:a16="http://schemas.microsoft.com/office/drawing/2014/main" id="{2FAF6320-F15A-4AAD-8E91-BEC71DDF495E}"/>
              </a:ext>
            </a:extLst>
          </p:cNvPr>
          <p:cNvSpPr txBox="1"/>
          <p:nvPr/>
        </p:nvSpPr>
        <p:spPr>
          <a:xfrm>
            <a:off x="6663501" y="5918776"/>
            <a:ext cx="550151" cy="369332"/>
          </a:xfrm>
          <a:prstGeom prst="rect">
            <a:avLst/>
          </a:prstGeom>
          <a:noFill/>
        </p:spPr>
        <p:txBody>
          <a:bodyPr wrap="none" rtlCol="0">
            <a:spAutoFit/>
          </a:bodyPr>
          <a:lstStyle/>
          <a:p>
            <a:r>
              <a:rPr lang="en-US" altLang="zh-CN" dirty="0">
                <a:solidFill>
                  <a:srgbClr val="FF0000"/>
                </a:solidFill>
              </a:rPr>
              <a:t>199</a:t>
            </a:r>
            <a:endParaRPr lang="zh-CN" altLang="en-US" sz="2400" dirty="0">
              <a:solidFill>
                <a:srgbClr val="FF0000"/>
              </a:solidFill>
            </a:endParaRPr>
          </a:p>
        </p:txBody>
      </p:sp>
      <p:cxnSp>
        <p:nvCxnSpPr>
          <p:cNvPr id="54" name="直接连接符 53">
            <a:extLst>
              <a:ext uri="{FF2B5EF4-FFF2-40B4-BE49-F238E27FC236}">
                <a16:creationId xmlns="" xmlns:a16="http://schemas.microsoft.com/office/drawing/2014/main" id="{03742706-9072-471E-85B2-9C3919BAD5F1}"/>
              </a:ext>
            </a:extLst>
          </p:cNvPr>
          <p:cNvCxnSpPr>
            <a:cxnSpLocks/>
          </p:cNvCxnSpPr>
          <p:nvPr/>
        </p:nvCxnSpPr>
        <p:spPr>
          <a:xfrm>
            <a:off x="7601230" y="5745420"/>
            <a:ext cx="1" cy="199297"/>
          </a:xfrm>
          <a:prstGeom prst="line">
            <a:avLst/>
          </a:prstGeom>
          <a:ln w="34925">
            <a:solidFill>
              <a:srgbClr val="FF0000"/>
            </a:solidFill>
            <a:tailEnd type="none"/>
          </a:ln>
        </p:spPr>
        <p:style>
          <a:lnRef idx="1">
            <a:schemeClr val="dk1"/>
          </a:lnRef>
          <a:fillRef idx="0">
            <a:schemeClr val="dk1"/>
          </a:fillRef>
          <a:effectRef idx="0">
            <a:schemeClr val="dk1"/>
          </a:effectRef>
          <a:fontRef idx="minor">
            <a:schemeClr val="tx1"/>
          </a:fontRef>
        </p:style>
      </p:cxnSp>
      <p:sp>
        <p:nvSpPr>
          <p:cNvPr id="55" name="文本框 54">
            <a:extLst>
              <a:ext uri="{FF2B5EF4-FFF2-40B4-BE49-F238E27FC236}">
                <a16:creationId xmlns="" xmlns:a16="http://schemas.microsoft.com/office/drawing/2014/main" id="{B0C9189F-E5A9-4C1E-B149-F1375D886B7A}"/>
              </a:ext>
            </a:extLst>
          </p:cNvPr>
          <p:cNvSpPr txBox="1"/>
          <p:nvPr/>
        </p:nvSpPr>
        <p:spPr>
          <a:xfrm>
            <a:off x="7377103" y="5920737"/>
            <a:ext cx="857927" cy="369332"/>
          </a:xfrm>
          <a:prstGeom prst="rect">
            <a:avLst/>
          </a:prstGeom>
          <a:noFill/>
        </p:spPr>
        <p:txBody>
          <a:bodyPr wrap="none" rtlCol="0">
            <a:spAutoFit/>
          </a:bodyPr>
          <a:lstStyle/>
          <a:p>
            <a:r>
              <a:rPr lang="en-US" altLang="zh-CN" dirty="0">
                <a:solidFill>
                  <a:srgbClr val="FF0000"/>
                </a:solidFill>
              </a:rPr>
              <a:t>199.(1)</a:t>
            </a:r>
            <a:endParaRPr lang="zh-CN" altLang="en-US" sz="2400" dirty="0">
              <a:solidFill>
                <a:srgbClr val="FF0000"/>
              </a:solidFill>
            </a:endParaRPr>
          </a:p>
        </p:txBody>
      </p:sp>
      <p:cxnSp>
        <p:nvCxnSpPr>
          <p:cNvPr id="56" name="直接连接符 55">
            <a:extLst>
              <a:ext uri="{FF2B5EF4-FFF2-40B4-BE49-F238E27FC236}">
                <a16:creationId xmlns="" xmlns:a16="http://schemas.microsoft.com/office/drawing/2014/main" id="{8E8BA61C-725E-4478-97B7-50232EF1E38D}"/>
              </a:ext>
            </a:extLst>
          </p:cNvPr>
          <p:cNvCxnSpPr>
            <a:cxnSpLocks/>
          </p:cNvCxnSpPr>
          <p:nvPr/>
        </p:nvCxnSpPr>
        <p:spPr>
          <a:xfrm>
            <a:off x="9308006" y="5738302"/>
            <a:ext cx="1" cy="199297"/>
          </a:xfrm>
          <a:prstGeom prst="line">
            <a:avLst/>
          </a:prstGeom>
          <a:ln w="34925">
            <a:solidFill>
              <a:srgbClr val="FF0000"/>
            </a:solidFill>
            <a:tailEnd type="none"/>
          </a:ln>
        </p:spPr>
        <p:style>
          <a:lnRef idx="1">
            <a:schemeClr val="dk1"/>
          </a:lnRef>
          <a:fillRef idx="0">
            <a:schemeClr val="dk1"/>
          </a:fillRef>
          <a:effectRef idx="0">
            <a:schemeClr val="dk1"/>
          </a:effectRef>
          <a:fontRef idx="minor">
            <a:schemeClr val="tx1"/>
          </a:fontRef>
        </p:style>
      </p:cxnSp>
      <p:sp>
        <p:nvSpPr>
          <p:cNvPr id="57" name="文本框 56">
            <a:extLst>
              <a:ext uri="{FF2B5EF4-FFF2-40B4-BE49-F238E27FC236}">
                <a16:creationId xmlns="" xmlns:a16="http://schemas.microsoft.com/office/drawing/2014/main" id="{895EF2BF-C6C3-4FAF-ADC9-14A4FCFE6B2B}"/>
              </a:ext>
            </a:extLst>
          </p:cNvPr>
          <p:cNvSpPr txBox="1"/>
          <p:nvPr/>
        </p:nvSpPr>
        <p:spPr>
          <a:xfrm>
            <a:off x="8807458" y="5913117"/>
            <a:ext cx="1082348" cy="369332"/>
          </a:xfrm>
          <a:prstGeom prst="rect">
            <a:avLst/>
          </a:prstGeom>
          <a:noFill/>
        </p:spPr>
        <p:txBody>
          <a:bodyPr wrap="none" rtlCol="0">
            <a:spAutoFit/>
          </a:bodyPr>
          <a:lstStyle/>
          <a:p>
            <a:r>
              <a:rPr lang="en-US" altLang="zh-CN" dirty="0">
                <a:solidFill>
                  <a:srgbClr val="FF0000"/>
                </a:solidFill>
              </a:rPr>
              <a:t>199.(2) …</a:t>
            </a:r>
            <a:endParaRPr lang="zh-CN" altLang="en-US" sz="2400" dirty="0">
              <a:solidFill>
                <a:srgbClr val="FF0000"/>
              </a:solidFill>
            </a:endParaRPr>
          </a:p>
        </p:txBody>
      </p:sp>
      <p:cxnSp>
        <p:nvCxnSpPr>
          <p:cNvPr id="62" name="直接箭头连接符 61">
            <a:extLst>
              <a:ext uri="{FF2B5EF4-FFF2-40B4-BE49-F238E27FC236}">
                <a16:creationId xmlns="" xmlns:a16="http://schemas.microsoft.com/office/drawing/2014/main" id="{DCD7A0DF-53A6-43D2-81AC-A1FB2F7970B3}"/>
              </a:ext>
            </a:extLst>
          </p:cNvPr>
          <p:cNvCxnSpPr>
            <a:cxnSpLocks/>
          </p:cNvCxnSpPr>
          <p:nvPr/>
        </p:nvCxnSpPr>
        <p:spPr>
          <a:xfrm flipV="1">
            <a:off x="6955111" y="5819922"/>
            <a:ext cx="3008743" cy="1"/>
          </a:xfrm>
          <a:prstGeom prst="straightConnector1">
            <a:avLst/>
          </a:prstGeom>
          <a:ln w="9525">
            <a:solidFill>
              <a:schemeClr val="tx1"/>
            </a:solidFill>
            <a:prstDash val="lgDash"/>
            <a:tailEnd type="none"/>
          </a:ln>
        </p:spPr>
        <p:style>
          <a:lnRef idx="1">
            <a:schemeClr val="accent1"/>
          </a:lnRef>
          <a:fillRef idx="0">
            <a:schemeClr val="accent1"/>
          </a:fillRef>
          <a:effectRef idx="0">
            <a:schemeClr val="accent1"/>
          </a:effectRef>
          <a:fontRef idx="minor">
            <a:schemeClr val="tx1"/>
          </a:fontRef>
        </p:style>
      </p:cxnSp>
      <p:cxnSp>
        <p:nvCxnSpPr>
          <p:cNvPr id="83" name="直接箭头连接符 82">
            <a:extLst>
              <a:ext uri="{FF2B5EF4-FFF2-40B4-BE49-F238E27FC236}">
                <a16:creationId xmlns="" xmlns:a16="http://schemas.microsoft.com/office/drawing/2014/main" id="{0060104A-434C-41DE-815C-224DD470DEBA}"/>
              </a:ext>
            </a:extLst>
          </p:cNvPr>
          <p:cNvCxnSpPr>
            <a:cxnSpLocks/>
          </p:cNvCxnSpPr>
          <p:nvPr/>
        </p:nvCxnSpPr>
        <p:spPr>
          <a:xfrm flipV="1">
            <a:off x="7063085" y="5820734"/>
            <a:ext cx="3008743" cy="1"/>
          </a:xfrm>
          <a:prstGeom prst="straightConnector1">
            <a:avLst/>
          </a:prstGeom>
          <a:ln w="9525">
            <a:solidFill>
              <a:schemeClr val="tx1"/>
            </a:solidFill>
            <a:prstDash val="solid"/>
            <a:tailEnd type="none"/>
          </a:ln>
        </p:spPr>
        <p:style>
          <a:lnRef idx="1">
            <a:schemeClr val="accent1"/>
          </a:lnRef>
          <a:fillRef idx="0">
            <a:schemeClr val="accent1"/>
          </a:fillRef>
          <a:effectRef idx="0">
            <a:schemeClr val="accent1"/>
          </a:effectRef>
          <a:fontRef idx="minor">
            <a:schemeClr val="tx1"/>
          </a:fontRef>
        </p:style>
      </p:cxnSp>
      <p:sp>
        <p:nvSpPr>
          <p:cNvPr id="91" name="文本框 90">
            <a:extLst>
              <a:ext uri="{FF2B5EF4-FFF2-40B4-BE49-F238E27FC236}">
                <a16:creationId xmlns="" xmlns:a16="http://schemas.microsoft.com/office/drawing/2014/main" id="{948C00C4-BFA1-4F6F-AD2B-6E357196F081}"/>
              </a:ext>
            </a:extLst>
          </p:cNvPr>
          <p:cNvSpPr txBox="1"/>
          <p:nvPr/>
        </p:nvSpPr>
        <p:spPr>
          <a:xfrm>
            <a:off x="195781" y="4182796"/>
            <a:ext cx="1117614" cy="369332"/>
          </a:xfrm>
          <a:prstGeom prst="rect">
            <a:avLst/>
          </a:prstGeom>
          <a:noFill/>
        </p:spPr>
        <p:txBody>
          <a:bodyPr wrap="none" rtlCol="0">
            <a:spAutoFit/>
          </a:bodyPr>
          <a:lstStyle/>
          <a:p>
            <a:r>
              <a:rPr lang="en-US" altLang="zh-CN" b="1"/>
              <a:t>Region 1</a:t>
            </a:r>
            <a:endParaRPr lang="zh-CN" altLang="en-US" b="1"/>
          </a:p>
        </p:txBody>
      </p:sp>
      <p:sp>
        <p:nvSpPr>
          <p:cNvPr id="92" name="文本框 91">
            <a:extLst>
              <a:ext uri="{FF2B5EF4-FFF2-40B4-BE49-F238E27FC236}">
                <a16:creationId xmlns="" xmlns:a16="http://schemas.microsoft.com/office/drawing/2014/main" id="{745FC1DA-D369-4607-A87E-BCC667E6FFCB}"/>
              </a:ext>
            </a:extLst>
          </p:cNvPr>
          <p:cNvSpPr txBox="1"/>
          <p:nvPr/>
        </p:nvSpPr>
        <p:spPr>
          <a:xfrm>
            <a:off x="195781" y="5964260"/>
            <a:ext cx="1117614" cy="369332"/>
          </a:xfrm>
          <a:prstGeom prst="rect">
            <a:avLst/>
          </a:prstGeom>
          <a:noFill/>
        </p:spPr>
        <p:txBody>
          <a:bodyPr wrap="none" rtlCol="0">
            <a:spAutoFit/>
          </a:bodyPr>
          <a:lstStyle/>
          <a:p>
            <a:r>
              <a:rPr lang="en-US" altLang="zh-CN" b="1"/>
              <a:t>Region 2</a:t>
            </a:r>
            <a:endParaRPr lang="zh-CN" altLang="en-US" b="1"/>
          </a:p>
        </p:txBody>
      </p:sp>
      <p:cxnSp>
        <p:nvCxnSpPr>
          <p:cNvPr id="94" name="直接箭头连接符 93">
            <a:extLst>
              <a:ext uri="{FF2B5EF4-FFF2-40B4-BE49-F238E27FC236}">
                <a16:creationId xmlns="" xmlns:a16="http://schemas.microsoft.com/office/drawing/2014/main" id="{8A0FB66C-1F1F-4E9A-ADD6-10F1E1BA96E4}"/>
              </a:ext>
            </a:extLst>
          </p:cNvPr>
          <p:cNvCxnSpPr>
            <a:cxnSpLocks/>
          </p:cNvCxnSpPr>
          <p:nvPr/>
        </p:nvCxnSpPr>
        <p:spPr>
          <a:xfrm>
            <a:off x="1189570" y="5479646"/>
            <a:ext cx="0" cy="34789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5" name="直接箭头连接符 94">
            <a:extLst>
              <a:ext uri="{FF2B5EF4-FFF2-40B4-BE49-F238E27FC236}">
                <a16:creationId xmlns="" xmlns:a16="http://schemas.microsoft.com/office/drawing/2014/main" id="{C80E552F-CDD5-4B37-A8D3-03DEF40255CD}"/>
              </a:ext>
            </a:extLst>
          </p:cNvPr>
          <p:cNvCxnSpPr>
            <a:cxnSpLocks/>
          </p:cNvCxnSpPr>
          <p:nvPr/>
        </p:nvCxnSpPr>
        <p:spPr>
          <a:xfrm flipV="1">
            <a:off x="1189570" y="4747541"/>
            <a:ext cx="0" cy="38253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9" name="文本框 98">
            <a:extLst>
              <a:ext uri="{FF2B5EF4-FFF2-40B4-BE49-F238E27FC236}">
                <a16:creationId xmlns="" xmlns:a16="http://schemas.microsoft.com/office/drawing/2014/main" id="{F9833D16-AC00-42AE-BFC7-8A533A774E4D}"/>
              </a:ext>
            </a:extLst>
          </p:cNvPr>
          <p:cNvSpPr txBox="1"/>
          <p:nvPr/>
        </p:nvSpPr>
        <p:spPr>
          <a:xfrm>
            <a:off x="796324" y="5135571"/>
            <a:ext cx="1252266" cy="307777"/>
          </a:xfrm>
          <a:prstGeom prst="rect">
            <a:avLst/>
          </a:prstGeom>
          <a:noFill/>
        </p:spPr>
        <p:txBody>
          <a:bodyPr wrap="none" rtlCol="0">
            <a:spAutoFit/>
          </a:bodyPr>
          <a:lstStyle/>
          <a:p>
            <a:r>
              <a:rPr lang="en-US" altLang="zh-CN" sz="1400"/>
              <a:t>RTT = 100 </a:t>
            </a:r>
            <a:r>
              <a:rPr lang="en-US" altLang="zh-CN" sz="1400" err="1"/>
              <a:t>ms</a:t>
            </a:r>
            <a:endParaRPr lang="zh-CN" altLang="en-US" sz="1400"/>
          </a:p>
        </p:txBody>
      </p:sp>
      <p:sp>
        <p:nvSpPr>
          <p:cNvPr id="24" name="矩形 23">
            <a:extLst>
              <a:ext uri="{FF2B5EF4-FFF2-40B4-BE49-F238E27FC236}">
                <a16:creationId xmlns="" xmlns:a16="http://schemas.microsoft.com/office/drawing/2014/main" id="{6EAC5576-6EF7-4FC7-BB5D-B28C1BDD266A}"/>
              </a:ext>
            </a:extLst>
          </p:cNvPr>
          <p:cNvSpPr/>
          <p:nvPr/>
        </p:nvSpPr>
        <p:spPr>
          <a:xfrm>
            <a:off x="9959185" y="5673317"/>
            <a:ext cx="1218240" cy="263019"/>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exec CRT</a:t>
            </a:r>
            <a:r>
              <a:rPr lang="en-US" altLang="zh-CN" baseline="-25000" dirty="0">
                <a:solidFill>
                  <a:schemeClr val="tx1"/>
                </a:solidFill>
              </a:rPr>
              <a:t>1</a:t>
            </a:r>
            <a:endParaRPr lang="zh-CN" altLang="en-US" baseline="-25000" dirty="0">
              <a:solidFill>
                <a:schemeClr val="tx1"/>
              </a:solidFill>
            </a:endParaRPr>
          </a:p>
        </p:txBody>
      </p:sp>
      <p:sp>
        <p:nvSpPr>
          <p:cNvPr id="27" name="矩形 26">
            <a:extLst>
              <a:ext uri="{FF2B5EF4-FFF2-40B4-BE49-F238E27FC236}">
                <a16:creationId xmlns="" xmlns:a16="http://schemas.microsoft.com/office/drawing/2014/main" id="{08CC2291-7D23-4A62-A679-DB9EE6E612E1}"/>
              </a:ext>
            </a:extLst>
          </p:cNvPr>
          <p:cNvSpPr/>
          <p:nvPr/>
        </p:nvSpPr>
        <p:spPr>
          <a:xfrm>
            <a:off x="7630740" y="5681849"/>
            <a:ext cx="1500892" cy="263019"/>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dirty="0" err="1">
                <a:solidFill>
                  <a:schemeClr val="tx1"/>
                </a:solidFill>
              </a:rPr>
              <a:t>recv&amp;exec</a:t>
            </a:r>
            <a:r>
              <a:rPr lang="en-US" altLang="zh-CN" dirty="0">
                <a:solidFill>
                  <a:schemeClr val="tx1"/>
                </a:solidFill>
              </a:rPr>
              <a:t> IRT</a:t>
            </a:r>
            <a:r>
              <a:rPr lang="en-US" altLang="zh-CN" baseline="-25000" dirty="0">
                <a:solidFill>
                  <a:schemeClr val="tx1"/>
                </a:solidFill>
              </a:rPr>
              <a:t>2</a:t>
            </a:r>
            <a:endParaRPr lang="zh-CN" altLang="en-US" baseline="-25000" dirty="0">
              <a:solidFill>
                <a:schemeClr val="tx1"/>
              </a:solidFill>
            </a:endParaRPr>
          </a:p>
        </p:txBody>
      </p:sp>
      <p:cxnSp>
        <p:nvCxnSpPr>
          <p:cNvPr id="52" name="直接连接符 51">
            <a:extLst>
              <a:ext uri="{FF2B5EF4-FFF2-40B4-BE49-F238E27FC236}">
                <a16:creationId xmlns="" xmlns:a16="http://schemas.microsoft.com/office/drawing/2014/main" id="{5851074C-D5AF-4256-9D7D-2FDA1272DF67}"/>
              </a:ext>
            </a:extLst>
          </p:cNvPr>
          <p:cNvCxnSpPr>
            <a:cxnSpLocks/>
          </p:cNvCxnSpPr>
          <p:nvPr/>
        </p:nvCxnSpPr>
        <p:spPr>
          <a:xfrm>
            <a:off x="7273260" y="5738302"/>
            <a:ext cx="1" cy="199297"/>
          </a:xfrm>
          <a:prstGeom prst="line">
            <a:avLst/>
          </a:prstGeom>
          <a:ln w="34925">
            <a:solidFill>
              <a:srgbClr val="FF0000"/>
            </a:solidFill>
            <a:tailEnd type="none"/>
          </a:ln>
        </p:spPr>
        <p:style>
          <a:lnRef idx="1">
            <a:schemeClr val="dk1"/>
          </a:lnRef>
          <a:fillRef idx="0">
            <a:schemeClr val="dk1"/>
          </a:fillRef>
          <a:effectRef idx="0">
            <a:schemeClr val="dk1"/>
          </a:effectRef>
          <a:fontRef idx="minor">
            <a:schemeClr val="tx1"/>
          </a:fontRef>
        </p:style>
      </p:cxnSp>
      <p:sp>
        <p:nvSpPr>
          <p:cNvPr id="58" name="文本框 57">
            <a:extLst>
              <a:ext uri="{FF2B5EF4-FFF2-40B4-BE49-F238E27FC236}">
                <a16:creationId xmlns="" xmlns:a16="http://schemas.microsoft.com/office/drawing/2014/main" id="{4A16C192-CBFF-437B-ACC7-0EF854293BA4}"/>
              </a:ext>
            </a:extLst>
          </p:cNvPr>
          <p:cNvSpPr txBox="1"/>
          <p:nvPr/>
        </p:nvSpPr>
        <p:spPr>
          <a:xfrm>
            <a:off x="7051079" y="5924327"/>
            <a:ext cx="550151" cy="369332"/>
          </a:xfrm>
          <a:prstGeom prst="rect">
            <a:avLst/>
          </a:prstGeom>
          <a:noFill/>
        </p:spPr>
        <p:txBody>
          <a:bodyPr wrap="none" rtlCol="0">
            <a:spAutoFit/>
          </a:bodyPr>
          <a:lstStyle/>
          <a:p>
            <a:r>
              <a:rPr lang="en-US" altLang="zh-CN" dirty="0">
                <a:solidFill>
                  <a:srgbClr val="FF0000"/>
                </a:solidFill>
              </a:rPr>
              <a:t>200</a:t>
            </a:r>
            <a:endParaRPr lang="zh-CN" altLang="en-US" sz="2400" dirty="0">
              <a:solidFill>
                <a:srgbClr val="FF0000"/>
              </a:solidFill>
            </a:endParaRPr>
          </a:p>
        </p:txBody>
      </p:sp>
      <p:sp>
        <p:nvSpPr>
          <p:cNvPr id="4" name="灯片编号占位符 3">
            <a:extLst>
              <a:ext uri="{FF2B5EF4-FFF2-40B4-BE49-F238E27FC236}">
                <a16:creationId xmlns="" xmlns:a16="http://schemas.microsoft.com/office/drawing/2014/main" id="{8F6818CC-93E4-4B45-90C4-8B8C2AAF8CDC}"/>
              </a:ext>
            </a:extLst>
          </p:cNvPr>
          <p:cNvSpPr>
            <a:spLocks noGrp="1"/>
          </p:cNvSpPr>
          <p:nvPr>
            <p:ph type="sldNum" sz="quarter" idx="12"/>
          </p:nvPr>
        </p:nvSpPr>
        <p:spPr/>
        <p:txBody>
          <a:bodyPr/>
          <a:lstStyle/>
          <a:p>
            <a:fld id="{99D1087F-C6EB-4713-8379-36300CD227D6}" type="slidenum">
              <a:rPr lang="zh-CN" altLang="en-US" smtClean="0"/>
              <a:t>6</a:t>
            </a:fld>
            <a:endParaRPr lang="zh-CN" altLang="en-US" dirty="0"/>
          </a:p>
        </p:txBody>
      </p:sp>
      <p:sp>
        <p:nvSpPr>
          <p:cNvPr id="65" name="文本框 64">
            <a:extLst>
              <a:ext uri="{FF2B5EF4-FFF2-40B4-BE49-F238E27FC236}">
                <a16:creationId xmlns="" xmlns:a16="http://schemas.microsoft.com/office/drawing/2014/main" id="{98DD61C6-A2B7-4742-96EE-3DBBA60FDA44}"/>
              </a:ext>
            </a:extLst>
          </p:cNvPr>
          <p:cNvSpPr txBox="1"/>
          <p:nvPr/>
        </p:nvSpPr>
        <p:spPr>
          <a:xfrm>
            <a:off x="5270520" y="4281664"/>
            <a:ext cx="1410964" cy="338554"/>
          </a:xfrm>
          <a:prstGeom prst="rect">
            <a:avLst/>
          </a:prstGeom>
          <a:noFill/>
        </p:spPr>
        <p:txBody>
          <a:bodyPr wrap="none" rtlCol="0">
            <a:spAutoFit/>
          </a:bodyPr>
          <a:lstStyle/>
          <a:p>
            <a:r>
              <a:rPr lang="en-US" altLang="zh-CN" sz="1600" dirty="0"/>
              <a:t>W (A = A + 1)</a:t>
            </a:r>
            <a:endParaRPr lang="zh-CN" altLang="en-US" sz="1600" dirty="0"/>
          </a:p>
        </p:txBody>
      </p:sp>
      <p:sp>
        <p:nvSpPr>
          <p:cNvPr id="66" name="文本框 65">
            <a:extLst>
              <a:ext uri="{FF2B5EF4-FFF2-40B4-BE49-F238E27FC236}">
                <a16:creationId xmlns="" xmlns:a16="http://schemas.microsoft.com/office/drawing/2014/main" id="{76F1883C-7526-4C06-BAE1-785BFC937F78}"/>
              </a:ext>
            </a:extLst>
          </p:cNvPr>
          <p:cNvSpPr txBox="1"/>
          <p:nvPr/>
        </p:nvSpPr>
        <p:spPr>
          <a:xfrm>
            <a:off x="7601230" y="5344268"/>
            <a:ext cx="1539204" cy="338554"/>
          </a:xfrm>
          <a:prstGeom prst="rect">
            <a:avLst/>
          </a:prstGeom>
          <a:noFill/>
        </p:spPr>
        <p:txBody>
          <a:bodyPr wrap="none" rtlCol="0">
            <a:spAutoFit/>
          </a:bodyPr>
          <a:lstStyle/>
          <a:p>
            <a:r>
              <a:rPr lang="en-US" altLang="zh-CN" sz="1600" dirty="0"/>
              <a:t>W (B =  B * 1.1)</a:t>
            </a:r>
            <a:endParaRPr lang="zh-CN" altLang="en-US" sz="1600" dirty="0"/>
          </a:p>
        </p:txBody>
      </p:sp>
    </p:spTree>
    <p:extLst>
      <p:ext uri="{BB962C8B-B14F-4D97-AF65-F5344CB8AC3E}">
        <p14:creationId xmlns:p14="http://schemas.microsoft.com/office/powerpoint/2010/main" val="2009383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500"/>
                                  </p:stCondLst>
                                  <p:childTnLst>
                                    <p:set>
                                      <p:cBhvr>
                                        <p:cTn id="15" dur="1" fill="hold">
                                          <p:stCondLst>
                                            <p:cond delay="0"/>
                                          </p:stCondLst>
                                        </p:cTn>
                                        <p:tgtEl>
                                          <p:spTgt spid="16"/>
                                        </p:tgtEl>
                                        <p:attrNameLst>
                                          <p:attrName>style.visibility</p:attrName>
                                        </p:attrNameLst>
                                      </p:cBhvr>
                                      <p:to>
                                        <p:strVal val="visible"/>
                                      </p:to>
                                    </p:set>
                                  </p:childTnLst>
                                </p:cTn>
                              </p:par>
                            </p:childTnLst>
                          </p:cTn>
                        </p:par>
                        <p:par>
                          <p:cTn id="16" fill="hold">
                            <p:stCondLst>
                              <p:cond delay="500"/>
                            </p:stCondLst>
                            <p:childTnLst>
                              <p:par>
                                <p:cTn id="17" presetID="1" presetClass="entr" presetSubtype="0" fill="hold" nodeType="after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par>
                          <p:cTn id="19" fill="hold">
                            <p:stCondLst>
                              <p:cond delay="500"/>
                            </p:stCondLst>
                            <p:childTnLst>
                              <p:par>
                                <p:cTn id="20" presetID="1" presetClass="entr" presetSubtype="0" fill="hold" nodeType="afterEffect">
                                  <p:stCondLst>
                                    <p:cond delay="0"/>
                                  </p:stCondLst>
                                  <p:childTnLst>
                                    <p:set>
                                      <p:cBhvr>
                                        <p:cTn id="21" dur="1" fill="hold">
                                          <p:stCondLst>
                                            <p:cond delay="0"/>
                                          </p:stCondLst>
                                        </p:cTn>
                                        <p:tgtEl>
                                          <p:spTgt spid="42"/>
                                        </p:tgtEl>
                                        <p:attrNameLst>
                                          <p:attrName>style.visibility</p:attrName>
                                        </p:attrNameLst>
                                      </p:cBhvr>
                                      <p:to>
                                        <p:strVal val="visible"/>
                                      </p:to>
                                    </p:set>
                                  </p:childTnLst>
                                </p:cTn>
                              </p:par>
                            </p:childTnLst>
                          </p:cTn>
                        </p:par>
                        <p:par>
                          <p:cTn id="22" fill="hold">
                            <p:stCondLst>
                              <p:cond delay="500"/>
                            </p:stCondLst>
                            <p:childTnLst>
                              <p:par>
                                <p:cTn id="23" presetID="1" presetClass="entr" presetSubtype="0" fill="hold" grpId="0" nodeType="afterEffect">
                                  <p:stCondLst>
                                    <p:cond delay="0"/>
                                  </p:stCondLst>
                                  <p:childTnLst>
                                    <p:set>
                                      <p:cBhvr>
                                        <p:cTn id="24" dur="1" fill="hold">
                                          <p:stCondLst>
                                            <p:cond delay="0"/>
                                          </p:stCondLst>
                                        </p:cTn>
                                        <p:tgtEl>
                                          <p:spTgt spid="41"/>
                                        </p:tgtEl>
                                        <p:attrNameLst>
                                          <p:attrName>style.visibility</p:attrName>
                                        </p:attrNameLst>
                                      </p:cBhvr>
                                      <p:to>
                                        <p:strVal val="visible"/>
                                      </p:to>
                                    </p:set>
                                  </p:childTnLst>
                                </p:cTn>
                              </p:par>
                            </p:childTnLst>
                          </p:cTn>
                        </p:par>
                        <p:par>
                          <p:cTn id="25" fill="hold">
                            <p:stCondLst>
                              <p:cond delay="500"/>
                            </p:stCondLst>
                            <p:childTnLst>
                              <p:par>
                                <p:cTn id="26" presetID="1" presetClass="entr" presetSubtype="0" fill="hold" grpId="0" nodeType="afterEffect">
                                  <p:stCondLst>
                                    <p:cond delay="500"/>
                                  </p:stCondLst>
                                  <p:childTnLst>
                                    <p:set>
                                      <p:cBhvr>
                                        <p:cTn id="27" dur="1" fill="hold">
                                          <p:stCondLst>
                                            <p:cond delay="0"/>
                                          </p:stCondLst>
                                        </p:cTn>
                                        <p:tgtEl>
                                          <p:spTgt spid="18"/>
                                        </p:tgtEl>
                                        <p:attrNameLst>
                                          <p:attrName>style.visibility</p:attrName>
                                        </p:attrNameLst>
                                      </p:cBhvr>
                                      <p:to>
                                        <p:strVal val="visible"/>
                                      </p:to>
                                    </p:set>
                                  </p:childTnLst>
                                </p:cTn>
                              </p:par>
                            </p:childTnLst>
                          </p:cTn>
                        </p:par>
                        <p:par>
                          <p:cTn id="28" fill="hold">
                            <p:stCondLst>
                              <p:cond delay="1000"/>
                            </p:stCondLst>
                            <p:childTnLst>
                              <p:par>
                                <p:cTn id="29" presetID="1" presetClass="entr" presetSubtype="0" fill="hold" nodeType="after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par>
                          <p:cTn id="31" fill="hold">
                            <p:stCondLst>
                              <p:cond delay="1000"/>
                            </p:stCondLst>
                            <p:childTnLst>
                              <p:par>
                                <p:cTn id="32" presetID="1" presetClass="entr" presetSubtype="0" fill="hold" grpId="0" nodeType="afterEffect">
                                  <p:stCondLst>
                                    <p:cond delay="500"/>
                                  </p:stCondLst>
                                  <p:childTnLst>
                                    <p:set>
                                      <p:cBhvr>
                                        <p:cTn id="33" dur="1" fill="hold">
                                          <p:stCondLst>
                                            <p:cond delay="0"/>
                                          </p:stCondLst>
                                        </p:cTn>
                                        <p:tgtEl>
                                          <p:spTgt spid="21"/>
                                        </p:tgtEl>
                                        <p:attrNameLst>
                                          <p:attrName>style.visibility</p:attrName>
                                        </p:attrNameLst>
                                      </p:cBhvr>
                                      <p:to>
                                        <p:strVal val="visible"/>
                                      </p:to>
                                    </p:set>
                                  </p:childTnLst>
                                </p:cTn>
                              </p:par>
                            </p:childTnLst>
                          </p:cTn>
                        </p:par>
                        <p:par>
                          <p:cTn id="34" fill="hold">
                            <p:stCondLst>
                              <p:cond delay="1500"/>
                            </p:stCondLst>
                            <p:childTnLst>
                              <p:par>
                                <p:cTn id="35" presetID="1" presetClass="entr" presetSubtype="0" fill="hold" grpId="0" nodeType="afterEffect">
                                  <p:stCondLst>
                                    <p:cond delay="0"/>
                                  </p:stCondLst>
                                  <p:childTnLst>
                                    <p:set>
                                      <p:cBhvr>
                                        <p:cTn id="36" dur="1" fill="hold">
                                          <p:stCondLst>
                                            <p:cond delay="0"/>
                                          </p:stCondLst>
                                        </p:cTn>
                                        <p:tgtEl>
                                          <p:spTgt spid="48"/>
                                        </p:tgtEl>
                                        <p:attrNameLst>
                                          <p:attrName>style.visibility</p:attrName>
                                        </p:attrNameLst>
                                      </p:cBhvr>
                                      <p:to>
                                        <p:strVal val="visible"/>
                                      </p:to>
                                    </p:set>
                                  </p:childTnLst>
                                </p:cTn>
                              </p:par>
                            </p:childTnLst>
                          </p:cTn>
                        </p:par>
                        <p:par>
                          <p:cTn id="37" fill="hold">
                            <p:stCondLst>
                              <p:cond delay="1500"/>
                            </p:stCondLst>
                            <p:childTnLst>
                              <p:par>
                                <p:cTn id="38" presetID="1" presetClass="entr" presetSubtype="0" fill="hold" nodeType="afterEffect">
                                  <p:stCondLst>
                                    <p:cond delay="0"/>
                                  </p:stCondLst>
                                  <p:childTnLst>
                                    <p:set>
                                      <p:cBhvr>
                                        <p:cTn id="39" dur="1" fill="hold">
                                          <p:stCondLst>
                                            <p:cond delay="0"/>
                                          </p:stCondLst>
                                        </p:cTn>
                                        <p:tgtEl>
                                          <p:spTgt spid="19"/>
                                        </p:tgtEl>
                                        <p:attrNameLst>
                                          <p:attrName>style.visibility</p:attrName>
                                        </p:attrNameLst>
                                      </p:cBhvr>
                                      <p:to>
                                        <p:strVal val="visible"/>
                                      </p:to>
                                    </p:set>
                                  </p:childTnLst>
                                </p:cTn>
                              </p:par>
                            </p:childTnLst>
                          </p:cTn>
                        </p:par>
                        <p:par>
                          <p:cTn id="40" fill="hold">
                            <p:stCondLst>
                              <p:cond delay="1500"/>
                            </p:stCondLst>
                            <p:childTnLst>
                              <p:par>
                                <p:cTn id="41" presetID="1" presetClass="entr" presetSubtype="0" fill="hold" grpId="0" nodeType="afterEffect">
                                  <p:stCondLst>
                                    <p:cond delay="0"/>
                                  </p:stCondLst>
                                  <p:childTnLst>
                                    <p:set>
                                      <p:cBhvr>
                                        <p:cTn id="42" dur="1" fill="hold">
                                          <p:stCondLst>
                                            <p:cond delay="0"/>
                                          </p:stCondLst>
                                        </p:cTn>
                                        <p:tgtEl>
                                          <p:spTgt spid="50"/>
                                        </p:tgtEl>
                                        <p:attrNameLst>
                                          <p:attrName>style.visibility</p:attrName>
                                        </p:attrNameLst>
                                      </p:cBhvr>
                                      <p:to>
                                        <p:strVal val="visible"/>
                                      </p:to>
                                    </p:set>
                                  </p:childTnLst>
                                </p:cTn>
                              </p:par>
                            </p:childTnLst>
                          </p:cTn>
                        </p:par>
                        <p:par>
                          <p:cTn id="43" fill="hold">
                            <p:stCondLst>
                              <p:cond delay="1500"/>
                            </p:stCondLst>
                            <p:childTnLst>
                              <p:par>
                                <p:cTn id="44" presetID="1" presetClass="entr" presetSubtype="0" fill="hold" nodeType="afterEffect">
                                  <p:stCondLst>
                                    <p:cond delay="0"/>
                                  </p:stCondLst>
                                  <p:childTnLst>
                                    <p:set>
                                      <p:cBhvr>
                                        <p:cTn id="45" dur="1" fill="hold">
                                          <p:stCondLst>
                                            <p:cond delay="0"/>
                                          </p:stCondLst>
                                        </p:cTn>
                                        <p:tgtEl>
                                          <p:spTgt spid="49"/>
                                        </p:tgtEl>
                                        <p:attrNameLst>
                                          <p:attrName>style.visibility</p:attrName>
                                        </p:attrNameLst>
                                      </p:cBhvr>
                                      <p:to>
                                        <p:strVal val="visible"/>
                                      </p:to>
                                    </p:set>
                                  </p:childTnLst>
                                </p:cTn>
                              </p:par>
                            </p:childTnLst>
                          </p:cTn>
                        </p:par>
                        <p:par>
                          <p:cTn id="46" fill="hold">
                            <p:stCondLst>
                              <p:cond delay="1500"/>
                            </p:stCondLst>
                            <p:childTnLst>
                              <p:par>
                                <p:cTn id="47" presetID="1" presetClass="entr" presetSubtype="0" fill="hold" grpId="0" nodeType="afterEffect">
                                  <p:stCondLst>
                                    <p:cond delay="500"/>
                                  </p:stCondLst>
                                  <p:childTnLst>
                                    <p:set>
                                      <p:cBhvr>
                                        <p:cTn id="48" dur="1" fill="hold">
                                          <p:stCondLst>
                                            <p:cond delay="0"/>
                                          </p:stCondLst>
                                        </p:cTn>
                                        <p:tgtEl>
                                          <p:spTgt spid="23"/>
                                        </p:tgtEl>
                                        <p:attrNameLst>
                                          <p:attrName>style.visibility</p:attrName>
                                        </p:attrNameLst>
                                      </p:cBhvr>
                                      <p:to>
                                        <p:strVal val="visible"/>
                                      </p:to>
                                    </p:set>
                                  </p:childTnLst>
                                </p:cTn>
                              </p:par>
                            </p:childTnLst>
                          </p:cTn>
                        </p:par>
                        <p:par>
                          <p:cTn id="49" fill="hold">
                            <p:stCondLst>
                              <p:cond delay="2000"/>
                            </p:stCondLst>
                            <p:childTnLst>
                              <p:par>
                                <p:cTn id="50" presetID="1" presetClass="entr" presetSubtype="0" fill="hold" nodeType="afterEffect">
                                  <p:stCondLst>
                                    <p:cond delay="0"/>
                                  </p:stCondLst>
                                  <p:childTnLst>
                                    <p:set>
                                      <p:cBhvr>
                                        <p:cTn id="51" dur="1" fill="hold">
                                          <p:stCondLst>
                                            <p:cond delay="0"/>
                                          </p:stCondLst>
                                        </p:cTn>
                                        <p:tgtEl>
                                          <p:spTgt spid="22"/>
                                        </p:tgtEl>
                                        <p:attrNameLst>
                                          <p:attrName>style.visibility</p:attrName>
                                        </p:attrNameLst>
                                      </p:cBhvr>
                                      <p:to>
                                        <p:strVal val="visible"/>
                                      </p:to>
                                    </p:set>
                                  </p:childTnLst>
                                </p:cTn>
                              </p:par>
                            </p:childTnLst>
                          </p:cTn>
                        </p:par>
                        <p:par>
                          <p:cTn id="52" fill="hold">
                            <p:stCondLst>
                              <p:cond delay="2000"/>
                            </p:stCondLst>
                            <p:childTnLst>
                              <p:par>
                                <p:cTn id="53" presetID="1" presetClass="entr" presetSubtype="0" fill="hold" grpId="0" nodeType="afterEffect">
                                  <p:stCondLst>
                                    <p:cond delay="0"/>
                                  </p:stCondLst>
                                  <p:childTnLst>
                                    <p:set>
                                      <p:cBhvr>
                                        <p:cTn id="54" dur="1" fill="hold">
                                          <p:stCondLst>
                                            <p:cond delay="0"/>
                                          </p:stCondLst>
                                        </p:cTn>
                                        <p:tgtEl>
                                          <p:spTgt spid="24"/>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46"/>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5"/>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65"/>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47"/>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3">
                                            <p:txEl>
                                              <p:pRg st="2" end="2"/>
                                            </p:txEl>
                                          </p:spTgt>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3">
                                            <p:txEl>
                                              <p:pRg st="3" end="3"/>
                                            </p:txEl>
                                          </p:spTgt>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52"/>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58"/>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22" presetClass="exit" presetSubtype="8" fill="hold" nodeType="clickEffect">
                                  <p:stCondLst>
                                    <p:cond delay="500"/>
                                  </p:stCondLst>
                                  <p:childTnLst>
                                    <p:animEffect transition="out" filter="wipe(left)">
                                      <p:cBhvr>
                                        <p:cTn id="82" dur="1000"/>
                                        <p:tgtEl>
                                          <p:spTgt spid="83"/>
                                        </p:tgtEl>
                                      </p:cBhvr>
                                    </p:animEffect>
                                    <p:set>
                                      <p:cBhvr>
                                        <p:cTn id="83" dur="1" fill="hold">
                                          <p:stCondLst>
                                            <p:cond delay="999"/>
                                          </p:stCondLst>
                                        </p:cTn>
                                        <p:tgtEl>
                                          <p:spTgt spid="83"/>
                                        </p:tgtEl>
                                        <p:attrNameLst>
                                          <p:attrName>style.visibility</p:attrName>
                                        </p:attrNameLst>
                                      </p:cBhvr>
                                      <p:to>
                                        <p:strVal val="hidden"/>
                                      </p:to>
                                    </p:set>
                                  </p:childTnLst>
                                </p:cTn>
                              </p:par>
                              <p:par>
                                <p:cTn id="84" presetID="1" presetClass="entr" presetSubtype="0" fill="hold" nodeType="withEffect">
                                  <p:stCondLst>
                                    <p:cond delay="0"/>
                                  </p:stCondLst>
                                  <p:childTnLst>
                                    <p:set>
                                      <p:cBhvr>
                                        <p:cTn id="85" dur="1" fill="hold">
                                          <p:stCondLst>
                                            <p:cond delay="0"/>
                                          </p:stCondLst>
                                        </p:cTn>
                                        <p:tgtEl>
                                          <p:spTgt spid="51"/>
                                        </p:tgtEl>
                                        <p:attrNameLst>
                                          <p:attrName>style.visibility</p:attrName>
                                        </p:attrNameLst>
                                      </p:cBhvr>
                                      <p:to>
                                        <p:strVal val="visible"/>
                                      </p:to>
                                    </p:set>
                                  </p:childTnLst>
                                </p:cTn>
                              </p:par>
                              <p:par>
                                <p:cTn id="86" presetID="1" presetClass="entr" presetSubtype="0" fill="hold" grpId="0" nodeType="withEffect">
                                  <p:stCondLst>
                                    <p:cond delay="0"/>
                                  </p:stCondLst>
                                  <p:childTnLst>
                                    <p:set>
                                      <p:cBhvr>
                                        <p:cTn id="87" dur="1" fill="hold">
                                          <p:stCondLst>
                                            <p:cond delay="0"/>
                                          </p:stCondLst>
                                        </p:cTn>
                                        <p:tgtEl>
                                          <p:spTgt spid="53"/>
                                        </p:tgtEl>
                                        <p:attrNameLst>
                                          <p:attrName>style.visibility</p:attrName>
                                        </p:attrNameLst>
                                      </p:cBhvr>
                                      <p:to>
                                        <p:strVal val="visible"/>
                                      </p:to>
                                    </p:set>
                                  </p:childTnLst>
                                </p:cTn>
                              </p:par>
                              <p:par>
                                <p:cTn id="88" presetID="42" presetClass="path" presetSubtype="0" accel="50000" decel="50000" fill="hold" grpId="1" nodeType="withEffect">
                                  <p:stCondLst>
                                    <p:cond delay="0"/>
                                  </p:stCondLst>
                                  <p:childTnLst>
                                    <p:animMotion origin="layout" path="M -1.45833E-6 -7.40741E-7 L 0.21276 -0.00185 " pathEditMode="relative" rAng="0" ptsTypes="AA">
                                      <p:cBhvr>
                                        <p:cTn id="89" dur="2000" fill="hold"/>
                                        <p:tgtEl>
                                          <p:spTgt spid="58"/>
                                        </p:tgtEl>
                                        <p:attrNameLst>
                                          <p:attrName>ppt_x</p:attrName>
                                          <p:attrName>ppt_y</p:attrName>
                                        </p:attrNameLst>
                                      </p:cBhvr>
                                      <p:rCtr x="10638" y="-93"/>
                                    </p:animMotion>
                                  </p:childTnLst>
                                </p:cTn>
                              </p:par>
                              <p:par>
                                <p:cTn id="90" presetID="42" presetClass="path" presetSubtype="0" accel="50000" decel="50000" fill="hold" nodeType="withEffect">
                                  <p:stCondLst>
                                    <p:cond delay="0"/>
                                  </p:stCondLst>
                                  <p:childTnLst>
                                    <p:animMotion origin="layout" path="M -4.58333E-6 2.59259E-6 L 0.22032 -0.00301 " pathEditMode="relative" rAng="0" ptsTypes="AA">
                                      <p:cBhvr>
                                        <p:cTn id="91" dur="2000" fill="hold"/>
                                        <p:tgtEl>
                                          <p:spTgt spid="52"/>
                                        </p:tgtEl>
                                        <p:attrNameLst>
                                          <p:attrName>ppt_x</p:attrName>
                                          <p:attrName>ppt_y</p:attrName>
                                        </p:attrNameLst>
                                      </p:cBhvr>
                                      <p:rCtr x="11016" y="-162"/>
                                    </p:animMotion>
                                  </p:childTnLst>
                                </p:cTn>
                              </p:par>
                              <p:par>
                                <p:cTn id="92" presetID="42" presetClass="path" presetSubtype="0" accel="50000" decel="50000" fill="hold" nodeType="withEffect">
                                  <p:stCondLst>
                                    <p:cond delay="0"/>
                                  </p:stCondLst>
                                  <p:childTnLst>
                                    <p:animMotion origin="layout" path="M 3.75E-6 -1.11111E-6 L 0.02669 -1.11111E-6 " pathEditMode="relative" rAng="0" ptsTypes="AA">
                                      <p:cBhvr>
                                        <p:cTn id="93" dur="2000" fill="hold"/>
                                        <p:tgtEl>
                                          <p:spTgt spid="64"/>
                                        </p:tgtEl>
                                        <p:attrNameLst>
                                          <p:attrName>ppt_x</p:attrName>
                                          <p:attrName>ppt_y</p:attrName>
                                        </p:attrNameLst>
                                      </p:cBhvr>
                                      <p:rCtr x="1328" y="0"/>
                                    </p:animMotion>
                                  </p:childTnLst>
                                </p:cTn>
                              </p:par>
                            </p:childTnLst>
                          </p:cTn>
                        </p:par>
                      </p:childTnLst>
                    </p:cTn>
                  </p:par>
                  <p:par>
                    <p:cTn id="94" fill="hold">
                      <p:stCondLst>
                        <p:cond delay="indefinite"/>
                      </p:stCondLst>
                      <p:childTnLst>
                        <p:par>
                          <p:cTn id="95" fill="hold">
                            <p:stCondLst>
                              <p:cond delay="0"/>
                            </p:stCondLst>
                            <p:childTnLst>
                              <p:par>
                                <p:cTn id="96" presetID="1" presetClass="entr" presetSubtype="0" fill="hold" grpId="0" nodeType="clickEffect">
                                  <p:stCondLst>
                                    <p:cond delay="0"/>
                                  </p:stCondLst>
                                  <p:childTnLst>
                                    <p:set>
                                      <p:cBhvr>
                                        <p:cTn id="97" dur="1" fill="hold">
                                          <p:stCondLst>
                                            <p:cond delay="0"/>
                                          </p:stCondLst>
                                        </p:cTn>
                                        <p:tgtEl>
                                          <p:spTgt spid="27"/>
                                        </p:tgtEl>
                                        <p:attrNameLst>
                                          <p:attrName>style.visibility</p:attrName>
                                        </p:attrNameLst>
                                      </p:cBhvr>
                                      <p:to>
                                        <p:strVal val="visible"/>
                                      </p:to>
                                    </p:set>
                                  </p:childTnLst>
                                </p:cTn>
                              </p:par>
                              <p:par>
                                <p:cTn id="98" presetID="1" presetClass="entr" presetSubtype="0" fill="hold" nodeType="withEffect">
                                  <p:stCondLst>
                                    <p:cond delay="0"/>
                                  </p:stCondLst>
                                  <p:childTnLst>
                                    <p:set>
                                      <p:cBhvr>
                                        <p:cTn id="99" dur="1" fill="hold">
                                          <p:stCondLst>
                                            <p:cond delay="0"/>
                                          </p:stCondLst>
                                        </p:cTn>
                                        <p:tgtEl>
                                          <p:spTgt spid="54"/>
                                        </p:tgtEl>
                                        <p:attrNameLst>
                                          <p:attrName>style.visibility</p:attrName>
                                        </p:attrNameLst>
                                      </p:cBhvr>
                                      <p:to>
                                        <p:strVal val="visible"/>
                                      </p:to>
                                    </p:set>
                                  </p:childTnLst>
                                </p:cTn>
                              </p:par>
                              <p:par>
                                <p:cTn id="100" presetID="1" presetClass="entr" presetSubtype="0" fill="hold" grpId="0" nodeType="withEffect">
                                  <p:stCondLst>
                                    <p:cond delay="0"/>
                                  </p:stCondLst>
                                  <p:childTnLst>
                                    <p:set>
                                      <p:cBhvr>
                                        <p:cTn id="101" dur="1" fill="hold">
                                          <p:stCondLst>
                                            <p:cond delay="0"/>
                                          </p:stCondLst>
                                        </p:cTn>
                                        <p:tgtEl>
                                          <p:spTgt spid="55"/>
                                        </p:tgtEl>
                                        <p:attrNameLst>
                                          <p:attrName>style.visibility</p:attrName>
                                        </p:attrNameLst>
                                      </p:cBhvr>
                                      <p:to>
                                        <p:strVal val="visible"/>
                                      </p:to>
                                    </p:set>
                                  </p:childTnLst>
                                </p:cTn>
                              </p:par>
                              <p:par>
                                <p:cTn id="102" presetID="1" presetClass="entr" presetSubtype="0" fill="hold" grpId="0" nodeType="withEffect">
                                  <p:stCondLst>
                                    <p:cond delay="0"/>
                                  </p:stCondLst>
                                  <p:childTnLst>
                                    <p:set>
                                      <p:cBhvr>
                                        <p:cTn id="103" dur="1" fill="hold">
                                          <p:stCondLst>
                                            <p:cond delay="0"/>
                                          </p:stCondLst>
                                        </p:cTn>
                                        <p:tgtEl>
                                          <p:spTgt spid="66"/>
                                        </p:tgtEl>
                                        <p:attrNameLst>
                                          <p:attrName>style.visibility</p:attrName>
                                        </p:attrNameLst>
                                      </p:cBhvr>
                                      <p:to>
                                        <p:strVal val="visible"/>
                                      </p:to>
                                    </p:set>
                                  </p:childTnLst>
                                </p:cTn>
                              </p:par>
                            </p:childTnLst>
                          </p:cTn>
                        </p:par>
                      </p:childTnLst>
                    </p:cTn>
                  </p:par>
                  <p:par>
                    <p:cTn id="104" fill="hold">
                      <p:stCondLst>
                        <p:cond delay="indefinite"/>
                      </p:stCondLst>
                      <p:childTnLst>
                        <p:par>
                          <p:cTn id="105" fill="hold">
                            <p:stCondLst>
                              <p:cond delay="0"/>
                            </p:stCondLst>
                            <p:childTnLst>
                              <p:par>
                                <p:cTn id="106" presetID="1" presetClass="entr" presetSubtype="0" fill="hold" nodeType="clickEffect">
                                  <p:stCondLst>
                                    <p:cond delay="0"/>
                                  </p:stCondLst>
                                  <p:childTnLst>
                                    <p:set>
                                      <p:cBhvr>
                                        <p:cTn id="107" dur="1" fill="hold">
                                          <p:stCondLst>
                                            <p:cond delay="0"/>
                                          </p:stCondLst>
                                        </p:cTn>
                                        <p:tgtEl>
                                          <p:spTgt spid="56"/>
                                        </p:tgtEl>
                                        <p:attrNameLst>
                                          <p:attrName>style.visibility</p:attrName>
                                        </p:attrNameLst>
                                      </p:cBhvr>
                                      <p:to>
                                        <p:strVal val="visible"/>
                                      </p:to>
                                    </p:set>
                                  </p:childTnLst>
                                </p:cTn>
                              </p:par>
                              <p:par>
                                <p:cTn id="108" presetID="1" presetClass="entr" presetSubtype="0" fill="hold" grpId="0" nodeType="withEffect">
                                  <p:stCondLst>
                                    <p:cond delay="0"/>
                                  </p:stCondLst>
                                  <p:childTnLst>
                                    <p:set>
                                      <p:cBhvr>
                                        <p:cTn id="109"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6" grpId="0"/>
      <p:bldP spid="18" grpId="0"/>
      <p:bldP spid="21" grpId="0" animBg="1"/>
      <p:bldP spid="23" grpId="0"/>
      <p:bldP spid="25" grpId="0" animBg="1"/>
      <p:bldP spid="31" grpId="0"/>
      <p:bldP spid="36" grpId="0"/>
      <p:bldP spid="41" grpId="0"/>
      <p:bldP spid="47" grpId="0"/>
      <p:bldP spid="48" grpId="0"/>
      <p:bldP spid="50" grpId="0"/>
      <p:bldP spid="53" grpId="0"/>
      <p:bldP spid="55" grpId="0"/>
      <p:bldP spid="57" grpId="0"/>
      <p:bldP spid="24" grpId="0" animBg="1"/>
      <p:bldP spid="27" grpId="0" animBg="1"/>
      <p:bldP spid="58" grpId="0"/>
      <p:bldP spid="58" grpId="1"/>
      <p:bldP spid="65" grpId="0"/>
      <p:bldP spid="6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2AA40ABD-FDB5-4D3B-8538-9D9D4B4493D0}"/>
              </a:ext>
            </a:extLst>
          </p:cNvPr>
          <p:cNvSpPr>
            <a:spLocks noGrp="1"/>
          </p:cNvSpPr>
          <p:nvPr>
            <p:ph type="title"/>
          </p:nvPr>
        </p:nvSpPr>
        <p:spPr>
          <a:xfrm>
            <a:off x="838200" y="-495654"/>
            <a:ext cx="10515600" cy="1325563"/>
          </a:xfrm>
        </p:spPr>
        <p:txBody>
          <a:bodyPr/>
          <a:lstStyle/>
          <a:p>
            <a:r>
              <a:rPr lang="en-US" altLang="zh-CN" dirty="0"/>
              <a:t>How to anticipate a timestamp for a CRT</a:t>
            </a:r>
            <a:endParaRPr lang="zh-CN" altLang="en-US" dirty="0"/>
          </a:p>
        </p:txBody>
      </p:sp>
      <p:sp>
        <p:nvSpPr>
          <p:cNvPr id="3" name="内容占位符 2">
            <a:extLst>
              <a:ext uri="{FF2B5EF4-FFF2-40B4-BE49-F238E27FC236}">
                <a16:creationId xmlns="" xmlns:a16="http://schemas.microsoft.com/office/drawing/2014/main" id="{98C44514-98E7-49B0-91BF-7E6F5C2453ED}"/>
              </a:ext>
            </a:extLst>
          </p:cNvPr>
          <p:cNvSpPr>
            <a:spLocks noGrp="1"/>
          </p:cNvSpPr>
          <p:nvPr>
            <p:ph idx="1"/>
          </p:nvPr>
        </p:nvSpPr>
        <p:spPr>
          <a:xfrm>
            <a:off x="838200" y="829909"/>
            <a:ext cx="10515600" cy="2349324"/>
          </a:xfrm>
        </p:spPr>
        <p:txBody>
          <a:bodyPr>
            <a:normAutofit/>
          </a:bodyPr>
          <a:lstStyle/>
          <a:p>
            <a:r>
              <a:rPr lang="en-US" altLang="zh-CN" sz="2000" dirty="0"/>
              <a:t>Challenge 1: must be </a:t>
            </a:r>
            <a:r>
              <a:rPr lang="en-US" altLang="zh-CN" sz="2000" u="sng" dirty="0"/>
              <a:t>in the future</a:t>
            </a:r>
            <a:r>
              <a:rPr lang="en-US" altLang="zh-CN" sz="2000" dirty="0"/>
              <a:t> of all participating nodes’ clocks.</a:t>
            </a:r>
          </a:p>
          <a:p>
            <a:r>
              <a:rPr lang="en-US" altLang="zh-CN" sz="2000" dirty="0"/>
              <a:t>Challenge 2: no global ordering service. </a:t>
            </a:r>
          </a:p>
          <a:p>
            <a:r>
              <a:rPr lang="en-US" altLang="zh-CN" sz="2000" dirty="0"/>
              <a:t>Strawman approach: let a single node assigns a timestamp of the transaction.</a:t>
            </a:r>
          </a:p>
          <a:p>
            <a:r>
              <a:rPr lang="en-US" altLang="zh-CN" sz="2000" dirty="0"/>
              <a:t>DAST’s approach: a new two-phase decentralize anticipation protocol that complies with 2PC. </a:t>
            </a:r>
          </a:p>
        </p:txBody>
      </p:sp>
      <p:sp>
        <p:nvSpPr>
          <p:cNvPr id="5" name="Slide Number Placeholder 4"/>
          <p:cNvSpPr>
            <a:spLocks noGrp="1"/>
          </p:cNvSpPr>
          <p:nvPr>
            <p:ph type="sldNum" sz="quarter" idx="12"/>
          </p:nvPr>
        </p:nvSpPr>
        <p:spPr/>
        <p:txBody>
          <a:bodyPr/>
          <a:lstStyle/>
          <a:p>
            <a:fld id="{99D1087F-C6EB-4713-8379-36300CD227D6}" type="slidenum">
              <a:rPr lang="zh-CN" altLang="en-US" smtClean="0"/>
              <a:t>7</a:t>
            </a:fld>
            <a:endParaRPr lang="zh-CN" altLang="en-US"/>
          </a:p>
        </p:txBody>
      </p:sp>
      <p:cxnSp>
        <p:nvCxnSpPr>
          <p:cNvPr id="7" name="直接箭头连接符 6">
            <a:extLst>
              <a:ext uri="{FF2B5EF4-FFF2-40B4-BE49-F238E27FC236}">
                <a16:creationId xmlns="" xmlns:a16="http://schemas.microsoft.com/office/drawing/2014/main" id="{C3160237-F31D-4F89-82F1-490B30CC53D7}"/>
              </a:ext>
            </a:extLst>
          </p:cNvPr>
          <p:cNvCxnSpPr>
            <a:cxnSpLocks/>
          </p:cNvCxnSpPr>
          <p:nvPr/>
        </p:nvCxnSpPr>
        <p:spPr>
          <a:xfrm>
            <a:off x="1726725" y="4344815"/>
            <a:ext cx="9360000"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a:extLst>
              <a:ext uri="{FF2B5EF4-FFF2-40B4-BE49-F238E27FC236}">
                <a16:creationId xmlns="" xmlns:a16="http://schemas.microsoft.com/office/drawing/2014/main" id="{DD4B9AAF-8935-4AF7-B081-D9A4122F717C}"/>
              </a:ext>
            </a:extLst>
          </p:cNvPr>
          <p:cNvCxnSpPr>
            <a:cxnSpLocks/>
          </p:cNvCxnSpPr>
          <p:nvPr/>
        </p:nvCxnSpPr>
        <p:spPr>
          <a:xfrm>
            <a:off x="2119970" y="5061520"/>
            <a:ext cx="0" cy="34789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a:extLst>
              <a:ext uri="{FF2B5EF4-FFF2-40B4-BE49-F238E27FC236}">
                <a16:creationId xmlns="" xmlns:a16="http://schemas.microsoft.com/office/drawing/2014/main" id="{7FF3A90F-F3C4-4428-A6C2-DA05C57653D3}"/>
              </a:ext>
            </a:extLst>
          </p:cNvPr>
          <p:cNvCxnSpPr>
            <a:cxnSpLocks/>
          </p:cNvCxnSpPr>
          <p:nvPr/>
        </p:nvCxnSpPr>
        <p:spPr>
          <a:xfrm flipV="1">
            <a:off x="2119970" y="4329415"/>
            <a:ext cx="0" cy="33534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文本框 16">
            <a:extLst>
              <a:ext uri="{FF2B5EF4-FFF2-40B4-BE49-F238E27FC236}">
                <a16:creationId xmlns="" xmlns:a16="http://schemas.microsoft.com/office/drawing/2014/main" id="{A20A5494-7903-4B95-99C7-440443D11103}"/>
              </a:ext>
            </a:extLst>
          </p:cNvPr>
          <p:cNvSpPr txBox="1"/>
          <p:nvPr/>
        </p:nvSpPr>
        <p:spPr>
          <a:xfrm>
            <a:off x="1726725" y="4746167"/>
            <a:ext cx="1252266" cy="307777"/>
          </a:xfrm>
          <a:prstGeom prst="rect">
            <a:avLst/>
          </a:prstGeom>
          <a:noFill/>
        </p:spPr>
        <p:txBody>
          <a:bodyPr wrap="none" rtlCol="0">
            <a:spAutoFit/>
          </a:bodyPr>
          <a:lstStyle/>
          <a:p>
            <a:r>
              <a:rPr lang="en-US" altLang="zh-CN" sz="1400"/>
              <a:t>RTT = 100 </a:t>
            </a:r>
            <a:r>
              <a:rPr lang="en-US" altLang="zh-CN" sz="1400" err="1"/>
              <a:t>ms</a:t>
            </a:r>
            <a:endParaRPr lang="zh-CN" altLang="en-US" sz="1400"/>
          </a:p>
        </p:txBody>
      </p:sp>
      <p:cxnSp>
        <p:nvCxnSpPr>
          <p:cNvPr id="20" name="直接箭头连接符 19">
            <a:extLst>
              <a:ext uri="{FF2B5EF4-FFF2-40B4-BE49-F238E27FC236}">
                <a16:creationId xmlns="" xmlns:a16="http://schemas.microsoft.com/office/drawing/2014/main" id="{03E1933F-E376-4D57-A64F-960B5803CE78}"/>
              </a:ext>
            </a:extLst>
          </p:cNvPr>
          <p:cNvCxnSpPr>
            <a:cxnSpLocks/>
          </p:cNvCxnSpPr>
          <p:nvPr/>
        </p:nvCxnSpPr>
        <p:spPr>
          <a:xfrm>
            <a:off x="1726725" y="5424815"/>
            <a:ext cx="9360000"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a:extLst>
              <a:ext uri="{FF2B5EF4-FFF2-40B4-BE49-F238E27FC236}">
                <a16:creationId xmlns="" xmlns:a16="http://schemas.microsoft.com/office/drawing/2014/main" id="{C274BAE9-2281-4C5F-A964-41B588E570D4}"/>
              </a:ext>
            </a:extLst>
          </p:cNvPr>
          <p:cNvCxnSpPr>
            <a:cxnSpLocks/>
          </p:cNvCxnSpPr>
          <p:nvPr/>
        </p:nvCxnSpPr>
        <p:spPr>
          <a:xfrm>
            <a:off x="1726725" y="6504815"/>
            <a:ext cx="9360000"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a:extLst>
              <a:ext uri="{FF2B5EF4-FFF2-40B4-BE49-F238E27FC236}">
                <a16:creationId xmlns="" xmlns:a16="http://schemas.microsoft.com/office/drawing/2014/main" id="{C9E910C5-7A8B-46C0-90F6-B96ECF0CE05E}"/>
              </a:ext>
            </a:extLst>
          </p:cNvPr>
          <p:cNvCxnSpPr>
            <a:cxnSpLocks/>
          </p:cNvCxnSpPr>
          <p:nvPr/>
        </p:nvCxnSpPr>
        <p:spPr>
          <a:xfrm>
            <a:off x="2119970" y="6141519"/>
            <a:ext cx="0" cy="34789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a:extLst>
              <a:ext uri="{FF2B5EF4-FFF2-40B4-BE49-F238E27FC236}">
                <a16:creationId xmlns="" xmlns:a16="http://schemas.microsoft.com/office/drawing/2014/main" id="{B99FB936-B5C6-4BEA-9EC0-9C1D516D240C}"/>
              </a:ext>
            </a:extLst>
          </p:cNvPr>
          <p:cNvCxnSpPr>
            <a:cxnSpLocks/>
          </p:cNvCxnSpPr>
          <p:nvPr/>
        </p:nvCxnSpPr>
        <p:spPr>
          <a:xfrm flipV="1">
            <a:off x="2119970" y="5409414"/>
            <a:ext cx="0" cy="33534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文本框 23">
            <a:extLst>
              <a:ext uri="{FF2B5EF4-FFF2-40B4-BE49-F238E27FC236}">
                <a16:creationId xmlns="" xmlns:a16="http://schemas.microsoft.com/office/drawing/2014/main" id="{BF58528C-D2F8-433F-8893-59A7B78179DC}"/>
              </a:ext>
            </a:extLst>
          </p:cNvPr>
          <p:cNvSpPr txBox="1"/>
          <p:nvPr/>
        </p:nvSpPr>
        <p:spPr>
          <a:xfrm>
            <a:off x="1726725" y="5826166"/>
            <a:ext cx="1252266" cy="307777"/>
          </a:xfrm>
          <a:prstGeom prst="rect">
            <a:avLst/>
          </a:prstGeom>
          <a:noFill/>
        </p:spPr>
        <p:txBody>
          <a:bodyPr wrap="none" rtlCol="0">
            <a:spAutoFit/>
          </a:bodyPr>
          <a:lstStyle/>
          <a:p>
            <a:r>
              <a:rPr lang="en-US" altLang="zh-CN" sz="1400"/>
              <a:t>RTT = 120 </a:t>
            </a:r>
            <a:r>
              <a:rPr lang="en-US" altLang="zh-CN" sz="1400" err="1"/>
              <a:t>ms</a:t>
            </a:r>
            <a:endParaRPr lang="zh-CN" altLang="en-US" sz="1400"/>
          </a:p>
        </p:txBody>
      </p:sp>
      <p:sp>
        <p:nvSpPr>
          <p:cNvPr id="25" name="文本框 24">
            <a:extLst>
              <a:ext uri="{FF2B5EF4-FFF2-40B4-BE49-F238E27FC236}">
                <a16:creationId xmlns="" xmlns:a16="http://schemas.microsoft.com/office/drawing/2014/main" id="{D139268C-62F1-4113-AE91-5C24A7C39AA2}"/>
              </a:ext>
            </a:extLst>
          </p:cNvPr>
          <p:cNvSpPr txBox="1"/>
          <p:nvPr/>
        </p:nvSpPr>
        <p:spPr>
          <a:xfrm>
            <a:off x="308517" y="5242236"/>
            <a:ext cx="1117614" cy="369332"/>
          </a:xfrm>
          <a:prstGeom prst="rect">
            <a:avLst/>
          </a:prstGeom>
          <a:noFill/>
        </p:spPr>
        <p:txBody>
          <a:bodyPr wrap="none" rtlCol="0">
            <a:spAutoFit/>
          </a:bodyPr>
          <a:lstStyle/>
          <a:p>
            <a:r>
              <a:rPr lang="en-US" altLang="zh-CN" b="1"/>
              <a:t>Region 2</a:t>
            </a:r>
            <a:endParaRPr lang="zh-CN" altLang="en-US" b="1"/>
          </a:p>
        </p:txBody>
      </p:sp>
      <p:sp>
        <p:nvSpPr>
          <p:cNvPr id="26" name="文本框 25">
            <a:extLst>
              <a:ext uri="{FF2B5EF4-FFF2-40B4-BE49-F238E27FC236}">
                <a16:creationId xmlns="" xmlns:a16="http://schemas.microsoft.com/office/drawing/2014/main" id="{272DF4CA-E034-4199-8049-1648A6E51D16}"/>
              </a:ext>
            </a:extLst>
          </p:cNvPr>
          <p:cNvSpPr txBox="1"/>
          <p:nvPr/>
        </p:nvSpPr>
        <p:spPr>
          <a:xfrm>
            <a:off x="329137" y="4182307"/>
            <a:ext cx="1117614" cy="369332"/>
          </a:xfrm>
          <a:prstGeom prst="rect">
            <a:avLst/>
          </a:prstGeom>
          <a:noFill/>
        </p:spPr>
        <p:txBody>
          <a:bodyPr wrap="none" rtlCol="0">
            <a:spAutoFit/>
          </a:bodyPr>
          <a:lstStyle/>
          <a:p>
            <a:r>
              <a:rPr lang="en-US" altLang="zh-CN" b="1" dirty="0"/>
              <a:t>Region 1</a:t>
            </a:r>
            <a:endParaRPr lang="zh-CN" altLang="en-US" b="1" dirty="0"/>
          </a:p>
        </p:txBody>
      </p:sp>
      <p:sp>
        <p:nvSpPr>
          <p:cNvPr id="27" name="文本框 26">
            <a:extLst>
              <a:ext uri="{FF2B5EF4-FFF2-40B4-BE49-F238E27FC236}">
                <a16:creationId xmlns="" xmlns:a16="http://schemas.microsoft.com/office/drawing/2014/main" id="{38D06329-4DF5-4EA1-8260-32541BDF9D94}"/>
              </a:ext>
            </a:extLst>
          </p:cNvPr>
          <p:cNvSpPr txBox="1"/>
          <p:nvPr/>
        </p:nvSpPr>
        <p:spPr>
          <a:xfrm>
            <a:off x="348263" y="6243606"/>
            <a:ext cx="1117614" cy="369332"/>
          </a:xfrm>
          <a:prstGeom prst="rect">
            <a:avLst/>
          </a:prstGeom>
          <a:noFill/>
        </p:spPr>
        <p:txBody>
          <a:bodyPr wrap="none" rtlCol="0">
            <a:spAutoFit/>
          </a:bodyPr>
          <a:lstStyle/>
          <a:p>
            <a:r>
              <a:rPr lang="en-US" altLang="zh-CN" b="1"/>
              <a:t>Region 3</a:t>
            </a:r>
            <a:endParaRPr lang="zh-CN" altLang="en-US" b="1"/>
          </a:p>
        </p:txBody>
      </p:sp>
      <p:sp>
        <p:nvSpPr>
          <p:cNvPr id="28" name="矩形 27">
            <a:extLst>
              <a:ext uri="{FF2B5EF4-FFF2-40B4-BE49-F238E27FC236}">
                <a16:creationId xmlns="" xmlns:a16="http://schemas.microsoft.com/office/drawing/2014/main" id="{B0953AF5-9607-4DB0-A961-AAF43A065559}"/>
              </a:ext>
            </a:extLst>
          </p:cNvPr>
          <p:cNvSpPr/>
          <p:nvPr/>
        </p:nvSpPr>
        <p:spPr>
          <a:xfrm>
            <a:off x="2617188" y="5279313"/>
            <a:ext cx="890462" cy="263019"/>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err="1">
                <a:solidFill>
                  <a:schemeClr val="tx1"/>
                </a:solidFill>
              </a:rPr>
              <a:t>recv</a:t>
            </a:r>
            <a:r>
              <a:rPr lang="en-US" altLang="zh-CN">
                <a:solidFill>
                  <a:schemeClr val="tx1"/>
                </a:solidFill>
              </a:rPr>
              <a:t> T</a:t>
            </a:r>
            <a:r>
              <a:rPr lang="en-US" altLang="zh-CN" baseline="-25000">
                <a:solidFill>
                  <a:schemeClr val="tx1"/>
                </a:solidFill>
              </a:rPr>
              <a:t>1</a:t>
            </a:r>
          </a:p>
        </p:txBody>
      </p:sp>
      <p:cxnSp>
        <p:nvCxnSpPr>
          <p:cNvPr id="29" name="直接连接符 28">
            <a:extLst>
              <a:ext uri="{FF2B5EF4-FFF2-40B4-BE49-F238E27FC236}">
                <a16:creationId xmlns="" xmlns:a16="http://schemas.microsoft.com/office/drawing/2014/main" id="{DDAB39FE-3E4D-458F-B3DA-6012DDDB53B0}"/>
              </a:ext>
            </a:extLst>
          </p:cNvPr>
          <p:cNvCxnSpPr>
            <a:cxnSpLocks/>
          </p:cNvCxnSpPr>
          <p:nvPr/>
        </p:nvCxnSpPr>
        <p:spPr>
          <a:xfrm>
            <a:off x="2615036" y="5307299"/>
            <a:ext cx="1" cy="199297"/>
          </a:xfrm>
          <a:prstGeom prst="line">
            <a:avLst/>
          </a:prstGeom>
          <a:ln w="34925">
            <a:solidFill>
              <a:srgbClr val="FF0000"/>
            </a:solidFill>
            <a:tailEnd type="none"/>
          </a:ln>
        </p:spPr>
        <p:style>
          <a:lnRef idx="1">
            <a:schemeClr val="dk1"/>
          </a:lnRef>
          <a:fillRef idx="0">
            <a:schemeClr val="dk1"/>
          </a:fillRef>
          <a:effectRef idx="0">
            <a:schemeClr val="dk1"/>
          </a:effectRef>
          <a:fontRef idx="minor">
            <a:schemeClr val="tx1"/>
          </a:fontRef>
        </p:style>
      </p:cxnSp>
      <p:sp>
        <p:nvSpPr>
          <p:cNvPr id="30" name="文本框 29">
            <a:extLst>
              <a:ext uri="{FF2B5EF4-FFF2-40B4-BE49-F238E27FC236}">
                <a16:creationId xmlns="" xmlns:a16="http://schemas.microsoft.com/office/drawing/2014/main" id="{782C3CF8-FCB9-4AA2-8F32-6ED7B09039DD}"/>
              </a:ext>
            </a:extLst>
          </p:cNvPr>
          <p:cNvSpPr txBox="1"/>
          <p:nvPr/>
        </p:nvSpPr>
        <p:spPr>
          <a:xfrm>
            <a:off x="2403026" y="5481339"/>
            <a:ext cx="373820" cy="307777"/>
          </a:xfrm>
          <a:prstGeom prst="rect">
            <a:avLst/>
          </a:prstGeom>
          <a:noFill/>
        </p:spPr>
        <p:txBody>
          <a:bodyPr wrap="none" rtlCol="0">
            <a:spAutoFit/>
          </a:bodyPr>
          <a:lstStyle/>
          <a:p>
            <a:r>
              <a:rPr lang="en-US" altLang="zh-CN" sz="1400">
                <a:solidFill>
                  <a:srgbClr val="FF0000"/>
                </a:solidFill>
              </a:rPr>
              <a:t>50</a:t>
            </a:r>
            <a:endParaRPr lang="zh-CN" altLang="en-US">
              <a:solidFill>
                <a:srgbClr val="FF0000"/>
              </a:solidFill>
            </a:endParaRPr>
          </a:p>
        </p:txBody>
      </p:sp>
      <p:cxnSp>
        <p:nvCxnSpPr>
          <p:cNvPr id="33" name="直接箭头连接符 32">
            <a:extLst>
              <a:ext uri="{FF2B5EF4-FFF2-40B4-BE49-F238E27FC236}">
                <a16:creationId xmlns="" xmlns:a16="http://schemas.microsoft.com/office/drawing/2014/main" id="{0CE00DD8-6AA4-495D-ABBF-6698DC904A10}"/>
              </a:ext>
            </a:extLst>
          </p:cNvPr>
          <p:cNvCxnSpPr>
            <a:stCxn id="28" idx="3"/>
          </p:cNvCxnSpPr>
          <p:nvPr/>
        </p:nvCxnSpPr>
        <p:spPr>
          <a:xfrm flipV="1">
            <a:off x="3507650" y="4344815"/>
            <a:ext cx="1080000" cy="1080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接箭头连接符 33">
            <a:extLst>
              <a:ext uri="{FF2B5EF4-FFF2-40B4-BE49-F238E27FC236}">
                <a16:creationId xmlns="" xmlns:a16="http://schemas.microsoft.com/office/drawing/2014/main" id="{362CA18D-2686-402C-9B31-4CE0C82FFF18}"/>
              </a:ext>
            </a:extLst>
          </p:cNvPr>
          <p:cNvCxnSpPr>
            <a:cxnSpLocks/>
            <a:stCxn id="28" idx="3"/>
          </p:cNvCxnSpPr>
          <p:nvPr/>
        </p:nvCxnSpPr>
        <p:spPr>
          <a:xfrm>
            <a:off x="3507650" y="5410823"/>
            <a:ext cx="1440000" cy="1080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接连接符 30">
            <a:extLst>
              <a:ext uri="{FF2B5EF4-FFF2-40B4-BE49-F238E27FC236}">
                <a16:creationId xmlns="" xmlns:a16="http://schemas.microsoft.com/office/drawing/2014/main" id="{DC2C45B3-D853-496F-A578-C92D7994B603}"/>
              </a:ext>
            </a:extLst>
          </p:cNvPr>
          <p:cNvCxnSpPr>
            <a:cxnSpLocks/>
          </p:cNvCxnSpPr>
          <p:nvPr/>
        </p:nvCxnSpPr>
        <p:spPr>
          <a:xfrm>
            <a:off x="4585499" y="4259232"/>
            <a:ext cx="1" cy="199297"/>
          </a:xfrm>
          <a:prstGeom prst="line">
            <a:avLst/>
          </a:prstGeom>
          <a:ln w="34925">
            <a:solidFill>
              <a:srgbClr val="FF0000"/>
            </a:solidFill>
            <a:tailEnd type="none"/>
          </a:ln>
        </p:spPr>
        <p:style>
          <a:lnRef idx="1">
            <a:schemeClr val="dk1"/>
          </a:lnRef>
          <a:fillRef idx="0">
            <a:schemeClr val="dk1"/>
          </a:fillRef>
          <a:effectRef idx="0">
            <a:schemeClr val="dk1"/>
          </a:effectRef>
          <a:fontRef idx="minor">
            <a:schemeClr val="tx1"/>
          </a:fontRef>
        </p:style>
      </p:cxnSp>
      <p:sp>
        <p:nvSpPr>
          <p:cNvPr id="32" name="文本框 31">
            <a:extLst>
              <a:ext uri="{FF2B5EF4-FFF2-40B4-BE49-F238E27FC236}">
                <a16:creationId xmlns="" xmlns:a16="http://schemas.microsoft.com/office/drawing/2014/main" id="{69F231C2-54E9-4B41-9D23-D21988415292}"/>
              </a:ext>
            </a:extLst>
          </p:cNvPr>
          <p:cNvSpPr txBox="1"/>
          <p:nvPr/>
        </p:nvSpPr>
        <p:spPr>
          <a:xfrm>
            <a:off x="4339705" y="4434150"/>
            <a:ext cx="468398" cy="307777"/>
          </a:xfrm>
          <a:prstGeom prst="rect">
            <a:avLst/>
          </a:prstGeom>
          <a:noFill/>
        </p:spPr>
        <p:txBody>
          <a:bodyPr wrap="none" rtlCol="0">
            <a:spAutoFit/>
          </a:bodyPr>
          <a:lstStyle/>
          <a:p>
            <a:r>
              <a:rPr lang="en-US" altLang="zh-CN" sz="1400">
                <a:solidFill>
                  <a:srgbClr val="FF0000"/>
                </a:solidFill>
              </a:rPr>
              <a:t>100</a:t>
            </a:r>
            <a:endParaRPr lang="zh-CN" altLang="en-US">
              <a:solidFill>
                <a:srgbClr val="FF0000"/>
              </a:solidFill>
            </a:endParaRPr>
          </a:p>
        </p:txBody>
      </p:sp>
      <p:sp>
        <p:nvSpPr>
          <p:cNvPr id="35" name="文本框 34">
            <a:extLst>
              <a:ext uri="{FF2B5EF4-FFF2-40B4-BE49-F238E27FC236}">
                <a16:creationId xmlns="" xmlns:a16="http://schemas.microsoft.com/office/drawing/2014/main" id="{380F693A-3F6B-486A-B923-E167253E006F}"/>
              </a:ext>
            </a:extLst>
          </p:cNvPr>
          <p:cNvSpPr txBox="1"/>
          <p:nvPr/>
        </p:nvSpPr>
        <p:spPr>
          <a:xfrm>
            <a:off x="4713451" y="6529518"/>
            <a:ext cx="468398" cy="307777"/>
          </a:xfrm>
          <a:prstGeom prst="rect">
            <a:avLst/>
          </a:prstGeom>
          <a:noFill/>
        </p:spPr>
        <p:txBody>
          <a:bodyPr wrap="none" rtlCol="0">
            <a:spAutoFit/>
          </a:bodyPr>
          <a:lstStyle/>
          <a:p>
            <a:r>
              <a:rPr lang="en-US" altLang="zh-CN" sz="1400">
                <a:solidFill>
                  <a:srgbClr val="FF0000"/>
                </a:solidFill>
              </a:rPr>
              <a:t>110</a:t>
            </a:r>
            <a:endParaRPr lang="zh-CN" altLang="en-US">
              <a:solidFill>
                <a:srgbClr val="FF0000"/>
              </a:solidFill>
            </a:endParaRPr>
          </a:p>
        </p:txBody>
      </p:sp>
      <p:cxnSp>
        <p:nvCxnSpPr>
          <p:cNvPr id="36" name="直接连接符 35">
            <a:extLst>
              <a:ext uri="{FF2B5EF4-FFF2-40B4-BE49-F238E27FC236}">
                <a16:creationId xmlns="" xmlns:a16="http://schemas.microsoft.com/office/drawing/2014/main" id="{FB6DE42B-6C33-4812-861D-4006F54DFEDC}"/>
              </a:ext>
            </a:extLst>
          </p:cNvPr>
          <p:cNvCxnSpPr>
            <a:cxnSpLocks/>
          </p:cNvCxnSpPr>
          <p:nvPr/>
        </p:nvCxnSpPr>
        <p:spPr>
          <a:xfrm>
            <a:off x="4950318" y="6379516"/>
            <a:ext cx="1" cy="199297"/>
          </a:xfrm>
          <a:prstGeom prst="line">
            <a:avLst/>
          </a:prstGeom>
          <a:ln w="34925">
            <a:solidFill>
              <a:srgbClr val="FF0000"/>
            </a:solidFill>
            <a:tailEnd type="none"/>
          </a:ln>
        </p:spPr>
        <p:style>
          <a:lnRef idx="1">
            <a:schemeClr val="dk1"/>
          </a:lnRef>
          <a:fillRef idx="0">
            <a:schemeClr val="dk1"/>
          </a:fillRef>
          <a:effectRef idx="0">
            <a:schemeClr val="dk1"/>
          </a:effectRef>
          <a:fontRef idx="minor">
            <a:schemeClr val="tx1"/>
          </a:fontRef>
        </p:style>
      </p:cxnSp>
      <p:cxnSp>
        <p:nvCxnSpPr>
          <p:cNvPr id="37" name="直接箭头连接符 36">
            <a:extLst>
              <a:ext uri="{FF2B5EF4-FFF2-40B4-BE49-F238E27FC236}">
                <a16:creationId xmlns="" xmlns:a16="http://schemas.microsoft.com/office/drawing/2014/main" id="{B29A1C34-A442-404B-A4B1-90D52A24F11E}"/>
              </a:ext>
            </a:extLst>
          </p:cNvPr>
          <p:cNvCxnSpPr>
            <a:cxnSpLocks/>
          </p:cNvCxnSpPr>
          <p:nvPr/>
        </p:nvCxnSpPr>
        <p:spPr>
          <a:xfrm>
            <a:off x="4585498" y="4344815"/>
            <a:ext cx="1080000" cy="1080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文本框 37">
            <a:extLst>
              <a:ext uri="{FF2B5EF4-FFF2-40B4-BE49-F238E27FC236}">
                <a16:creationId xmlns="" xmlns:a16="http://schemas.microsoft.com/office/drawing/2014/main" id="{1190EE6E-132D-4190-A719-8E3585A8596B}"/>
              </a:ext>
            </a:extLst>
          </p:cNvPr>
          <p:cNvSpPr txBox="1"/>
          <p:nvPr/>
        </p:nvSpPr>
        <p:spPr>
          <a:xfrm rot="2692692">
            <a:off x="4681996" y="4657094"/>
            <a:ext cx="1015021" cy="523220"/>
          </a:xfrm>
          <a:prstGeom prst="rect">
            <a:avLst/>
          </a:prstGeom>
          <a:noFill/>
        </p:spPr>
        <p:txBody>
          <a:bodyPr wrap="none" rtlCol="0">
            <a:spAutoFit/>
          </a:bodyPr>
          <a:lstStyle/>
          <a:p>
            <a:pPr algn="ctr"/>
            <a:r>
              <a:rPr lang="en-US" altLang="zh-CN" sz="1400"/>
              <a:t>anticipate</a:t>
            </a:r>
          </a:p>
          <a:p>
            <a:pPr algn="ctr"/>
            <a:r>
              <a:rPr lang="en-US" altLang="zh-CN" sz="1400"/>
              <a:t>T</a:t>
            </a:r>
            <a:r>
              <a:rPr lang="en-US" altLang="zh-CN" sz="1400" baseline="-25000"/>
              <a:t>1</a:t>
            </a:r>
            <a:r>
              <a:rPr lang="en-US" altLang="zh-CN" sz="1400"/>
              <a:t>.ts = 200</a:t>
            </a:r>
          </a:p>
        </p:txBody>
      </p:sp>
      <p:cxnSp>
        <p:nvCxnSpPr>
          <p:cNvPr id="39" name="直接箭头连接符 38">
            <a:extLst>
              <a:ext uri="{FF2B5EF4-FFF2-40B4-BE49-F238E27FC236}">
                <a16:creationId xmlns="" xmlns:a16="http://schemas.microsoft.com/office/drawing/2014/main" id="{D0E0D216-DC1F-4985-9BBF-5C4DB738B09E}"/>
              </a:ext>
            </a:extLst>
          </p:cNvPr>
          <p:cNvCxnSpPr>
            <a:cxnSpLocks/>
          </p:cNvCxnSpPr>
          <p:nvPr/>
        </p:nvCxnSpPr>
        <p:spPr>
          <a:xfrm flipV="1">
            <a:off x="4979612" y="5412269"/>
            <a:ext cx="1440000" cy="1080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0" name="文本框 39">
            <a:extLst>
              <a:ext uri="{FF2B5EF4-FFF2-40B4-BE49-F238E27FC236}">
                <a16:creationId xmlns="" xmlns:a16="http://schemas.microsoft.com/office/drawing/2014/main" id="{8708B967-895B-4D64-A90C-D91060AF3921}"/>
              </a:ext>
            </a:extLst>
          </p:cNvPr>
          <p:cNvSpPr txBox="1"/>
          <p:nvPr/>
        </p:nvSpPr>
        <p:spPr>
          <a:xfrm rot="19287001">
            <a:off x="5215624" y="5643051"/>
            <a:ext cx="1015021" cy="523220"/>
          </a:xfrm>
          <a:prstGeom prst="rect">
            <a:avLst/>
          </a:prstGeom>
          <a:noFill/>
        </p:spPr>
        <p:txBody>
          <a:bodyPr wrap="none" rtlCol="0">
            <a:spAutoFit/>
          </a:bodyPr>
          <a:lstStyle/>
          <a:p>
            <a:pPr algn="ctr"/>
            <a:r>
              <a:rPr lang="en-US" altLang="zh-CN" sz="1400"/>
              <a:t>anticipate</a:t>
            </a:r>
          </a:p>
          <a:p>
            <a:pPr algn="ctr"/>
            <a:r>
              <a:rPr lang="en-US" altLang="zh-CN" sz="1400"/>
              <a:t>T</a:t>
            </a:r>
            <a:r>
              <a:rPr lang="en-US" altLang="zh-CN" sz="1400" baseline="-25000"/>
              <a:t>1</a:t>
            </a:r>
            <a:r>
              <a:rPr lang="en-US" altLang="zh-CN" sz="1400"/>
              <a:t>.ts = 230</a:t>
            </a:r>
          </a:p>
        </p:txBody>
      </p:sp>
      <p:cxnSp>
        <p:nvCxnSpPr>
          <p:cNvPr id="41" name="直接箭头连接符 40">
            <a:extLst>
              <a:ext uri="{FF2B5EF4-FFF2-40B4-BE49-F238E27FC236}">
                <a16:creationId xmlns="" xmlns:a16="http://schemas.microsoft.com/office/drawing/2014/main" id="{2AFCBA55-45D3-42EB-988F-7BC10FBF4A2C}"/>
              </a:ext>
            </a:extLst>
          </p:cNvPr>
          <p:cNvCxnSpPr/>
          <p:nvPr/>
        </p:nvCxnSpPr>
        <p:spPr>
          <a:xfrm flipV="1">
            <a:off x="6388086" y="4347624"/>
            <a:ext cx="1080000" cy="1080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直接连接符 41">
            <a:extLst>
              <a:ext uri="{FF2B5EF4-FFF2-40B4-BE49-F238E27FC236}">
                <a16:creationId xmlns="" xmlns:a16="http://schemas.microsoft.com/office/drawing/2014/main" id="{AFE084E4-1C65-4EF2-B7CF-AC21BBED040A}"/>
              </a:ext>
            </a:extLst>
          </p:cNvPr>
          <p:cNvCxnSpPr>
            <a:cxnSpLocks/>
          </p:cNvCxnSpPr>
          <p:nvPr/>
        </p:nvCxnSpPr>
        <p:spPr>
          <a:xfrm>
            <a:off x="6401174" y="5291409"/>
            <a:ext cx="1" cy="199297"/>
          </a:xfrm>
          <a:prstGeom prst="line">
            <a:avLst/>
          </a:prstGeom>
          <a:ln w="34925">
            <a:solidFill>
              <a:srgbClr val="FF0000"/>
            </a:solidFill>
            <a:tailEnd type="none"/>
          </a:ln>
        </p:spPr>
        <p:style>
          <a:lnRef idx="1">
            <a:schemeClr val="dk1"/>
          </a:lnRef>
          <a:fillRef idx="0">
            <a:schemeClr val="dk1"/>
          </a:fillRef>
          <a:effectRef idx="0">
            <a:schemeClr val="dk1"/>
          </a:effectRef>
          <a:fontRef idx="minor">
            <a:schemeClr val="tx1"/>
          </a:fontRef>
        </p:style>
      </p:cxnSp>
      <p:sp>
        <p:nvSpPr>
          <p:cNvPr id="43" name="文本框 42">
            <a:extLst>
              <a:ext uri="{FF2B5EF4-FFF2-40B4-BE49-F238E27FC236}">
                <a16:creationId xmlns="" xmlns:a16="http://schemas.microsoft.com/office/drawing/2014/main" id="{3990A0AA-DEA2-47EB-8947-B4167F3F2105}"/>
              </a:ext>
            </a:extLst>
          </p:cNvPr>
          <p:cNvSpPr txBox="1"/>
          <p:nvPr/>
        </p:nvSpPr>
        <p:spPr>
          <a:xfrm>
            <a:off x="6161746" y="5416131"/>
            <a:ext cx="468398" cy="307777"/>
          </a:xfrm>
          <a:prstGeom prst="rect">
            <a:avLst/>
          </a:prstGeom>
          <a:noFill/>
        </p:spPr>
        <p:txBody>
          <a:bodyPr wrap="none" rtlCol="0">
            <a:spAutoFit/>
          </a:bodyPr>
          <a:lstStyle/>
          <a:p>
            <a:r>
              <a:rPr lang="en-US" altLang="zh-CN" sz="1400">
                <a:solidFill>
                  <a:srgbClr val="FF0000"/>
                </a:solidFill>
              </a:rPr>
              <a:t>170</a:t>
            </a:r>
            <a:endParaRPr lang="zh-CN" altLang="en-US">
              <a:solidFill>
                <a:srgbClr val="FF0000"/>
              </a:solidFill>
            </a:endParaRPr>
          </a:p>
        </p:txBody>
      </p:sp>
      <p:sp>
        <p:nvSpPr>
          <p:cNvPr id="44" name="文本框 43">
            <a:extLst>
              <a:ext uri="{FF2B5EF4-FFF2-40B4-BE49-F238E27FC236}">
                <a16:creationId xmlns="" xmlns:a16="http://schemas.microsoft.com/office/drawing/2014/main" id="{DB0CE4A4-64E7-496E-9F0C-9503A267E3AE}"/>
              </a:ext>
            </a:extLst>
          </p:cNvPr>
          <p:cNvSpPr txBox="1"/>
          <p:nvPr/>
        </p:nvSpPr>
        <p:spPr>
          <a:xfrm>
            <a:off x="5402275" y="5416131"/>
            <a:ext cx="468398" cy="307777"/>
          </a:xfrm>
          <a:prstGeom prst="rect">
            <a:avLst/>
          </a:prstGeom>
          <a:noFill/>
        </p:spPr>
        <p:txBody>
          <a:bodyPr wrap="none" rtlCol="0">
            <a:spAutoFit/>
          </a:bodyPr>
          <a:lstStyle/>
          <a:p>
            <a:r>
              <a:rPr lang="en-US" altLang="zh-CN" sz="1400">
                <a:solidFill>
                  <a:srgbClr val="FF0000"/>
                </a:solidFill>
              </a:rPr>
              <a:t>150</a:t>
            </a:r>
            <a:endParaRPr lang="zh-CN" altLang="en-US">
              <a:solidFill>
                <a:srgbClr val="FF0000"/>
              </a:solidFill>
            </a:endParaRPr>
          </a:p>
        </p:txBody>
      </p:sp>
      <p:cxnSp>
        <p:nvCxnSpPr>
          <p:cNvPr id="45" name="直接连接符 44">
            <a:extLst>
              <a:ext uri="{FF2B5EF4-FFF2-40B4-BE49-F238E27FC236}">
                <a16:creationId xmlns="" xmlns:a16="http://schemas.microsoft.com/office/drawing/2014/main" id="{492D388D-406C-4BE1-A641-2BB6FC8DD565}"/>
              </a:ext>
            </a:extLst>
          </p:cNvPr>
          <p:cNvCxnSpPr>
            <a:cxnSpLocks/>
          </p:cNvCxnSpPr>
          <p:nvPr/>
        </p:nvCxnSpPr>
        <p:spPr>
          <a:xfrm>
            <a:off x="5659441" y="5291409"/>
            <a:ext cx="1" cy="199297"/>
          </a:xfrm>
          <a:prstGeom prst="line">
            <a:avLst/>
          </a:prstGeom>
          <a:ln w="34925">
            <a:solidFill>
              <a:srgbClr val="FF0000"/>
            </a:solidFill>
            <a:tailEnd type="none"/>
          </a:ln>
        </p:spPr>
        <p:style>
          <a:lnRef idx="1">
            <a:schemeClr val="dk1"/>
          </a:lnRef>
          <a:fillRef idx="0">
            <a:schemeClr val="dk1"/>
          </a:fillRef>
          <a:effectRef idx="0">
            <a:schemeClr val="dk1"/>
          </a:effectRef>
          <a:fontRef idx="minor">
            <a:schemeClr val="tx1"/>
          </a:fontRef>
        </p:style>
      </p:cxnSp>
      <p:cxnSp>
        <p:nvCxnSpPr>
          <p:cNvPr id="46" name="直接箭头连接符 45">
            <a:extLst>
              <a:ext uri="{FF2B5EF4-FFF2-40B4-BE49-F238E27FC236}">
                <a16:creationId xmlns="" xmlns:a16="http://schemas.microsoft.com/office/drawing/2014/main" id="{9500E6C1-71A7-4E79-95E7-D63E90ECA3E4}"/>
              </a:ext>
            </a:extLst>
          </p:cNvPr>
          <p:cNvCxnSpPr>
            <a:cxnSpLocks/>
          </p:cNvCxnSpPr>
          <p:nvPr/>
        </p:nvCxnSpPr>
        <p:spPr>
          <a:xfrm>
            <a:off x="6422200" y="5433045"/>
            <a:ext cx="1440000" cy="1080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7" name="文本框 46">
            <a:extLst>
              <a:ext uri="{FF2B5EF4-FFF2-40B4-BE49-F238E27FC236}">
                <a16:creationId xmlns="" xmlns:a16="http://schemas.microsoft.com/office/drawing/2014/main" id="{9746F90D-B174-4B60-97AF-B4430F2F5CE3}"/>
              </a:ext>
            </a:extLst>
          </p:cNvPr>
          <p:cNvSpPr txBox="1"/>
          <p:nvPr/>
        </p:nvSpPr>
        <p:spPr>
          <a:xfrm rot="18895337">
            <a:off x="6436338" y="4618335"/>
            <a:ext cx="1015022" cy="523220"/>
          </a:xfrm>
          <a:prstGeom prst="rect">
            <a:avLst/>
          </a:prstGeom>
          <a:noFill/>
        </p:spPr>
        <p:txBody>
          <a:bodyPr wrap="none" rtlCol="0">
            <a:spAutoFit/>
          </a:bodyPr>
          <a:lstStyle/>
          <a:p>
            <a:pPr algn="ctr"/>
            <a:r>
              <a:rPr lang="en-US" altLang="zh-CN" sz="1400"/>
              <a:t>commit</a:t>
            </a:r>
          </a:p>
          <a:p>
            <a:pPr algn="ctr"/>
            <a:r>
              <a:rPr lang="en-US" altLang="zh-CN" sz="1400"/>
              <a:t>T</a:t>
            </a:r>
            <a:r>
              <a:rPr lang="en-US" altLang="zh-CN" sz="1400" baseline="-25000"/>
              <a:t>1</a:t>
            </a:r>
            <a:r>
              <a:rPr lang="en-US" altLang="zh-CN" sz="1400"/>
              <a:t>.ts = 230</a:t>
            </a:r>
          </a:p>
        </p:txBody>
      </p:sp>
      <p:sp>
        <p:nvSpPr>
          <p:cNvPr id="48" name="文本框 47">
            <a:extLst>
              <a:ext uri="{FF2B5EF4-FFF2-40B4-BE49-F238E27FC236}">
                <a16:creationId xmlns="" xmlns:a16="http://schemas.microsoft.com/office/drawing/2014/main" id="{CB6F0EED-741D-4DC3-A81D-8407C6F0ABFF}"/>
              </a:ext>
            </a:extLst>
          </p:cNvPr>
          <p:cNvSpPr txBox="1"/>
          <p:nvPr/>
        </p:nvSpPr>
        <p:spPr>
          <a:xfrm rot="2348877">
            <a:off x="6679122" y="5747129"/>
            <a:ext cx="1015022" cy="523220"/>
          </a:xfrm>
          <a:prstGeom prst="rect">
            <a:avLst/>
          </a:prstGeom>
          <a:noFill/>
        </p:spPr>
        <p:txBody>
          <a:bodyPr wrap="none" rtlCol="0">
            <a:spAutoFit/>
          </a:bodyPr>
          <a:lstStyle/>
          <a:p>
            <a:pPr algn="ctr"/>
            <a:r>
              <a:rPr lang="en-US" altLang="zh-CN" sz="1400"/>
              <a:t>commit</a:t>
            </a:r>
          </a:p>
          <a:p>
            <a:pPr algn="ctr"/>
            <a:r>
              <a:rPr lang="en-US" altLang="zh-CN" sz="1400"/>
              <a:t>T</a:t>
            </a:r>
            <a:r>
              <a:rPr lang="en-US" altLang="zh-CN" sz="1400" baseline="-25000"/>
              <a:t>1</a:t>
            </a:r>
            <a:r>
              <a:rPr lang="en-US" altLang="zh-CN" sz="1400"/>
              <a:t>.ts = 230</a:t>
            </a:r>
          </a:p>
        </p:txBody>
      </p:sp>
      <p:cxnSp>
        <p:nvCxnSpPr>
          <p:cNvPr id="49" name="直接连接符 48">
            <a:extLst>
              <a:ext uri="{FF2B5EF4-FFF2-40B4-BE49-F238E27FC236}">
                <a16:creationId xmlns="" xmlns:a16="http://schemas.microsoft.com/office/drawing/2014/main" id="{DB67DF37-829B-4088-A7F4-FB1ED9EFE9FB}"/>
              </a:ext>
            </a:extLst>
          </p:cNvPr>
          <p:cNvCxnSpPr>
            <a:cxnSpLocks/>
          </p:cNvCxnSpPr>
          <p:nvPr/>
        </p:nvCxnSpPr>
        <p:spPr>
          <a:xfrm>
            <a:off x="7474816" y="4267325"/>
            <a:ext cx="1" cy="199297"/>
          </a:xfrm>
          <a:prstGeom prst="line">
            <a:avLst/>
          </a:prstGeom>
          <a:ln w="34925">
            <a:solidFill>
              <a:srgbClr val="FF0000"/>
            </a:solidFill>
            <a:tailEnd type="none"/>
          </a:ln>
        </p:spPr>
        <p:style>
          <a:lnRef idx="1">
            <a:schemeClr val="dk1"/>
          </a:lnRef>
          <a:fillRef idx="0">
            <a:schemeClr val="dk1"/>
          </a:fillRef>
          <a:effectRef idx="0">
            <a:schemeClr val="dk1"/>
          </a:effectRef>
          <a:fontRef idx="minor">
            <a:schemeClr val="tx1"/>
          </a:fontRef>
        </p:style>
      </p:cxnSp>
      <p:sp>
        <p:nvSpPr>
          <p:cNvPr id="50" name="文本框 49">
            <a:extLst>
              <a:ext uri="{FF2B5EF4-FFF2-40B4-BE49-F238E27FC236}">
                <a16:creationId xmlns="" xmlns:a16="http://schemas.microsoft.com/office/drawing/2014/main" id="{DE735507-91C1-4A0E-8BA0-08549F3AB592}"/>
              </a:ext>
            </a:extLst>
          </p:cNvPr>
          <p:cNvSpPr txBox="1"/>
          <p:nvPr/>
        </p:nvSpPr>
        <p:spPr>
          <a:xfrm>
            <a:off x="7267438" y="4438354"/>
            <a:ext cx="468398" cy="307777"/>
          </a:xfrm>
          <a:prstGeom prst="rect">
            <a:avLst/>
          </a:prstGeom>
          <a:noFill/>
        </p:spPr>
        <p:txBody>
          <a:bodyPr wrap="none" rtlCol="0">
            <a:spAutoFit/>
          </a:bodyPr>
          <a:lstStyle/>
          <a:p>
            <a:r>
              <a:rPr lang="en-US" altLang="zh-CN" sz="1400">
                <a:solidFill>
                  <a:srgbClr val="FF0000"/>
                </a:solidFill>
              </a:rPr>
              <a:t>220</a:t>
            </a:r>
            <a:endParaRPr lang="zh-CN" altLang="en-US">
              <a:solidFill>
                <a:srgbClr val="FF0000"/>
              </a:solidFill>
            </a:endParaRPr>
          </a:p>
        </p:txBody>
      </p:sp>
      <p:cxnSp>
        <p:nvCxnSpPr>
          <p:cNvPr id="51" name="直接连接符 50">
            <a:extLst>
              <a:ext uri="{FF2B5EF4-FFF2-40B4-BE49-F238E27FC236}">
                <a16:creationId xmlns="" xmlns:a16="http://schemas.microsoft.com/office/drawing/2014/main" id="{98F18F85-7F69-4BCC-9098-204E09551BA7}"/>
              </a:ext>
            </a:extLst>
          </p:cNvPr>
          <p:cNvCxnSpPr>
            <a:cxnSpLocks/>
          </p:cNvCxnSpPr>
          <p:nvPr/>
        </p:nvCxnSpPr>
        <p:spPr>
          <a:xfrm>
            <a:off x="7852418" y="4250656"/>
            <a:ext cx="1" cy="199297"/>
          </a:xfrm>
          <a:prstGeom prst="line">
            <a:avLst/>
          </a:prstGeom>
          <a:ln w="34925">
            <a:solidFill>
              <a:srgbClr val="FF0000"/>
            </a:solidFill>
            <a:tailEnd type="none"/>
          </a:ln>
        </p:spPr>
        <p:style>
          <a:lnRef idx="1">
            <a:schemeClr val="dk1"/>
          </a:lnRef>
          <a:fillRef idx="0">
            <a:schemeClr val="dk1"/>
          </a:fillRef>
          <a:effectRef idx="0">
            <a:schemeClr val="dk1"/>
          </a:effectRef>
          <a:fontRef idx="minor">
            <a:schemeClr val="tx1"/>
          </a:fontRef>
        </p:style>
      </p:cxnSp>
      <p:sp>
        <p:nvSpPr>
          <p:cNvPr id="52" name="文本框 51">
            <a:extLst>
              <a:ext uri="{FF2B5EF4-FFF2-40B4-BE49-F238E27FC236}">
                <a16:creationId xmlns="" xmlns:a16="http://schemas.microsoft.com/office/drawing/2014/main" id="{3747EE0A-60FB-4BAB-BCC9-DC705EE312DE}"/>
              </a:ext>
            </a:extLst>
          </p:cNvPr>
          <p:cNvSpPr txBox="1"/>
          <p:nvPr/>
        </p:nvSpPr>
        <p:spPr>
          <a:xfrm>
            <a:off x="7641386" y="4429063"/>
            <a:ext cx="468398" cy="307777"/>
          </a:xfrm>
          <a:prstGeom prst="rect">
            <a:avLst/>
          </a:prstGeom>
          <a:noFill/>
        </p:spPr>
        <p:txBody>
          <a:bodyPr wrap="none" rtlCol="0">
            <a:spAutoFit/>
          </a:bodyPr>
          <a:lstStyle/>
          <a:p>
            <a:r>
              <a:rPr lang="en-US" altLang="zh-CN" sz="1400">
                <a:solidFill>
                  <a:srgbClr val="FF0000"/>
                </a:solidFill>
              </a:rPr>
              <a:t>230</a:t>
            </a:r>
            <a:endParaRPr lang="zh-CN" altLang="en-US">
              <a:solidFill>
                <a:srgbClr val="FF0000"/>
              </a:solidFill>
            </a:endParaRPr>
          </a:p>
        </p:txBody>
      </p:sp>
      <p:sp>
        <p:nvSpPr>
          <p:cNvPr id="53" name="矩形 52">
            <a:extLst>
              <a:ext uri="{FF2B5EF4-FFF2-40B4-BE49-F238E27FC236}">
                <a16:creationId xmlns="" xmlns:a16="http://schemas.microsoft.com/office/drawing/2014/main" id="{0C443A31-BB11-4A08-9566-B35C3AB0EE4B}"/>
              </a:ext>
            </a:extLst>
          </p:cNvPr>
          <p:cNvSpPr/>
          <p:nvPr/>
        </p:nvSpPr>
        <p:spPr>
          <a:xfrm>
            <a:off x="7875585" y="4195510"/>
            <a:ext cx="890462" cy="263019"/>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exec T</a:t>
            </a:r>
            <a:r>
              <a:rPr lang="en-US" altLang="zh-CN" baseline="-25000">
                <a:solidFill>
                  <a:schemeClr val="tx1"/>
                </a:solidFill>
              </a:rPr>
              <a:t>1</a:t>
            </a:r>
          </a:p>
        </p:txBody>
      </p:sp>
      <p:sp>
        <p:nvSpPr>
          <p:cNvPr id="54" name="矩形 53">
            <a:extLst>
              <a:ext uri="{FF2B5EF4-FFF2-40B4-BE49-F238E27FC236}">
                <a16:creationId xmlns="" xmlns:a16="http://schemas.microsoft.com/office/drawing/2014/main" id="{27A0F374-7394-476E-A0BC-FD13AEBF863D}"/>
              </a:ext>
            </a:extLst>
          </p:cNvPr>
          <p:cNvSpPr/>
          <p:nvPr/>
        </p:nvSpPr>
        <p:spPr>
          <a:xfrm>
            <a:off x="7875585" y="6342897"/>
            <a:ext cx="890462" cy="263019"/>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exec T</a:t>
            </a:r>
            <a:r>
              <a:rPr lang="en-US" altLang="zh-CN" baseline="-25000">
                <a:solidFill>
                  <a:schemeClr val="tx1"/>
                </a:solidFill>
              </a:rPr>
              <a:t>1</a:t>
            </a:r>
          </a:p>
        </p:txBody>
      </p:sp>
      <p:cxnSp>
        <p:nvCxnSpPr>
          <p:cNvPr id="55" name="直接连接符 54">
            <a:extLst>
              <a:ext uri="{FF2B5EF4-FFF2-40B4-BE49-F238E27FC236}">
                <a16:creationId xmlns="" xmlns:a16="http://schemas.microsoft.com/office/drawing/2014/main" id="{622D520C-543F-4949-930F-3F9C0EA5DBA8}"/>
              </a:ext>
            </a:extLst>
          </p:cNvPr>
          <p:cNvCxnSpPr>
            <a:cxnSpLocks/>
          </p:cNvCxnSpPr>
          <p:nvPr/>
        </p:nvCxnSpPr>
        <p:spPr>
          <a:xfrm>
            <a:off x="7852418" y="6410153"/>
            <a:ext cx="1" cy="199297"/>
          </a:xfrm>
          <a:prstGeom prst="line">
            <a:avLst/>
          </a:prstGeom>
          <a:ln w="34925">
            <a:solidFill>
              <a:srgbClr val="FF0000"/>
            </a:solidFill>
            <a:tailEnd type="none"/>
          </a:ln>
        </p:spPr>
        <p:style>
          <a:lnRef idx="1">
            <a:schemeClr val="dk1"/>
          </a:lnRef>
          <a:fillRef idx="0">
            <a:schemeClr val="dk1"/>
          </a:fillRef>
          <a:effectRef idx="0">
            <a:schemeClr val="dk1"/>
          </a:effectRef>
          <a:fontRef idx="minor">
            <a:schemeClr val="tx1"/>
          </a:fontRef>
        </p:style>
      </p:cxnSp>
      <p:sp>
        <p:nvSpPr>
          <p:cNvPr id="56" name="文本框 55">
            <a:extLst>
              <a:ext uri="{FF2B5EF4-FFF2-40B4-BE49-F238E27FC236}">
                <a16:creationId xmlns="" xmlns:a16="http://schemas.microsoft.com/office/drawing/2014/main" id="{F0DCBB8F-7F7F-49B9-B9ED-46030E629E21}"/>
              </a:ext>
            </a:extLst>
          </p:cNvPr>
          <p:cNvSpPr txBox="1"/>
          <p:nvPr/>
        </p:nvSpPr>
        <p:spPr>
          <a:xfrm>
            <a:off x="7566864" y="6550223"/>
            <a:ext cx="468398" cy="307777"/>
          </a:xfrm>
          <a:prstGeom prst="rect">
            <a:avLst/>
          </a:prstGeom>
          <a:noFill/>
        </p:spPr>
        <p:txBody>
          <a:bodyPr wrap="none" rtlCol="0">
            <a:spAutoFit/>
          </a:bodyPr>
          <a:lstStyle/>
          <a:p>
            <a:r>
              <a:rPr lang="en-US" altLang="zh-CN" sz="1400">
                <a:solidFill>
                  <a:srgbClr val="FF0000"/>
                </a:solidFill>
              </a:rPr>
              <a:t>230</a:t>
            </a:r>
            <a:endParaRPr lang="zh-CN" altLang="en-US">
              <a:solidFill>
                <a:srgbClr val="FF0000"/>
              </a:solidFill>
            </a:endParaRPr>
          </a:p>
        </p:txBody>
      </p:sp>
      <p:sp>
        <p:nvSpPr>
          <p:cNvPr id="12" name="对话气泡: 圆角矩形 11">
            <a:extLst>
              <a:ext uri="{FF2B5EF4-FFF2-40B4-BE49-F238E27FC236}">
                <a16:creationId xmlns="" xmlns:a16="http://schemas.microsoft.com/office/drawing/2014/main" id="{7F2C0944-5259-40B5-99C7-D94A80B9A693}"/>
              </a:ext>
            </a:extLst>
          </p:cNvPr>
          <p:cNvSpPr/>
          <p:nvPr/>
        </p:nvSpPr>
        <p:spPr>
          <a:xfrm>
            <a:off x="1458307" y="3389847"/>
            <a:ext cx="3115597" cy="571984"/>
          </a:xfrm>
          <a:prstGeom prst="wedgeRoundRectCallout">
            <a:avLst>
              <a:gd name="adj1" fmla="val 46792"/>
              <a:gd name="adj2" fmla="val 108844"/>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solidFill>
                  <a:srgbClr val="FF0000"/>
                </a:solidFill>
              </a:rPr>
              <a:t>Promise</a:t>
            </a:r>
            <a:r>
              <a:rPr lang="en-US" altLang="zh-CN" sz="1400">
                <a:solidFill>
                  <a:schemeClr val="tx1"/>
                </a:solidFill>
              </a:rPr>
              <a:t> not to execute any transaction with </a:t>
            </a:r>
            <a:r>
              <a:rPr lang="en-US" altLang="zh-CN" sz="1400" err="1">
                <a:solidFill>
                  <a:schemeClr val="tx1"/>
                </a:solidFill>
              </a:rPr>
              <a:t>ts</a:t>
            </a:r>
            <a:r>
              <a:rPr lang="en-US" altLang="zh-CN" sz="1400">
                <a:solidFill>
                  <a:schemeClr val="tx1"/>
                </a:solidFill>
              </a:rPr>
              <a:t> &gt; 200 before T</a:t>
            </a:r>
            <a:r>
              <a:rPr lang="en-US" altLang="zh-CN" sz="1400" baseline="-25000">
                <a:solidFill>
                  <a:schemeClr val="tx1"/>
                </a:solidFill>
              </a:rPr>
              <a:t>1</a:t>
            </a:r>
            <a:endParaRPr lang="zh-CN" altLang="en-US" sz="1400" baseline="-25000">
              <a:solidFill>
                <a:schemeClr val="tx1"/>
              </a:solidFill>
            </a:endParaRPr>
          </a:p>
        </p:txBody>
      </p:sp>
      <p:sp>
        <p:nvSpPr>
          <p:cNvPr id="14" name="对话气泡: 圆角矩形 13">
            <a:extLst>
              <a:ext uri="{FF2B5EF4-FFF2-40B4-BE49-F238E27FC236}">
                <a16:creationId xmlns="" xmlns:a16="http://schemas.microsoft.com/office/drawing/2014/main" id="{E249A2A4-B625-43DA-92DF-C8657EC25F53}"/>
              </a:ext>
            </a:extLst>
          </p:cNvPr>
          <p:cNvSpPr/>
          <p:nvPr/>
        </p:nvSpPr>
        <p:spPr>
          <a:xfrm>
            <a:off x="7163237" y="4946579"/>
            <a:ext cx="3399511" cy="636849"/>
          </a:xfrm>
          <a:prstGeom prst="wedgeRoundRectCallout">
            <a:avLst>
              <a:gd name="adj1" fmla="val -71082"/>
              <a:gd name="adj2" fmla="val 25426"/>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err="1">
                <a:solidFill>
                  <a:schemeClr val="tx1"/>
                </a:solidFill>
              </a:rPr>
              <a:t>ts_max</a:t>
            </a:r>
            <a:r>
              <a:rPr lang="en-US" altLang="zh-CN" sz="1400" dirty="0">
                <a:solidFill>
                  <a:schemeClr val="tx1"/>
                </a:solidFill>
              </a:rPr>
              <a:t> = max </a:t>
            </a:r>
            <a:r>
              <a:rPr lang="en-US" altLang="zh-CN" sz="1400" dirty="0" err="1">
                <a:solidFill>
                  <a:schemeClr val="tx1"/>
                </a:solidFill>
              </a:rPr>
              <a:t>anticipated_ts</a:t>
            </a:r>
            <a:r>
              <a:rPr lang="en-US" altLang="zh-CN" sz="1400" dirty="0">
                <a:solidFill>
                  <a:schemeClr val="tx1"/>
                </a:solidFill>
              </a:rPr>
              <a:t>,</a:t>
            </a:r>
          </a:p>
          <a:p>
            <a:pPr algn="ctr"/>
            <a:r>
              <a:rPr lang="en-US" altLang="zh-CN" sz="1400" dirty="0" err="1">
                <a:solidFill>
                  <a:schemeClr val="tx1"/>
                </a:solidFill>
              </a:rPr>
              <a:t>ts_max</a:t>
            </a:r>
            <a:r>
              <a:rPr lang="en-US" altLang="zh-CN" sz="1400" dirty="0">
                <a:solidFill>
                  <a:schemeClr val="tx1"/>
                </a:solidFill>
              </a:rPr>
              <a:t> &gt;= each region’s promised </a:t>
            </a:r>
            <a:r>
              <a:rPr lang="en-US" altLang="zh-CN" sz="1400" dirty="0" err="1">
                <a:solidFill>
                  <a:schemeClr val="tx1"/>
                </a:solidFill>
              </a:rPr>
              <a:t>ts</a:t>
            </a:r>
            <a:endParaRPr lang="zh-CN" altLang="en-US" sz="1400" dirty="0">
              <a:solidFill>
                <a:schemeClr val="tx1"/>
              </a:solidFill>
            </a:endParaRPr>
          </a:p>
        </p:txBody>
      </p:sp>
      <p:cxnSp>
        <p:nvCxnSpPr>
          <p:cNvPr id="57" name="直接连接符 56">
            <a:extLst>
              <a:ext uri="{FF2B5EF4-FFF2-40B4-BE49-F238E27FC236}">
                <a16:creationId xmlns="" xmlns:a16="http://schemas.microsoft.com/office/drawing/2014/main" id="{80A4BBA0-B388-41A1-BEDE-1D6CF47C7F2E}"/>
              </a:ext>
            </a:extLst>
          </p:cNvPr>
          <p:cNvCxnSpPr>
            <a:cxnSpLocks/>
          </p:cNvCxnSpPr>
          <p:nvPr/>
        </p:nvCxnSpPr>
        <p:spPr>
          <a:xfrm>
            <a:off x="6730146" y="4275575"/>
            <a:ext cx="1" cy="199297"/>
          </a:xfrm>
          <a:prstGeom prst="line">
            <a:avLst/>
          </a:prstGeom>
          <a:ln w="34925">
            <a:solidFill>
              <a:srgbClr val="FF0000"/>
            </a:solidFill>
            <a:tailEnd type="none"/>
          </a:ln>
        </p:spPr>
        <p:style>
          <a:lnRef idx="1">
            <a:schemeClr val="dk1"/>
          </a:lnRef>
          <a:fillRef idx="0">
            <a:schemeClr val="dk1"/>
          </a:fillRef>
          <a:effectRef idx="0">
            <a:schemeClr val="dk1"/>
          </a:effectRef>
          <a:fontRef idx="minor">
            <a:schemeClr val="tx1"/>
          </a:fontRef>
        </p:style>
      </p:cxnSp>
      <p:sp>
        <p:nvSpPr>
          <p:cNvPr id="58" name="文本框 57">
            <a:extLst>
              <a:ext uri="{FF2B5EF4-FFF2-40B4-BE49-F238E27FC236}">
                <a16:creationId xmlns="" xmlns:a16="http://schemas.microsoft.com/office/drawing/2014/main" id="{2C22875B-9254-4B5D-B78F-0F9AEB376BA5}"/>
              </a:ext>
            </a:extLst>
          </p:cNvPr>
          <p:cNvSpPr txBox="1"/>
          <p:nvPr/>
        </p:nvSpPr>
        <p:spPr>
          <a:xfrm>
            <a:off x="6500330" y="4424094"/>
            <a:ext cx="468398" cy="307777"/>
          </a:xfrm>
          <a:prstGeom prst="rect">
            <a:avLst/>
          </a:prstGeom>
          <a:noFill/>
        </p:spPr>
        <p:txBody>
          <a:bodyPr wrap="none" rtlCol="0">
            <a:spAutoFit/>
          </a:bodyPr>
          <a:lstStyle/>
          <a:p>
            <a:r>
              <a:rPr lang="en-US" altLang="zh-CN" sz="1400" dirty="0">
                <a:solidFill>
                  <a:srgbClr val="FF0000"/>
                </a:solidFill>
              </a:rPr>
              <a:t>200</a:t>
            </a:r>
            <a:endParaRPr lang="zh-CN" altLang="en-US" dirty="0">
              <a:solidFill>
                <a:srgbClr val="FF0000"/>
              </a:solidFill>
            </a:endParaRPr>
          </a:p>
        </p:txBody>
      </p:sp>
      <p:sp>
        <p:nvSpPr>
          <p:cNvPr id="59" name="对话气泡: 圆角矩形 58">
            <a:extLst>
              <a:ext uri="{FF2B5EF4-FFF2-40B4-BE49-F238E27FC236}">
                <a16:creationId xmlns="" xmlns:a16="http://schemas.microsoft.com/office/drawing/2014/main" id="{2378E050-B42D-47DC-89D6-E00A4904C6DE}"/>
              </a:ext>
            </a:extLst>
          </p:cNvPr>
          <p:cNvSpPr/>
          <p:nvPr/>
        </p:nvSpPr>
        <p:spPr>
          <a:xfrm>
            <a:off x="6788174" y="3255859"/>
            <a:ext cx="4038576" cy="636849"/>
          </a:xfrm>
          <a:prstGeom prst="wedgeRoundRectCallout">
            <a:avLst>
              <a:gd name="adj1" fmla="val -43339"/>
              <a:gd name="adj2" fmla="val 116909"/>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tx1"/>
                </a:solidFill>
              </a:rPr>
              <a:t>What if IRT arrives? Use DAST’s hybrid clock!</a:t>
            </a:r>
          </a:p>
          <a:p>
            <a:pPr algn="ctr"/>
            <a:r>
              <a:rPr lang="en-US" altLang="zh-CN" sz="1400" dirty="0">
                <a:solidFill>
                  <a:schemeClr val="tx1"/>
                </a:solidFill>
              </a:rPr>
              <a:t>This node knows it has promised not to pass 200!</a:t>
            </a:r>
          </a:p>
        </p:txBody>
      </p:sp>
      <p:sp>
        <p:nvSpPr>
          <p:cNvPr id="60" name="文本框 59">
            <a:extLst>
              <a:ext uri="{FF2B5EF4-FFF2-40B4-BE49-F238E27FC236}">
                <a16:creationId xmlns="" xmlns:a16="http://schemas.microsoft.com/office/drawing/2014/main" id="{3BCACC38-CFB6-4E90-B5DB-3E01D4540964}"/>
              </a:ext>
            </a:extLst>
          </p:cNvPr>
          <p:cNvSpPr txBox="1"/>
          <p:nvPr/>
        </p:nvSpPr>
        <p:spPr>
          <a:xfrm>
            <a:off x="1487704" y="4160149"/>
            <a:ext cx="340158" cy="369332"/>
          </a:xfrm>
          <a:prstGeom prst="rect">
            <a:avLst/>
          </a:prstGeom>
          <a:noFill/>
        </p:spPr>
        <p:txBody>
          <a:bodyPr wrap="none" rtlCol="0">
            <a:spAutoFit/>
          </a:bodyPr>
          <a:lstStyle/>
          <a:p>
            <a:r>
              <a:rPr lang="en-US" altLang="zh-CN" b="1" dirty="0"/>
              <a:t>A</a:t>
            </a:r>
            <a:endParaRPr lang="zh-CN" altLang="en-US" b="1" dirty="0"/>
          </a:p>
        </p:txBody>
      </p:sp>
      <p:sp>
        <p:nvSpPr>
          <p:cNvPr id="61" name="文本框 60">
            <a:extLst>
              <a:ext uri="{FF2B5EF4-FFF2-40B4-BE49-F238E27FC236}">
                <a16:creationId xmlns="" xmlns:a16="http://schemas.microsoft.com/office/drawing/2014/main" id="{4D7FC2D5-3226-403E-958A-99EBF096C7DD}"/>
              </a:ext>
            </a:extLst>
          </p:cNvPr>
          <p:cNvSpPr txBox="1"/>
          <p:nvPr/>
        </p:nvSpPr>
        <p:spPr>
          <a:xfrm>
            <a:off x="1481556" y="5248379"/>
            <a:ext cx="324128" cy="369332"/>
          </a:xfrm>
          <a:prstGeom prst="rect">
            <a:avLst/>
          </a:prstGeom>
          <a:noFill/>
        </p:spPr>
        <p:txBody>
          <a:bodyPr wrap="none" rtlCol="0">
            <a:spAutoFit/>
          </a:bodyPr>
          <a:lstStyle/>
          <a:p>
            <a:r>
              <a:rPr lang="en-US" altLang="zh-CN" b="1"/>
              <a:t>B</a:t>
            </a:r>
            <a:endParaRPr lang="zh-CN" altLang="en-US" b="1"/>
          </a:p>
        </p:txBody>
      </p:sp>
      <p:sp>
        <p:nvSpPr>
          <p:cNvPr id="62" name="文本框 61">
            <a:extLst>
              <a:ext uri="{FF2B5EF4-FFF2-40B4-BE49-F238E27FC236}">
                <a16:creationId xmlns="" xmlns:a16="http://schemas.microsoft.com/office/drawing/2014/main" id="{5A54983C-AF79-4EC3-93FB-5B18259A3D18}"/>
              </a:ext>
            </a:extLst>
          </p:cNvPr>
          <p:cNvSpPr txBox="1"/>
          <p:nvPr/>
        </p:nvSpPr>
        <p:spPr>
          <a:xfrm>
            <a:off x="1463350" y="6289740"/>
            <a:ext cx="327334" cy="369332"/>
          </a:xfrm>
          <a:prstGeom prst="rect">
            <a:avLst/>
          </a:prstGeom>
          <a:noFill/>
        </p:spPr>
        <p:txBody>
          <a:bodyPr wrap="none" rtlCol="0">
            <a:spAutoFit/>
          </a:bodyPr>
          <a:lstStyle/>
          <a:p>
            <a:r>
              <a:rPr lang="en-US" altLang="zh-CN" b="1"/>
              <a:t>C</a:t>
            </a:r>
            <a:endParaRPr lang="zh-CN" altLang="en-US" b="1"/>
          </a:p>
        </p:txBody>
      </p:sp>
    </p:spTree>
    <p:extLst>
      <p:ext uri="{BB962C8B-B14F-4D97-AF65-F5344CB8AC3E}">
        <p14:creationId xmlns:p14="http://schemas.microsoft.com/office/powerpoint/2010/main" val="1804358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8"/>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3"/>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4"/>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1"/>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6"/>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2"/>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5"/>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0"/>
                                        </p:tgtEl>
                                        <p:attrNameLst>
                                          <p:attrName>style.visibility</p:attrName>
                                        </p:attrNameLst>
                                      </p:cBhvr>
                                      <p:to>
                                        <p:strVal val="visible"/>
                                      </p:to>
                                    </p:set>
                                  </p:childTnLst>
                                </p:cTn>
                              </p:par>
                            </p:childTnLst>
                          </p:cTn>
                        </p:par>
                        <p:par>
                          <p:cTn id="59" fill="hold">
                            <p:stCondLst>
                              <p:cond delay="0"/>
                            </p:stCondLst>
                            <p:childTnLst>
                              <p:par>
                                <p:cTn id="60" presetID="1" presetClass="entr" presetSubtype="0" fill="hold" grpId="0" nodeType="afterEffect">
                                  <p:stCondLst>
                                    <p:cond delay="500"/>
                                  </p:stCondLst>
                                  <p:childTnLst>
                                    <p:set>
                                      <p:cBhvr>
                                        <p:cTn id="61" dur="1" fill="hold">
                                          <p:stCondLst>
                                            <p:cond delay="0"/>
                                          </p:stCondLst>
                                        </p:cTn>
                                        <p:tgtEl>
                                          <p:spTgt spid="40"/>
                                        </p:tgtEl>
                                        <p:attrNameLst>
                                          <p:attrName>style.visibility</p:attrName>
                                        </p:attrNameLst>
                                      </p:cBhvr>
                                      <p:to>
                                        <p:strVal val="visible"/>
                                      </p:to>
                                    </p:set>
                                  </p:childTnLst>
                                </p:cTn>
                              </p:par>
                            </p:childTnLst>
                          </p:cTn>
                        </p:par>
                        <p:par>
                          <p:cTn id="62" fill="hold">
                            <p:stCondLst>
                              <p:cond delay="500"/>
                            </p:stCondLst>
                            <p:childTnLst>
                              <p:par>
                                <p:cTn id="63" presetID="1" presetClass="entr" presetSubtype="0" fill="hold" grpId="0" nodeType="afterEffect">
                                  <p:stCondLst>
                                    <p:cond delay="0"/>
                                  </p:stCondLst>
                                  <p:childTnLst>
                                    <p:set>
                                      <p:cBhvr>
                                        <p:cTn id="64" dur="1" fill="hold">
                                          <p:stCondLst>
                                            <p:cond delay="0"/>
                                          </p:stCondLst>
                                        </p:cTn>
                                        <p:tgtEl>
                                          <p:spTgt spid="44"/>
                                        </p:tgtEl>
                                        <p:attrNameLst>
                                          <p:attrName>style.visibility</p:attrName>
                                        </p:attrNameLst>
                                      </p:cBhvr>
                                      <p:to>
                                        <p:strVal val="visible"/>
                                      </p:to>
                                    </p:set>
                                  </p:childTnLst>
                                </p:cTn>
                              </p:par>
                            </p:childTnLst>
                          </p:cTn>
                        </p:par>
                        <p:par>
                          <p:cTn id="65" fill="hold">
                            <p:stCondLst>
                              <p:cond delay="500"/>
                            </p:stCondLst>
                            <p:childTnLst>
                              <p:par>
                                <p:cTn id="66" presetID="1" presetClass="entr" presetSubtype="0" fill="hold" grpId="0" nodeType="afterEffect">
                                  <p:stCondLst>
                                    <p:cond delay="0"/>
                                  </p:stCondLst>
                                  <p:childTnLst>
                                    <p:set>
                                      <p:cBhvr>
                                        <p:cTn id="67" dur="1" fill="hold">
                                          <p:stCondLst>
                                            <p:cond delay="0"/>
                                          </p:stCondLst>
                                        </p:cTn>
                                        <p:tgtEl>
                                          <p:spTgt spid="38"/>
                                        </p:tgtEl>
                                        <p:attrNameLst>
                                          <p:attrName>style.visibility</p:attrName>
                                        </p:attrNameLst>
                                      </p:cBhvr>
                                      <p:to>
                                        <p:strVal val="visible"/>
                                      </p:to>
                                    </p:set>
                                  </p:childTnLst>
                                </p:cTn>
                              </p:par>
                            </p:childTnLst>
                          </p:cTn>
                        </p:par>
                        <p:par>
                          <p:cTn id="68" fill="hold">
                            <p:stCondLst>
                              <p:cond delay="500"/>
                            </p:stCondLst>
                            <p:childTnLst>
                              <p:par>
                                <p:cTn id="69" presetID="1" presetClass="entr" presetSubtype="0" fill="hold" nodeType="afterEffect">
                                  <p:stCondLst>
                                    <p:cond delay="0"/>
                                  </p:stCondLst>
                                  <p:childTnLst>
                                    <p:set>
                                      <p:cBhvr>
                                        <p:cTn id="70" dur="1" fill="hold">
                                          <p:stCondLst>
                                            <p:cond delay="0"/>
                                          </p:stCondLst>
                                        </p:cTn>
                                        <p:tgtEl>
                                          <p:spTgt spid="45"/>
                                        </p:tgtEl>
                                        <p:attrNameLst>
                                          <p:attrName>style.visibility</p:attrName>
                                        </p:attrNameLst>
                                      </p:cBhvr>
                                      <p:to>
                                        <p:strVal val="visible"/>
                                      </p:to>
                                    </p:set>
                                  </p:childTnLst>
                                </p:cTn>
                              </p:par>
                            </p:childTnLst>
                          </p:cTn>
                        </p:par>
                        <p:par>
                          <p:cTn id="71" fill="hold">
                            <p:stCondLst>
                              <p:cond delay="500"/>
                            </p:stCondLst>
                            <p:childTnLst>
                              <p:par>
                                <p:cTn id="72" presetID="1" presetClass="entr" presetSubtype="0" fill="hold" nodeType="afterEffect">
                                  <p:stCondLst>
                                    <p:cond delay="0"/>
                                  </p:stCondLst>
                                  <p:childTnLst>
                                    <p:set>
                                      <p:cBhvr>
                                        <p:cTn id="73" dur="1" fill="hold">
                                          <p:stCondLst>
                                            <p:cond delay="0"/>
                                          </p:stCondLst>
                                        </p:cTn>
                                        <p:tgtEl>
                                          <p:spTgt spid="42"/>
                                        </p:tgtEl>
                                        <p:attrNameLst>
                                          <p:attrName>style.visibility</p:attrName>
                                        </p:attrNameLst>
                                      </p:cBhvr>
                                      <p:to>
                                        <p:strVal val="visible"/>
                                      </p:to>
                                    </p:set>
                                  </p:childTnLst>
                                </p:cTn>
                              </p:par>
                            </p:childTnLst>
                          </p:cTn>
                        </p:par>
                        <p:par>
                          <p:cTn id="74" fill="hold">
                            <p:stCondLst>
                              <p:cond delay="500"/>
                            </p:stCondLst>
                            <p:childTnLst>
                              <p:par>
                                <p:cTn id="75" presetID="1" presetClass="entr" presetSubtype="0" fill="hold" grpId="0" nodeType="afterEffect">
                                  <p:stCondLst>
                                    <p:cond delay="0"/>
                                  </p:stCondLst>
                                  <p:childTnLst>
                                    <p:set>
                                      <p:cBhvr>
                                        <p:cTn id="76" dur="1" fill="hold">
                                          <p:stCondLst>
                                            <p:cond delay="0"/>
                                          </p:stCondLst>
                                        </p:cTn>
                                        <p:tgtEl>
                                          <p:spTgt spid="43"/>
                                        </p:tgtEl>
                                        <p:attrNameLst>
                                          <p:attrName>style.visibility</p:attrName>
                                        </p:attrNameLst>
                                      </p:cBhvr>
                                      <p:to>
                                        <p:strVal val="visible"/>
                                      </p:to>
                                    </p:set>
                                  </p:childTnLst>
                                </p:cTn>
                              </p:par>
                            </p:childTnLst>
                          </p:cTn>
                        </p:par>
                        <p:par>
                          <p:cTn id="77" fill="hold">
                            <p:stCondLst>
                              <p:cond delay="500"/>
                            </p:stCondLst>
                            <p:childTnLst>
                              <p:par>
                                <p:cTn id="78" presetID="1" presetClass="entr" presetSubtype="0" fill="hold" nodeType="afterEffect">
                                  <p:stCondLst>
                                    <p:cond delay="0"/>
                                  </p:stCondLst>
                                  <p:childTnLst>
                                    <p:set>
                                      <p:cBhvr>
                                        <p:cTn id="79" dur="1" fill="hold">
                                          <p:stCondLst>
                                            <p:cond delay="0"/>
                                          </p:stCondLst>
                                        </p:cTn>
                                        <p:tgtEl>
                                          <p:spTgt spid="39"/>
                                        </p:tgtEl>
                                        <p:attrNameLst>
                                          <p:attrName>style.visibility</p:attrName>
                                        </p:attrNameLst>
                                      </p:cBhvr>
                                      <p:to>
                                        <p:strVal val="visible"/>
                                      </p:to>
                                    </p:set>
                                  </p:childTnLst>
                                </p:cTn>
                              </p:par>
                            </p:childTnLst>
                          </p:cTn>
                        </p:par>
                        <p:par>
                          <p:cTn id="80" fill="hold">
                            <p:stCondLst>
                              <p:cond delay="500"/>
                            </p:stCondLst>
                            <p:childTnLst>
                              <p:par>
                                <p:cTn id="81" presetID="1" presetClass="entr" presetSubtype="0" fill="hold" nodeType="afterEffect">
                                  <p:stCondLst>
                                    <p:cond delay="0"/>
                                  </p:stCondLst>
                                  <p:childTnLst>
                                    <p:set>
                                      <p:cBhvr>
                                        <p:cTn id="82" dur="1" fill="hold">
                                          <p:stCondLst>
                                            <p:cond delay="0"/>
                                          </p:stCondLst>
                                        </p:cTn>
                                        <p:tgtEl>
                                          <p:spTgt spid="37"/>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12"/>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14"/>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50"/>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47"/>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41"/>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48"/>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46"/>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49"/>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55"/>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56"/>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54"/>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51"/>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53"/>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52"/>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nodeType="clickEffect">
                                  <p:stCondLst>
                                    <p:cond delay="0"/>
                                  </p:stCondLst>
                                  <p:childTnLst>
                                    <p:set>
                                      <p:cBhvr>
                                        <p:cTn id="120" dur="1" fill="hold">
                                          <p:stCondLst>
                                            <p:cond delay="0"/>
                                          </p:stCondLst>
                                        </p:cTn>
                                        <p:tgtEl>
                                          <p:spTgt spid="57"/>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59"/>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4" grpId="0"/>
      <p:bldP spid="25" grpId="0"/>
      <p:bldP spid="26" grpId="0"/>
      <p:bldP spid="27" grpId="0"/>
      <p:bldP spid="28" grpId="0" animBg="1"/>
      <p:bldP spid="30" grpId="0"/>
      <p:bldP spid="32" grpId="0"/>
      <p:bldP spid="35" grpId="0"/>
      <p:bldP spid="38" grpId="0"/>
      <p:bldP spid="40" grpId="0"/>
      <p:bldP spid="43" grpId="0"/>
      <p:bldP spid="44" grpId="0"/>
      <p:bldP spid="47" grpId="0"/>
      <p:bldP spid="48" grpId="0"/>
      <p:bldP spid="50" grpId="0"/>
      <p:bldP spid="52" grpId="0"/>
      <p:bldP spid="53" grpId="0" animBg="1"/>
      <p:bldP spid="54" grpId="0" animBg="1"/>
      <p:bldP spid="56" grpId="0"/>
      <p:bldP spid="12" grpId="0" animBg="1"/>
      <p:bldP spid="14" grpId="0" animBg="1"/>
      <p:bldP spid="58" grpId="0"/>
      <p:bldP spid="59" grpId="0" animBg="1"/>
      <p:bldP spid="60" grpId="0"/>
      <p:bldP spid="61" grpId="0"/>
      <p:bldP spid="6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C20E0AD3-678F-4115-A1D3-111DC9BA0554}"/>
              </a:ext>
            </a:extLst>
          </p:cNvPr>
          <p:cNvSpPr>
            <a:spLocks noGrp="1"/>
          </p:cNvSpPr>
          <p:nvPr>
            <p:ph type="title"/>
          </p:nvPr>
        </p:nvSpPr>
        <p:spPr>
          <a:xfrm>
            <a:off x="838200" y="-241427"/>
            <a:ext cx="10515600" cy="1325563"/>
          </a:xfrm>
        </p:spPr>
        <p:txBody>
          <a:bodyPr/>
          <a:lstStyle/>
          <a:p>
            <a:r>
              <a:rPr lang="en-US" altLang="zh-CN"/>
              <a:t>The correctness guarantee of DAST</a:t>
            </a:r>
            <a:endParaRPr lang="zh-CN" altLang="en-US"/>
          </a:p>
        </p:txBody>
      </p:sp>
      <p:sp>
        <p:nvSpPr>
          <p:cNvPr id="3" name="内容占位符 2">
            <a:extLst>
              <a:ext uri="{FF2B5EF4-FFF2-40B4-BE49-F238E27FC236}">
                <a16:creationId xmlns:a16="http://schemas.microsoft.com/office/drawing/2014/main" xmlns="" id="{6528DDF2-7451-4317-8F32-0A0BE6A89DBB}"/>
              </a:ext>
            </a:extLst>
          </p:cNvPr>
          <p:cNvSpPr>
            <a:spLocks noGrp="1"/>
          </p:cNvSpPr>
          <p:nvPr>
            <p:ph idx="1"/>
          </p:nvPr>
        </p:nvSpPr>
        <p:spPr>
          <a:xfrm>
            <a:off x="838200" y="1462088"/>
            <a:ext cx="10515600" cy="5079023"/>
          </a:xfrm>
        </p:spPr>
        <p:txBody>
          <a:bodyPr>
            <a:normAutofit/>
          </a:bodyPr>
          <a:lstStyle/>
          <a:p>
            <a:r>
              <a:rPr lang="en-US" altLang="zh-CN" dirty="0"/>
              <a:t>One-copy serializability and no stale reads. </a:t>
            </a:r>
          </a:p>
          <a:p>
            <a:r>
              <a:rPr lang="en-US" altLang="zh-CN" dirty="0"/>
              <a:t>A key correctness invariant of DAST: </a:t>
            </a:r>
          </a:p>
          <a:p>
            <a:pPr lvl="1"/>
            <a:r>
              <a:rPr lang="en-US" altLang="zh-CN" sz="2400" dirty="0"/>
              <a:t>When a node N executes any transaction T with timestamp </a:t>
            </a:r>
            <a:r>
              <a:rPr lang="en-US" altLang="zh-CN" sz="2400" dirty="0" err="1"/>
              <a:t>ts</a:t>
            </a:r>
            <a:r>
              <a:rPr lang="en-US" altLang="zh-CN" sz="2400" dirty="0"/>
              <a:t>, the node must have executed all relevant transactions with timestamps smaller than </a:t>
            </a:r>
            <a:r>
              <a:rPr lang="en-US" altLang="zh-CN" sz="2400" dirty="0" err="1"/>
              <a:t>ts</a:t>
            </a:r>
            <a:r>
              <a:rPr lang="en-US" altLang="zh-CN" sz="2400" dirty="0"/>
              <a:t>. </a:t>
            </a:r>
          </a:p>
          <a:p>
            <a:pPr>
              <a:buFont typeface="Symbol" panose="05050102010706020507" pitchFamily="18" charset="2"/>
              <a:buChar char="Þ"/>
            </a:pPr>
            <a:r>
              <a:rPr lang="en-US" altLang="zh-CN" dirty="0"/>
              <a:t> All edges in the dependency graph are in ascending timestamp order.  </a:t>
            </a:r>
          </a:p>
          <a:p>
            <a:pPr lvl="1"/>
            <a:r>
              <a:rPr lang="en-US" altLang="zh-CN" dirty="0"/>
              <a:t>No cycles -&gt; </a:t>
            </a:r>
            <a:r>
              <a:rPr lang="en-US" altLang="zh-CN" b="1" dirty="0">
                <a:solidFill>
                  <a:srgbClr val="FF0000"/>
                </a:solidFill>
              </a:rPr>
              <a:t>serializability</a:t>
            </a:r>
            <a:r>
              <a:rPr lang="en-US" altLang="zh-CN" dirty="0"/>
              <a:t>. </a:t>
            </a:r>
          </a:p>
          <a:p>
            <a:pPr lvl="1"/>
            <a:r>
              <a:rPr lang="en-US" altLang="zh-CN" dirty="0"/>
              <a:t>Complete history -&gt; </a:t>
            </a:r>
            <a:r>
              <a:rPr lang="en-US" altLang="zh-CN" b="1" dirty="0">
                <a:solidFill>
                  <a:srgbClr val="FF0000"/>
                </a:solidFill>
              </a:rPr>
              <a:t>no stale reads</a:t>
            </a:r>
            <a:r>
              <a:rPr lang="en-US" altLang="zh-CN" dirty="0"/>
              <a:t>.</a:t>
            </a:r>
          </a:p>
        </p:txBody>
      </p:sp>
    </p:spTree>
    <p:extLst>
      <p:ext uri="{BB962C8B-B14F-4D97-AF65-F5344CB8AC3E}">
        <p14:creationId xmlns:p14="http://schemas.microsoft.com/office/powerpoint/2010/main" val="1613311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C20E0AD3-678F-4115-A1D3-111DC9BA0554}"/>
              </a:ext>
            </a:extLst>
          </p:cNvPr>
          <p:cNvSpPr>
            <a:spLocks noGrp="1"/>
          </p:cNvSpPr>
          <p:nvPr>
            <p:ph type="title"/>
          </p:nvPr>
        </p:nvSpPr>
        <p:spPr>
          <a:xfrm>
            <a:off x="838200" y="-343027"/>
            <a:ext cx="10515600" cy="1325563"/>
          </a:xfrm>
        </p:spPr>
        <p:txBody>
          <a:bodyPr/>
          <a:lstStyle/>
          <a:p>
            <a:r>
              <a:rPr lang="en-US" altLang="zh-CN"/>
              <a:t>Efficiently ensuring correctness</a:t>
            </a:r>
            <a:endParaRPr lang="zh-CN" altLang="en-US"/>
          </a:p>
        </p:txBody>
      </p:sp>
      <p:sp>
        <p:nvSpPr>
          <p:cNvPr id="3" name="内容占位符 2">
            <a:extLst>
              <a:ext uri="{FF2B5EF4-FFF2-40B4-BE49-F238E27FC236}">
                <a16:creationId xmlns:a16="http://schemas.microsoft.com/office/drawing/2014/main" xmlns="" id="{6528DDF2-7451-4317-8F32-0A0BE6A89DBB}"/>
              </a:ext>
            </a:extLst>
          </p:cNvPr>
          <p:cNvSpPr>
            <a:spLocks noGrp="1"/>
          </p:cNvSpPr>
          <p:nvPr>
            <p:ph idx="1"/>
          </p:nvPr>
        </p:nvSpPr>
        <p:spPr>
          <a:xfrm>
            <a:off x="838200" y="1069622"/>
            <a:ext cx="10515600" cy="5280378"/>
          </a:xfrm>
        </p:spPr>
        <p:txBody>
          <a:bodyPr>
            <a:normAutofit/>
          </a:bodyPr>
          <a:lstStyle/>
          <a:p>
            <a:r>
              <a:rPr lang="en-US" altLang="zh-CN" sz="1800" dirty="0">
                <a:cs typeface="Calibri" panose="020F0502020204030204" pitchFamily="34" charset="0"/>
              </a:rPr>
              <a:t>Correctness invariant: when a node N executes any transaction T with timestamp </a:t>
            </a:r>
            <a:r>
              <a:rPr lang="en-US" altLang="zh-CN" sz="1800" dirty="0" err="1">
                <a:cs typeface="Calibri" panose="020F0502020204030204" pitchFamily="34" charset="0"/>
              </a:rPr>
              <a:t>ts</a:t>
            </a:r>
            <a:r>
              <a:rPr lang="en-US" altLang="zh-CN" sz="1800" dirty="0">
                <a:cs typeface="Calibri" panose="020F0502020204030204" pitchFamily="34" charset="0"/>
              </a:rPr>
              <a:t>, the node must have executed all relevant transactions with timestamps smaller than </a:t>
            </a:r>
            <a:r>
              <a:rPr lang="en-US" altLang="zh-CN" sz="1800" dirty="0" err="1">
                <a:cs typeface="Calibri" panose="020F0502020204030204" pitchFamily="34" charset="0"/>
              </a:rPr>
              <a:t>ts</a:t>
            </a:r>
            <a:r>
              <a:rPr lang="en-US" altLang="zh-CN" sz="1800" dirty="0">
                <a:cs typeface="Calibri" panose="020F0502020204030204" pitchFamily="34" charset="0"/>
              </a:rPr>
              <a:t>. </a:t>
            </a:r>
          </a:p>
          <a:p>
            <a:r>
              <a:rPr lang="en-US" altLang="zh-CN" sz="1800" i="1" dirty="0"/>
              <a:t>N</a:t>
            </a:r>
            <a:r>
              <a:rPr lang="en-US" altLang="zh-CN" sz="1800" dirty="0"/>
              <a:t> must be aware of </a:t>
            </a:r>
            <a:r>
              <a:rPr lang="en-US" altLang="zh-CN" sz="1800" u="sng" dirty="0"/>
              <a:t>all</a:t>
            </a:r>
            <a:r>
              <a:rPr lang="en-US" altLang="zh-CN" sz="1800" dirty="0"/>
              <a:t> relevant transactions whose timestamps &lt; </a:t>
            </a:r>
            <a:r>
              <a:rPr lang="en-US" altLang="zh-CN" sz="1800" dirty="0" err="1"/>
              <a:t>ts</a:t>
            </a:r>
            <a:r>
              <a:rPr lang="en-US" altLang="zh-CN" sz="1800" dirty="0"/>
              <a:t>. </a:t>
            </a:r>
          </a:p>
          <a:p>
            <a:pPr lvl="1"/>
            <a:r>
              <a:rPr lang="en-US" altLang="zh-CN" sz="1600" i="1" dirty="0"/>
              <a:t>Challenge: </a:t>
            </a:r>
            <a:r>
              <a:rPr lang="en-US" altLang="zh-CN" sz="1600" dirty="0"/>
              <a:t>These transactions may not even be generated due to clock skewness.</a:t>
            </a:r>
            <a:endParaRPr lang="en-US" altLang="zh-CN" sz="1400" dirty="0">
              <a:cs typeface="Calibri" panose="020F0502020204030204" pitchFamily="34" charset="0"/>
            </a:endParaRPr>
          </a:p>
          <a:p>
            <a:r>
              <a:rPr lang="en-US" altLang="zh-CN" sz="1800" dirty="0"/>
              <a:t>Existing approach (e.g., Ocean Vista [VLDB ’19]): maintaining a system-wide watermark </a:t>
            </a:r>
            <a:r>
              <a:rPr lang="en-US" altLang="zh-CN" sz="1800" i="1" dirty="0">
                <a:latin typeface="Times New Roman" panose="02020603050405020304" pitchFamily="18" charset="0"/>
                <a:cs typeface="Times New Roman" panose="02020603050405020304" pitchFamily="18" charset="0"/>
              </a:rPr>
              <a:t>w</a:t>
            </a:r>
            <a:r>
              <a:rPr lang="en-US" altLang="zh-CN" sz="1600" dirty="0"/>
              <a:t>, execute T if </a:t>
            </a:r>
            <a:r>
              <a:rPr lang="en-US" altLang="zh-CN" sz="1800" i="1" dirty="0">
                <a:latin typeface="Times New Roman" panose="02020603050405020304" pitchFamily="18" charset="0"/>
                <a:cs typeface="Times New Roman" panose="02020603050405020304" pitchFamily="18" charset="0"/>
              </a:rPr>
              <a:t>w</a:t>
            </a:r>
            <a:r>
              <a:rPr lang="en-US" altLang="zh-CN" sz="1600" dirty="0"/>
              <a:t> &gt; </a:t>
            </a:r>
            <a:r>
              <a:rPr lang="en-US" altLang="zh-CN" sz="1600" dirty="0" err="1"/>
              <a:t>ts</a:t>
            </a:r>
            <a:r>
              <a:rPr lang="en-US" altLang="zh-CN" sz="1800" i="1" dirty="0">
                <a:latin typeface="Times New Roman" panose="02020603050405020304" pitchFamily="18" charset="0"/>
                <a:cs typeface="Times New Roman" panose="02020603050405020304" pitchFamily="18" charset="0"/>
              </a:rPr>
              <a:t>. </a:t>
            </a:r>
            <a:endParaRPr lang="en-US" altLang="zh-CN" sz="1800" dirty="0"/>
          </a:p>
          <a:p>
            <a:pPr lvl="1"/>
            <a:r>
              <a:rPr lang="en-US" altLang="zh-CN" sz="1600" dirty="0"/>
              <a:t>All nodes’ clocks </a:t>
            </a:r>
            <a:r>
              <a:rPr lang="en-US" altLang="zh-CN" sz="1600"/>
              <a:t>&gt; </a:t>
            </a:r>
            <a:r>
              <a:rPr lang="en-US" altLang="zh-CN" sz="1800" i="1">
                <a:latin typeface="Times New Roman" panose="02020603050405020304" pitchFamily="18" charset="0"/>
                <a:cs typeface="Times New Roman" panose="02020603050405020304" pitchFamily="18" charset="0"/>
              </a:rPr>
              <a:t>w, </a:t>
            </a:r>
            <a:r>
              <a:rPr lang="en-US" altLang="zh-CN" sz="1600"/>
              <a:t>nodes no new transactions preceding </a:t>
            </a:r>
            <a:r>
              <a:rPr lang="en-US" altLang="zh-CN" sz="1800" i="1">
                <a:latin typeface="Times New Roman" panose="02020603050405020304" pitchFamily="18" charset="0"/>
                <a:cs typeface="Times New Roman" panose="02020603050405020304" pitchFamily="18" charset="0"/>
              </a:rPr>
              <a:t>w</a:t>
            </a:r>
            <a:r>
              <a:rPr lang="en-US" altLang="zh-CN" sz="1600"/>
              <a:t> can be generated </a:t>
            </a:r>
            <a:r>
              <a:rPr lang="en-US" altLang="zh-CN" sz="1800"/>
              <a:t>. </a:t>
            </a:r>
            <a:endParaRPr lang="en-US" altLang="zh-CN" sz="1800" i="1" dirty="0">
              <a:latin typeface="Times New Roman" panose="02020603050405020304" pitchFamily="18" charset="0"/>
              <a:cs typeface="Times New Roman" panose="02020603050405020304" pitchFamily="18" charset="0"/>
            </a:endParaRPr>
          </a:p>
          <a:p>
            <a:pPr lvl="1"/>
            <a:r>
              <a:rPr lang="en-US" altLang="zh-CN" sz="1600" dirty="0"/>
              <a:t>All transactions preceding </a:t>
            </a:r>
            <a:r>
              <a:rPr lang="en-US" altLang="zh-CN" sz="1800" i="1" dirty="0">
                <a:latin typeface="Times New Roman" panose="02020603050405020304" pitchFamily="18" charset="0"/>
                <a:cs typeface="Times New Roman" panose="02020603050405020304" pitchFamily="18" charset="0"/>
              </a:rPr>
              <a:t>w</a:t>
            </a:r>
            <a:r>
              <a:rPr lang="en-US" altLang="zh-CN" sz="1600" dirty="0"/>
              <a:t> are replicated .</a:t>
            </a:r>
          </a:p>
          <a:p>
            <a:pPr lvl="1"/>
            <a:r>
              <a:rPr lang="en-US" altLang="zh-CN" sz="1600" dirty="0"/>
              <a:t>Very high throughput in traditional geo-distributed databases among a few large data centers. </a:t>
            </a:r>
          </a:p>
          <a:p>
            <a:pPr lvl="1"/>
            <a:r>
              <a:rPr lang="en-US" altLang="zh-CN" sz="1600" dirty="0"/>
              <a:t>IRTs’ latency will be very high! </a:t>
            </a:r>
          </a:p>
          <a:p>
            <a:r>
              <a:rPr lang="en-US" altLang="zh-CN" sz="1800" dirty="0"/>
              <a:t>DAST’s approach: each node tracks the clocks of </a:t>
            </a:r>
            <a:r>
              <a:rPr lang="en-US" altLang="zh-CN" sz="1800" dirty="0">
                <a:solidFill>
                  <a:srgbClr val="FF0000"/>
                </a:solidFill>
              </a:rPr>
              <a:t>only</a:t>
            </a:r>
            <a:r>
              <a:rPr lang="en-US" altLang="zh-CN" sz="1800" dirty="0"/>
              <a:t> intra-region nodes. </a:t>
            </a:r>
          </a:p>
          <a:p>
            <a:pPr marL="457200" lvl="1" indent="0">
              <a:buNone/>
            </a:pPr>
            <a:r>
              <a:rPr lang="en-US" altLang="zh-CN" sz="1600" dirty="0"/>
              <a:t>DAST’s two-phase anticipation protocol: the CRT’s timestamp must &gt; all participating nodes’ clock!</a:t>
            </a:r>
          </a:p>
        </p:txBody>
      </p:sp>
    </p:spTree>
    <p:extLst>
      <p:ext uri="{BB962C8B-B14F-4D97-AF65-F5344CB8AC3E}">
        <p14:creationId xmlns:p14="http://schemas.microsoft.com/office/powerpoint/2010/main" val="1178992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solidFill>
            <a:schemeClr val="tx1"/>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2903</TotalTime>
  <Words>4485</Words>
  <Application>Microsoft Macintosh PowerPoint</Application>
  <PresentationFormat>Widescreen</PresentationFormat>
  <Paragraphs>490</Paragraphs>
  <Slides>18</Slides>
  <Notes>18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Calibri</vt:lpstr>
      <vt:lpstr>Symbol</vt:lpstr>
      <vt:lpstr>Times New Roman</vt:lpstr>
      <vt:lpstr>等线</vt:lpstr>
      <vt:lpstr>等线 Light</vt:lpstr>
      <vt:lpstr>Arial</vt:lpstr>
      <vt:lpstr>Office 主题​​</vt:lpstr>
      <vt:lpstr>Achieving Low Tail-latency and High Scalability for Serializable Transactions in Edge Computing</vt:lpstr>
      <vt:lpstr>Emerging mission-critical applications in edge computing desire strong transactional support (i.e., serializability)</vt:lpstr>
      <vt:lpstr>Deployment model of edge computing databases  differs from traditional geo-distributed databases</vt:lpstr>
      <vt:lpstr>Technical requirements to achieve serializability and low tail-latency in an edge computing database</vt:lpstr>
      <vt:lpstr>Traditional serializable databases are not designed to meet R1, R2, R3 in edge computing </vt:lpstr>
      <vt:lpstr>DAST: Decentralized Anticipation and STretch</vt:lpstr>
      <vt:lpstr>How to anticipate a timestamp for a CRT</vt:lpstr>
      <vt:lpstr>The correctness guarantee of DAST</vt:lpstr>
      <vt:lpstr>Efficiently ensuring correctness</vt:lpstr>
      <vt:lpstr>Handling a (suspected) node failure</vt:lpstr>
      <vt:lpstr>DAST ensures R1, R2, R3 with serializability</vt:lpstr>
      <vt:lpstr>Comparison with existing work</vt:lpstr>
      <vt:lpstr>Evaluation </vt:lpstr>
      <vt:lpstr>Evaluation questions</vt:lpstr>
      <vt:lpstr>Performance on TPC-C default</vt:lpstr>
      <vt:lpstr>Scalability to the number of regions </vt:lpstr>
      <vt:lpstr>Robustness under cross-region network anomalies </vt:lpstr>
      <vt:lpstr>Conclusion</vt:lpstr>
    </vt:vector>
  </TitlesOfParts>
  <LinksUpToDate>false</LinksUpToDate>
  <SharedDoc>false</SharedDoc>
  <HyperlinksChanged>false</HyperlinksChanged>
  <AppVersion>15.0031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Achieving Low Tail-latency and High Scalability for Serializable Transactions in Edge Computing</dc:title>
  <dc:creator>Chen Michael</dc:creator>
  <cp:lastModifiedBy>michael_cxs@outlook.com</cp:lastModifiedBy>
  <cp:revision>7</cp:revision>
  <dcterms:created xsi:type="dcterms:W3CDTF">2021-04-05T04:28:06Z</dcterms:created>
  <dcterms:modified xsi:type="dcterms:W3CDTF">2021-05-11T02:29:42Z</dcterms:modified>
</cp:coreProperties>
</file>