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45" r:id="rId3"/>
    <p:sldId id="446" r:id="rId4"/>
    <p:sldId id="418" r:id="rId5"/>
    <p:sldId id="395" r:id="rId6"/>
    <p:sldId id="430" r:id="rId7"/>
    <p:sldId id="419" r:id="rId8"/>
    <p:sldId id="439" r:id="rId9"/>
    <p:sldId id="440" r:id="rId10"/>
    <p:sldId id="302" r:id="rId11"/>
    <p:sldId id="431" r:id="rId12"/>
    <p:sldId id="432" r:id="rId13"/>
    <p:sldId id="424" r:id="rId14"/>
    <p:sldId id="433" r:id="rId15"/>
    <p:sldId id="441" r:id="rId16"/>
    <p:sldId id="428" r:id="rId17"/>
    <p:sldId id="442" r:id="rId18"/>
    <p:sldId id="443" r:id="rId19"/>
    <p:sldId id="392" r:id="rId20"/>
    <p:sldId id="444" r:id="rId21"/>
    <p:sldId id="410" r:id="rId22"/>
    <p:sldId id="411" r:id="rId23"/>
    <p:sldId id="416" r:id="rId24"/>
    <p:sldId id="405" r:id="rId25"/>
    <p:sldId id="415" r:id="rId26"/>
    <p:sldId id="4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dhi, Neeraj" initials="GN" lastIdx="1" clrIdx="0">
    <p:extLst>
      <p:ext uri="{19B8F6BF-5375-455C-9EA6-DF929625EA0E}">
        <p15:presenceInfo xmlns:p15="http://schemas.microsoft.com/office/powerpoint/2012/main" userId="S::ngandhi3@upenn.edu::5ae5ebb1-b828-4d62-a19f-65408de34b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FF"/>
    <a:srgbClr val="FFCCCC"/>
    <a:srgbClr val="83C937"/>
    <a:srgbClr val="FFC000"/>
    <a:srgbClr val="00FF00"/>
    <a:srgbClr val="D9D9D9"/>
    <a:srgbClr val="FF99FF"/>
    <a:srgbClr val="00FFFF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8317" autoAdjust="0"/>
  </p:normalViewPr>
  <p:slideViewPr>
    <p:cSldViewPr snapToGrid="0">
      <p:cViewPr>
        <p:scale>
          <a:sx n="100" d="100"/>
          <a:sy n="10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911BCA89-BA34-4B2C-A05A-C2E61B2DDA91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A991A92-7ED5-4177-B23B-B1087FC4C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91A92-7ED5-4177-B23B-B1087FC4C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96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91A92-7ED5-4177-B23B-B1087FC4C2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91A92-7ED5-4177-B23B-B1087FC4C2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91A92-7ED5-4177-B23B-B1087FC4C26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3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91A92-7ED5-4177-B23B-B1087FC4C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91A92-7ED5-4177-B23B-B1087FC4C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91A92-7ED5-4177-B23B-B1087FC4C2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9D705-AB08-F144-AD72-97CF29F75F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9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91A92-7ED5-4177-B23B-B1087FC4C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8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91A92-7ED5-4177-B23B-B1087FC4C2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9D705-AB08-F144-AD72-97CF29F75F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91A92-7ED5-4177-B23B-B1087FC4C2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2CFD-C6F6-4E58-AC9A-D5EB912B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2282E-B371-46F9-B895-904DCC95A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1F25-B42B-47B5-B23F-78728755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REBOUND – EuroSys’21 – April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BA12-A7FF-4F9E-86FF-DE0A2970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3DD5-AB1D-4BB3-966F-0C7B858D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174E2-70E1-40AA-85C0-2FF175426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57AB-8505-42AB-A364-BBB68E11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5F38-39A4-4D4A-86AF-EB2AB140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C689-00F9-46EC-A553-76626E3C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2A702-0C3A-4F39-81E5-4B3142B4C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7112B-FC0B-4415-BDE2-97B46AE2A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0635-B82C-4A24-8AC1-FE30E79E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DFD4-6A67-48AE-AC32-CF56EA63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2AB5-C824-4D14-8B2D-82687487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3C0D-D5B8-4C65-AAE2-D712333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B106-29AE-4FFF-A6AC-514C18AB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99C9-FC96-481A-A2DA-378ADD98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0EC0-0BAB-4C54-BEB9-1C646543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85B2-D81B-439B-9454-D99DD74C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4E00-7CA5-4CC4-B2EF-89868F3F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3B13-86B6-4231-9155-98A58057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8CA6-4FA9-4BF9-B0E9-65A0756C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2148-3CEF-4D14-91E6-4D3F7D5A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C60C-C81D-4088-8DD0-712AFDA5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9407-D63E-422D-A1B8-E4B321BC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DDF2-1BF5-479C-82F1-439294DB5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20EE5-D2AC-4EEF-9580-03CD9F88A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865B7-E918-464C-9BD8-BA5B3586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9CBD-8ABB-4209-A60C-85E354DD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8B46-A66C-48B4-8505-5190312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7CC9-B024-437D-853D-08ECDDC1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B475-1C8E-4740-A76A-86A9D97B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40C51-D72E-41DE-994D-04843D75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CF8A4-06C8-401D-9CD5-19234000D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77890-7339-4DC5-8F36-64EA26D1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B4B59-3940-499E-8588-E7C8F377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0A1B9-1023-4D4E-8056-F31A57FA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91A3A-6BA3-46F2-A5A4-9DBC4844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112D-1FEC-4B67-A157-EDAA95B5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E1C59-B082-4B6D-97B7-C5290EB3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DD283-1F5C-4EFD-AA7E-681841F7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DCEA7-2CA8-4DBD-8929-FC40EABF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E61DB-F758-4F58-B3C8-D8081904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4F860-A283-4A87-9052-6B596F1B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524CD-2D8E-4DB0-A93F-7E436461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1E6E-AB2F-49CC-AFE2-CF1458FD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C270-AD19-455D-878F-AC9CE06B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2C491-2895-48D4-91BC-DAE362BF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A8573-7AB8-404A-A8F1-F6A1C2AA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C3A0A-45D3-4BF9-BF8A-5CE401FA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51692-4117-4982-A0D1-62B2DEA2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BDD6-473A-4BA6-BA7D-BA511EC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A87FC-DEF0-4BEB-BD42-40CF0B0E2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C8E52-0B06-4367-80FA-3FF49328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991D1-7812-4B42-9007-D7F393E5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FA058-1CFB-421C-A226-FC270DE3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BB1BB-AFE6-4E44-97AB-2CD517AF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A8981-C8CD-49D4-8178-65C48563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0A57-18AB-477F-ABDB-32767B72F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366F-E1B9-4BF6-9D95-2F07D0F9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1505" y="6538912"/>
            <a:ext cx="2648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REBOUND – EuroSys’21 – April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D978-1637-4733-BCBA-5815341F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7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46FD585-C96D-43F4-8F92-6F31261817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902E8F-F68E-4F09-827C-6B31031695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1167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0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38.svg"/><Relationship Id="rId7" Type="http://schemas.openxmlformats.org/officeDocument/2006/relationships/image" Target="../media/image9.jp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9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4.wmf"/><Relationship Id="rId5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4.wmf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9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svg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jpeg"/><Relationship Id="rId14" Type="http://schemas.openxmlformats.org/officeDocument/2006/relationships/image" Target="../media/image1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2.svg"/><Relationship Id="rId10" Type="http://schemas.openxmlformats.org/officeDocument/2006/relationships/image" Target="../media/image51.png"/><Relationship Id="rId4" Type="http://schemas.openxmlformats.org/officeDocument/2006/relationships/image" Target="../media/image41.png"/><Relationship Id="rId9" Type="http://schemas.openxmlformats.org/officeDocument/2006/relationships/image" Target="../media/image5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8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svg"/><Relationship Id="rId18" Type="http://schemas.openxmlformats.org/officeDocument/2006/relationships/image" Target="../media/image1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4.wmf"/><Relationship Id="rId1" Type="http://schemas.openxmlformats.org/officeDocument/2006/relationships/tags" Target="../tags/tag21.xml"/><Relationship Id="rId6" Type="http://schemas.openxmlformats.org/officeDocument/2006/relationships/image" Target="../media/image14.jpeg"/><Relationship Id="rId11" Type="http://schemas.openxmlformats.org/officeDocument/2006/relationships/image" Target="../media/image67.svg"/><Relationship Id="rId5" Type="http://schemas.openxmlformats.org/officeDocument/2006/relationships/image" Target="../media/image62.jpe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13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Relationship Id="rId14" Type="http://schemas.openxmlformats.org/officeDocument/2006/relationships/image" Target="../media/image70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0.jpg"/><Relationship Id="rId7" Type="http://schemas.openxmlformats.org/officeDocument/2006/relationships/image" Target="../media/image14.jpeg"/><Relationship Id="rId12" Type="http://schemas.openxmlformats.org/officeDocument/2006/relationships/image" Target="../media/image67.svg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1.png"/><Relationship Id="rId20" Type="http://schemas.openxmlformats.org/officeDocument/2006/relationships/image" Target="../media/image9.jpg"/><Relationship Id="rId1" Type="http://schemas.openxmlformats.org/officeDocument/2006/relationships/tags" Target="../tags/tag22.xml"/><Relationship Id="rId6" Type="http://schemas.openxmlformats.org/officeDocument/2006/relationships/image" Target="../media/image62.jpe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24.wmf"/><Relationship Id="rId23" Type="http://schemas.openxmlformats.org/officeDocument/2006/relationships/image" Target="../media/image38.svg"/><Relationship Id="rId10" Type="http://schemas.openxmlformats.org/officeDocument/2006/relationships/image" Target="../media/image65.png"/><Relationship Id="rId19" Type="http://schemas.openxmlformats.org/officeDocument/2006/relationships/image" Target="../media/image8.png"/><Relationship Id="rId4" Type="http://schemas.openxmlformats.org/officeDocument/2006/relationships/image" Target="../media/image72.png"/><Relationship Id="rId9" Type="http://schemas.openxmlformats.org/officeDocument/2006/relationships/image" Target="../media/image64.png"/><Relationship Id="rId14" Type="http://schemas.openxmlformats.org/officeDocument/2006/relationships/image" Target="../media/image69.svg"/><Relationship Id="rId22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20" Type="http://schemas.openxmlformats.org/officeDocument/2006/relationships/image" Target="../media/image25.png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11" Type="http://schemas.openxmlformats.org/officeDocument/2006/relationships/image" Target="../media/image24.wmf"/><Relationship Id="rId5" Type="http://schemas.openxmlformats.org/officeDocument/2006/relationships/image" Target="../media/image10.jpg"/><Relationship Id="rId15" Type="http://schemas.openxmlformats.org/officeDocument/2006/relationships/image" Target="../media/image19.svg"/><Relationship Id="rId10" Type="http://schemas.openxmlformats.org/officeDocument/2006/relationships/image" Target="../media/image15.png"/><Relationship Id="rId19" Type="http://schemas.openxmlformats.org/officeDocument/2006/relationships/image" Target="../media/image23.svg"/><Relationship Id="rId4" Type="http://schemas.openxmlformats.org/officeDocument/2006/relationships/image" Target="../media/image9.jpg"/><Relationship Id="rId9" Type="http://schemas.openxmlformats.org/officeDocument/2006/relationships/image" Target="../media/image14.jpeg"/><Relationship Id="rId14" Type="http://schemas.openxmlformats.org/officeDocument/2006/relationships/image" Target="../media/image18.png"/><Relationship Id="rId22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svg"/><Relationship Id="rId1" Type="http://schemas.openxmlformats.org/officeDocument/2006/relationships/tags" Target="../tags/tag4.xml"/><Relationship Id="rId6" Type="http://schemas.openxmlformats.org/officeDocument/2006/relationships/image" Target="../media/image9.jp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10" Type="http://schemas.openxmlformats.org/officeDocument/2006/relationships/image" Target="../media/image12.png"/><Relationship Id="rId4" Type="http://schemas.openxmlformats.org/officeDocument/2006/relationships/image" Target="../media/image4.jpeg"/><Relationship Id="rId9" Type="http://schemas.openxmlformats.org/officeDocument/2006/relationships/image" Target="../media/image11.png"/><Relationship Id="rId1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wmf"/><Relationship Id="rId12" Type="http://schemas.openxmlformats.org/officeDocument/2006/relationships/image" Target="../media/image3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1.png"/><Relationship Id="rId11" Type="http://schemas.openxmlformats.org/officeDocument/2006/relationships/image" Target="../media/image33.png"/><Relationship Id="rId10" Type="http://schemas.openxmlformats.org/officeDocument/2006/relationships/image" Target="../media/image29.svg"/><Relationship Id="rId9" Type="http://schemas.openxmlformats.org/officeDocument/2006/relationships/image" Target="../media/image28.png"/><Relationship Id="rId14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24.wmf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544A-C6EC-4CA2-8373-7134A34FD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REBOUND: Defending Distributed Systems with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Bounded-Time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6EC47-D3E9-4E8E-959C-D4C66988C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2726" y="4055043"/>
            <a:ext cx="6686550" cy="22409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Neeraj Gandhi</a:t>
            </a:r>
            <a:r>
              <a:rPr lang="en-US" dirty="0"/>
              <a:t>, Edo Roth, Brian Sandler, </a:t>
            </a:r>
          </a:p>
          <a:p>
            <a:r>
              <a:rPr lang="en-US" dirty="0"/>
              <a:t>Andreas </a:t>
            </a:r>
            <a:r>
              <a:rPr lang="en-US" dirty="0" err="1"/>
              <a:t>Haeberlen</a:t>
            </a:r>
            <a:r>
              <a:rPr lang="en-US" dirty="0"/>
              <a:t>, Linh Thi Xuan Phan</a:t>
            </a:r>
          </a:p>
          <a:p>
            <a:endParaRPr lang="en-US" dirty="0"/>
          </a:p>
          <a:p>
            <a:r>
              <a:rPr lang="en-US" dirty="0"/>
              <a:t>Department of Computer and Information Science</a:t>
            </a:r>
          </a:p>
          <a:p>
            <a:r>
              <a:rPr lang="en-US" dirty="0"/>
              <a:t>University of Pennsylvania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67252-3470-4B15-A589-AD4E8A98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6AEA9-6B09-418F-A86F-A11CB530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AA27D6-F7BC-450B-9954-57F51CE13808}"/>
              </a:ext>
            </a:extLst>
          </p:cNvPr>
          <p:cNvCxnSpPr/>
          <p:nvPr/>
        </p:nvCxnSpPr>
        <p:spPr>
          <a:xfrm>
            <a:off x="2409825" y="3724275"/>
            <a:ext cx="71818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Orange and Black Tractor Next to Piles of Rocks">
            <a:extLst>
              <a:ext uri="{FF2B5EF4-FFF2-40B4-BE49-F238E27FC236}">
                <a16:creationId xmlns:a16="http://schemas.microsoft.com/office/drawing/2014/main" id="{799FEF62-2E9B-41FB-A347-C132CE82B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3" y="5026911"/>
            <a:ext cx="1611465" cy="1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y and White Robot">
            <a:extLst>
              <a:ext uri="{FF2B5EF4-FFF2-40B4-BE49-F238E27FC236}">
                <a16:creationId xmlns:a16="http://schemas.microsoft.com/office/drawing/2014/main" id="{FDDC61E2-990B-48BC-BD3F-17A423D7B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1"/>
          <a:stretch/>
        </p:blipFill>
        <p:spPr bwMode="auto">
          <a:xfrm>
            <a:off x="10197144" y="5067323"/>
            <a:ext cx="1611464" cy="1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Photo Of An Industrial Factory Emitting Smoke">
            <a:extLst>
              <a:ext uri="{FF2B5EF4-FFF2-40B4-BE49-F238E27FC236}">
                <a16:creationId xmlns:a16="http://schemas.microsoft.com/office/drawing/2014/main" id="{96D05818-49D9-46B2-BDE3-066301F8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2" y="863683"/>
            <a:ext cx="1611467" cy="107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White and Red Plane Beside Clouds Low-angle Photography">
            <a:extLst>
              <a:ext uri="{FF2B5EF4-FFF2-40B4-BE49-F238E27FC236}">
                <a16:creationId xmlns:a16="http://schemas.microsoft.com/office/drawing/2014/main" id="{74592C89-AA49-46D2-9758-1CE7453AF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2" y="2824701"/>
            <a:ext cx="1611466" cy="120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lack Train on Rail and Showing Smoke">
            <a:extLst>
              <a:ext uri="{FF2B5EF4-FFF2-40B4-BE49-F238E27FC236}">
                <a16:creationId xmlns:a16="http://schemas.microsoft.com/office/drawing/2014/main" id="{BCE8BFD3-080C-4E20-BB24-F74A4AABA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776" y="863683"/>
            <a:ext cx="1602582" cy="113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ack Coupe">
            <a:extLst>
              <a:ext uri="{FF2B5EF4-FFF2-40B4-BE49-F238E27FC236}">
                <a16:creationId xmlns:a16="http://schemas.microsoft.com/office/drawing/2014/main" id="{BEF22FC9-EE7B-4D7F-9B46-F2FD9A74E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71"/>
          <a:stretch/>
        </p:blipFill>
        <p:spPr bwMode="auto">
          <a:xfrm>
            <a:off x="10197144" y="2725356"/>
            <a:ext cx="1611463" cy="142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71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377A-1449-E44A-9A83-526317F3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76D1-57BD-E74A-87E2-BAE11E9C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Goal: Protect against attacks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Bounded-Time Recovery (BTR)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Approach: Detect and Recovery</a:t>
            </a:r>
          </a:p>
          <a:p>
            <a:r>
              <a:rPr lang="en-US" dirty="0"/>
              <a:t>Technique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REBOUND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D9B4A-A553-5246-A34E-B243A5F2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36E-E819-6345-B6A1-88BF5B3F5386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C4C9C-2035-42F4-AD5C-5E06314C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</p:spTree>
    <p:extLst>
      <p:ext uri="{BB962C8B-B14F-4D97-AF65-F5344CB8AC3E}">
        <p14:creationId xmlns:p14="http://schemas.microsoft.com/office/powerpoint/2010/main" val="297230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EA60-BD9D-483F-836E-D2D6ABF1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47875" cy="132556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929F4-693C-43BB-B6C3-A215C18D1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5099181" cy="30212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Threat model: </a:t>
                </a:r>
                <a:br>
                  <a:rPr lang="en-US" dirty="0"/>
                </a:br>
                <a:r>
                  <a:rPr lang="en-US" dirty="0"/>
                  <a:t>(Observable) Byzantine faults</a:t>
                </a:r>
              </a:p>
              <a:p>
                <a:r>
                  <a:rPr lang="en-US" dirty="0"/>
                  <a:t>Synchronous system</a:t>
                </a:r>
              </a:p>
              <a:p>
                <a:r>
                  <a:rPr lang="en-US" dirty="0"/>
                  <a:t>No all-to-all connectivity</a:t>
                </a:r>
              </a:p>
              <a:p>
                <a:r>
                  <a:rPr lang="en-US" dirty="0"/>
                  <a:t>Max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FLP does not apply!</a:t>
                </a:r>
              </a:p>
              <a:p>
                <a:r>
                  <a:rPr lang="en-US" dirty="0"/>
                  <a:t>Mixed criticality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929F4-693C-43BB-B6C3-A215C18D1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5099181" cy="3021283"/>
              </a:xfrm>
              <a:blipFill>
                <a:blip r:embed="rId5"/>
                <a:stretch>
                  <a:fillRect l="-2031" t="-4839" b="-5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1EE99-C7EA-4BAF-92FB-4E2ECD44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27DE6-0B81-46A8-809F-B4FAE7E9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6DD0EF-4E3E-4F0D-8FFC-DF077EDD0CC9}"/>
              </a:ext>
            </a:extLst>
          </p:cNvPr>
          <p:cNvGrpSpPr/>
          <p:nvPr/>
        </p:nvGrpSpPr>
        <p:grpSpPr>
          <a:xfrm>
            <a:off x="8460840" y="1900326"/>
            <a:ext cx="2584265" cy="1039721"/>
            <a:chOff x="5914099" y="2026735"/>
            <a:chExt cx="1397978" cy="562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8EF3D1-942E-4D24-AFAF-370BD0AB6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952" y="2026735"/>
              <a:ext cx="98808" cy="2809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165D0F-A843-4BBA-A6EF-9BF0D168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099" y="2318667"/>
              <a:ext cx="270513" cy="27051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7E05C9-0D9D-4FEF-ABBA-D172864CE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110" y="2203281"/>
              <a:ext cx="178967" cy="22060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47F2CC-3A21-479C-898E-6CD1F9854729}"/>
                </a:ext>
              </a:extLst>
            </p:cNvPr>
            <p:cNvSpPr/>
            <p:nvPr/>
          </p:nvSpPr>
          <p:spPr>
            <a:xfrm>
              <a:off x="6405464" y="2232638"/>
              <a:ext cx="171073" cy="159333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6EEB09-7345-4F0A-A98C-B9C927FCECEB}"/>
                </a:ext>
              </a:extLst>
            </p:cNvPr>
            <p:cNvSpPr/>
            <p:nvPr/>
          </p:nvSpPr>
          <p:spPr>
            <a:xfrm>
              <a:off x="6719098" y="2232638"/>
              <a:ext cx="171073" cy="159333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1E3957-E828-4440-AD35-D9BB9714EF06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6098760" y="2167221"/>
              <a:ext cx="306704" cy="145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E296EA-AE12-4B8A-AA56-0858B8C187BA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6184612" y="2312305"/>
              <a:ext cx="220852" cy="141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66A3B6-C771-4E0F-AE68-4CA30EBE59C7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6576537" y="2312305"/>
              <a:ext cx="142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2354C-F766-4645-9677-2A1B162AED1D}"/>
                </a:ext>
              </a:extLst>
            </p:cNvPr>
            <p:cNvCxnSpPr/>
            <p:nvPr/>
          </p:nvCxnSpPr>
          <p:spPr>
            <a:xfrm>
              <a:off x="6895254" y="2313187"/>
              <a:ext cx="215932" cy="4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201E19-0957-48C7-8563-4F2638CC40FC}"/>
              </a:ext>
            </a:extLst>
          </p:cNvPr>
          <p:cNvGrpSpPr/>
          <p:nvPr/>
        </p:nvGrpSpPr>
        <p:grpSpPr>
          <a:xfrm>
            <a:off x="8516299" y="1215472"/>
            <a:ext cx="2135625" cy="500063"/>
            <a:chOff x="6043321" y="1751623"/>
            <a:chExt cx="1155283" cy="27051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B8147A-641F-4044-8D9F-E3D28F20F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321" y="1751623"/>
              <a:ext cx="270513" cy="27051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74B8D-8E10-44A9-AD36-D2C9177C63CF}"/>
                </a:ext>
              </a:extLst>
            </p:cNvPr>
            <p:cNvSpPr/>
            <p:nvPr/>
          </p:nvSpPr>
          <p:spPr>
            <a:xfrm>
              <a:off x="6537793" y="1810898"/>
              <a:ext cx="171073" cy="159333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D01FBF-2BA7-4FBD-BB03-3D42423D4E94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6313834" y="1886880"/>
              <a:ext cx="220852" cy="3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BEAF3A-9B94-43BC-8656-86D49A340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9353" y="1757255"/>
              <a:ext cx="259251" cy="259251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5C0D98-0FE7-43C0-AA5B-D93E84ABED81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flipV="1">
              <a:off x="6708867" y="1886881"/>
              <a:ext cx="230486" cy="3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51E067-4DA4-4DE7-8248-4042943D2B69}"/>
              </a:ext>
            </a:extLst>
          </p:cNvPr>
          <p:cNvGrpSpPr/>
          <p:nvPr/>
        </p:nvGrpSpPr>
        <p:grpSpPr>
          <a:xfrm>
            <a:off x="8460840" y="3714846"/>
            <a:ext cx="3308823" cy="1061430"/>
            <a:chOff x="5728607" y="2782172"/>
            <a:chExt cx="1789934" cy="57418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13B703-7C0C-49BE-A21F-713C36A6A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460" y="2782172"/>
              <a:ext cx="98808" cy="280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B7F45F0-13CF-4BBF-8E84-6ABD696BC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607" y="3085848"/>
              <a:ext cx="270513" cy="270513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848486-1055-4E62-9AB7-418040534923}"/>
                </a:ext>
              </a:extLst>
            </p:cNvPr>
            <p:cNvSpPr/>
            <p:nvPr/>
          </p:nvSpPr>
          <p:spPr>
            <a:xfrm>
              <a:off x="6219972" y="2983477"/>
              <a:ext cx="171073" cy="159333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3BFE0F-8916-4E9F-8DCF-80708836A286}"/>
                </a:ext>
              </a:extLst>
            </p:cNvPr>
            <p:cNvSpPr/>
            <p:nvPr/>
          </p:nvSpPr>
          <p:spPr>
            <a:xfrm>
              <a:off x="6533607" y="2983477"/>
              <a:ext cx="171073" cy="159333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626B4D-7084-43D8-9ACE-4ED6BD78BED4}"/>
                </a:ext>
              </a:extLst>
            </p:cNvPr>
            <p:cNvSpPr/>
            <p:nvPr/>
          </p:nvSpPr>
          <p:spPr>
            <a:xfrm>
              <a:off x="6853067" y="2983477"/>
              <a:ext cx="171073" cy="159333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B9D4641-CA24-4D16-BD55-C1957047DDEE}"/>
                </a:ext>
              </a:extLst>
            </p:cNvPr>
            <p:cNvCxnSpPr/>
            <p:nvPr/>
          </p:nvCxnSpPr>
          <p:spPr>
            <a:xfrm>
              <a:off x="5913268" y="2874170"/>
              <a:ext cx="306704" cy="188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CAB841B-B4D0-4B61-9B9E-37E1A4079D90}"/>
                </a:ext>
              </a:extLst>
            </p:cNvPr>
            <p:cNvCxnSpPr/>
            <p:nvPr/>
          </p:nvCxnSpPr>
          <p:spPr>
            <a:xfrm flipV="1">
              <a:off x="5999121" y="3063144"/>
              <a:ext cx="220852" cy="203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C11824-6117-45D6-8DB9-06CF1C1B7923}"/>
                </a:ext>
              </a:extLst>
            </p:cNvPr>
            <p:cNvCxnSpPr/>
            <p:nvPr/>
          </p:nvCxnSpPr>
          <p:spPr>
            <a:xfrm>
              <a:off x="6391046" y="3063144"/>
              <a:ext cx="142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0F25B5-F90A-46BE-917A-DED760E784BC}"/>
                </a:ext>
              </a:extLst>
            </p:cNvPr>
            <p:cNvCxnSpPr/>
            <p:nvPr/>
          </p:nvCxnSpPr>
          <p:spPr>
            <a:xfrm>
              <a:off x="6704680" y="3063144"/>
              <a:ext cx="142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AC121D7-30D5-4608-A519-0C56E3A71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804" y="2924775"/>
              <a:ext cx="276737" cy="276737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D8C3C3-91B9-45AD-99CF-79D9D6F7E5E9}"/>
                </a:ext>
              </a:extLst>
            </p:cNvPr>
            <p:cNvCxnSpPr>
              <a:stCxn id="27" idx="3"/>
              <a:endCxn id="32" idx="1"/>
            </p:cNvCxnSpPr>
            <p:nvPr/>
          </p:nvCxnSpPr>
          <p:spPr>
            <a:xfrm>
              <a:off x="7024140" y="3063144"/>
              <a:ext cx="2176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1C5F77-D66E-40D0-B2DF-D7D32AE1AFDB}"/>
              </a:ext>
            </a:extLst>
          </p:cNvPr>
          <p:cNvGrpSpPr/>
          <p:nvPr/>
        </p:nvGrpSpPr>
        <p:grpSpPr>
          <a:xfrm>
            <a:off x="8616018" y="2915686"/>
            <a:ext cx="2741339" cy="708454"/>
            <a:chOff x="6039108" y="2470736"/>
            <a:chExt cx="1482950" cy="38324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88CE9D-25B6-49FD-A473-E3B66F5A9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407" y="2470736"/>
              <a:ext cx="349651" cy="38324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C3D0325-C356-408A-BE83-488E6252E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108" y="2536276"/>
              <a:ext cx="98808" cy="280971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80D38E-96CA-430A-8AA2-AEE79306B705}"/>
                </a:ext>
              </a:extLst>
            </p:cNvPr>
            <p:cNvSpPr/>
            <p:nvPr/>
          </p:nvSpPr>
          <p:spPr>
            <a:xfrm>
              <a:off x="6400055" y="2610616"/>
              <a:ext cx="171073" cy="159333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8ACDF5-B555-4AA4-9F50-474D3760A932}"/>
                </a:ext>
              </a:extLst>
            </p:cNvPr>
            <p:cNvSpPr/>
            <p:nvPr/>
          </p:nvSpPr>
          <p:spPr>
            <a:xfrm>
              <a:off x="6713689" y="2610616"/>
              <a:ext cx="171073" cy="159333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AE78D90-8430-4E1C-A2F5-C5E9804D754A}"/>
                </a:ext>
              </a:extLst>
            </p:cNvPr>
            <p:cNvCxnSpPr/>
            <p:nvPr/>
          </p:nvCxnSpPr>
          <p:spPr>
            <a:xfrm>
              <a:off x="6179203" y="2710085"/>
              <a:ext cx="220852" cy="3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88BD86A-8B7E-40C7-B4CE-93CE5E56485C}"/>
                </a:ext>
              </a:extLst>
            </p:cNvPr>
            <p:cNvCxnSpPr/>
            <p:nvPr/>
          </p:nvCxnSpPr>
          <p:spPr>
            <a:xfrm flipV="1">
              <a:off x="6884763" y="2710086"/>
              <a:ext cx="230486" cy="3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BABD1B4-8DBC-433B-B020-3409538139F1}"/>
                </a:ext>
              </a:extLst>
            </p:cNvPr>
            <p:cNvCxnSpPr/>
            <p:nvPr/>
          </p:nvCxnSpPr>
          <p:spPr>
            <a:xfrm>
              <a:off x="6575784" y="2713770"/>
              <a:ext cx="137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A41155-A19D-4CB3-907D-183B220E7ED2}"/>
              </a:ext>
            </a:extLst>
          </p:cNvPr>
          <p:cNvCxnSpPr>
            <a:cxnSpLocks/>
          </p:cNvCxnSpPr>
          <p:nvPr/>
        </p:nvCxnSpPr>
        <p:spPr>
          <a:xfrm>
            <a:off x="639168" y="5542240"/>
            <a:ext cx="67813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68D97A1-AE91-4B6B-AD69-DEF43574F044}"/>
              </a:ext>
            </a:extLst>
          </p:cNvPr>
          <p:cNvSpPr txBox="1"/>
          <p:nvPr/>
        </p:nvSpPr>
        <p:spPr>
          <a:xfrm>
            <a:off x="6303664" y="5559979"/>
            <a:ext cx="111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761FCD-9928-45FF-A59C-13783CC16AD2}"/>
              </a:ext>
            </a:extLst>
          </p:cNvPr>
          <p:cNvCxnSpPr>
            <a:cxnSpLocks/>
          </p:cNvCxnSpPr>
          <p:nvPr/>
        </p:nvCxnSpPr>
        <p:spPr>
          <a:xfrm>
            <a:off x="629643" y="5189815"/>
            <a:ext cx="0" cy="695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16932E-9B5A-4052-BFBC-C5502EFBA7C4}"/>
              </a:ext>
            </a:extLst>
          </p:cNvPr>
          <p:cNvCxnSpPr>
            <a:cxnSpLocks/>
          </p:cNvCxnSpPr>
          <p:nvPr/>
        </p:nvCxnSpPr>
        <p:spPr>
          <a:xfrm>
            <a:off x="2687043" y="5182907"/>
            <a:ext cx="0" cy="695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5BAD10-927B-4801-9EAE-40612CBD9C1C}"/>
              </a:ext>
            </a:extLst>
          </p:cNvPr>
          <p:cNvCxnSpPr>
            <a:cxnSpLocks/>
          </p:cNvCxnSpPr>
          <p:nvPr/>
        </p:nvCxnSpPr>
        <p:spPr>
          <a:xfrm>
            <a:off x="4744443" y="5175999"/>
            <a:ext cx="0" cy="695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CF7229-6690-4980-B2A3-1426FDAC44E5}"/>
              </a:ext>
            </a:extLst>
          </p:cNvPr>
          <p:cNvCxnSpPr>
            <a:cxnSpLocks/>
          </p:cNvCxnSpPr>
          <p:nvPr/>
        </p:nvCxnSpPr>
        <p:spPr>
          <a:xfrm>
            <a:off x="6801843" y="5169091"/>
            <a:ext cx="0" cy="695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411797-F6C0-4DFA-A247-6264EE57AF13}"/>
              </a:ext>
            </a:extLst>
          </p:cNvPr>
          <p:cNvSpPr txBox="1"/>
          <p:nvPr/>
        </p:nvSpPr>
        <p:spPr>
          <a:xfrm>
            <a:off x="1105894" y="5598081"/>
            <a:ext cx="111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DD2F5A-77B0-40CF-B695-9049D842B2C1}"/>
              </a:ext>
            </a:extLst>
          </p:cNvPr>
          <p:cNvSpPr txBox="1"/>
          <p:nvPr/>
        </p:nvSpPr>
        <p:spPr>
          <a:xfrm>
            <a:off x="3163293" y="5598081"/>
            <a:ext cx="111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77FDBE-F36D-4D3A-B1DF-00FE70F376E3}"/>
              </a:ext>
            </a:extLst>
          </p:cNvPr>
          <p:cNvSpPr txBox="1"/>
          <p:nvPr/>
        </p:nvSpPr>
        <p:spPr>
          <a:xfrm>
            <a:off x="5220692" y="5598081"/>
            <a:ext cx="111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2</a:t>
            </a:r>
          </a:p>
        </p:txBody>
      </p:sp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9468621E-38A9-4E9E-9A82-B9EFA3F258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74520" y="3727554"/>
            <a:ext cx="3865080" cy="118304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78F3F5F-9432-4B9F-B797-FA7A4C6564EC}"/>
              </a:ext>
            </a:extLst>
          </p:cNvPr>
          <p:cNvGrpSpPr/>
          <p:nvPr/>
        </p:nvGrpSpPr>
        <p:grpSpPr>
          <a:xfrm>
            <a:off x="6238155" y="1225883"/>
            <a:ext cx="2097816" cy="3663979"/>
            <a:chOff x="6238155" y="1225883"/>
            <a:chExt cx="2097816" cy="3663979"/>
          </a:xfrm>
        </p:grpSpPr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29D47D5B-D378-4E50-A87D-B4266D1EBC24}"/>
                </a:ext>
              </a:extLst>
            </p:cNvPr>
            <p:cNvSpPr/>
            <p:nvPr/>
          </p:nvSpPr>
          <p:spPr>
            <a:xfrm>
              <a:off x="7772886" y="1329058"/>
              <a:ext cx="563085" cy="3560804"/>
            </a:xfrm>
            <a:prstGeom prst="downArrow">
              <a:avLst/>
            </a:prstGeom>
            <a:gradFill flip="none" rotWithShape="1">
              <a:gsLst>
                <a:gs pos="0">
                  <a:srgbClr val="00B050"/>
                </a:gs>
                <a:gs pos="38000">
                  <a:srgbClr val="FFFF00"/>
                </a:gs>
                <a:gs pos="66000">
                  <a:schemeClr val="accent2"/>
                </a:gs>
                <a:gs pos="100000">
                  <a:srgbClr val="FF0000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8421AF-E92A-4EDB-BD30-983DE9BE5A69}"/>
                </a:ext>
              </a:extLst>
            </p:cNvPr>
            <p:cNvSpPr txBox="1"/>
            <p:nvPr/>
          </p:nvSpPr>
          <p:spPr>
            <a:xfrm>
              <a:off x="6303664" y="1225883"/>
              <a:ext cx="1573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Most Critical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4B9DC-CBBE-45C4-A589-2060B1383439}"/>
                </a:ext>
              </a:extLst>
            </p:cNvPr>
            <p:cNvSpPr txBox="1"/>
            <p:nvPr/>
          </p:nvSpPr>
          <p:spPr>
            <a:xfrm>
              <a:off x="6238155" y="4240924"/>
              <a:ext cx="1573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Least Critical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06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BE73BFA-CF50-4AED-9DDB-60A195C74CB7}"/>
              </a:ext>
            </a:extLst>
          </p:cNvPr>
          <p:cNvGrpSpPr/>
          <p:nvPr/>
        </p:nvGrpSpPr>
        <p:grpSpPr>
          <a:xfrm>
            <a:off x="8541261" y="3271823"/>
            <a:ext cx="2661831" cy="2538982"/>
            <a:chOff x="7773158" y="3781454"/>
            <a:chExt cx="2661831" cy="2538982"/>
          </a:xfrm>
        </p:grpSpPr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C3B19787-144F-41A9-89EF-9DDC6D253A60}"/>
                </a:ext>
              </a:extLst>
            </p:cNvPr>
            <p:cNvSpPr/>
            <p:nvPr/>
          </p:nvSpPr>
          <p:spPr>
            <a:xfrm>
              <a:off x="7773158" y="3781454"/>
              <a:ext cx="2088514" cy="2039373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4481E48-5733-4249-8872-11BDDE19CFAF}"/>
                </a:ext>
              </a:extLst>
            </p:cNvPr>
            <p:cNvCxnSpPr>
              <a:cxnSpLocks/>
            </p:cNvCxnSpPr>
            <p:nvPr/>
          </p:nvCxnSpPr>
          <p:spPr>
            <a:xfrm>
              <a:off x="7773158" y="4256490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F424EA9-195B-49B2-B8EC-6A101F0201DF}"/>
                </a:ext>
              </a:extLst>
            </p:cNvPr>
            <p:cNvCxnSpPr>
              <a:endCxn id="221" idx="2"/>
            </p:cNvCxnSpPr>
            <p:nvPr/>
          </p:nvCxnSpPr>
          <p:spPr>
            <a:xfrm>
              <a:off x="7773158" y="5820827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8903E34-BAC3-4F8F-9176-B6097A76E63A}"/>
                </a:ext>
              </a:extLst>
            </p:cNvPr>
            <p:cNvCxnSpPr>
              <a:cxnSpLocks/>
            </p:cNvCxnSpPr>
            <p:nvPr/>
          </p:nvCxnSpPr>
          <p:spPr>
            <a:xfrm>
              <a:off x="9869862" y="3781454"/>
              <a:ext cx="0" cy="221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88EC3E98-3C26-4194-8A51-5D11B34591E1}"/>
                </a:ext>
              </a:extLst>
            </p:cNvPr>
            <p:cNvSpPr/>
            <p:nvPr/>
          </p:nvSpPr>
          <p:spPr>
            <a:xfrm rot="11700000">
              <a:off x="8498976" y="4511994"/>
              <a:ext cx="1206065" cy="1206065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18EDF73-D8BA-441F-B250-7C32C29C204E}"/>
                </a:ext>
              </a:extLst>
            </p:cNvPr>
            <p:cNvCxnSpPr>
              <a:cxnSpLocks/>
            </p:cNvCxnSpPr>
            <p:nvPr/>
          </p:nvCxnSpPr>
          <p:spPr>
            <a:xfrm>
              <a:off x="8535192" y="4477967"/>
              <a:ext cx="162126" cy="162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7A916BE-237C-4EB7-8AFF-099A7E03EEA3}"/>
                </a:ext>
              </a:extLst>
            </p:cNvPr>
            <p:cNvCxnSpPr>
              <a:cxnSpLocks/>
              <a:stCxn id="223" idx="2"/>
            </p:cNvCxnSpPr>
            <p:nvPr/>
          </p:nvCxnSpPr>
          <p:spPr>
            <a:xfrm>
              <a:off x="9567788" y="5498037"/>
              <a:ext cx="105168" cy="117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8A911F7-E2F8-4B17-9635-F85BC409D8CC}"/>
                </a:ext>
              </a:extLst>
            </p:cNvPr>
            <p:cNvCxnSpPr>
              <a:endCxn id="223" idx="0"/>
            </p:cNvCxnSpPr>
            <p:nvPr/>
          </p:nvCxnSpPr>
          <p:spPr>
            <a:xfrm flipV="1">
              <a:off x="8535192" y="5498980"/>
              <a:ext cx="101815" cy="116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7AC7CDD-CC72-4AC9-ACBD-96F842F05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0830" y="4477967"/>
              <a:ext cx="162126" cy="162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D643BBF2-5573-419A-9868-47898FDCD0B7}"/>
                </a:ext>
              </a:extLst>
            </p:cNvPr>
            <p:cNvSpPr/>
            <p:nvPr/>
          </p:nvSpPr>
          <p:spPr>
            <a:xfrm rot="10800000">
              <a:off x="8338281" y="4256488"/>
              <a:ext cx="2072725" cy="2063944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C132442-2274-46AF-A3A4-1968ACCD24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352" y="4264679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71F0895-6FAC-4E09-A190-3874796C552C}"/>
                </a:ext>
              </a:extLst>
            </p:cNvPr>
            <p:cNvCxnSpPr>
              <a:cxnSpLocks/>
            </p:cNvCxnSpPr>
            <p:nvPr/>
          </p:nvCxnSpPr>
          <p:spPr>
            <a:xfrm>
              <a:off x="8338285" y="6099298"/>
              <a:ext cx="0" cy="221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3BD03C2-0C69-4891-9BE9-1070195E9B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331" y="5820827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DAFB41D-F1BC-49DC-A96F-F58B6A9EC673}"/>
                </a:ext>
              </a:extLst>
            </p:cNvPr>
            <p:cNvSpPr txBox="1"/>
            <p:nvPr/>
          </p:nvSpPr>
          <p:spPr>
            <a:xfrm>
              <a:off x="8535192" y="3975300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328D8E2D-5E90-4EF3-BB97-3E5614DA8C03}"/>
                </a:ext>
              </a:extLst>
            </p:cNvPr>
            <p:cNvSpPr txBox="1"/>
            <p:nvPr/>
          </p:nvSpPr>
          <p:spPr>
            <a:xfrm>
              <a:off x="9189244" y="3966067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B39FEF86-91A4-44AD-BF1D-F3C00E23C6B8}"/>
                </a:ext>
              </a:extLst>
            </p:cNvPr>
            <p:cNvSpPr txBox="1"/>
            <p:nvPr/>
          </p:nvSpPr>
          <p:spPr>
            <a:xfrm>
              <a:off x="8524166" y="5545107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940D1EB-6C1B-4F3A-966E-8F1679B1FC09}"/>
                </a:ext>
              </a:extLst>
            </p:cNvPr>
            <p:cNvSpPr txBox="1"/>
            <p:nvPr/>
          </p:nvSpPr>
          <p:spPr>
            <a:xfrm>
              <a:off x="9179513" y="5545107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7B30E29-EE85-4332-A58F-40CAB8D66C4E}"/>
                </a:ext>
              </a:extLst>
            </p:cNvPr>
            <p:cNvSpPr/>
            <p:nvPr/>
          </p:nvSpPr>
          <p:spPr>
            <a:xfrm>
              <a:off x="8027447" y="4006981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EC22B0F1-2BED-4955-80CD-EA8EC67C2DE4}"/>
                </a:ext>
              </a:extLst>
            </p:cNvPr>
            <p:cNvSpPr/>
            <p:nvPr/>
          </p:nvSpPr>
          <p:spPr>
            <a:xfrm>
              <a:off x="9622860" y="3993382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15947534-7478-4FE2-98EE-69CF8B3B072F}"/>
                </a:ext>
              </a:extLst>
            </p:cNvPr>
            <p:cNvSpPr/>
            <p:nvPr/>
          </p:nvSpPr>
          <p:spPr>
            <a:xfrm>
              <a:off x="9622860" y="5576467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07D86C5-0327-46C4-9C1C-34261D7D321F}"/>
                </a:ext>
              </a:extLst>
            </p:cNvPr>
            <p:cNvSpPr/>
            <p:nvPr/>
          </p:nvSpPr>
          <p:spPr>
            <a:xfrm>
              <a:off x="8029466" y="5586552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CDB68D-63D9-4BD2-85C9-1B5114BA6528}"/>
              </a:ext>
            </a:extLst>
          </p:cNvPr>
          <p:cNvGrpSpPr/>
          <p:nvPr/>
        </p:nvGrpSpPr>
        <p:grpSpPr>
          <a:xfrm>
            <a:off x="324821" y="3271823"/>
            <a:ext cx="2661831" cy="3050288"/>
            <a:chOff x="324821" y="3271823"/>
            <a:chExt cx="2661831" cy="305028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E5BD44-AFFD-4395-849B-EC155EFEF841}"/>
                </a:ext>
              </a:extLst>
            </p:cNvPr>
            <p:cNvGrpSpPr/>
            <p:nvPr/>
          </p:nvGrpSpPr>
          <p:grpSpPr>
            <a:xfrm>
              <a:off x="324821" y="3271823"/>
              <a:ext cx="2661831" cy="2538982"/>
              <a:chOff x="324821" y="3271823"/>
              <a:chExt cx="2661831" cy="2538982"/>
            </a:xfrm>
          </p:grpSpPr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81DFD1F1-7002-4CED-AB4E-B0EF1DD0AE6E}"/>
                  </a:ext>
                </a:extLst>
              </p:cNvPr>
              <p:cNvSpPr/>
              <p:nvPr/>
            </p:nvSpPr>
            <p:spPr>
              <a:xfrm>
                <a:off x="324821" y="3271823"/>
                <a:ext cx="2088514" cy="2039373"/>
              </a:xfrm>
              <a:custGeom>
                <a:avLst/>
                <a:gdLst>
                  <a:gd name="connsiteX0" fmla="*/ 0 w 1147482"/>
                  <a:gd name="connsiteY0" fmla="*/ 1075764 h 1075764"/>
                  <a:gd name="connsiteX1" fmla="*/ 0 w 1147482"/>
                  <a:gd name="connsiteY1" fmla="*/ 0 h 1075764"/>
                  <a:gd name="connsiteX2" fmla="*/ 1147482 w 1147482"/>
                  <a:gd name="connsiteY2" fmla="*/ 0 h 1075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7482" h="1075764">
                    <a:moveTo>
                      <a:pt x="0" y="1075764"/>
                    </a:moveTo>
                    <a:lnTo>
                      <a:pt x="0" y="0"/>
                    </a:lnTo>
                    <a:lnTo>
                      <a:pt x="114748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1158D31-EF3C-48D9-A1BD-36F524A1E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821" y="3746859"/>
                <a:ext cx="2866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B8FDCCE-5AEC-433F-AC69-5EA8D264FF5A}"/>
                  </a:ext>
                </a:extLst>
              </p:cNvPr>
              <p:cNvCxnSpPr>
                <a:endCxn id="121" idx="2"/>
              </p:cNvCxnSpPr>
              <p:nvPr/>
            </p:nvCxnSpPr>
            <p:spPr>
              <a:xfrm>
                <a:off x="324821" y="5311196"/>
                <a:ext cx="2866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7A2E5D-8CCD-4356-BE29-22FE820CB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525" y="3271823"/>
                <a:ext cx="0" cy="2211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6C5E3C39-6D02-496D-BDE6-3F169E03D3CC}"/>
                  </a:ext>
                </a:extLst>
              </p:cNvPr>
              <p:cNvSpPr/>
              <p:nvPr/>
            </p:nvSpPr>
            <p:spPr>
              <a:xfrm rot="11700000">
                <a:off x="1050639" y="4002363"/>
                <a:ext cx="1206065" cy="1206065"/>
              </a:xfrm>
              <a:prstGeom prst="arc">
                <a:avLst>
                  <a:gd name="adj1" fmla="val 18327203"/>
                  <a:gd name="adj2" fmla="val 122658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7C54443-F904-4748-8BB6-4C5FE4148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6855" y="3968336"/>
                <a:ext cx="162126" cy="1621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54D8A6F-B6C4-4A19-BC29-3A460752D4FA}"/>
                  </a:ext>
                </a:extLst>
              </p:cNvPr>
              <p:cNvCxnSpPr>
                <a:cxnSpLocks/>
                <a:stCxn id="123" idx="2"/>
              </p:cNvCxnSpPr>
              <p:nvPr/>
            </p:nvCxnSpPr>
            <p:spPr>
              <a:xfrm>
                <a:off x="2119451" y="4988406"/>
                <a:ext cx="105168" cy="117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8ADA2D1-0D9D-447C-B55E-57D6BA9B2632}"/>
                  </a:ext>
                </a:extLst>
              </p:cNvPr>
              <p:cNvCxnSpPr>
                <a:endCxn id="123" idx="0"/>
              </p:cNvCxnSpPr>
              <p:nvPr/>
            </p:nvCxnSpPr>
            <p:spPr>
              <a:xfrm flipV="1">
                <a:off x="1086855" y="4989349"/>
                <a:ext cx="101815" cy="1167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E3377C1E-B554-4FD4-B5AB-D5BFDE51FD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2493" y="3968336"/>
                <a:ext cx="162126" cy="1621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Freeform 37">
                <a:extLst>
                  <a:ext uri="{FF2B5EF4-FFF2-40B4-BE49-F238E27FC236}">
                    <a16:creationId xmlns:a16="http://schemas.microsoft.com/office/drawing/2014/main" id="{0392A12B-C710-422D-9138-6FEBA8BEC166}"/>
                  </a:ext>
                </a:extLst>
              </p:cNvPr>
              <p:cNvSpPr/>
              <p:nvPr/>
            </p:nvSpPr>
            <p:spPr>
              <a:xfrm rot="10800000">
                <a:off x="889944" y="3746857"/>
                <a:ext cx="2072725" cy="2063944"/>
              </a:xfrm>
              <a:custGeom>
                <a:avLst/>
                <a:gdLst>
                  <a:gd name="connsiteX0" fmla="*/ 0 w 1147482"/>
                  <a:gd name="connsiteY0" fmla="*/ 1075764 h 1075764"/>
                  <a:gd name="connsiteX1" fmla="*/ 0 w 1147482"/>
                  <a:gd name="connsiteY1" fmla="*/ 0 h 1075764"/>
                  <a:gd name="connsiteX2" fmla="*/ 1147482 w 1147482"/>
                  <a:gd name="connsiteY2" fmla="*/ 0 h 1075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7482" h="1075764">
                    <a:moveTo>
                      <a:pt x="0" y="1075764"/>
                    </a:moveTo>
                    <a:lnTo>
                      <a:pt x="0" y="0"/>
                    </a:lnTo>
                    <a:lnTo>
                      <a:pt x="114748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E15F24C-2A3B-4280-88EE-5169C7DAC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15" y="3755048"/>
                <a:ext cx="2866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27C4196-4EBC-4E58-AC34-7898F2733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948" y="5589667"/>
                <a:ext cx="0" cy="2211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D1230AD-5C92-407A-A8A3-F16B4D116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994" y="5311196"/>
                <a:ext cx="2866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852AC50-50B5-4B80-A30B-E8AA49A08AEA}"/>
                  </a:ext>
                </a:extLst>
              </p:cNvPr>
              <p:cNvSpPr txBox="1"/>
              <p:nvPr/>
            </p:nvSpPr>
            <p:spPr>
              <a:xfrm>
                <a:off x="1086855" y="3465669"/>
                <a:ext cx="65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F06537B-E83B-4DBE-9022-BDBB0B343D53}"/>
                  </a:ext>
                </a:extLst>
              </p:cNvPr>
              <p:cNvSpPr txBox="1"/>
              <p:nvPr/>
            </p:nvSpPr>
            <p:spPr>
              <a:xfrm>
                <a:off x="1740907" y="3456436"/>
                <a:ext cx="65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ECF13CE-A447-4F60-900B-ACFFE746AD5A}"/>
                  </a:ext>
                </a:extLst>
              </p:cNvPr>
              <p:cNvSpPr txBox="1"/>
              <p:nvPr/>
            </p:nvSpPr>
            <p:spPr>
              <a:xfrm>
                <a:off x="1075829" y="5035476"/>
                <a:ext cx="65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2373E14-06A2-44F6-92C9-9A33C70762FE}"/>
                  </a:ext>
                </a:extLst>
              </p:cNvPr>
              <p:cNvSpPr txBox="1"/>
              <p:nvPr/>
            </p:nvSpPr>
            <p:spPr>
              <a:xfrm>
                <a:off x="1731176" y="5035476"/>
                <a:ext cx="65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A34EA7-8648-43B8-AA66-541B6D06B8F8}"/>
                  </a:ext>
                </a:extLst>
              </p:cNvPr>
              <p:cNvSpPr/>
              <p:nvPr/>
            </p:nvSpPr>
            <p:spPr>
              <a:xfrm>
                <a:off x="579110" y="3497350"/>
                <a:ext cx="522041" cy="52204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16C6B8F-948C-4777-B20C-AB74AF56352A}"/>
                  </a:ext>
                </a:extLst>
              </p:cNvPr>
              <p:cNvSpPr/>
              <p:nvPr/>
            </p:nvSpPr>
            <p:spPr>
              <a:xfrm>
                <a:off x="2174523" y="3483751"/>
                <a:ext cx="522041" cy="52204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52B4B4C-712C-4C97-B574-9728ED803419}"/>
                  </a:ext>
                </a:extLst>
              </p:cNvPr>
              <p:cNvSpPr/>
              <p:nvPr/>
            </p:nvSpPr>
            <p:spPr>
              <a:xfrm>
                <a:off x="2174523" y="5066836"/>
                <a:ext cx="522041" cy="52204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82EA2C3-B54F-46C9-B289-44AE4C348BE8}"/>
                  </a:ext>
                </a:extLst>
              </p:cNvPr>
              <p:cNvSpPr/>
              <p:nvPr/>
            </p:nvSpPr>
            <p:spPr>
              <a:xfrm>
                <a:off x="581129" y="5076921"/>
                <a:ext cx="522041" cy="52204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7CFB519-B39E-4DAD-B2DC-E9721093294E}"/>
                </a:ext>
              </a:extLst>
            </p:cNvPr>
            <p:cNvSpPr/>
            <p:nvPr/>
          </p:nvSpPr>
          <p:spPr>
            <a:xfrm>
              <a:off x="1045649" y="6005147"/>
              <a:ext cx="1073802" cy="316964"/>
            </a:xfrm>
            <a:prstGeom prst="rect">
              <a:avLst/>
            </a:prstGeom>
            <a:solidFill>
              <a:srgbClr val="0125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No Faults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7E422B-7F50-439F-B2ED-CE10A440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70576" cy="1325563"/>
          </a:xfrm>
        </p:spPr>
        <p:txBody>
          <a:bodyPr/>
          <a:lstStyle/>
          <a:p>
            <a:r>
              <a:rPr lang="en-US" dirty="0"/>
              <a:t>Modes and Transitions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DA811-465B-4C37-A39C-96E41A4C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3E727-1BC7-483D-9201-6019A072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5A2DEC-B532-47B8-B89D-AE413AFFA976}"/>
              </a:ext>
            </a:extLst>
          </p:cNvPr>
          <p:cNvGrpSpPr/>
          <p:nvPr/>
        </p:nvGrpSpPr>
        <p:grpSpPr>
          <a:xfrm>
            <a:off x="5656120" y="488526"/>
            <a:ext cx="4817233" cy="2609049"/>
            <a:chOff x="5656120" y="488526"/>
            <a:chExt cx="4817233" cy="260904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F229C89-9129-4248-8508-A108A27B4362}"/>
                </a:ext>
              </a:extLst>
            </p:cNvPr>
            <p:cNvSpPr/>
            <p:nvPr/>
          </p:nvSpPr>
          <p:spPr>
            <a:xfrm>
              <a:off x="8089296" y="488526"/>
              <a:ext cx="1073802" cy="619567"/>
            </a:xfrm>
            <a:prstGeom prst="rect">
              <a:avLst/>
            </a:prstGeom>
            <a:solidFill>
              <a:srgbClr val="0125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No Faults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9ACAC58-E6D5-43F9-A056-2A878065B576}"/>
                </a:ext>
              </a:extLst>
            </p:cNvPr>
            <p:cNvSpPr/>
            <p:nvPr/>
          </p:nvSpPr>
          <p:spPr>
            <a:xfrm>
              <a:off x="6732209" y="1638931"/>
              <a:ext cx="1073802" cy="619567"/>
            </a:xfrm>
            <a:prstGeom prst="rect">
              <a:avLst/>
            </a:prstGeom>
            <a:solidFill>
              <a:srgbClr val="0125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Node 2 Faulty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798654-81D5-4874-88B5-00D65E5D2745}"/>
                </a:ext>
              </a:extLst>
            </p:cNvPr>
            <p:cNvSpPr/>
            <p:nvPr/>
          </p:nvSpPr>
          <p:spPr>
            <a:xfrm>
              <a:off x="8474041" y="1638928"/>
              <a:ext cx="1073802" cy="619567"/>
            </a:xfrm>
            <a:prstGeom prst="rect">
              <a:avLst/>
            </a:prstGeom>
            <a:solidFill>
              <a:srgbClr val="0125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Link 1-2 Faulty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975622C-0CE6-412A-9E6A-303AA663F43F}"/>
                </a:ext>
              </a:extLst>
            </p:cNvPr>
            <p:cNvSpPr/>
            <p:nvPr/>
          </p:nvSpPr>
          <p:spPr>
            <a:xfrm>
              <a:off x="5656120" y="2389932"/>
              <a:ext cx="1170112" cy="619567"/>
            </a:xfrm>
            <a:prstGeom prst="rect">
              <a:avLst/>
            </a:prstGeom>
            <a:solidFill>
              <a:srgbClr val="0125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Nodes 1&amp;2 Faulty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FA8B419-3420-48A1-8131-1ADB637DE9D0}"/>
                </a:ext>
              </a:extLst>
            </p:cNvPr>
            <p:cNvSpPr txBox="1"/>
            <p:nvPr/>
          </p:nvSpPr>
          <p:spPr>
            <a:xfrm>
              <a:off x="7505850" y="2574355"/>
              <a:ext cx="45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3986428-9155-4F75-A890-EC201F673F66}"/>
                </a:ext>
              </a:extLst>
            </p:cNvPr>
            <p:cNvSpPr txBox="1"/>
            <p:nvPr/>
          </p:nvSpPr>
          <p:spPr>
            <a:xfrm>
              <a:off x="10019568" y="1866573"/>
              <a:ext cx="45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…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7872DB2-74F0-4A93-BCC7-877BA01FF3B5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 flipH="1">
              <a:off x="7269110" y="1110801"/>
              <a:ext cx="1408043" cy="528130"/>
            </a:xfrm>
            <a:prstGeom prst="straightConnector1">
              <a:avLst/>
            </a:prstGeom>
            <a:ln w="38100">
              <a:solidFill>
                <a:srgbClr val="9500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D215766-3283-47E1-B39A-35B57149C927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8677153" y="1110801"/>
              <a:ext cx="333789" cy="528127"/>
            </a:xfrm>
            <a:prstGeom prst="straightConnector1">
              <a:avLst/>
            </a:prstGeom>
            <a:ln w="38100">
              <a:solidFill>
                <a:srgbClr val="9500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0CA49A1-5B03-4DB3-A30C-F404B3955818}"/>
                </a:ext>
              </a:extLst>
            </p:cNvPr>
            <p:cNvCxnSpPr>
              <a:cxnSpLocks/>
            </p:cNvCxnSpPr>
            <p:nvPr/>
          </p:nvCxnSpPr>
          <p:spPr>
            <a:xfrm>
              <a:off x="8677153" y="1110801"/>
              <a:ext cx="1480290" cy="528127"/>
            </a:xfrm>
            <a:prstGeom prst="straightConnector1">
              <a:avLst/>
            </a:prstGeom>
            <a:ln w="38100">
              <a:solidFill>
                <a:srgbClr val="9500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DBC6A5F-1F66-4BBD-A8C5-B7A67767FA18}"/>
                </a:ext>
              </a:extLst>
            </p:cNvPr>
            <p:cNvCxnSpPr>
              <a:cxnSpLocks/>
              <a:stCxn id="106" idx="2"/>
              <a:endCxn id="108" idx="0"/>
            </p:cNvCxnSpPr>
            <p:nvPr/>
          </p:nvCxnSpPr>
          <p:spPr>
            <a:xfrm flipH="1">
              <a:off x="6241176" y="2258498"/>
              <a:ext cx="1027934" cy="131434"/>
            </a:xfrm>
            <a:prstGeom prst="straightConnector1">
              <a:avLst/>
            </a:prstGeom>
            <a:ln w="38100">
              <a:solidFill>
                <a:srgbClr val="9500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2A7E545-DDF7-41AA-8518-E6E1F2D38C81}"/>
                </a:ext>
              </a:extLst>
            </p:cNvPr>
            <p:cNvCxnSpPr>
              <a:cxnSpLocks/>
              <a:stCxn id="106" idx="2"/>
              <a:endCxn id="109" idx="0"/>
            </p:cNvCxnSpPr>
            <p:nvPr/>
          </p:nvCxnSpPr>
          <p:spPr>
            <a:xfrm>
              <a:off x="7269110" y="2258498"/>
              <a:ext cx="463633" cy="315857"/>
            </a:xfrm>
            <a:prstGeom prst="straightConnector1">
              <a:avLst/>
            </a:prstGeom>
            <a:ln w="38100">
              <a:solidFill>
                <a:srgbClr val="9500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25DDA15-E7B7-4348-A8C6-763A0F49618F}"/>
                </a:ext>
              </a:extLst>
            </p:cNvPr>
            <p:cNvSpPr txBox="1"/>
            <p:nvPr/>
          </p:nvSpPr>
          <p:spPr>
            <a:xfrm>
              <a:off x="8709313" y="2574355"/>
              <a:ext cx="45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…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B5BB467-5F9A-4FD7-BF6C-0D0362195299}"/>
                </a:ext>
              </a:extLst>
            </p:cNvPr>
            <p:cNvCxnSpPr>
              <a:cxnSpLocks/>
              <a:stCxn id="107" idx="2"/>
              <a:endCxn id="116" idx="0"/>
            </p:cNvCxnSpPr>
            <p:nvPr/>
          </p:nvCxnSpPr>
          <p:spPr>
            <a:xfrm flipH="1">
              <a:off x="8936206" y="2258495"/>
              <a:ext cx="74736" cy="315860"/>
            </a:xfrm>
            <a:prstGeom prst="straightConnector1">
              <a:avLst/>
            </a:prstGeom>
            <a:ln w="38100">
              <a:solidFill>
                <a:srgbClr val="9500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A6BD586-B1A6-47F2-B9C8-959A301FA611}"/>
              </a:ext>
            </a:extLst>
          </p:cNvPr>
          <p:cNvGrpSpPr/>
          <p:nvPr/>
        </p:nvGrpSpPr>
        <p:grpSpPr>
          <a:xfrm>
            <a:off x="4386151" y="3271823"/>
            <a:ext cx="2661831" cy="2538982"/>
            <a:chOff x="7773158" y="3781454"/>
            <a:chExt cx="2661831" cy="2538982"/>
          </a:xfrm>
        </p:grpSpPr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5EEA9323-1F02-4AB8-A257-999BEEF8C1D0}"/>
                </a:ext>
              </a:extLst>
            </p:cNvPr>
            <p:cNvSpPr/>
            <p:nvPr/>
          </p:nvSpPr>
          <p:spPr>
            <a:xfrm>
              <a:off x="7773158" y="3781454"/>
              <a:ext cx="2088514" cy="2039373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1C6D04E-3E15-4E34-9E8F-476C76262661}"/>
                </a:ext>
              </a:extLst>
            </p:cNvPr>
            <p:cNvCxnSpPr>
              <a:cxnSpLocks/>
            </p:cNvCxnSpPr>
            <p:nvPr/>
          </p:nvCxnSpPr>
          <p:spPr>
            <a:xfrm>
              <a:off x="7773158" y="4256490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A0C9B84-E642-428B-AD38-88FE073A04F6}"/>
                </a:ext>
              </a:extLst>
            </p:cNvPr>
            <p:cNvCxnSpPr>
              <a:endCxn id="159" idx="2"/>
            </p:cNvCxnSpPr>
            <p:nvPr/>
          </p:nvCxnSpPr>
          <p:spPr>
            <a:xfrm>
              <a:off x="7773158" y="5820827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630141-E0AF-4325-A01C-7DD548B2DF8E}"/>
                </a:ext>
              </a:extLst>
            </p:cNvPr>
            <p:cNvCxnSpPr>
              <a:cxnSpLocks/>
            </p:cNvCxnSpPr>
            <p:nvPr/>
          </p:nvCxnSpPr>
          <p:spPr>
            <a:xfrm>
              <a:off x="9869862" y="3781454"/>
              <a:ext cx="0" cy="221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0285D9BB-1577-4CFE-95DD-962B2FF37C76}"/>
                </a:ext>
              </a:extLst>
            </p:cNvPr>
            <p:cNvSpPr/>
            <p:nvPr/>
          </p:nvSpPr>
          <p:spPr>
            <a:xfrm rot="11700000">
              <a:off x="8498976" y="4511994"/>
              <a:ext cx="1206065" cy="1206065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587DE26-4C54-434C-A060-56176D49EEE3}"/>
                </a:ext>
              </a:extLst>
            </p:cNvPr>
            <p:cNvCxnSpPr>
              <a:cxnSpLocks/>
            </p:cNvCxnSpPr>
            <p:nvPr/>
          </p:nvCxnSpPr>
          <p:spPr>
            <a:xfrm>
              <a:off x="8535192" y="4477967"/>
              <a:ext cx="162126" cy="162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4B60C2E-6ED9-4527-9AEB-8DBDE5576B7B}"/>
                </a:ext>
              </a:extLst>
            </p:cNvPr>
            <p:cNvCxnSpPr>
              <a:cxnSpLocks/>
              <a:stCxn id="161" idx="2"/>
            </p:cNvCxnSpPr>
            <p:nvPr/>
          </p:nvCxnSpPr>
          <p:spPr>
            <a:xfrm>
              <a:off x="9567788" y="5498037"/>
              <a:ext cx="105168" cy="117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097FB4-7FB9-4E1E-92B1-86E4F1DD31CA}"/>
                </a:ext>
              </a:extLst>
            </p:cNvPr>
            <p:cNvCxnSpPr>
              <a:endCxn id="161" idx="0"/>
            </p:cNvCxnSpPr>
            <p:nvPr/>
          </p:nvCxnSpPr>
          <p:spPr>
            <a:xfrm flipV="1">
              <a:off x="8535192" y="5498980"/>
              <a:ext cx="101815" cy="116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B7DFF48-A4A9-4DD9-ADDC-275FE4C85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0830" y="4477967"/>
              <a:ext cx="162126" cy="162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8A58CC62-95F9-4E9E-93D0-C636EBE59AE0}"/>
                </a:ext>
              </a:extLst>
            </p:cNvPr>
            <p:cNvSpPr/>
            <p:nvPr/>
          </p:nvSpPr>
          <p:spPr>
            <a:xfrm rot="10800000">
              <a:off x="8338281" y="4256488"/>
              <a:ext cx="2072725" cy="2063944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FDAD24B-0778-47AC-ABAA-E53375057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352" y="4264679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3145614-2E62-4F7A-89AC-8D33538A1BB5}"/>
                </a:ext>
              </a:extLst>
            </p:cNvPr>
            <p:cNvCxnSpPr>
              <a:cxnSpLocks/>
            </p:cNvCxnSpPr>
            <p:nvPr/>
          </p:nvCxnSpPr>
          <p:spPr>
            <a:xfrm>
              <a:off x="8338285" y="6099298"/>
              <a:ext cx="0" cy="221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10E4BA-EBDF-45AD-9EBC-5CDE561D875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331" y="5820827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5300060-95FB-415F-85DC-3971E66A9A4E}"/>
                </a:ext>
              </a:extLst>
            </p:cNvPr>
            <p:cNvSpPr txBox="1"/>
            <p:nvPr/>
          </p:nvSpPr>
          <p:spPr>
            <a:xfrm>
              <a:off x="8535192" y="3975300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576F989-3DAA-4925-B806-D205A6263F7B}"/>
                </a:ext>
              </a:extLst>
            </p:cNvPr>
            <p:cNvSpPr txBox="1"/>
            <p:nvPr/>
          </p:nvSpPr>
          <p:spPr>
            <a:xfrm>
              <a:off x="9189244" y="3966067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056C6E4-7D67-4145-A85A-128AAA4952C6}"/>
                </a:ext>
              </a:extLst>
            </p:cNvPr>
            <p:cNvSpPr txBox="1"/>
            <p:nvPr/>
          </p:nvSpPr>
          <p:spPr>
            <a:xfrm>
              <a:off x="8524166" y="5545107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7FEEA6B-0A90-4E85-89AA-D831F81070DE}"/>
                </a:ext>
              </a:extLst>
            </p:cNvPr>
            <p:cNvSpPr txBox="1"/>
            <p:nvPr/>
          </p:nvSpPr>
          <p:spPr>
            <a:xfrm>
              <a:off x="9179513" y="5545107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AE1D128-5F4F-4831-A5F9-18A8935309F3}"/>
                </a:ext>
              </a:extLst>
            </p:cNvPr>
            <p:cNvSpPr/>
            <p:nvPr/>
          </p:nvSpPr>
          <p:spPr>
            <a:xfrm>
              <a:off x="8027447" y="4006981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AA1A3F1-0516-4AD2-9C72-754E33000CD6}"/>
                </a:ext>
              </a:extLst>
            </p:cNvPr>
            <p:cNvSpPr/>
            <p:nvPr/>
          </p:nvSpPr>
          <p:spPr>
            <a:xfrm>
              <a:off x="9622860" y="3993382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BAC5DB7-A4AF-45D8-A830-FAF54BD68226}"/>
                </a:ext>
              </a:extLst>
            </p:cNvPr>
            <p:cNvSpPr/>
            <p:nvPr/>
          </p:nvSpPr>
          <p:spPr>
            <a:xfrm>
              <a:off x="9622860" y="5576467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428052D-9F7D-4037-BC8A-19AFEFFD1F97}"/>
                </a:ext>
              </a:extLst>
            </p:cNvPr>
            <p:cNvSpPr/>
            <p:nvPr/>
          </p:nvSpPr>
          <p:spPr>
            <a:xfrm>
              <a:off x="8029466" y="5586552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6C52531-D167-43D6-B95D-F8A9CADBF66B}"/>
              </a:ext>
            </a:extLst>
          </p:cNvPr>
          <p:cNvSpPr/>
          <p:nvPr/>
        </p:nvSpPr>
        <p:spPr>
          <a:xfrm>
            <a:off x="596347" y="3525907"/>
            <a:ext cx="221622" cy="205279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5D60565-35A6-42B7-9DD7-C05094FF9972}"/>
              </a:ext>
            </a:extLst>
          </p:cNvPr>
          <p:cNvSpPr/>
          <p:nvPr/>
        </p:nvSpPr>
        <p:spPr>
          <a:xfrm>
            <a:off x="599132" y="5103228"/>
            <a:ext cx="232207" cy="216272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3719152-41E4-4DB4-8DD0-0A19BC5C054B}"/>
              </a:ext>
            </a:extLst>
          </p:cNvPr>
          <p:cNvSpPr/>
          <p:nvPr/>
        </p:nvSpPr>
        <p:spPr>
          <a:xfrm>
            <a:off x="2190148" y="5085771"/>
            <a:ext cx="239447" cy="223014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3562A8F-2E4D-4F60-B192-C7614AD853C5}"/>
              </a:ext>
            </a:extLst>
          </p:cNvPr>
          <p:cNvSpPr/>
          <p:nvPr/>
        </p:nvSpPr>
        <p:spPr>
          <a:xfrm>
            <a:off x="592615" y="3787043"/>
            <a:ext cx="225354" cy="20988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04478CE-4380-45B1-B243-67C912A723CE}"/>
              </a:ext>
            </a:extLst>
          </p:cNvPr>
          <p:cNvSpPr/>
          <p:nvPr/>
        </p:nvSpPr>
        <p:spPr>
          <a:xfrm>
            <a:off x="2193552" y="3506839"/>
            <a:ext cx="217213" cy="202307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3DCCB54-6850-48BF-AC54-FD47FC6022C8}"/>
              </a:ext>
            </a:extLst>
          </p:cNvPr>
          <p:cNvSpPr/>
          <p:nvPr/>
        </p:nvSpPr>
        <p:spPr>
          <a:xfrm>
            <a:off x="599131" y="5354170"/>
            <a:ext cx="232207" cy="216272"/>
          </a:xfrm>
          <a:prstGeom prst="rect">
            <a:avLst/>
          </a:prstGeom>
          <a:solidFill>
            <a:srgbClr val="83C93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0AD8681-8508-4A2A-B396-BD5ABABB9F7C}"/>
              </a:ext>
            </a:extLst>
          </p:cNvPr>
          <p:cNvSpPr/>
          <p:nvPr/>
        </p:nvSpPr>
        <p:spPr>
          <a:xfrm>
            <a:off x="2193551" y="3766030"/>
            <a:ext cx="217213" cy="202307"/>
          </a:xfrm>
          <a:prstGeom prst="rect">
            <a:avLst/>
          </a:prstGeom>
          <a:solidFill>
            <a:srgbClr val="83C93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51ECAC8-D68E-4EBD-8DE2-9AFF40B40947}"/>
              </a:ext>
            </a:extLst>
          </p:cNvPr>
          <p:cNvSpPr/>
          <p:nvPr/>
        </p:nvSpPr>
        <p:spPr>
          <a:xfrm>
            <a:off x="2189677" y="5341462"/>
            <a:ext cx="239447" cy="223014"/>
          </a:xfrm>
          <a:prstGeom prst="rect">
            <a:avLst/>
          </a:prstGeom>
          <a:solidFill>
            <a:srgbClr val="83C93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D250573-D298-400D-BE67-99A7230D4ACC}"/>
              </a:ext>
            </a:extLst>
          </p:cNvPr>
          <p:cNvSpPr/>
          <p:nvPr/>
        </p:nvSpPr>
        <p:spPr>
          <a:xfrm>
            <a:off x="855326" y="5103228"/>
            <a:ext cx="232207" cy="2162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A253E9C-B4BC-4999-A8F7-A7B5F46BCAFE}"/>
              </a:ext>
            </a:extLst>
          </p:cNvPr>
          <p:cNvSpPr/>
          <p:nvPr/>
        </p:nvSpPr>
        <p:spPr>
          <a:xfrm>
            <a:off x="855326" y="5352942"/>
            <a:ext cx="232207" cy="2162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1A18858-41EA-4893-B2E7-B6D3FDC17892}"/>
              </a:ext>
            </a:extLst>
          </p:cNvPr>
          <p:cNvSpPr/>
          <p:nvPr/>
        </p:nvSpPr>
        <p:spPr>
          <a:xfrm>
            <a:off x="859473" y="3526702"/>
            <a:ext cx="225354" cy="207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E527906-193A-481B-B2CF-D8D14362712F}"/>
              </a:ext>
            </a:extLst>
          </p:cNvPr>
          <p:cNvSpPr/>
          <p:nvPr/>
        </p:nvSpPr>
        <p:spPr>
          <a:xfrm>
            <a:off x="859473" y="3783575"/>
            <a:ext cx="225354" cy="2098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B5D10D0-669D-4A40-BD2C-A270241FC1C6}"/>
              </a:ext>
            </a:extLst>
          </p:cNvPr>
          <p:cNvSpPr/>
          <p:nvPr/>
        </p:nvSpPr>
        <p:spPr>
          <a:xfrm>
            <a:off x="2451613" y="3503501"/>
            <a:ext cx="217213" cy="2023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C833028-EE5E-470C-847C-7E1D69A1A984}"/>
              </a:ext>
            </a:extLst>
          </p:cNvPr>
          <p:cNvSpPr/>
          <p:nvPr/>
        </p:nvSpPr>
        <p:spPr>
          <a:xfrm>
            <a:off x="2451613" y="3766029"/>
            <a:ext cx="217213" cy="2023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9DACACB-7AFE-49B3-B033-98A87D6DDF40}"/>
              </a:ext>
            </a:extLst>
          </p:cNvPr>
          <p:cNvSpPr/>
          <p:nvPr/>
        </p:nvSpPr>
        <p:spPr>
          <a:xfrm>
            <a:off x="2443805" y="5084712"/>
            <a:ext cx="239447" cy="22301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161F681-78A6-413B-A61A-3998A0252FC3}"/>
              </a:ext>
            </a:extLst>
          </p:cNvPr>
          <p:cNvSpPr/>
          <p:nvPr/>
        </p:nvSpPr>
        <p:spPr>
          <a:xfrm>
            <a:off x="2443805" y="5341236"/>
            <a:ext cx="239447" cy="22301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5EBBEC6-4FD5-4977-AEE1-306719472C64}"/>
              </a:ext>
            </a:extLst>
          </p:cNvPr>
          <p:cNvSpPr/>
          <p:nvPr/>
        </p:nvSpPr>
        <p:spPr>
          <a:xfrm>
            <a:off x="4837917" y="6010963"/>
            <a:ext cx="1644938" cy="311147"/>
          </a:xfrm>
          <a:prstGeom prst="rect">
            <a:avLst/>
          </a:prstGeom>
          <a:solidFill>
            <a:srgbClr val="0125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Node 2 Faulty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5536941-ADCC-426B-B095-85A2774F9E27}"/>
              </a:ext>
            </a:extLst>
          </p:cNvPr>
          <p:cNvSpPr/>
          <p:nvPr/>
        </p:nvSpPr>
        <p:spPr>
          <a:xfrm>
            <a:off x="8814977" y="5992738"/>
            <a:ext cx="2045182" cy="316965"/>
          </a:xfrm>
          <a:prstGeom prst="rect">
            <a:avLst/>
          </a:prstGeom>
          <a:solidFill>
            <a:srgbClr val="0125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Nodes 1 &amp; 2 Faulty</a:t>
            </a:r>
          </a:p>
        </p:txBody>
      </p:sp>
      <p:sp>
        <p:nvSpPr>
          <p:cNvPr id="273" name="Content Placeholder 2">
            <a:extLst>
              <a:ext uri="{FF2B5EF4-FFF2-40B4-BE49-F238E27FC236}">
                <a16:creationId xmlns:a16="http://schemas.microsoft.com/office/drawing/2014/main" id="{1E88C620-7D05-4662-8C7B-5C36CFAB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71" y="1520533"/>
            <a:ext cx="5290548" cy="1058204"/>
          </a:xfrm>
        </p:spPr>
        <p:txBody>
          <a:bodyPr>
            <a:normAutofit fontScale="92500"/>
          </a:bodyPr>
          <a:lstStyle/>
          <a:p>
            <a:r>
              <a:rPr lang="en-US" dirty="0"/>
              <a:t>Tree stores per-mode task allocation</a:t>
            </a:r>
          </a:p>
          <a:p>
            <a:r>
              <a:rPr lang="en-US" dirty="0"/>
              <a:t>Faults trigger </a:t>
            </a:r>
            <a:r>
              <a:rPr lang="en-US" i="1" dirty="0"/>
              <a:t>mode transitions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2B9B86-9A2F-4165-B2EE-68C49B4437A9}"/>
              </a:ext>
            </a:extLst>
          </p:cNvPr>
          <p:cNvSpPr/>
          <p:nvPr/>
        </p:nvSpPr>
        <p:spPr>
          <a:xfrm>
            <a:off x="10615153" y="285750"/>
            <a:ext cx="1491506" cy="272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u="sng" dirty="0">
                <a:solidFill>
                  <a:sysClr val="windowText" lastClr="000000"/>
                </a:solidFill>
              </a:rPr>
              <a:t>Drop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93A23A-98A6-4CA5-8FFC-396BC407482E}"/>
              </a:ext>
            </a:extLst>
          </p:cNvPr>
          <p:cNvSpPr/>
          <p:nvPr/>
        </p:nvSpPr>
        <p:spPr>
          <a:xfrm>
            <a:off x="7959635" y="365125"/>
            <a:ext cx="1344161" cy="8772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36210C6A-854A-4542-957D-99E600E2FBA3}"/>
              </a:ext>
            </a:extLst>
          </p:cNvPr>
          <p:cNvSpPr/>
          <p:nvPr/>
        </p:nvSpPr>
        <p:spPr>
          <a:xfrm>
            <a:off x="85341" y="2980482"/>
            <a:ext cx="3044113" cy="347548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D346AF-DCC6-4177-A1AF-5EFF6CABDF4B}"/>
              </a:ext>
            </a:extLst>
          </p:cNvPr>
          <p:cNvGrpSpPr/>
          <p:nvPr/>
        </p:nvGrpSpPr>
        <p:grpSpPr>
          <a:xfrm>
            <a:off x="468151" y="385191"/>
            <a:ext cx="8796860" cy="5983535"/>
            <a:chOff x="468151" y="385191"/>
            <a:chExt cx="8796860" cy="598353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849ADD-5093-4BFE-ADDC-AEC152B95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151" y="385191"/>
              <a:ext cx="7548180" cy="2624301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2B4DE1-D2F3-442E-9383-CDB5CD1B9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1378" y="1216070"/>
              <a:ext cx="6353633" cy="5152656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63B4112-5BA0-4FB7-AF89-E84CE813AD14}"/>
              </a:ext>
            </a:extLst>
          </p:cNvPr>
          <p:cNvGrpSpPr/>
          <p:nvPr/>
        </p:nvGrpSpPr>
        <p:grpSpPr>
          <a:xfrm>
            <a:off x="4386151" y="1582345"/>
            <a:ext cx="3547928" cy="4581284"/>
            <a:chOff x="4233751" y="1429945"/>
            <a:chExt cx="3547928" cy="4581284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8584DC3F-C1A7-4B35-862F-1928A44F3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3751" y="1429945"/>
              <a:ext cx="2175854" cy="1590199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948122D-7060-4305-9D31-D202B835D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6961" y="2171815"/>
              <a:ext cx="714718" cy="383941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671DADD1-09ED-49E4-8135-4ADB98B01789}"/>
              </a:ext>
            </a:extLst>
          </p:cNvPr>
          <p:cNvSpPr/>
          <p:nvPr/>
        </p:nvSpPr>
        <p:spPr>
          <a:xfrm>
            <a:off x="4182344" y="3066085"/>
            <a:ext cx="3044113" cy="347548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E31E3EA-656C-4040-8515-471A3720C061}"/>
              </a:ext>
            </a:extLst>
          </p:cNvPr>
          <p:cNvSpPr/>
          <p:nvPr/>
        </p:nvSpPr>
        <p:spPr>
          <a:xfrm>
            <a:off x="10759775" y="1653556"/>
            <a:ext cx="217213" cy="2023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EDC3B28-75F4-4193-96CE-99796CE4C087}"/>
              </a:ext>
            </a:extLst>
          </p:cNvPr>
          <p:cNvSpPr/>
          <p:nvPr/>
        </p:nvSpPr>
        <p:spPr>
          <a:xfrm>
            <a:off x="11134552" y="1315665"/>
            <a:ext cx="217213" cy="202307"/>
          </a:xfrm>
          <a:prstGeom prst="rect">
            <a:avLst/>
          </a:prstGeom>
          <a:solidFill>
            <a:srgbClr val="83C93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103E644-5C91-450F-BCAA-4C5C216FBB36}"/>
              </a:ext>
            </a:extLst>
          </p:cNvPr>
          <p:cNvSpPr/>
          <p:nvPr/>
        </p:nvSpPr>
        <p:spPr>
          <a:xfrm>
            <a:off x="4906989" y="3768517"/>
            <a:ext cx="217213" cy="2023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DC19456-BB13-4D44-8021-2F1FA2E94B6A}"/>
              </a:ext>
            </a:extLst>
          </p:cNvPr>
          <p:cNvSpPr/>
          <p:nvPr/>
        </p:nvSpPr>
        <p:spPr>
          <a:xfrm>
            <a:off x="4662568" y="5352641"/>
            <a:ext cx="217213" cy="202307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pic>
        <p:nvPicPr>
          <p:cNvPr id="287" name="Picture 101" descr="MCj03491210000[1]">
            <a:extLst>
              <a:ext uri="{FF2B5EF4-FFF2-40B4-BE49-F238E27FC236}">
                <a16:creationId xmlns:a16="http://schemas.microsoft.com/office/drawing/2014/main" id="{A4DECC97-A612-4650-A712-AFB4AF763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0229" y="3360301"/>
            <a:ext cx="706993" cy="643122"/>
          </a:xfrm>
          <a:prstGeom prst="rect">
            <a:avLst/>
          </a:prstGeom>
          <a:noFill/>
        </p:spPr>
      </p:pic>
      <p:pic>
        <p:nvPicPr>
          <p:cNvPr id="288" name="Picture 101" descr="MCj03491210000[1]">
            <a:extLst>
              <a:ext uri="{FF2B5EF4-FFF2-40B4-BE49-F238E27FC236}">
                <a16:creationId xmlns:a16="http://schemas.microsoft.com/office/drawing/2014/main" id="{A229AE2B-AF0F-4AB5-9C6B-269476C0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91573" y="3284212"/>
            <a:ext cx="706993" cy="643122"/>
          </a:xfrm>
          <a:prstGeom prst="rect">
            <a:avLst/>
          </a:prstGeom>
          <a:noFill/>
        </p:spPr>
      </p:pic>
      <p:pic>
        <p:nvPicPr>
          <p:cNvPr id="289" name="Picture 101" descr="MCj03491210000[1]">
            <a:extLst>
              <a:ext uri="{FF2B5EF4-FFF2-40B4-BE49-F238E27FC236}">
                <a16:creationId xmlns:a16="http://schemas.microsoft.com/office/drawing/2014/main" id="{EC118F4B-9FE5-4B04-9383-534CB7A8B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2457" y="3284212"/>
            <a:ext cx="706993" cy="643122"/>
          </a:xfrm>
          <a:prstGeom prst="rect">
            <a:avLst/>
          </a:prstGeom>
          <a:noFill/>
        </p:spPr>
      </p:pic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BBC5245-11BB-42AC-A72C-BAD2DC37C55C}"/>
              </a:ext>
            </a:extLst>
          </p:cNvPr>
          <p:cNvGrpSpPr/>
          <p:nvPr/>
        </p:nvGrpSpPr>
        <p:grpSpPr>
          <a:xfrm>
            <a:off x="5521325" y="2348151"/>
            <a:ext cx="5391679" cy="4107818"/>
            <a:chOff x="5216525" y="2043058"/>
            <a:chExt cx="5391679" cy="4140845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A5EE4DB-B700-4561-A71D-DE67C7B6292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525" y="2761054"/>
              <a:ext cx="2952716" cy="3422849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9569F4C4-6AC3-405A-A664-2C93967D9591}"/>
                </a:ext>
              </a:extLst>
            </p:cNvPr>
            <p:cNvCxnSpPr>
              <a:cxnSpLocks/>
            </p:cNvCxnSpPr>
            <p:nvPr/>
          </p:nvCxnSpPr>
          <p:spPr>
            <a:xfrm>
              <a:off x="6629400" y="2043058"/>
              <a:ext cx="3978804" cy="736841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7A2EAFE9-8CF2-4688-A796-D2E44F7BE96A}"/>
              </a:ext>
            </a:extLst>
          </p:cNvPr>
          <p:cNvSpPr/>
          <p:nvPr/>
        </p:nvSpPr>
        <p:spPr>
          <a:xfrm>
            <a:off x="8274281" y="3060420"/>
            <a:ext cx="3044113" cy="347548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0A6DFCE2-7EAC-4EA0-BCDC-0F0E6C94546A}"/>
              </a:ext>
            </a:extLst>
          </p:cNvPr>
          <p:cNvSpPr/>
          <p:nvPr/>
        </p:nvSpPr>
        <p:spPr>
          <a:xfrm>
            <a:off x="9066253" y="5120837"/>
            <a:ext cx="217213" cy="2023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DA63051-C4B9-45F1-8BB1-C284B485D7CE}"/>
              </a:ext>
            </a:extLst>
          </p:cNvPr>
          <p:cNvSpPr/>
          <p:nvPr/>
        </p:nvSpPr>
        <p:spPr>
          <a:xfrm>
            <a:off x="8825394" y="5352439"/>
            <a:ext cx="221622" cy="205279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B3150E26-499C-4881-B72E-4678664A7E81}"/>
              </a:ext>
            </a:extLst>
          </p:cNvPr>
          <p:cNvSpPr/>
          <p:nvPr/>
        </p:nvSpPr>
        <p:spPr>
          <a:xfrm>
            <a:off x="11137493" y="1976675"/>
            <a:ext cx="225354" cy="20988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1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11172 0.16481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86641 -0.6444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20" y="-32222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73568 -0.5442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84" y="-27222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81328 -0.4148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64" y="-20741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68281 -0.59259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41" y="-2963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33399 0.00092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46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33451 -0.00254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139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0.33555 0.00209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9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33177 0.0011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9" y="46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33177 -0.0007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9" y="-4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33503 0.0020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45" y="9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33268 0.00231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116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46276 0.2662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8" y="1331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72 0.16481 L -0.19922 0.28264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53372 -0.44931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80" y="-22477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45 -0.03426 L 0.81172 -0.4926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57" y="-22917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68 0.00231 L 0.6806 -0.41088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96" y="-20671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03 0.00208 L 0.67618 0.00208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79 0.23055 L 0.80286 0.23009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4" y="-23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45 0.00208 L 0.80286 0.03357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5" y="1667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55 0.00209 L 0.67357 0.0011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1" y="-46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2" grpId="0" animBg="1"/>
      <p:bldP spid="152" grpId="1" animBg="1"/>
      <p:bldP spid="152" grpId="2" animBg="1"/>
      <p:bldP spid="153" grpId="0" animBg="1"/>
      <p:bldP spid="153" grpId="1" animBg="1"/>
      <p:bldP spid="154" grpId="0" animBg="1"/>
      <p:bldP spid="154" grpId="1" animBg="1"/>
      <p:bldP spid="154" grpId="2" animBg="1"/>
      <p:bldP spid="155" grpId="0" animBg="1"/>
      <p:bldP spid="155" grpId="1" animBg="1"/>
      <p:bldP spid="216" grpId="0" animBg="1"/>
      <p:bldP spid="217" grpId="0" animBg="1"/>
      <p:bldP spid="9" grpId="0" animBg="1"/>
      <p:bldP spid="13" grpId="0" animBg="1"/>
      <p:bldP spid="13" grpId="1" animBg="1"/>
      <p:bldP spid="13" grpId="2" animBg="1"/>
      <p:bldP spid="274" grpId="0" animBg="1"/>
      <p:bldP spid="274" grpId="1" animBg="1"/>
      <p:bldP spid="279" grpId="0" animBg="1"/>
      <p:bldP spid="279" grpId="1" animBg="1"/>
      <p:bldP spid="280" grpId="0" animBg="1"/>
      <p:bldP spid="284" grpId="0" animBg="1"/>
      <p:bldP spid="285" grpId="0" animBg="1"/>
      <p:bldP spid="285" grpId="1" animBg="1"/>
      <p:bldP spid="286" grpId="0" animBg="1"/>
      <p:bldP spid="286" grpId="1" animBg="1"/>
      <p:bldP spid="297" grpId="0" animBg="1"/>
      <p:bldP spid="297" grpId="1" animBg="1"/>
      <p:bldP spid="315" grpId="0" animBg="1"/>
      <p:bldP spid="341" grpId="0" animBg="1"/>
      <p:bldP spid="3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61A2-3BE9-47EA-9F87-54BE7CB5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trigger mode transitions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60F83-251D-4F7B-A91B-CD5D72DC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212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At least one node will correctly catch faults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replicas that all run same program</a:t>
                </a:r>
              </a:p>
              <a:p>
                <a:pPr lvl="1"/>
                <a:r>
                  <a:rPr lang="en-US" dirty="0"/>
                  <a:t>Replicas can cross-check behavior to catch faults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60F83-251D-4F7B-A91B-CD5D72DC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21210"/>
              </a:xfrm>
              <a:blipFill>
                <a:blip r:embed="rId5"/>
                <a:stretch>
                  <a:fillRect l="-1217" t="-7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2B521-B836-433B-A35D-A57793A4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CCE6C-EDD4-4915-801C-406A5D9B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5487FF-2F16-400B-BDC5-C1B603B389C2}"/>
              </a:ext>
            </a:extLst>
          </p:cNvPr>
          <p:cNvGrpSpPr/>
          <p:nvPr/>
        </p:nvGrpSpPr>
        <p:grpSpPr>
          <a:xfrm>
            <a:off x="2593384" y="3381772"/>
            <a:ext cx="2661831" cy="2538982"/>
            <a:chOff x="4765084" y="3381772"/>
            <a:chExt cx="2661831" cy="253898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BE58B4A-2AEC-41A5-B628-902C34DA85DB}"/>
                </a:ext>
              </a:extLst>
            </p:cNvPr>
            <p:cNvSpPr/>
            <p:nvPr/>
          </p:nvSpPr>
          <p:spPr>
            <a:xfrm>
              <a:off x="4765084" y="3381772"/>
              <a:ext cx="2088514" cy="2039373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6FC6BE-ECB0-4E0D-97DE-D80D720AEA3E}"/>
                </a:ext>
              </a:extLst>
            </p:cNvPr>
            <p:cNvCxnSpPr>
              <a:cxnSpLocks/>
            </p:cNvCxnSpPr>
            <p:nvPr/>
          </p:nvCxnSpPr>
          <p:spPr>
            <a:xfrm>
              <a:off x="4765084" y="3856808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C958D1-2F18-414E-9B04-DEA44F51E7A2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4765084" y="5421145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070B43-D24A-4858-A9D2-3D3FC6573152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88" y="3381772"/>
              <a:ext cx="0" cy="221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415B8F1A-3B0D-49BE-B2A8-02C32A6842D8}"/>
                </a:ext>
              </a:extLst>
            </p:cNvPr>
            <p:cNvSpPr/>
            <p:nvPr/>
          </p:nvSpPr>
          <p:spPr>
            <a:xfrm rot="11700000">
              <a:off x="5490902" y="4112312"/>
              <a:ext cx="1206065" cy="1206065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3C4C71-5C3A-4042-A175-08770696D88E}"/>
                </a:ext>
              </a:extLst>
            </p:cNvPr>
            <p:cNvCxnSpPr>
              <a:cxnSpLocks/>
            </p:cNvCxnSpPr>
            <p:nvPr/>
          </p:nvCxnSpPr>
          <p:spPr>
            <a:xfrm>
              <a:off x="5527118" y="4078285"/>
              <a:ext cx="162126" cy="162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FF3E118-D542-4F2B-BE20-C912F81DB30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6559714" y="5098355"/>
              <a:ext cx="105168" cy="117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5B06C8-F4D4-4253-8D0A-151DC128FE50}"/>
                </a:ext>
              </a:extLst>
            </p:cNvPr>
            <p:cNvCxnSpPr>
              <a:endCxn id="11" idx="0"/>
            </p:cNvCxnSpPr>
            <p:nvPr/>
          </p:nvCxnSpPr>
          <p:spPr>
            <a:xfrm flipV="1">
              <a:off x="5527118" y="5099298"/>
              <a:ext cx="101815" cy="116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CBF9FF-87D0-4FFD-8536-A40564469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2756" y="4078285"/>
              <a:ext cx="162126" cy="162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8B1BA5A2-1EBE-4EE0-A758-B2AD0C9D3918}"/>
                </a:ext>
              </a:extLst>
            </p:cNvPr>
            <p:cNvSpPr/>
            <p:nvPr/>
          </p:nvSpPr>
          <p:spPr>
            <a:xfrm rot="10800000">
              <a:off x="5330207" y="3856806"/>
              <a:ext cx="2072725" cy="2063944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605443-68F7-49CE-BF5A-772A73A6FE49}"/>
                </a:ext>
              </a:extLst>
            </p:cNvPr>
            <p:cNvCxnSpPr>
              <a:cxnSpLocks/>
            </p:cNvCxnSpPr>
            <p:nvPr/>
          </p:nvCxnSpPr>
          <p:spPr>
            <a:xfrm>
              <a:off x="7116278" y="3864997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C34DF6-39D4-45C1-8B7E-BE2F99C0C4B5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11" y="5699616"/>
              <a:ext cx="0" cy="221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A6A670-4ADD-401D-97A8-113F3F0A20D9}"/>
                </a:ext>
              </a:extLst>
            </p:cNvPr>
            <p:cNvCxnSpPr>
              <a:cxnSpLocks/>
            </p:cNvCxnSpPr>
            <p:nvPr/>
          </p:nvCxnSpPr>
          <p:spPr>
            <a:xfrm>
              <a:off x="7140257" y="5421145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21D42A-F265-4CF3-B5F4-814241331A62}"/>
                </a:ext>
              </a:extLst>
            </p:cNvPr>
            <p:cNvSpPr txBox="1"/>
            <p:nvPr/>
          </p:nvSpPr>
          <p:spPr>
            <a:xfrm>
              <a:off x="5527118" y="3575618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D15A76-B976-4617-9D85-ADFF9865DED4}"/>
                </a:ext>
              </a:extLst>
            </p:cNvPr>
            <p:cNvSpPr txBox="1"/>
            <p:nvPr/>
          </p:nvSpPr>
          <p:spPr>
            <a:xfrm>
              <a:off x="6181170" y="3566385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7CC107-5EF7-459F-A2DB-C21C506A08B1}"/>
                </a:ext>
              </a:extLst>
            </p:cNvPr>
            <p:cNvSpPr txBox="1"/>
            <p:nvPr/>
          </p:nvSpPr>
          <p:spPr>
            <a:xfrm>
              <a:off x="5516092" y="5145425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BFDAA1-804C-46E1-881C-CEE9EA3A77ED}"/>
                </a:ext>
              </a:extLst>
            </p:cNvPr>
            <p:cNvSpPr txBox="1"/>
            <p:nvPr/>
          </p:nvSpPr>
          <p:spPr>
            <a:xfrm>
              <a:off x="6171439" y="5145425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5056BD-5B2E-41E7-B2CF-BF99D2C8FED7}"/>
                </a:ext>
              </a:extLst>
            </p:cNvPr>
            <p:cNvSpPr/>
            <p:nvPr/>
          </p:nvSpPr>
          <p:spPr>
            <a:xfrm>
              <a:off x="5019373" y="3607299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25FA11-3390-4429-BDA8-0CC9C950CDC1}"/>
                </a:ext>
              </a:extLst>
            </p:cNvPr>
            <p:cNvSpPr/>
            <p:nvPr/>
          </p:nvSpPr>
          <p:spPr>
            <a:xfrm>
              <a:off x="6614786" y="3593700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B17E0B-51D1-4204-B286-AE6BA470CDB4}"/>
                </a:ext>
              </a:extLst>
            </p:cNvPr>
            <p:cNvSpPr/>
            <p:nvPr/>
          </p:nvSpPr>
          <p:spPr>
            <a:xfrm>
              <a:off x="6614786" y="5176785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F707AB-64DB-4C8D-8789-BC3364F0261B}"/>
                </a:ext>
              </a:extLst>
            </p:cNvPr>
            <p:cNvSpPr/>
            <p:nvPr/>
          </p:nvSpPr>
          <p:spPr>
            <a:xfrm>
              <a:off x="5021392" y="5186870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4A4D9EC-4CFA-433B-859F-E43E3D42A58C}"/>
              </a:ext>
            </a:extLst>
          </p:cNvPr>
          <p:cNvSpPr/>
          <p:nvPr/>
        </p:nvSpPr>
        <p:spPr>
          <a:xfrm>
            <a:off x="2864910" y="3635856"/>
            <a:ext cx="221622" cy="205279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2E12A-38D5-49A5-AA43-EFFBE8FB5EF0}"/>
              </a:ext>
            </a:extLst>
          </p:cNvPr>
          <p:cNvSpPr/>
          <p:nvPr/>
        </p:nvSpPr>
        <p:spPr>
          <a:xfrm>
            <a:off x="2867695" y="5213177"/>
            <a:ext cx="232207" cy="216272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2F6AE-1018-4C05-9CFD-12F9328A0A5C}"/>
              </a:ext>
            </a:extLst>
          </p:cNvPr>
          <p:cNvSpPr/>
          <p:nvPr/>
        </p:nvSpPr>
        <p:spPr>
          <a:xfrm>
            <a:off x="4458711" y="5195720"/>
            <a:ext cx="239447" cy="223014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5224B4-3920-4C67-8104-5FD80FC87239}"/>
              </a:ext>
            </a:extLst>
          </p:cNvPr>
          <p:cNvSpPr/>
          <p:nvPr/>
        </p:nvSpPr>
        <p:spPr>
          <a:xfrm>
            <a:off x="2861178" y="3896992"/>
            <a:ext cx="225354" cy="20988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239F68-AB28-4447-B26E-2FFBCB94B604}"/>
              </a:ext>
            </a:extLst>
          </p:cNvPr>
          <p:cNvSpPr/>
          <p:nvPr/>
        </p:nvSpPr>
        <p:spPr>
          <a:xfrm>
            <a:off x="4462115" y="3616788"/>
            <a:ext cx="217213" cy="202307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EB5D13-EBF0-4706-9E3E-874900F57228}"/>
              </a:ext>
            </a:extLst>
          </p:cNvPr>
          <p:cNvSpPr/>
          <p:nvPr/>
        </p:nvSpPr>
        <p:spPr>
          <a:xfrm>
            <a:off x="2867694" y="5464119"/>
            <a:ext cx="232207" cy="216272"/>
          </a:xfrm>
          <a:prstGeom prst="rect">
            <a:avLst/>
          </a:prstGeom>
          <a:solidFill>
            <a:srgbClr val="83C93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7B8303-B069-41F6-AA2C-7365BBAEEC92}"/>
              </a:ext>
            </a:extLst>
          </p:cNvPr>
          <p:cNvSpPr/>
          <p:nvPr/>
        </p:nvSpPr>
        <p:spPr>
          <a:xfrm>
            <a:off x="4462114" y="3875979"/>
            <a:ext cx="217213" cy="202307"/>
          </a:xfrm>
          <a:prstGeom prst="rect">
            <a:avLst/>
          </a:prstGeom>
          <a:solidFill>
            <a:srgbClr val="83C93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FEE6B9-B815-404B-973D-5EAAB97609C0}"/>
              </a:ext>
            </a:extLst>
          </p:cNvPr>
          <p:cNvSpPr/>
          <p:nvPr/>
        </p:nvSpPr>
        <p:spPr>
          <a:xfrm>
            <a:off x="4458240" y="5451411"/>
            <a:ext cx="239447" cy="223014"/>
          </a:xfrm>
          <a:prstGeom prst="rect">
            <a:avLst/>
          </a:prstGeom>
          <a:solidFill>
            <a:srgbClr val="83C93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C0B19A-DC0A-44DE-9F4A-34A0C8B97C3D}"/>
              </a:ext>
            </a:extLst>
          </p:cNvPr>
          <p:cNvSpPr/>
          <p:nvPr/>
        </p:nvSpPr>
        <p:spPr>
          <a:xfrm>
            <a:off x="3123889" y="5213177"/>
            <a:ext cx="232207" cy="2162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99F055-99CF-4976-98EE-2CEA44805A07}"/>
              </a:ext>
            </a:extLst>
          </p:cNvPr>
          <p:cNvSpPr/>
          <p:nvPr/>
        </p:nvSpPr>
        <p:spPr>
          <a:xfrm>
            <a:off x="3123889" y="5462891"/>
            <a:ext cx="232207" cy="2162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5CDC80-190C-48B6-9254-B48DBCACA8A4}"/>
              </a:ext>
            </a:extLst>
          </p:cNvPr>
          <p:cNvSpPr/>
          <p:nvPr/>
        </p:nvSpPr>
        <p:spPr>
          <a:xfrm>
            <a:off x="3128036" y="3636651"/>
            <a:ext cx="225354" cy="207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C04D03-AED7-419F-AAFA-B487AADD5D14}"/>
              </a:ext>
            </a:extLst>
          </p:cNvPr>
          <p:cNvSpPr/>
          <p:nvPr/>
        </p:nvSpPr>
        <p:spPr>
          <a:xfrm>
            <a:off x="3128036" y="3893524"/>
            <a:ext cx="225354" cy="2098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09EED9-6747-4F56-8125-37ED16B7923A}"/>
              </a:ext>
            </a:extLst>
          </p:cNvPr>
          <p:cNvSpPr/>
          <p:nvPr/>
        </p:nvSpPr>
        <p:spPr>
          <a:xfrm>
            <a:off x="4720176" y="3613450"/>
            <a:ext cx="217213" cy="2023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8C64D5-7C4A-48F9-B7FF-F65BD9C7DA77}"/>
              </a:ext>
            </a:extLst>
          </p:cNvPr>
          <p:cNvSpPr/>
          <p:nvPr/>
        </p:nvSpPr>
        <p:spPr>
          <a:xfrm>
            <a:off x="4720176" y="3875978"/>
            <a:ext cx="217213" cy="2023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37A783-3E2D-4070-8D98-1F35F61E1E84}"/>
              </a:ext>
            </a:extLst>
          </p:cNvPr>
          <p:cNvSpPr/>
          <p:nvPr/>
        </p:nvSpPr>
        <p:spPr>
          <a:xfrm>
            <a:off x="4712368" y="5194661"/>
            <a:ext cx="239447" cy="22301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514FAF-F053-4C16-B423-8435C3B479FB}"/>
              </a:ext>
            </a:extLst>
          </p:cNvPr>
          <p:cNvSpPr/>
          <p:nvPr/>
        </p:nvSpPr>
        <p:spPr>
          <a:xfrm>
            <a:off x="4712368" y="5451185"/>
            <a:ext cx="239447" cy="22301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pic>
        <p:nvPicPr>
          <p:cNvPr id="44" name="Picture 101" descr="MCj03491210000[1]">
            <a:extLst>
              <a:ext uri="{FF2B5EF4-FFF2-40B4-BE49-F238E27FC236}">
                <a16:creationId xmlns:a16="http://schemas.microsoft.com/office/drawing/2014/main" id="{4276539A-DA5F-4468-A9C6-F73A5E9A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8225" y="3192945"/>
            <a:ext cx="844273" cy="7680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3123EFF-38D9-4224-B382-BD63E9DC8809}"/>
                  </a:ext>
                </a:extLst>
              </p:cNvPr>
              <p:cNvSpPr/>
              <p:nvPr/>
            </p:nvSpPr>
            <p:spPr>
              <a:xfrm>
                <a:off x="2820765" y="6060949"/>
                <a:ext cx="2274531" cy="43816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3123EFF-38D9-4224-B382-BD63E9DC8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65" y="6060949"/>
                <a:ext cx="2274531" cy="43816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1F555A2-BAA3-4874-A25A-3125EE5193A6}"/>
              </a:ext>
            </a:extLst>
          </p:cNvPr>
          <p:cNvSpPr/>
          <p:nvPr/>
        </p:nvSpPr>
        <p:spPr>
          <a:xfrm>
            <a:off x="4440598" y="3593700"/>
            <a:ext cx="257082" cy="2387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35D0D1-F35B-45B3-9658-F268FC7A2B96}"/>
              </a:ext>
            </a:extLst>
          </p:cNvPr>
          <p:cNvSpPr/>
          <p:nvPr/>
        </p:nvSpPr>
        <p:spPr>
          <a:xfrm>
            <a:off x="4697523" y="5186492"/>
            <a:ext cx="257082" cy="2387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481331-FDBE-4DDC-AEFE-1AEFB74D0D58}"/>
              </a:ext>
            </a:extLst>
          </p:cNvPr>
          <p:cNvSpPr/>
          <p:nvPr/>
        </p:nvSpPr>
        <p:spPr>
          <a:xfrm>
            <a:off x="5697522" y="5020663"/>
            <a:ext cx="3941759" cy="1181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81E465-7334-48B6-92D7-1C1B1B11B0E0}"/>
              </a:ext>
            </a:extLst>
          </p:cNvPr>
          <p:cNvCxnSpPr>
            <a:cxnSpLocks/>
          </p:cNvCxnSpPr>
          <p:nvPr/>
        </p:nvCxnSpPr>
        <p:spPr>
          <a:xfrm flipV="1">
            <a:off x="4695403" y="3302373"/>
            <a:ext cx="1075921" cy="28380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4B3BDC-F7DF-4236-B72F-5AC837F8CDF9}"/>
              </a:ext>
            </a:extLst>
          </p:cNvPr>
          <p:cNvCxnSpPr>
            <a:cxnSpLocks/>
          </p:cNvCxnSpPr>
          <p:nvPr/>
        </p:nvCxnSpPr>
        <p:spPr>
          <a:xfrm>
            <a:off x="4439656" y="3832405"/>
            <a:ext cx="1325529" cy="65560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E2D5C5-5A52-4E5C-8F0A-75FDB2C0EDE3}"/>
              </a:ext>
            </a:extLst>
          </p:cNvPr>
          <p:cNvCxnSpPr/>
          <p:nvPr/>
        </p:nvCxnSpPr>
        <p:spPr>
          <a:xfrm flipV="1">
            <a:off x="4960362" y="5020251"/>
            <a:ext cx="737159" cy="15653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E24950-8C6F-40BE-AD76-DCB579977888}"/>
              </a:ext>
            </a:extLst>
          </p:cNvPr>
          <p:cNvCxnSpPr>
            <a:cxnSpLocks/>
          </p:cNvCxnSpPr>
          <p:nvPr/>
        </p:nvCxnSpPr>
        <p:spPr>
          <a:xfrm>
            <a:off x="4960362" y="5429449"/>
            <a:ext cx="710787" cy="75440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3403BBF-970F-45A2-B715-C9CCB4F85C2C}"/>
              </a:ext>
            </a:extLst>
          </p:cNvPr>
          <p:cNvSpPr txBox="1"/>
          <p:nvPr/>
        </p:nvSpPr>
        <p:spPr>
          <a:xfrm>
            <a:off x="5771324" y="5283924"/>
            <a:ext cx="8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Inputs</a:t>
            </a:r>
          </a:p>
          <a:p>
            <a:pPr algn="ctr"/>
            <a:r>
              <a:rPr lang="en-US" dirty="0"/>
              <a:t>{2, 3}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E67C34-DDBB-4B06-BF52-6339A9E43881}"/>
              </a:ext>
            </a:extLst>
          </p:cNvPr>
          <p:cNvSpPr txBox="1"/>
          <p:nvPr/>
        </p:nvSpPr>
        <p:spPr>
          <a:xfrm>
            <a:off x="7072544" y="5283924"/>
            <a:ext cx="109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Function</a:t>
            </a:r>
          </a:p>
          <a:p>
            <a:pPr algn="ctr"/>
            <a:r>
              <a:rPr lang="en-US" dirty="0"/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2B39D-8249-42CC-859B-795E8432FB17}"/>
              </a:ext>
            </a:extLst>
          </p:cNvPr>
          <p:cNvSpPr txBox="1"/>
          <p:nvPr/>
        </p:nvSpPr>
        <p:spPr>
          <a:xfrm>
            <a:off x="8572063" y="5285282"/>
            <a:ext cx="8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Output</a:t>
            </a:r>
          </a:p>
          <a:p>
            <a:pPr algn="ctr"/>
            <a:r>
              <a:rPr lang="en-US" dirty="0"/>
              <a:t>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C014A5-B7B5-491C-A0B8-1AAD1CEF6442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6630238" y="5607090"/>
            <a:ext cx="4423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8CAABE-7E06-450B-8081-F0FE33381BB5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8168639" y="5607090"/>
            <a:ext cx="403424" cy="1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0306E57-2A9B-421B-8DF5-88AF795F860C}"/>
              </a:ext>
            </a:extLst>
          </p:cNvPr>
          <p:cNvSpPr/>
          <p:nvPr/>
        </p:nvSpPr>
        <p:spPr>
          <a:xfrm>
            <a:off x="5749164" y="3306320"/>
            <a:ext cx="3941759" cy="1181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4D5111-7120-48AE-8A46-7F71B7E1B11F}"/>
              </a:ext>
            </a:extLst>
          </p:cNvPr>
          <p:cNvSpPr txBox="1"/>
          <p:nvPr/>
        </p:nvSpPr>
        <p:spPr>
          <a:xfrm>
            <a:off x="5822966" y="3569581"/>
            <a:ext cx="8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Inputs</a:t>
            </a:r>
          </a:p>
          <a:p>
            <a:pPr algn="ctr"/>
            <a:r>
              <a:rPr lang="en-US" dirty="0"/>
              <a:t>{2, 3}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B1FFD4-DDEF-41D6-B855-2A499E8605B5}"/>
              </a:ext>
            </a:extLst>
          </p:cNvPr>
          <p:cNvSpPr txBox="1"/>
          <p:nvPr/>
        </p:nvSpPr>
        <p:spPr>
          <a:xfrm>
            <a:off x="7124186" y="3569581"/>
            <a:ext cx="109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Function</a:t>
            </a:r>
          </a:p>
          <a:p>
            <a:pPr algn="ctr"/>
            <a:r>
              <a:rPr lang="en-US" dirty="0"/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9526EE-FABD-4738-A328-1A13320DA5A5}"/>
              </a:ext>
            </a:extLst>
          </p:cNvPr>
          <p:cNvSpPr txBox="1"/>
          <p:nvPr/>
        </p:nvSpPr>
        <p:spPr>
          <a:xfrm>
            <a:off x="8623705" y="3570939"/>
            <a:ext cx="8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Output</a:t>
            </a:r>
          </a:p>
          <a:p>
            <a:pPr algn="ctr"/>
            <a:r>
              <a:rPr lang="en-US" dirty="0"/>
              <a:t>5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EC4C3B1-8B16-4EE1-A8C8-83563C9DBBE1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681880" y="3892747"/>
            <a:ext cx="4423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39272B4-81E1-4358-B3E4-F8B03DD2DCF1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8220281" y="3892747"/>
            <a:ext cx="403424" cy="1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B566A2B-224A-4865-B3E2-AFAC66A6F133}"/>
              </a:ext>
            </a:extLst>
          </p:cNvPr>
          <p:cNvGrpSpPr/>
          <p:nvPr/>
        </p:nvGrpSpPr>
        <p:grpSpPr>
          <a:xfrm>
            <a:off x="6910653" y="4488008"/>
            <a:ext cx="1459698" cy="532243"/>
            <a:chOff x="9082353" y="4488008"/>
            <a:chExt cx="1459698" cy="53224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139D18-E6EF-4ABE-834B-10AE363BA688}"/>
                </a:ext>
              </a:extLst>
            </p:cNvPr>
            <p:cNvCxnSpPr/>
            <p:nvPr/>
          </p:nvCxnSpPr>
          <p:spPr>
            <a:xfrm flipV="1">
              <a:off x="9082353" y="4488008"/>
              <a:ext cx="0" cy="53224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F0611B3-29F2-4880-A0A3-E6C211FDFD79}"/>
                </a:ext>
              </a:extLst>
            </p:cNvPr>
            <p:cNvCxnSpPr>
              <a:cxnSpLocks/>
            </p:cNvCxnSpPr>
            <p:nvPr/>
          </p:nvCxnSpPr>
          <p:spPr>
            <a:xfrm>
              <a:off x="10542051" y="4488008"/>
              <a:ext cx="0" cy="50154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776AA2-A53F-4397-AEE7-C04239A75AEF}"/>
                </a:ext>
              </a:extLst>
            </p:cNvPr>
            <p:cNvSpPr txBox="1"/>
            <p:nvPr/>
          </p:nvSpPr>
          <p:spPr>
            <a:xfrm>
              <a:off x="9110301" y="4579620"/>
              <a:ext cx="1363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Cross Check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AB6A199-717E-4D42-9A54-035D36C64ED9}"/>
              </a:ext>
            </a:extLst>
          </p:cNvPr>
          <p:cNvSpPr txBox="1"/>
          <p:nvPr/>
        </p:nvSpPr>
        <p:spPr>
          <a:xfrm>
            <a:off x="8623705" y="3574784"/>
            <a:ext cx="8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Output</a:t>
            </a:r>
          </a:p>
          <a:p>
            <a:pPr algn="ctr"/>
            <a:r>
              <a:rPr lang="en-US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with Corners Rounded 44">
                <a:extLst>
                  <a:ext uri="{FF2B5EF4-FFF2-40B4-BE49-F238E27FC236}">
                    <a16:creationId xmlns:a16="http://schemas.microsoft.com/office/drawing/2014/main" id="{53EF31FC-759F-44CB-88A0-A45AD25EFDE0}"/>
                  </a:ext>
                </a:extLst>
              </p:cNvPr>
              <p:cNvSpPr/>
              <p:nvPr/>
            </p:nvSpPr>
            <p:spPr>
              <a:xfrm>
                <a:off x="5907976" y="3052228"/>
                <a:ext cx="3562350" cy="1272928"/>
              </a:xfrm>
              <a:prstGeom prst="wedgeRoundRectCallout">
                <a:avLst>
                  <a:gd name="adj1" fmla="val -76181"/>
                  <a:gd name="adj2" fmla="val 116211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Primary Task 5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misbehaving!</a:t>
                </a:r>
              </a:p>
            </p:txBody>
          </p:sp>
        </mc:Choice>
        <mc:Fallback xmlns="">
          <p:sp>
            <p:nvSpPr>
              <p:cNvPr id="45" name="Speech Bubble: Rectangle with Corners Rounded 44">
                <a:extLst>
                  <a:ext uri="{FF2B5EF4-FFF2-40B4-BE49-F238E27FC236}">
                    <a16:creationId xmlns:a16="http://schemas.microsoft.com/office/drawing/2014/main" id="{53EF31FC-759F-44CB-88A0-A45AD25EF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976" y="3052228"/>
                <a:ext cx="3562350" cy="1272928"/>
              </a:xfrm>
              <a:prstGeom prst="wedgeRoundRectCallout">
                <a:avLst>
                  <a:gd name="adj1" fmla="val -76181"/>
                  <a:gd name="adj2" fmla="val 11621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350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/>
      <p:bldP spid="51" grpId="0" animBg="1"/>
      <p:bldP spid="52" grpId="0" animBg="1"/>
      <p:bldP spid="53" grpId="0" animBg="1"/>
      <p:bldP spid="66" grpId="0"/>
      <p:bldP spid="67" grpId="0"/>
      <p:bldP spid="68" grpId="0"/>
      <p:bldP spid="63" grpId="0" animBg="1"/>
      <p:bldP spid="65" grpId="0"/>
      <p:bldP spid="69" grpId="0"/>
      <p:bldP spid="72" grpId="0"/>
      <p:bldP spid="72" grpId="1"/>
      <p:bldP spid="76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AB48-26A5-4E21-AD45-35BCF4DE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Errors by Requiring Signatures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E2A1A-DEB9-48E6-9365-7D375F21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56CF8-E48F-4331-8BB5-226984CF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788AD5-A7B5-45D8-833B-B4BC8A88E7BE}"/>
              </a:ext>
            </a:extLst>
          </p:cNvPr>
          <p:cNvGrpSpPr/>
          <p:nvPr/>
        </p:nvGrpSpPr>
        <p:grpSpPr>
          <a:xfrm>
            <a:off x="2854911" y="1816109"/>
            <a:ext cx="2661831" cy="2538982"/>
            <a:chOff x="-133432" y="2160970"/>
            <a:chExt cx="2661831" cy="2538982"/>
          </a:xfrm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3FAF3040-02F8-4721-9B99-531E91A73215}"/>
                </a:ext>
              </a:extLst>
            </p:cNvPr>
            <p:cNvSpPr/>
            <p:nvPr/>
          </p:nvSpPr>
          <p:spPr>
            <a:xfrm>
              <a:off x="-133432" y="2160970"/>
              <a:ext cx="2088514" cy="2039373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D1C4B72-E66A-4769-87F0-117F06B1D2A6}"/>
                </a:ext>
              </a:extLst>
            </p:cNvPr>
            <p:cNvCxnSpPr>
              <a:cxnSpLocks/>
            </p:cNvCxnSpPr>
            <p:nvPr/>
          </p:nvCxnSpPr>
          <p:spPr>
            <a:xfrm>
              <a:off x="-133432" y="2636006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390B90-CFF7-411F-BD67-275D17059F9C}"/>
                </a:ext>
              </a:extLst>
            </p:cNvPr>
            <p:cNvCxnSpPr>
              <a:endCxn id="68" idx="2"/>
            </p:cNvCxnSpPr>
            <p:nvPr/>
          </p:nvCxnSpPr>
          <p:spPr>
            <a:xfrm>
              <a:off x="-133432" y="4200343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041A7C4-943E-4944-AFC6-00AAC725D1AF}"/>
                </a:ext>
              </a:extLst>
            </p:cNvPr>
            <p:cNvCxnSpPr>
              <a:cxnSpLocks/>
            </p:cNvCxnSpPr>
            <p:nvPr/>
          </p:nvCxnSpPr>
          <p:spPr>
            <a:xfrm>
              <a:off x="1963272" y="2160970"/>
              <a:ext cx="0" cy="221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470C4B03-518B-4B06-9F49-8988B107D9DB}"/>
                </a:ext>
              </a:extLst>
            </p:cNvPr>
            <p:cNvSpPr/>
            <p:nvPr/>
          </p:nvSpPr>
          <p:spPr>
            <a:xfrm rot="11700000">
              <a:off x="592386" y="2891510"/>
              <a:ext cx="1206065" cy="1206065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28F078-2BAF-45AE-A1A9-1499489055C1}"/>
                </a:ext>
              </a:extLst>
            </p:cNvPr>
            <p:cNvCxnSpPr>
              <a:cxnSpLocks/>
            </p:cNvCxnSpPr>
            <p:nvPr/>
          </p:nvCxnSpPr>
          <p:spPr>
            <a:xfrm>
              <a:off x="628602" y="2857483"/>
              <a:ext cx="162126" cy="162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B6F2C69-4D3F-4802-9D18-93C284E2C810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1661198" y="3877553"/>
              <a:ext cx="105168" cy="117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C240C43-7DA8-4906-90D1-7D6CF7AEA706}"/>
                </a:ext>
              </a:extLst>
            </p:cNvPr>
            <p:cNvCxnSpPr>
              <a:endCxn id="71" idx="0"/>
            </p:cNvCxnSpPr>
            <p:nvPr/>
          </p:nvCxnSpPr>
          <p:spPr>
            <a:xfrm flipV="1">
              <a:off x="628602" y="3878496"/>
              <a:ext cx="101815" cy="116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8280273-A248-4845-91E4-2C4D2CEE2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240" y="2857483"/>
              <a:ext cx="162126" cy="162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658C8811-F4FF-4F64-AC11-E2B91B6BC8A3}"/>
                </a:ext>
              </a:extLst>
            </p:cNvPr>
            <p:cNvSpPr/>
            <p:nvPr/>
          </p:nvSpPr>
          <p:spPr>
            <a:xfrm rot="10800000">
              <a:off x="431691" y="2636004"/>
              <a:ext cx="2072725" cy="2063944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6EA5D6A-2F97-42F1-843C-A2D508D9AA69}"/>
                </a:ext>
              </a:extLst>
            </p:cNvPr>
            <p:cNvCxnSpPr>
              <a:cxnSpLocks/>
            </p:cNvCxnSpPr>
            <p:nvPr/>
          </p:nvCxnSpPr>
          <p:spPr>
            <a:xfrm>
              <a:off x="2217762" y="2644195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5DE619C-B923-4869-8229-6E8EA24A0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1695" y="4478814"/>
              <a:ext cx="0" cy="221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690D6F1-1BFB-462C-9B24-8954ECB71FC0}"/>
                </a:ext>
              </a:extLst>
            </p:cNvPr>
            <p:cNvCxnSpPr>
              <a:cxnSpLocks/>
            </p:cNvCxnSpPr>
            <p:nvPr/>
          </p:nvCxnSpPr>
          <p:spPr>
            <a:xfrm>
              <a:off x="2241741" y="4200343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4AA1631-BADA-406C-B8FA-AC00CC0DAE98}"/>
                </a:ext>
              </a:extLst>
            </p:cNvPr>
            <p:cNvSpPr txBox="1"/>
            <p:nvPr/>
          </p:nvSpPr>
          <p:spPr>
            <a:xfrm>
              <a:off x="628602" y="2354816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017B2F5-EC97-47D3-B444-3C2E139A43A3}"/>
                </a:ext>
              </a:extLst>
            </p:cNvPr>
            <p:cNvSpPr txBox="1"/>
            <p:nvPr/>
          </p:nvSpPr>
          <p:spPr>
            <a:xfrm>
              <a:off x="1282654" y="2345583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3872A7-4F5F-493D-8754-2F0E4408C7A6}"/>
                </a:ext>
              </a:extLst>
            </p:cNvPr>
            <p:cNvSpPr txBox="1"/>
            <p:nvPr/>
          </p:nvSpPr>
          <p:spPr>
            <a:xfrm>
              <a:off x="617576" y="3924623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D7A3996-C0AD-4203-9891-180588AC6ED1}"/>
                </a:ext>
              </a:extLst>
            </p:cNvPr>
            <p:cNvSpPr txBox="1"/>
            <p:nvPr/>
          </p:nvSpPr>
          <p:spPr>
            <a:xfrm>
              <a:off x="1272923" y="3924623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79AA766-1D0A-4861-A544-CFF4A67AB40A}"/>
                </a:ext>
              </a:extLst>
            </p:cNvPr>
            <p:cNvSpPr/>
            <p:nvPr/>
          </p:nvSpPr>
          <p:spPr>
            <a:xfrm>
              <a:off x="120857" y="2386497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229D45F-C4DB-4D3E-BE7C-E79ACA387091}"/>
                </a:ext>
              </a:extLst>
            </p:cNvPr>
            <p:cNvSpPr/>
            <p:nvPr/>
          </p:nvSpPr>
          <p:spPr>
            <a:xfrm>
              <a:off x="1716270" y="2372898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A08376-0104-4B7E-90A4-03DFC943F819}"/>
                </a:ext>
              </a:extLst>
            </p:cNvPr>
            <p:cNvSpPr/>
            <p:nvPr/>
          </p:nvSpPr>
          <p:spPr>
            <a:xfrm>
              <a:off x="1716270" y="3955983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07C930A-6188-4E3F-BAB3-176C48E8CC2E}"/>
                </a:ext>
              </a:extLst>
            </p:cNvPr>
            <p:cNvSpPr/>
            <p:nvPr/>
          </p:nvSpPr>
          <p:spPr>
            <a:xfrm>
              <a:off x="122876" y="3966068"/>
              <a:ext cx="522041" cy="522041"/>
            </a:xfrm>
            <a:prstGeom prst="rect">
              <a:avLst/>
            </a:prstGeom>
            <a:solidFill>
              <a:srgbClr val="FF4F4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07" name="Picture 101" descr="MCj03491210000[1]">
            <a:extLst>
              <a:ext uri="{FF2B5EF4-FFF2-40B4-BE49-F238E27FC236}">
                <a16:creationId xmlns:a16="http://schemas.microsoft.com/office/drawing/2014/main" id="{32A18090-AE86-4413-8492-7B217CBB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7455" y="3061492"/>
            <a:ext cx="844273" cy="768000"/>
          </a:xfrm>
          <a:prstGeom prst="rect">
            <a:avLst/>
          </a:prstGeom>
          <a:noFill/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DE9B2F3-BFCE-4B90-8579-60A42F024457}"/>
              </a:ext>
            </a:extLst>
          </p:cNvPr>
          <p:cNvSpPr txBox="1"/>
          <p:nvPr/>
        </p:nvSpPr>
        <p:spPr>
          <a:xfrm>
            <a:off x="1356403" y="4051505"/>
            <a:ext cx="16564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Output: 5</a:t>
            </a:r>
          </a:p>
          <a:p>
            <a:pPr algn="ctr"/>
            <a:r>
              <a:rPr lang="en-US" sz="2000" dirty="0"/>
              <a:t>Signed: N</a:t>
            </a:r>
            <a:r>
              <a:rPr lang="en-US" sz="2000" baseline="-25000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638788-97DD-4F62-BCBF-DD1CC4267D46}"/>
              </a:ext>
            </a:extLst>
          </p:cNvPr>
          <p:cNvSpPr txBox="1"/>
          <p:nvPr/>
        </p:nvSpPr>
        <p:spPr>
          <a:xfrm>
            <a:off x="5837109" y="1716144"/>
            <a:ext cx="16564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Output: 4</a:t>
            </a:r>
          </a:p>
          <a:p>
            <a:pPr algn="ctr"/>
            <a:r>
              <a:rPr lang="en-US" sz="2000" dirty="0"/>
              <a:t>Signed: N</a:t>
            </a:r>
            <a:r>
              <a:rPr lang="en-US" sz="2000" baseline="-25000" dirty="0"/>
              <a:t>2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415436A-BB96-4C9D-B0EF-6F0DBA5025E8}"/>
              </a:ext>
            </a:extLst>
          </p:cNvPr>
          <p:cNvSpPr/>
          <p:nvPr/>
        </p:nvSpPr>
        <p:spPr>
          <a:xfrm>
            <a:off x="7648575" y="1716145"/>
            <a:ext cx="455457" cy="1607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E287E2-6767-4D8B-854F-1B8FF5BEB032}"/>
              </a:ext>
            </a:extLst>
          </p:cNvPr>
          <p:cNvGrpSpPr/>
          <p:nvPr/>
        </p:nvGrpSpPr>
        <p:grpSpPr>
          <a:xfrm>
            <a:off x="8248650" y="2070087"/>
            <a:ext cx="2400306" cy="3118951"/>
            <a:chOff x="8248650" y="3099287"/>
            <a:chExt cx="2400306" cy="31189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3ED12C-F2FA-44B6-8CDB-63A0EB4E8F92}"/>
                </a:ext>
              </a:extLst>
            </p:cNvPr>
            <p:cNvSpPr txBox="1"/>
            <p:nvPr/>
          </p:nvSpPr>
          <p:spPr>
            <a:xfrm>
              <a:off x="8248650" y="3190875"/>
              <a:ext cx="2339099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N3 misbehaved!</a:t>
              </a:r>
            </a:p>
            <a:p>
              <a:r>
                <a:rPr lang="en-US" sz="2400" b="1" dirty="0"/>
                <a:t>Evidence</a:t>
              </a:r>
              <a:r>
                <a:rPr lang="en-US" sz="2400" dirty="0"/>
                <a:t>: </a:t>
              </a:r>
            </a:p>
            <a:p>
              <a:endParaRPr lang="en-US" sz="2400" dirty="0"/>
            </a:p>
            <a:p>
              <a:endParaRPr lang="en-US" sz="2400" dirty="0"/>
            </a:p>
            <a:p>
              <a:endParaRPr lang="en-US" sz="2400" dirty="0"/>
            </a:p>
            <a:p>
              <a:endParaRPr lang="en-US" sz="2400" dirty="0"/>
            </a:p>
            <a:p>
              <a:endParaRPr lang="en-US" sz="1600" dirty="0"/>
            </a:p>
            <a:p>
              <a:r>
                <a:rPr lang="en-US" sz="2400" dirty="0"/>
                <a:t>Signed: N</a:t>
              </a:r>
              <a:r>
                <a:rPr lang="en-US" sz="2400" baseline="-25000" dirty="0"/>
                <a:t>2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BF450-29FF-47CA-B9A3-A7045446FC8F}"/>
                </a:ext>
              </a:extLst>
            </p:cNvPr>
            <p:cNvGrpSpPr/>
            <p:nvPr/>
          </p:nvGrpSpPr>
          <p:grpSpPr>
            <a:xfrm>
              <a:off x="8248650" y="3099287"/>
              <a:ext cx="2400306" cy="3118951"/>
              <a:chOff x="8248650" y="3099287"/>
              <a:chExt cx="2400306" cy="311895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49F2EB-C4F0-43A1-B221-656F969E5837}"/>
                  </a:ext>
                </a:extLst>
              </p:cNvPr>
              <p:cNvSpPr txBox="1"/>
              <p:nvPr/>
            </p:nvSpPr>
            <p:spPr>
              <a:xfrm>
                <a:off x="8733311" y="4012101"/>
                <a:ext cx="1656468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Inputs: {2,2}</a:t>
                </a:r>
              </a:p>
              <a:p>
                <a:pPr algn="ctr"/>
                <a:r>
                  <a:rPr lang="en-US" sz="2000" dirty="0"/>
                  <a:t>Signed: N</a:t>
                </a:r>
                <a:r>
                  <a:rPr lang="en-US" sz="2000" baseline="-25000" dirty="0"/>
                  <a:t>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B50F4B2-149E-41C8-A26B-5F7D8A699C4C}"/>
                  </a:ext>
                </a:extLst>
              </p:cNvPr>
              <p:cNvSpPr txBox="1"/>
              <p:nvPr/>
            </p:nvSpPr>
            <p:spPr>
              <a:xfrm>
                <a:off x="8733311" y="4792244"/>
                <a:ext cx="1656468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Output: 5</a:t>
                </a:r>
              </a:p>
              <a:p>
                <a:pPr algn="ctr"/>
                <a:r>
                  <a:rPr lang="en-US" sz="2000" dirty="0"/>
                  <a:t>Signed: N</a:t>
                </a:r>
                <a:r>
                  <a:rPr lang="en-US" sz="2000" baseline="-25000" dirty="0"/>
                  <a:t>3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7C9E0EA-0F42-483B-9975-238109731E9B}"/>
                  </a:ext>
                </a:extLst>
              </p:cNvPr>
              <p:cNvSpPr/>
              <p:nvPr/>
            </p:nvSpPr>
            <p:spPr>
              <a:xfrm>
                <a:off x="8248650" y="3099287"/>
                <a:ext cx="2400306" cy="3118951"/>
              </a:xfrm>
              <a:prstGeom prst="roundRect">
                <a:avLst/>
              </a:prstGeom>
              <a:noFill/>
              <a:ln w="571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0D1E67A-3E67-4C14-BB9F-D28F1D772BBA}"/>
              </a:ext>
            </a:extLst>
          </p:cNvPr>
          <p:cNvSpPr txBox="1"/>
          <p:nvPr/>
        </p:nvSpPr>
        <p:spPr>
          <a:xfrm>
            <a:off x="4353331" y="6053037"/>
            <a:ext cx="3639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messages are signed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BC2104-0199-412F-82CD-914EC8887F9D}"/>
              </a:ext>
            </a:extLst>
          </p:cNvPr>
          <p:cNvSpPr txBox="1"/>
          <p:nvPr/>
        </p:nvSpPr>
        <p:spPr>
          <a:xfrm>
            <a:off x="932336" y="1656012"/>
            <a:ext cx="16564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Inputs: {2,2}</a:t>
            </a:r>
          </a:p>
          <a:p>
            <a:pPr algn="ctr"/>
            <a:r>
              <a:rPr lang="en-US" sz="2000" dirty="0"/>
              <a:t>Signed: N</a:t>
            </a:r>
            <a:r>
              <a:rPr lang="en-US" sz="2000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0C273-9B0D-44A9-986A-85D86A53FD0C}"/>
              </a:ext>
            </a:extLst>
          </p:cNvPr>
          <p:cNvSpPr txBox="1"/>
          <p:nvPr/>
        </p:nvSpPr>
        <p:spPr>
          <a:xfrm>
            <a:off x="932332" y="1661613"/>
            <a:ext cx="16564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Inputs: {2,2}</a:t>
            </a:r>
          </a:p>
          <a:p>
            <a:pPr algn="ctr"/>
            <a:r>
              <a:rPr lang="en-US" sz="2000" dirty="0"/>
              <a:t>Signed: N</a:t>
            </a:r>
            <a:r>
              <a:rPr lang="en-US" sz="2000" baseline="-25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with Corners Rounded 41">
                <a:extLst>
                  <a:ext uri="{FF2B5EF4-FFF2-40B4-BE49-F238E27FC236}">
                    <a16:creationId xmlns:a16="http://schemas.microsoft.com/office/drawing/2014/main" id="{5EBA7F75-FD99-4C19-8841-A158B1B2AC7B}"/>
                  </a:ext>
                </a:extLst>
              </p:cNvPr>
              <p:cNvSpPr/>
              <p:nvPr/>
            </p:nvSpPr>
            <p:spPr>
              <a:xfrm>
                <a:off x="4884168" y="4387083"/>
                <a:ext cx="3562350" cy="1272928"/>
              </a:xfrm>
              <a:prstGeom prst="wedgeRoundRectCallout">
                <a:avLst>
                  <a:gd name="adj1" fmla="val -87946"/>
                  <a:gd name="adj2" fmla="val -68613"/>
                  <a:gd name="adj3" fmla="val 16667"/>
                </a:avLst>
              </a:prstGeom>
              <a:solidFill>
                <a:srgbClr val="FF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misbehaving!</a:t>
                </a:r>
              </a:p>
            </p:txBody>
          </p:sp>
        </mc:Choice>
        <mc:Fallback xmlns="">
          <p:sp>
            <p:nvSpPr>
              <p:cNvPr id="42" name="Speech Bubble: Rectangle with Corners Rounded 41">
                <a:extLst>
                  <a:ext uri="{FF2B5EF4-FFF2-40B4-BE49-F238E27FC236}">
                    <a16:creationId xmlns:a16="http://schemas.microsoft.com/office/drawing/2014/main" id="{5EBA7F75-FD99-4C19-8841-A158B1B2A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168" y="4387083"/>
                <a:ext cx="3562350" cy="1272928"/>
              </a:xfrm>
              <a:prstGeom prst="wedgeRoundRectCallout">
                <a:avLst>
                  <a:gd name="adj1" fmla="val -87946"/>
                  <a:gd name="adj2" fmla="val -68613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with Corners Rounded 43">
                <a:extLst>
                  <a:ext uri="{FF2B5EF4-FFF2-40B4-BE49-F238E27FC236}">
                    <a16:creationId xmlns:a16="http://schemas.microsoft.com/office/drawing/2014/main" id="{C3590591-B68F-42DE-90AF-1B54AA7924B1}"/>
                  </a:ext>
                </a:extLst>
              </p:cNvPr>
              <p:cNvSpPr/>
              <p:nvPr/>
            </p:nvSpPr>
            <p:spPr>
              <a:xfrm>
                <a:off x="6172900" y="1913248"/>
                <a:ext cx="3562350" cy="1272928"/>
              </a:xfrm>
              <a:prstGeom prst="wedgeRoundRectCallout">
                <a:avLst>
                  <a:gd name="adj1" fmla="val -75646"/>
                  <a:gd name="adj2" fmla="val -14737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misbehaving!</a:t>
                </a:r>
              </a:p>
            </p:txBody>
          </p:sp>
        </mc:Choice>
        <mc:Fallback xmlns="">
          <p:sp>
            <p:nvSpPr>
              <p:cNvPr id="44" name="Speech Bubble: Rectangle with Corners Rounded 43">
                <a:extLst>
                  <a:ext uri="{FF2B5EF4-FFF2-40B4-BE49-F238E27FC236}">
                    <a16:creationId xmlns:a16="http://schemas.microsoft.com/office/drawing/2014/main" id="{C3590591-B68F-42DE-90AF-1B54AA792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00" y="1913248"/>
                <a:ext cx="3562350" cy="1272928"/>
              </a:xfrm>
              <a:prstGeom prst="wedgeRoundRectCallout">
                <a:avLst>
                  <a:gd name="adj1" fmla="val -75646"/>
                  <a:gd name="adj2" fmla="val -1473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365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0.03425 0.2435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21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26237 -0.0291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36731 -0.21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59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9" grpId="0" animBg="1"/>
      <p:bldP spid="54" grpId="0" animBg="1"/>
      <p:bldP spid="54" grpId="1" animBg="1"/>
      <p:bldP spid="8" grpId="0" animBg="1"/>
      <p:bldP spid="8" grpId="1" animBg="1"/>
      <p:bldP spid="42" grpId="0" animBg="1"/>
      <p:bldP spid="42" grpId="1" animBg="1"/>
      <p:bldP spid="44" grpId="0" animBg="1"/>
      <p:bldP spid="4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479C-362B-4C71-BE71-FFF6AEA3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Omission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CB64-51BB-4575-9559-1DD0DC1F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64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Replicas cannot verify that a message was </a:t>
            </a:r>
            <a:r>
              <a:rPr lang="en-US" b="1" dirty="0"/>
              <a:t>not</a:t>
            </a:r>
            <a:r>
              <a:rPr lang="en-US" dirty="0"/>
              <a:t> received </a:t>
            </a:r>
            <a:br>
              <a:rPr lang="en-US" dirty="0"/>
            </a:br>
            <a:r>
              <a:rPr lang="en-US" i="1" dirty="0"/>
              <a:t>by another node</a:t>
            </a:r>
          </a:p>
          <a:p>
            <a:r>
              <a:rPr lang="en-US" dirty="0"/>
              <a:t>Allow unilateral link fault declaration (LFD) </a:t>
            </a:r>
            <a:r>
              <a:rPr lang="en-US" i="1" dirty="0"/>
              <a:t>if </a:t>
            </a:r>
            <a:r>
              <a:rPr lang="en-US" dirty="0"/>
              <a:t>node is a link endpoint</a:t>
            </a:r>
          </a:p>
          <a:p>
            <a:pPr lvl="1"/>
            <a:r>
              <a:rPr lang="en-US" dirty="0"/>
              <a:t>LFDs are all signed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636C8-8EAB-45E2-B385-350877C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AB157-E6E9-4770-B807-C6831AFD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15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87C134-1461-4F4E-BAD3-4289D76575DD}"/>
              </a:ext>
            </a:extLst>
          </p:cNvPr>
          <p:cNvSpPr/>
          <p:nvPr/>
        </p:nvSpPr>
        <p:spPr>
          <a:xfrm>
            <a:off x="5693933" y="4022484"/>
            <a:ext cx="804132" cy="80413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93A748-1B35-4082-9071-3C3A3B9C7103}"/>
              </a:ext>
            </a:extLst>
          </p:cNvPr>
          <p:cNvSpPr/>
          <p:nvPr/>
        </p:nvSpPr>
        <p:spPr>
          <a:xfrm>
            <a:off x="5693935" y="5521808"/>
            <a:ext cx="804132" cy="80413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EA0624-CA01-424B-9B92-8C577F5CDA03}"/>
              </a:ext>
            </a:extLst>
          </p:cNvPr>
          <p:cNvSpPr/>
          <p:nvPr/>
        </p:nvSpPr>
        <p:spPr>
          <a:xfrm>
            <a:off x="9001205" y="3503649"/>
            <a:ext cx="804132" cy="80413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DFBB7B-2831-43A8-B9BE-1572E31DE96F}"/>
              </a:ext>
            </a:extLst>
          </p:cNvPr>
          <p:cNvSpPr/>
          <p:nvPr/>
        </p:nvSpPr>
        <p:spPr>
          <a:xfrm>
            <a:off x="9001205" y="5931703"/>
            <a:ext cx="804132" cy="80413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CBC0B9-AF9D-4EA4-B0F2-FE89479AF6A7}"/>
              </a:ext>
            </a:extLst>
          </p:cNvPr>
          <p:cNvSpPr/>
          <p:nvPr/>
        </p:nvSpPr>
        <p:spPr>
          <a:xfrm>
            <a:off x="2386662" y="3503649"/>
            <a:ext cx="804132" cy="80413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4EB148-6D37-4275-9FDA-390E8BCC83F6}"/>
              </a:ext>
            </a:extLst>
          </p:cNvPr>
          <p:cNvSpPr/>
          <p:nvPr/>
        </p:nvSpPr>
        <p:spPr>
          <a:xfrm>
            <a:off x="2386662" y="5931703"/>
            <a:ext cx="804132" cy="80413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2261C-B27E-4582-AD26-0E12B850F536}"/>
              </a:ext>
            </a:extLst>
          </p:cNvPr>
          <p:cNvCxnSpPr>
            <a:cxnSpLocks/>
            <a:stCxn id="48" idx="3"/>
            <a:endCxn id="43" idx="1"/>
          </p:cNvCxnSpPr>
          <p:nvPr/>
        </p:nvCxnSpPr>
        <p:spPr>
          <a:xfrm>
            <a:off x="3190794" y="3905715"/>
            <a:ext cx="2503139" cy="51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12595C-69F9-4145-922C-98385B3E8F29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>
            <a:off x="3190794" y="3905715"/>
            <a:ext cx="2503140" cy="20181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60233-AC09-417D-A07A-FFBF827A0D0D}"/>
              </a:ext>
            </a:extLst>
          </p:cNvPr>
          <p:cNvCxnSpPr>
            <a:stCxn id="50" idx="3"/>
            <a:endCxn id="44" idx="1"/>
          </p:cNvCxnSpPr>
          <p:nvPr/>
        </p:nvCxnSpPr>
        <p:spPr>
          <a:xfrm flipV="1">
            <a:off x="3190794" y="5923874"/>
            <a:ext cx="2503140" cy="4098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54662-A30B-4A09-9E3B-E342DC9AA731}"/>
              </a:ext>
            </a:extLst>
          </p:cNvPr>
          <p:cNvCxnSpPr>
            <a:stCxn id="50" idx="3"/>
            <a:endCxn id="43" idx="1"/>
          </p:cNvCxnSpPr>
          <p:nvPr/>
        </p:nvCxnSpPr>
        <p:spPr>
          <a:xfrm flipV="1">
            <a:off x="3190794" y="4424550"/>
            <a:ext cx="2503139" cy="19092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9A69FB-FF82-4B0F-ADCB-F4C50506A227}"/>
              </a:ext>
            </a:extLst>
          </p:cNvPr>
          <p:cNvCxnSpPr>
            <a:cxnSpLocks/>
          </p:cNvCxnSpPr>
          <p:nvPr/>
        </p:nvCxnSpPr>
        <p:spPr>
          <a:xfrm flipH="1">
            <a:off x="6498064" y="3905715"/>
            <a:ext cx="2503139" cy="51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897063-D3AF-4959-8AD1-55F9809E4454}"/>
              </a:ext>
            </a:extLst>
          </p:cNvPr>
          <p:cNvCxnSpPr>
            <a:cxnSpLocks/>
          </p:cNvCxnSpPr>
          <p:nvPr/>
        </p:nvCxnSpPr>
        <p:spPr>
          <a:xfrm flipH="1">
            <a:off x="6498064" y="3905715"/>
            <a:ext cx="2503140" cy="20181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1B254C1-E2EC-4B89-BEAF-98310DCF0C7D}"/>
              </a:ext>
            </a:extLst>
          </p:cNvPr>
          <p:cNvCxnSpPr>
            <a:cxnSpLocks/>
          </p:cNvCxnSpPr>
          <p:nvPr/>
        </p:nvCxnSpPr>
        <p:spPr>
          <a:xfrm flipH="1" flipV="1">
            <a:off x="6498064" y="5923874"/>
            <a:ext cx="2503140" cy="4098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E0965BE-822A-496F-8E64-31A062121DCA}"/>
              </a:ext>
            </a:extLst>
          </p:cNvPr>
          <p:cNvCxnSpPr>
            <a:cxnSpLocks/>
          </p:cNvCxnSpPr>
          <p:nvPr/>
        </p:nvCxnSpPr>
        <p:spPr>
          <a:xfrm flipH="1" flipV="1">
            <a:off x="6498064" y="4424550"/>
            <a:ext cx="2503139" cy="19092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57BB2CF-CC47-4D7A-8276-B68129634F2C}"/>
              </a:ext>
            </a:extLst>
          </p:cNvPr>
          <p:cNvSpPr/>
          <p:nvPr/>
        </p:nvSpPr>
        <p:spPr>
          <a:xfrm>
            <a:off x="5391054" y="3667778"/>
            <a:ext cx="1409700" cy="1437623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B029B1C-A10F-4F1B-9CD9-6B574905DD2D}"/>
              </a:ext>
            </a:extLst>
          </p:cNvPr>
          <p:cNvSpPr/>
          <p:nvPr/>
        </p:nvSpPr>
        <p:spPr>
          <a:xfrm>
            <a:off x="8698514" y="3182989"/>
            <a:ext cx="1409700" cy="1437623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65A08E-9965-4D62-84A1-B4A0649103D2}"/>
              </a:ext>
            </a:extLst>
          </p:cNvPr>
          <p:cNvSpPr/>
          <p:nvPr/>
        </p:nvSpPr>
        <p:spPr>
          <a:xfrm>
            <a:off x="2689161" y="3806212"/>
            <a:ext cx="232207" cy="216272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4E0AB4-3181-4490-893C-379B4018A34A}"/>
              </a:ext>
            </a:extLst>
          </p:cNvPr>
          <p:cNvSpPr/>
          <p:nvPr/>
        </p:nvSpPr>
        <p:spPr>
          <a:xfrm>
            <a:off x="9283547" y="3795691"/>
            <a:ext cx="239447" cy="223014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33EE38-A494-42F6-B2BC-7B1A7934084E}"/>
              </a:ext>
            </a:extLst>
          </p:cNvPr>
          <p:cNvGrpSpPr/>
          <p:nvPr/>
        </p:nvGrpSpPr>
        <p:grpSpPr>
          <a:xfrm>
            <a:off x="2867025" y="3938658"/>
            <a:ext cx="6481821" cy="585724"/>
            <a:chOff x="2867025" y="3938658"/>
            <a:chExt cx="6481821" cy="58572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09DB93-AE8E-48EF-B62E-929CD090C546}"/>
                </a:ext>
              </a:extLst>
            </p:cNvPr>
            <p:cNvSpPr/>
            <p:nvPr/>
          </p:nvSpPr>
          <p:spPr>
            <a:xfrm>
              <a:off x="2867025" y="4010025"/>
              <a:ext cx="6429375" cy="514357"/>
            </a:xfrm>
            <a:custGeom>
              <a:avLst/>
              <a:gdLst>
                <a:gd name="connsiteX0" fmla="*/ 0 w 6429375"/>
                <a:gd name="connsiteY0" fmla="*/ 0 h 514357"/>
                <a:gd name="connsiteX1" fmla="*/ 3228975 w 6429375"/>
                <a:gd name="connsiteY1" fmla="*/ 514350 h 514357"/>
                <a:gd name="connsiteX2" fmla="*/ 6429375 w 6429375"/>
                <a:gd name="connsiteY2" fmla="*/ 9525 h 5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5" h="514357">
                  <a:moveTo>
                    <a:pt x="0" y="0"/>
                  </a:moveTo>
                  <a:cubicBezTo>
                    <a:pt x="1078706" y="256381"/>
                    <a:pt x="2157413" y="512763"/>
                    <a:pt x="3228975" y="514350"/>
                  </a:cubicBezTo>
                  <a:cubicBezTo>
                    <a:pt x="4300537" y="515937"/>
                    <a:pt x="5364956" y="262731"/>
                    <a:pt x="6429375" y="9525"/>
                  </a:cubicBezTo>
                </a:path>
              </a:pathLst>
            </a:cu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DD7EEC5-87AA-4446-8244-258E5CA5953A}"/>
                </a:ext>
              </a:extLst>
            </p:cNvPr>
            <p:cNvSpPr/>
            <p:nvPr/>
          </p:nvSpPr>
          <p:spPr>
            <a:xfrm rot="4687171">
              <a:off x="9118011" y="3907206"/>
              <a:ext cx="199383" cy="2622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91EEDF1B-AC9A-4625-A211-BE7319694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481" y="3725034"/>
            <a:ext cx="914400" cy="914400"/>
          </a:xfrm>
          <a:prstGeom prst="rect">
            <a:avLst/>
          </a:prstGeom>
        </p:spPr>
      </p:pic>
      <p:pic>
        <p:nvPicPr>
          <p:cNvPr id="68" name="Picture 101" descr="MCj03491210000[1]">
            <a:extLst>
              <a:ext uri="{FF2B5EF4-FFF2-40B4-BE49-F238E27FC236}">
                <a16:creationId xmlns:a16="http://schemas.microsoft.com/office/drawing/2014/main" id="{86514C96-B54D-4E54-B1E9-50776CA3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1214" y="3795984"/>
            <a:ext cx="1117166" cy="1016239"/>
          </a:xfrm>
          <a:prstGeom prst="rect">
            <a:avLst/>
          </a:prstGeom>
          <a:noFill/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3C79CBF-6B24-4F00-BD59-2AC5D5FDACEB}"/>
              </a:ext>
            </a:extLst>
          </p:cNvPr>
          <p:cNvGrpSpPr/>
          <p:nvPr/>
        </p:nvGrpSpPr>
        <p:grpSpPr>
          <a:xfrm>
            <a:off x="2876550" y="4019550"/>
            <a:ext cx="6558775" cy="1952642"/>
            <a:chOff x="2876550" y="4019550"/>
            <a:chExt cx="6558775" cy="1952642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2BE90A7-9B00-485E-9560-E692FD71909F}"/>
                </a:ext>
              </a:extLst>
            </p:cNvPr>
            <p:cNvSpPr/>
            <p:nvPr/>
          </p:nvSpPr>
          <p:spPr>
            <a:xfrm>
              <a:off x="2876550" y="4019550"/>
              <a:ext cx="6505575" cy="1952642"/>
            </a:xfrm>
            <a:custGeom>
              <a:avLst/>
              <a:gdLst>
                <a:gd name="connsiteX0" fmla="*/ 0 w 6505575"/>
                <a:gd name="connsiteY0" fmla="*/ 0 h 1952642"/>
                <a:gd name="connsiteX1" fmla="*/ 3190875 w 6505575"/>
                <a:gd name="connsiteY1" fmla="*/ 1952625 h 1952642"/>
                <a:gd name="connsiteX2" fmla="*/ 6505575 w 6505575"/>
                <a:gd name="connsiteY2" fmla="*/ 28575 h 195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05575" h="1952642">
                  <a:moveTo>
                    <a:pt x="0" y="0"/>
                  </a:moveTo>
                  <a:cubicBezTo>
                    <a:pt x="1053306" y="973931"/>
                    <a:pt x="2106613" y="1947863"/>
                    <a:pt x="3190875" y="1952625"/>
                  </a:cubicBezTo>
                  <a:cubicBezTo>
                    <a:pt x="4275138" y="1957388"/>
                    <a:pt x="5390356" y="992981"/>
                    <a:pt x="6505575" y="28575"/>
                  </a:cubicBezTo>
                </a:path>
              </a:pathLst>
            </a:cu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F83ED10-0653-4687-9876-8B6196A3CD76}"/>
                </a:ext>
              </a:extLst>
            </p:cNvPr>
            <p:cNvSpPr/>
            <p:nvPr/>
          </p:nvSpPr>
          <p:spPr>
            <a:xfrm rot="2700000">
              <a:off x="9204490" y="3991871"/>
              <a:ext cx="199383" cy="2622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E505A0F6-E8EC-4F8D-B481-6DF2CA2F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8791" y="5299984"/>
            <a:ext cx="914400" cy="914400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3B8340BC-66DC-4AD2-B481-BFE7CCC25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8814" y="3676640"/>
            <a:ext cx="914400" cy="914400"/>
          </a:xfrm>
          <a:prstGeom prst="rect">
            <a:avLst/>
          </a:prstGeom>
        </p:spPr>
      </p:pic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C99A3E26-83DE-46DB-9502-A00F0FA38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2828" y="5257948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17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22" grpId="0" animBg="1"/>
      <p:bldP spid="83" grpId="0" animBg="1"/>
      <p:bldP spid="84" grpId="0" animBg="1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A66-E731-4B50-AC2B-E191476B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086975" cy="1325563"/>
          </a:xfrm>
        </p:spPr>
        <p:txBody>
          <a:bodyPr/>
          <a:lstStyle/>
          <a:p>
            <a:r>
              <a:rPr lang="en-US" dirty="0"/>
              <a:t>REBOUND: Who is at fault?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FE8B-F6FF-408B-941F-567BAB7D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compromised nodes work together?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FE55-DDE0-4068-8DFD-B2591E81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D5E9A-AB9B-47BA-95E7-1E580999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ABA4F9-D726-45AA-B6A3-06AA02CF2F3A}"/>
              </a:ext>
            </a:extLst>
          </p:cNvPr>
          <p:cNvGrpSpPr/>
          <p:nvPr/>
        </p:nvGrpSpPr>
        <p:grpSpPr>
          <a:xfrm>
            <a:off x="3218794" y="2361598"/>
            <a:ext cx="5646747" cy="1082012"/>
            <a:chOff x="3218794" y="2361598"/>
            <a:chExt cx="5646747" cy="108201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0057F40-7C2A-485C-9A24-FA1AB0300A51}"/>
                </a:ext>
              </a:extLst>
            </p:cNvPr>
            <p:cNvGrpSpPr/>
            <p:nvPr/>
          </p:nvGrpSpPr>
          <p:grpSpPr>
            <a:xfrm>
              <a:off x="3218794" y="2361598"/>
              <a:ext cx="842414" cy="1082012"/>
              <a:chOff x="2700988" y="3335417"/>
              <a:chExt cx="842414" cy="108201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35B606-72FA-48B7-B9CD-8EE004FA5BCA}"/>
                  </a:ext>
                </a:extLst>
              </p:cNvPr>
              <p:cNvSpPr/>
              <p:nvPr/>
            </p:nvSpPr>
            <p:spPr>
              <a:xfrm>
                <a:off x="2700988" y="3784666"/>
                <a:ext cx="632763" cy="632763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F0FB12-BC29-4EE0-BFB1-83772AD7CE0F}"/>
                  </a:ext>
                </a:extLst>
              </p:cNvPr>
              <p:cNvSpPr txBox="1"/>
              <p:nvPr/>
            </p:nvSpPr>
            <p:spPr>
              <a:xfrm>
                <a:off x="2910643" y="3335417"/>
                <a:ext cx="632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B8B973-244B-4E48-A802-5FBF1957E2F9}"/>
                </a:ext>
              </a:extLst>
            </p:cNvPr>
            <p:cNvGrpSpPr/>
            <p:nvPr/>
          </p:nvGrpSpPr>
          <p:grpSpPr>
            <a:xfrm>
              <a:off x="5621428" y="2361598"/>
              <a:ext cx="1061639" cy="1082012"/>
              <a:chOff x="2700988" y="3335417"/>
              <a:chExt cx="1061639" cy="108201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5BBA21F-DF8F-4D21-9FDA-47CDE859470F}"/>
                  </a:ext>
                </a:extLst>
              </p:cNvPr>
              <p:cNvSpPr/>
              <p:nvPr/>
            </p:nvSpPr>
            <p:spPr>
              <a:xfrm>
                <a:off x="2700988" y="3784666"/>
                <a:ext cx="632763" cy="632763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A36981-DC55-4F6A-A020-9053BA505005}"/>
                  </a:ext>
                </a:extLst>
              </p:cNvPr>
              <p:cNvSpPr txBox="1"/>
              <p:nvPr/>
            </p:nvSpPr>
            <p:spPr>
              <a:xfrm>
                <a:off x="3129868" y="3335417"/>
                <a:ext cx="632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9E545AC-3DF8-4002-9EC8-37A0A6D91B66}"/>
                </a:ext>
              </a:extLst>
            </p:cNvPr>
            <p:cNvGrpSpPr/>
            <p:nvPr/>
          </p:nvGrpSpPr>
          <p:grpSpPr>
            <a:xfrm>
              <a:off x="8024062" y="2361598"/>
              <a:ext cx="841479" cy="1082012"/>
              <a:chOff x="2700988" y="3335417"/>
              <a:chExt cx="841479" cy="108201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5E01B60-5C6E-4378-854A-58CC49D1A0DB}"/>
                  </a:ext>
                </a:extLst>
              </p:cNvPr>
              <p:cNvSpPr/>
              <p:nvPr/>
            </p:nvSpPr>
            <p:spPr>
              <a:xfrm>
                <a:off x="2700988" y="3784666"/>
                <a:ext cx="632763" cy="632763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B971A7-0C3F-445F-A9C3-A4FD4A29A1D4}"/>
                  </a:ext>
                </a:extLst>
              </p:cNvPr>
              <p:cNvSpPr txBox="1"/>
              <p:nvPr/>
            </p:nvSpPr>
            <p:spPr>
              <a:xfrm>
                <a:off x="2909708" y="3335417"/>
                <a:ext cx="632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C25001-33DD-43E1-A70B-F63EF4C65D90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3535175" y="2378999"/>
              <a:ext cx="1" cy="431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C4FCAF-7675-40C1-A731-F4E56AB5F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5175" y="2372483"/>
              <a:ext cx="2209349" cy="65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0D8C3E-369B-4A8D-BDA2-72A24CAE3BAE}"/>
                </a:ext>
              </a:extLst>
            </p:cNvPr>
            <p:cNvCxnSpPr>
              <a:cxnSpLocks/>
            </p:cNvCxnSpPr>
            <p:nvPr/>
          </p:nvCxnSpPr>
          <p:spPr>
            <a:xfrm>
              <a:off x="5744524" y="2372483"/>
              <a:ext cx="1" cy="431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F1FE2B2-35DD-4822-B90B-7B4F791F1EA1}"/>
                </a:ext>
              </a:extLst>
            </p:cNvPr>
            <p:cNvCxnSpPr>
              <a:cxnSpLocks/>
            </p:cNvCxnSpPr>
            <p:nvPr/>
          </p:nvCxnSpPr>
          <p:spPr>
            <a:xfrm>
              <a:off x="6136916" y="2378999"/>
              <a:ext cx="220352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04ED588-A941-41A8-8F0C-E8C940060A76}"/>
                </a:ext>
              </a:extLst>
            </p:cNvPr>
            <p:cNvCxnSpPr>
              <a:endCxn id="49" idx="0"/>
            </p:cNvCxnSpPr>
            <p:nvPr/>
          </p:nvCxnSpPr>
          <p:spPr>
            <a:xfrm>
              <a:off x="8340443" y="2378999"/>
              <a:ext cx="1" cy="431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EA6E144-19DA-435D-ACB6-5F756A70B409}"/>
                </a:ext>
              </a:extLst>
            </p:cNvPr>
            <p:cNvCxnSpPr>
              <a:cxnSpLocks/>
            </p:cNvCxnSpPr>
            <p:nvPr/>
          </p:nvCxnSpPr>
          <p:spPr>
            <a:xfrm>
              <a:off x="6141693" y="2375657"/>
              <a:ext cx="1" cy="431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6" name="Picture 101" descr="MCj03491210000[1]">
            <a:extLst>
              <a:ext uri="{FF2B5EF4-FFF2-40B4-BE49-F238E27FC236}">
                <a16:creationId xmlns:a16="http://schemas.microsoft.com/office/drawing/2014/main" id="{B14F7EA9-A403-4BCD-B32A-4EF60D105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2030" y="2423351"/>
            <a:ext cx="1117166" cy="1016239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E4443-50B1-461E-BC2B-A15A71262BC6}"/>
              </a:ext>
            </a:extLst>
          </p:cNvPr>
          <p:cNvCxnSpPr>
            <a:stCxn id="53" idx="2"/>
          </p:cNvCxnSpPr>
          <p:nvPr/>
        </p:nvCxnSpPr>
        <p:spPr>
          <a:xfrm flipH="1">
            <a:off x="3535175" y="3443610"/>
            <a:ext cx="1" cy="3166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4D562A-38EA-4B66-BD97-25D0A137DBF2}"/>
              </a:ext>
            </a:extLst>
          </p:cNvPr>
          <p:cNvCxnSpPr/>
          <p:nvPr/>
        </p:nvCxnSpPr>
        <p:spPr>
          <a:xfrm flipH="1">
            <a:off x="5945000" y="3443610"/>
            <a:ext cx="1" cy="3166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B77FB-AF03-46BA-8670-1B3736340059}"/>
              </a:ext>
            </a:extLst>
          </p:cNvPr>
          <p:cNvCxnSpPr/>
          <p:nvPr/>
        </p:nvCxnSpPr>
        <p:spPr>
          <a:xfrm flipH="1">
            <a:off x="8354825" y="3443610"/>
            <a:ext cx="1" cy="3166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E7A534-09E7-4D72-8499-DFA4D0391CD2}"/>
              </a:ext>
            </a:extLst>
          </p:cNvPr>
          <p:cNvCxnSpPr/>
          <p:nvPr/>
        </p:nvCxnSpPr>
        <p:spPr>
          <a:xfrm>
            <a:off x="2081211" y="3455505"/>
            <a:ext cx="76009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FBF6C2-4E8F-4F10-B7FB-8EF5AEA567A1}"/>
              </a:ext>
            </a:extLst>
          </p:cNvPr>
          <p:cNvSpPr txBox="1"/>
          <p:nvPr/>
        </p:nvSpPr>
        <p:spPr>
          <a:xfrm>
            <a:off x="536201" y="3638550"/>
            <a:ext cx="14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7C4F7F-83C6-41E7-A502-C996848D6695}"/>
              </a:ext>
            </a:extLst>
          </p:cNvPr>
          <p:cNvCxnSpPr/>
          <p:nvPr/>
        </p:nvCxnSpPr>
        <p:spPr>
          <a:xfrm>
            <a:off x="2081211" y="4379430"/>
            <a:ext cx="76009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89C9F3-5109-4108-B095-C2A36C18F0E5}"/>
              </a:ext>
            </a:extLst>
          </p:cNvPr>
          <p:cNvCxnSpPr/>
          <p:nvPr/>
        </p:nvCxnSpPr>
        <p:spPr>
          <a:xfrm>
            <a:off x="2081211" y="5312880"/>
            <a:ext cx="76009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12FBA29-60EB-43D9-8D0F-FD85A126DCF5}"/>
              </a:ext>
            </a:extLst>
          </p:cNvPr>
          <p:cNvSpPr txBox="1"/>
          <p:nvPr/>
        </p:nvSpPr>
        <p:spPr>
          <a:xfrm>
            <a:off x="536201" y="4565315"/>
            <a:ext cx="14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1</a:t>
            </a:r>
          </a:p>
        </p:txBody>
      </p:sp>
      <p:pic>
        <p:nvPicPr>
          <p:cNvPr id="48" name="Picture 101" descr="MCj03491210000[1]">
            <a:extLst>
              <a:ext uri="{FF2B5EF4-FFF2-40B4-BE49-F238E27FC236}">
                <a16:creationId xmlns:a16="http://schemas.microsoft.com/office/drawing/2014/main" id="{426BBA81-911A-4B93-9643-429E74FE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7714" y="2409132"/>
            <a:ext cx="1117166" cy="1016239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8B4FF1-5FBA-44BC-B5B3-217CBC22D7BC}"/>
              </a:ext>
            </a:extLst>
          </p:cNvPr>
          <p:cNvGrpSpPr/>
          <p:nvPr/>
        </p:nvGrpSpPr>
        <p:grpSpPr>
          <a:xfrm>
            <a:off x="5952192" y="4428399"/>
            <a:ext cx="2402634" cy="1077710"/>
            <a:chOff x="5952192" y="4428399"/>
            <a:chExt cx="2402634" cy="107771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BD0986A-FDDA-441D-91AB-14C9A000A92F}"/>
                </a:ext>
              </a:extLst>
            </p:cNvPr>
            <p:cNvCxnSpPr/>
            <p:nvPr/>
          </p:nvCxnSpPr>
          <p:spPr>
            <a:xfrm>
              <a:off x="5952192" y="4428399"/>
              <a:ext cx="2402634" cy="73549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679EC09-1ED1-4648-8FAF-A5C2AA54B93B}"/>
                </a:ext>
              </a:extLst>
            </p:cNvPr>
            <p:cNvSpPr txBox="1"/>
            <p:nvPr/>
          </p:nvSpPr>
          <p:spPr>
            <a:xfrm>
              <a:off x="6065704" y="4859778"/>
              <a:ext cx="14879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LFD(N</a:t>
              </a:r>
              <a:r>
                <a:rPr lang="en-US" baseline="-25000" dirty="0"/>
                <a:t>1</a:t>
              </a:r>
              <a:r>
                <a:rPr lang="en-US" dirty="0">
                  <a:sym typeface="Wingdings" panose="05000000000000000000" pitchFamily="2" charset="2"/>
                </a:rPr>
                <a:t>N</a:t>
              </a:r>
              <a:r>
                <a:rPr lang="en-US" baseline="-25000" dirty="0">
                  <a:sym typeface="Wingdings" panose="05000000000000000000" pitchFamily="2" charset="2"/>
                </a:rPr>
                <a:t>2</a:t>
              </a:r>
              <a:r>
                <a:rPr lang="en-US" dirty="0">
                  <a:sym typeface="Wingdings" panose="05000000000000000000" pitchFamily="2" charset="2"/>
                </a:rPr>
                <a:t>)</a:t>
              </a:r>
              <a:endParaRPr lang="en-US" dirty="0"/>
            </a:p>
            <a:p>
              <a:endParaRPr lang="en-US" dirty="0"/>
            </a:p>
          </p:txBody>
        </p:sp>
      </p:grpSp>
      <p:pic>
        <p:nvPicPr>
          <p:cNvPr id="69" name="Graphic 68" descr="Close with solid fill">
            <a:extLst>
              <a:ext uri="{FF2B5EF4-FFF2-40B4-BE49-F238E27FC236}">
                <a16:creationId xmlns:a16="http://schemas.microsoft.com/office/drawing/2014/main" id="{64CB82D4-9550-4052-B639-6C42C318A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1296" y="4379430"/>
            <a:ext cx="914400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234C20F-083A-46F6-BE5C-34EE7201563C}"/>
              </a:ext>
            </a:extLst>
          </p:cNvPr>
          <p:cNvGrpSpPr/>
          <p:nvPr/>
        </p:nvGrpSpPr>
        <p:grpSpPr>
          <a:xfrm>
            <a:off x="3535175" y="3455505"/>
            <a:ext cx="2402634" cy="735495"/>
            <a:chOff x="3535175" y="3455505"/>
            <a:chExt cx="2402634" cy="7354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48EA28-64E0-4210-B81D-EB8FE36365E2}"/>
                </a:ext>
              </a:extLst>
            </p:cNvPr>
            <p:cNvSpPr txBox="1"/>
            <p:nvPr/>
          </p:nvSpPr>
          <p:spPr>
            <a:xfrm>
              <a:off x="4125515" y="369918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126796-0D2E-4EF4-9D7F-340FF9B67ADA}"/>
                </a:ext>
              </a:extLst>
            </p:cNvPr>
            <p:cNvCxnSpPr/>
            <p:nvPr/>
          </p:nvCxnSpPr>
          <p:spPr>
            <a:xfrm>
              <a:off x="3535175" y="3455505"/>
              <a:ext cx="2402634" cy="735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8C10F934-96C6-4476-8D2F-F17C60CF2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7938" y="3433429"/>
            <a:ext cx="914400" cy="9144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17935557-1D46-4E6A-BDD1-9A89ECBF05BB}"/>
              </a:ext>
            </a:extLst>
          </p:cNvPr>
          <p:cNvGrpSpPr/>
          <p:nvPr/>
        </p:nvGrpSpPr>
        <p:grpSpPr>
          <a:xfrm>
            <a:off x="5945000" y="4437924"/>
            <a:ext cx="2402634" cy="735495"/>
            <a:chOff x="3535175" y="3455505"/>
            <a:chExt cx="2402634" cy="73549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25B201-1C86-443C-90E9-8EC4B074A8F4}"/>
                </a:ext>
              </a:extLst>
            </p:cNvPr>
            <p:cNvSpPr txBox="1"/>
            <p:nvPr/>
          </p:nvSpPr>
          <p:spPr>
            <a:xfrm>
              <a:off x="3655879" y="357426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D19AE91-61A0-4F32-9947-DB1CFAB40D1E}"/>
                </a:ext>
              </a:extLst>
            </p:cNvPr>
            <p:cNvCxnSpPr/>
            <p:nvPr/>
          </p:nvCxnSpPr>
          <p:spPr>
            <a:xfrm>
              <a:off x="3535175" y="3455505"/>
              <a:ext cx="2402634" cy="735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0A8A9F-CC0D-445F-9ED6-88297B0DE3C1}"/>
              </a:ext>
            </a:extLst>
          </p:cNvPr>
          <p:cNvSpPr txBox="1"/>
          <p:nvPr/>
        </p:nvSpPr>
        <p:spPr>
          <a:xfrm>
            <a:off x="8232782" y="425775"/>
            <a:ext cx="36258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Adversaries have more complex strategies we </a:t>
            </a:r>
          </a:p>
          <a:p>
            <a:pPr algn="ctr"/>
            <a:r>
              <a:rPr lang="en-US" sz="2400" dirty="0"/>
              <a:t>must address!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88B3659-E859-40B2-9DEC-F9D1A88B1066}"/>
              </a:ext>
            </a:extLst>
          </p:cNvPr>
          <p:cNvSpPr/>
          <p:nvPr/>
        </p:nvSpPr>
        <p:spPr>
          <a:xfrm>
            <a:off x="9153526" y="2786796"/>
            <a:ext cx="2984488" cy="1022828"/>
          </a:xfrm>
          <a:prstGeom prst="wedgeRoundRectCallout">
            <a:avLst>
              <a:gd name="adj1" fmla="val -66152"/>
              <a:gd name="adj2" fmla="val -405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should be either </a:t>
            </a:r>
            <a:br>
              <a:rPr lang="en-US" dirty="0"/>
            </a:br>
            <a:r>
              <a:rPr lang="en-US" dirty="0"/>
              <a:t>data or an LFD</a:t>
            </a:r>
          </a:p>
          <a:p>
            <a:pPr algn="ctr"/>
            <a:r>
              <a:rPr lang="en-US" dirty="0"/>
              <a:t>received in this round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20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3" grpId="0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564064-9064-46CF-B17C-721BF1090FA5}"/>
              </a:ext>
            </a:extLst>
          </p:cNvPr>
          <p:cNvSpPr/>
          <p:nvPr/>
        </p:nvSpPr>
        <p:spPr>
          <a:xfrm>
            <a:off x="6801767" y="5486936"/>
            <a:ext cx="1347127" cy="869414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0BA66-E731-4B50-AC2B-E191476B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01275" cy="1325563"/>
          </a:xfrm>
        </p:spPr>
        <p:txBody>
          <a:bodyPr/>
          <a:lstStyle/>
          <a:p>
            <a:r>
              <a:rPr lang="en-US" dirty="0"/>
              <a:t>REBOUND: Finding Message </a:t>
            </a:r>
            <a:r>
              <a:rPr lang="en-US" dirty="0" err="1"/>
              <a:t>Omitter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FE8B-F6FF-408B-941F-567BAB7D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79490"/>
            <a:ext cx="10544170" cy="1369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Ask: What should have happened in previous round?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FE55-DDE0-4068-8DFD-B2591E81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D5E9A-AB9B-47BA-95E7-1E580999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65DE74-B01C-48C5-8D98-FB52A66E906D}"/>
              </a:ext>
            </a:extLst>
          </p:cNvPr>
          <p:cNvGrpSpPr/>
          <p:nvPr/>
        </p:nvGrpSpPr>
        <p:grpSpPr>
          <a:xfrm>
            <a:off x="4190858" y="5625686"/>
            <a:ext cx="4912913" cy="663118"/>
            <a:chOff x="5081013" y="2559764"/>
            <a:chExt cx="5914612" cy="798322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071F311-A1A8-4D0F-BEE9-6FE2766A46A4}"/>
                </a:ext>
              </a:extLst>
            </p:cNvPr>
            <p:cNvCxnSpPr>
              <a:cxnSpLocks/>
            </p:cNvCxnSpPr>
            <p:nvPr/>
          </p:nvCxnSpPr>
          <p:spPr>
            <a:xfrm>
              <a:off x="5090538" y="2932913"/>
              <a:ext cx="51832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9C293-B7F0-41B4-87F7-3D3741A900CD}"/>
                </a:ext>
              </a:extLst>
            </p:cNvPr>
            <p:cNvSpPr txBox="1"/>
            <p:nvPr/>
          </p:nvSpPr>
          <p:spPr>
            <a:xfrm>
              <a:off x="9776425" y="270109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Time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30AE42-306D-412F-A33D-BE892468F550}"/>
                </a:ext>
              </a:extLst>
            </p:cNvPr>
            <p:cNvCxnSpPr/>
            <p:nvPr/>
          </p:nvCxnSpPr>
          <p:spPr>
            <a:xfrm>
              <a:off x="5081013" y="2580488"/>
              <a:ext cx="0" cy="695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6729A88-54C0-4093-81B6-950E91B5EF00}"/>
                </a:ext>
              </a:extLst>
            </p:cNvPr>
            <p:cNvCxnSpPr/>
            <p:nvPr/>
          </p:nvCxnSpPr>
          <p:spPr>
            <a:xfrm>
              <a:off x="6625688" y="2573580"/>
              <a:ext cx="0" cy="695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939C85-17D4-4CAE-9F93-864A018068CC}"/>
                </a:ext>
              </a:extLst>
            </p:cNvPr>
            <p:cNvCxnSpPr/>
            <p:nvPr/>
          </p:nvCxnSpPr>
          <p:spPr>
            <a:xfrm>
              <a:off x="8224263" y="2566672"/>
              <a:ext cx="0" cy="695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B4F5FD9-43F6-4EB1-9CBC-5C40C6877CBD}"/>
                </a:ext>
              </a:extLst>
            </p:cNvPr>
            <p:cNvCxnSpPr/>
            <p:nvPr/>
          </p:nvCxnSpPr>
          <p:spPr>
            <a:xfrm>
              <a:off x="9846057" y="2559764"/>
              <a:ext cx="0" cy="695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93B65C-8098-40F4-9D7E-A40442FB55EE}"/>
                </a:ext>
              </a:extLst>
            </p:cNvPr>
            <p:cNvSpPr txBox="1"/>
            <p:nvPr/>
          </p:nvSpPr>
          <p:spPr>
            <a:xfrm>
              <a:off x="5282311" y="298875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Round 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29A2D1D-8612-444B-9CF7-F5C7B0B8E83E}"/>
                </a:ext>
              </a:extLst>
            </p:cNvPr>
            <p:cNvSpPr txBox="1"/>
            <p:nvPr/>
          </p:nvSpPr>
          <p:spPr>
            <a:xfrm>
              <a:off x="6833267" y="298875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Round 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9AE3504-8A4D-404D-B87D-1D3EC710FCB4}"/>
                </a:ext>
              </a:extLst>
            </p:cNvPr>
            <p:cNvSpPr txBox="1"/>
            <p:nvPr/>
          </p:nvSpPr>
          <p:spPr>
            <a:xfrm>
              <a:off x="8418572" y="298875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Round 2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57CD15CF-9E22-4EC9-B3F2-218D034C13C2}"/>
              </a:ext>
            </a:extLst>
          </p:cNvPr>
          <p:cNvSpPr/>
          <p:nvPr/>
        </p:nvSpPr>
        <p:spPr>
          <a:xfrm>
            <a:off x="4093278" y="3149789"/>
            <a:ext cx="3631494" cy="1832298"/>
          </a:xfrm>
          <a:prstGeom prst="cloudCallout">
            <a:avLst>
              <a:gd name="adj1" fmla="val 37708"/>
              <a:gd name="adj2" fmla="val 73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should have happened in earlier rounds?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57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ADF1-789E-48D6-A1FE-FF1D40FE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REBOUND: Require Per-Round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AE0A-4450-453A-ADD9-74B906EF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56" y="2229611"/>
            <a:ext cx="3146337" cy="30391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nodes need to know when </a:t>
            </a:r>
            <a:r>
              <a:rPr lang="en-US" i="1" dirty="0"/>
              <a:t>any</a:t>
            </a:r>
            <a:r>
              <a:rPr lang="en-US" dirty="0"/>
              <a:t> other node fails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attackers do not forge heartbeats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B3774-FB76-419B-BC87-DDEBD965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8A57C-1F05-4F6B-9EF8-8DD17CB9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18</a:t>
            </a:fld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2859F07-89BD-4879-B5CF-129E4C759627}"/>
              </a:ext>
            </a:extLst>
          </p:cNvPr>
          <p:cNvGrpSpPr/>
          <p:nvPr/>
        </p:nvGrpSpPr>
        <p:grpSpPr>
          <a:xfrm>
            <a:off x="3849453" y="3708714"/>
            <a:ext cx="1629087" cy="1771688"/>
            <a:chOff x="6735727" y="4807131"/>
            <a:chExt cx="945798" cy="1028588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D31FB5B-E4B8-4E1B-B2E2-15174F699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911" y="4807131"/>
              <a:ext cx="155468" cy="442091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058F72-7F79-42B6-8FA5-68B14B8279E3}"/>
                </a:ext>
              </a:extLst>
            </p:cNvPr>
            <p:cNvSpPr txBox="1"/>
            <p:nvPr/>
          </p:nvSpPr>
          <p:spPr>
            <a:xfrm>
              <a:off x="6735727" y="5213967"/>
              <a:ext cx="38543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2DBA76B-6085-4A27-87D1-466503728C4C}"/>
                </a:ext>
              </a:extLst>
            </p:cNvPr>
            <p:cNvSpPr txBox="1"/>
            <p:nvPr/>
          </p:nvSpPr>
          <p:spPr>
            <a:xfrm>
              <a:off x="7216991" y="5216815"/>
              <a:ext cx="38543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00650F6-757E-439A-ABB3-ABF63607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334" y="4817117"/>
              <a:ext cx="425636" cy="425636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7B45D98-9ABB-44E6-B692-3AD03A42FB40}"/>
                </a:ext>
              </a:extLst>
            </p:cNvPr>
            <p:cNvSpPr txBox="1"/>
            <p:nvPr/>
          </p:nvSpPr>
          <p:spPr>
            <a:xfrm>
              <a:off x="6803302" y="5562390"/>
              <a:ext cx="878223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222C95A-7A14-47B5-8E50-FE12E17DF835}"/>
              </a:ext>
            </a:extLst>
          </p:cNvPr>
          <p:cNvGrpSpPr/>
          <p:nvPr/>
        </p:nvGrpSpPr>
        <p:grpSpPr>
          <a:xfrm>
            <a:off x="4053843" y="1943436"/>
            <a:ext cx="7246118" cy="3517863"/>
            <a:chOff x="6861645" y="3767190"/>
            <a:chExt cx="4206876" cy="2042364"/>
          </a:xfrm>
        </p:grpSpPr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B1BEB497-CA58-49B3-98B5-8D33D9D26526}"/>
                </a:ext>
              </a:extLst>
            </p:cNvPr>
            <p:cNvSpPr/>
            <p:nvPr/>
          </p:nvSpPr>
          <p:spPr>
            <a:xfrm>
              <a:off x="7753613" y="3767190"/>
              <a:ext cx="1345868" cy="1314200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72F0984-88B8-420B-A0E4-B87F6196122B}"/>
                </a:ext>
              </a:extLst>
            </p:cNvPr>
            <p:cNvCxnSpPr>
              <a:cxnSpLocks/>
            </p:cNvCxnSpPr>
            <p:nvPr/>
          </p:nvCxnSpPr>
          <p:spPr>
            <a:xfrm>
              <a:off x="7753613" y="407331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1FBF475-0CC4-4B43-8ED5-2F027ABAB9A1}"/>
                </a:ext>
              </a:extLst>
            </p:cNvPr>
            <p:cNvCxnSpPr>
              <a:endCxn id="109" idx="2"/>
            </p:cNvCxnSpPr>
            <p:nvPr/>
          </p:nvCxnSpPr>
          <p:spPr>
            <a:xfrm>
              <a:off x="7753613" y="508139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9DAA7AF-FA4F-4D4B-8EF4-5C4B4566D2ED}"/>
                </a:ext>
              </a:extLst>
            </p:cNvPr>
            <p:cNvCxnSpPr>
              <a:cxnSpLocks/>
            </p:cNvCxnSpPr>
            <p:nvPr/>
          </p:nvCxnSpPr>
          <p:spPr>
            <a:xfrm>
              <a:off x="9104758" y="3767190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A936673C-05B6-4D98-9B79-D81FEA6812C1}"/>
                </a:ext>
              </a:extLst>
            </p:cNvPr>
            <p:cNvSpPr/>
            <p:nvPr/>
          </p:nvSpPr>
          <p:spPr>
            <a:xfrm rot="11700000">
              <a:off x="8221340" y="4237960"/>
              <a:ext cx="777205" cy="777205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3BFC018-416E-4B77-AE6D-D380336CE926}"/>
                </a:ext>
              </a:extLst>
            </p:cNvPr>
            <p:cNvCxnSpPr>
              <a:cxnSpLocks/>
            </p:cNvCxnSpPr>
            <p:nvPr/>
          </p:nvCxnSpPr>
          <p:spPr>
            <a:xfrm>
              <a:off x="8244678" y="4216033"/>
              <a:ext cx="104476" cy="104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C2860D3-069F-4259-AD95-9F383970D94D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>
              <a:off x="8910097" y="4873380"/>
              <a:ext cx="67771" cy="75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960D5C6-3046-47DB-B565-1D34EB01FE4D}"/>
                </a:ext>
              </a:extLst>
            </p:cNvPr>
            <p:cNvCxnSpPr>
              <a:endCxn id="111" idx="0"/>
            </p:cNvCxnSpPr>
            <p:nvPr/>
          </p:nvCxnSpPr>
          <p:spPr>
            <a:xfrm flipV="1">
              <a:off x="8244678" y="4873988"/>
              <a:ext cx="65611" cy="75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EB97E27-CD84-4CD7-8B62-DED50F59E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3392" y="4216033"/>
              <a:ext cx="104476" cy="104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0CA004B2-5D50-41AA-A8B7-A78E928FAE79}"/>
                </a:ext>
              </a:extLst>
            </p:cNvPr>
            <p:cNvSpPr/>
            <p:nvPr/>
          </p:nvSpPr>
          <p:spPr>
            <a:xfrm rot="10800000">
              <a:off x="8117786" y="4073308"/>
              <a:ext cx="1335693" cy="1330034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F8B6FEF-EFA1-44FF-BC43-C00D9C983819}"/>
                </a:ext>
              </a:extLst>
            </p:cNvPr>
            <p:cNvCxnSpPr>
              <a:cxnSpLocks/>
            </p:cNvCxnSpPr>
            <p:nvPr/>
          </p:nvCxnSpPr>
          <p:spPr>
            <a:xfrm>
              <a:off x="9268755" y="4078587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54B5984-265C-44A9-86C1-BE99F26B795B}"/>
                </a:ext>
              </a:extLst>
            </p:cNvPr>
            <p:cNvCxnSpPr>
              <a:cxnSpLocks/>
            </p:cNvCxnSpPr>
            <p:nvPr/>
          </p:nvCxnSpPr>
          <p:spPr>
            <a:xfrm>
              <a:off x="8117788" y="5260840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58C637-20D9-4FBE-808B-35AF9071E078}"/>
                </a:ext>
              </a:extLst>
            </p:cNvPr>
            <p:cNvCxnSpPr>
              <a:cxnSpLocks/>
            </p:cNvCxnSpPr>
            <p:nvPr/>
          </p:nvCxnSpPr>
          <p:spPr>
            <a:xfrm>
              <a:off x="9284207" y="508139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0AB0361-0639-4BDF-ABB4-61E5B8DCC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3480" y="4626562"/>
              <a:ext cx="1615041" cy="9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85A0C1-F23B-40A1-9227-B5A18832105C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45" y="4627490"/>
              <a:ext cx="8919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6BA793B-AC50-4779-9540-790768152584}"/>
                </a:ext>
              </a:extLst>
            </p:cNvPr>
            <p:cNvSpPr txBox="1"/>
            <p:nvPr/>
          </p:nvSpPr>
          <p:spPr>
            <a:xfrm>
              <a:off x="8271817" y="3831420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C6633A1-2A99-4D63-8331-4FA80D377514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45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CB02C49-D749-4DAD-9F37-9AAF9509ED95}"/>
                </a:ext>
              </a:extLst>
            </p:cNvPr>
            <p:cNvCxnSpPr>
              <a:cxnSpLocks/>
            </p:cNvCxnSpPr>
            <p:nvPr/>
          </p:nvCxnSpPr>
          <p:spPr>
            <a:xfrm>
              <a:off x="7342152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3CD05F1-9B7E-4D5A-8909-A31EA8884352}"/>
                </a:ext>
              </a:extLst>
            </p:cNvPr>
            <p:cNvCxnSpPr>
              <a:cxnSpLocks/>
            </p:cNvCxnSpPr>
            <p:nvPr/>
          </p:nvCxnSpPr>
          <p:spPr>
            <a:xfrm>
              <a:off x="9732827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7FB06E2-DD5C-4457-87AC-441BAB7651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1449" y="4631633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EF926B-9060-4A15-B5D8-B02520E42305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072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02D2C2F-D8A6-457D-B442-C68D06DE9FB2}"/>
                </a:ext>
              </a:extLst>
            </p:cNvPr>
            <p:cNvSpPr txBox="1"/>
            <p:nvPr/>
          </p:nvSpPr>
          <p:spPr>
            <a:xfrm>
              <a:off x="8643932" y="3831420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D3D2DCC-3A9D-4172-8E52-DA5B2AF0888F}"/>
                </a:ext>
              </a:extLst>
            </p:cNvPr>
            <p:cNvSpPr txBox="1"/>
            <p:nvPr/>
          </p:nvSpPr>
          <p:spPr>
            <a:xfrm>
              <a:off x="8264712" y="5075959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93D1A0A-8366-4185-A1F9-D7A89B8E684F}"/>
                </a:ext>
              </a:extLst>
            </p:cNvPr>
            <p:cNvSpPr txBox="1"/>
            <p:nvPr/>
          </p:nvSpPr>
          <p:spPr>
            <a:xfrm>
              <a:off x="8636828" y="5075959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5FE65DD-CB61-4DD5-8344-4E97325D8F5C}"/>
                </a:ext>
              </a:extLst>
            </p:cNvPr>
            <p:cNvCxnSpPr>
              <a:cxnSpLocks/>
            </p:cNvCxnSpPr>
            <p:nvPr/>
          </p:nvCxnSpPr>
          <p:spPr>
            <a:xfrm>
              <a:off x="11068521" y="4637696"/>
              <a:ext cx="0" cy="100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168F046-9FCB-46DF-AF08-77F0C12132A3}"/>
                </a:ext>
              </a:extLst>
            </p:cNvPr>
            <p:cNvSpPr/>
            <p:nvPr/>
          </p:nvSpPr>
          <p:spPr>
            <a:xfrm>
              <a:off x="7879258" y="3874301"/>
              <a:ext cx="412854" cy="41285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B8F39D4-3259-44B4-AEE8-1C6A7F40CC48}"/>
                </a:ext>
              </a:extLst>
            </p:cNvPr>
            <p:cNvSpPr/>
            <p:nvPr/>
          </p:nvSpPr>
          <p:spPr>
            <a:xfrm>
              <a:off x="8909586" y="3867760"/>
              <a:ext cx="408411" cy="40841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8DEB61B-B021-43F7-96FA-7360699786AC}"/>
                </a:ext>
              </a:extLst>
            </p:cNvPr>
            <p:cNvSpPr/>
            <p:nvPr/>
          </p:nvSpPr>
          <p:spPr>
            <a:xfrm>
              <a:off x="8913277" y="4891611"/>
              <a:ext cx="401029" cy="40102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A763785-A658-41B8-9BD6-44DEE49B631F}"/>
                </a:ext>
              </a:extLst>
            </p:cNvPr>
            <p:cNvSpPr/>
            <p:nvPr/>
          </p:nvSpPr>
          <p:spPr>
            <a:xfrm>
              <a:off x="7879258" y="4890897"/>
              <a:ext cx="415455" cy="415455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527F12E-A061-4136-B6F9-246E9C7A1A00}"/>
                </a:ext>
              </a:extLst>
            </p:cNvPr>
            <p:cNvSpPr txBox="1"/>
            <p:nvPr/>
          </p:nvSpPr>
          <p:spPr>
            <a:xfrm>
              <a:off x="7897467" y="5536225"/>
              <a:ext cx="142394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nodes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56BA6BB-6295-434B-A29F-C3A6B496F6ED}"/>
              </a:ext>
            </a:extLst>
          </p:cNvPr>
          <p:cNvGrpSpPr/>
          <p:nvPr/>
        </p:nvGrpSpPr>
        <p:grpSpPr>
          <a:xfrm>
            <a:off x="8529332" y="3546383"/>
            <a:ext cx="3029961" cy="1888770"/>
            <a:chOff x="4201684" y="4761195"/>
            <a:chExt cx="1759103" cy="1096562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0928CA29-6F85-4684-AF2E-AC4CBF4C3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439" y="4898597"/>
              <a:ext cx="281594" cy="347114"/>
            </a:xfrm>
            <a:prstGeom prst="rect">
              <a:avLst/>
            </a:prstGeom>
          </p:spPr>
        </p:pic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F3EBA39-4164-4BB3-8A68-6B9FD75C0DA5}"/>
                </a:ext>
              </a:extLst>
            </p:cNvPr>
            <p:cNvGrpSpPr/>
            <p:nvPr/>
          </p:nvGrpSpPr>
          <p:grpSpPr>
            <a:xfrm>
              <a:off x="4201684" y="4761195"/>
              <a:ext cx="1759103" cy="1096562"/>
              <a:chOff x="9529813" y="4739156"/>
              <a:chExt cx="1759103" cy="1096562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08FE2476-D66D-45D8-AEA9-732C0DED91D6}"/>
                  </a:ext>
                </a:extLst>
              </p:cNvPr>
              <p:cNvGrpSpPr/>
              <p:nvPr/>
            </p:nvGrpSpPr>
            <p:grpSpPr>
              <a:xfrm>
                <a:off x="9529813" y="4852925"/>
                <a:ext cx="1759103" cy="982793"/>
                <a:chOff x="9529813" y="4852925"/>
                <a:chExt cx="1759103" cy="982793"/>
              </a:xfrm>
            </p:grpSpPr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01FAD01-F874-485A-8B8F-0F9F04D56B61}"/>
                    </a:ext>
                  </a:extLst>
                </p:cNvPr>
                <p:cNvSpPr txBox="1"/>
                <p:nvPr/>
              </p:nvSpPr>
              <p:spPr>
                <a:xfrm>
                  <a:off x="9529813" y="5231238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87EEEF2-5D52-4FD3-96A5-4686236D93F7}"/>
                    </a:ext>
                  </a:extLst>
                </p:cNvPr>
                <p:cNvSpPr txBox="1"/>
                <p:nvPr/>
              </p:nvSpPr>
              <p:spPr>
                <a:xfrm>
                  <a:off x="9975521" y="5231238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1D774E32-E0D2-455D-A248-1003A3BEFBFC}"/>
                    </a:ext>
                  </a:extLst>
                </p:cNvPr>
                <p:cNvSpPr txBox="1"/>
                <p:nvPr/>
              </p:nvSpPr>
              <p:spPr>
                <a:xfrm>
                  <a:off x="10453646" y="5222140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pic>
              <p:nvPicPr>
                <p:cNvPr id="145" name="Picture 144">
                  <a:extLst>
                    <a:ext uri="{FF2B5EF4-FFF2-40B4-BE49-F238E27FC236}">
                      <a16:creationId xmlns:a16="http://schemas.microsoft.com/office/drawing/2014/main" id="{521AA4DF-5471-41D5-8CC2-A5ABCEF302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2177" y="4852925"/>
                  <a:ext cx="407916" cy="407916"/>
                </a:xfrm>
                <a:prstGeom prst="rect">
                  <a:avLst/>
                </a:prstGeom>
              </p:spPr>
            </p:pic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F99C3BE2-E0AF-4AF8-872D-7342CF09C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53487" y="4866853"/>
                  <a:ext cx="435429" cy="435429"/>
                </a:xfrm>
                <a:prstGeom prst="rect">
                  <a:avLst/>
                </a:prstGeom>
              </p:spPr>
            </p:pic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F6BD1D6-2F4E-4682-9BFD-4A0A11C82D11}"/>
                    </a:ext>
                  </a:extLst>
                </p:cNvPr>
                <p:cNvSpPr txBox="1"/>
                <p:nvPr/>
              </p:nvSpPr>
              <p:spPr>
                <a:xfrm>
                  <a:off x="10877059" y="5236920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7B3EF0C-08AF-49B7-B3B9-C40180DE1E69}"/>
                    </a:ext>
                  </a:extLst>
                </p:cNvPr>
                <p:cNvSpPr txBox="1"/>
                <p:nvPr/>
              </p:nvSpPr>
              <p:spPr>
                <a:xfrm>
                  <a:off x="9864275" y="5562389"/>
                  <a:ext cx="1046212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Actuators</a:t>
                  </a:r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96C151AF-FFB7-4D0C-AD76-5C6D25051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3492" y="4739156"/>
                <a:ext cx="550154" cy="603011"/>
              </a:xfrm>
              <a:prstGeom prst="rect">
                <a:avLst/>
              </a:prstGeom>
            </p:spPr>
          </p:pic>
        </p:grp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CAD68C1-9CC7-498E-9E6A-C3F0B882421B}"/>
              </a:ext>
            </a:extLst>
          </p:cNvPr>
          <p:cNvSpPr/>
          <p:nvPr/>
        </p:nvSpPr>
        <p:spPr>
          <a:xfrm>
            <a:off x="5861261" y="2206022"/>
            <a:ext cx="260775" cy="241544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3344999-181D-4E31-8AE7-1295ABAE9666}"/>
              </a:ext>
            </a:extLst>
          </p:cNvPr>
          <p:cNvSpPr/>
          <p:nvPr/>
        </p:nvSpPr>
        <p:spPr>
          <a:xfrm>
            <a:off x="5858101" y="3934959"/>
            <a:ext cx="273230" cy="254479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1317274-516B-4D97-B060-C45341DF8459}"/>
              </a:ext>
            </a:extLst>
          </p:cNvPr>
          <p:cNvSpPr/>
          <p:nvPr/>
        </p:nvSpPr>
        <p:spPr>
          <a:xfrm>
            <a:off x="7640827" y="3954147"/>
            <a:ext cx="281749" cy="262412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51F1FA3-7642-4D66-8B6E-D395A2387348}"/>
              </a:ext>
            </a:extLst>
          </p:cNvPr>
          <p:cNvCxnSpPr>
            <a:cxnSpLocks/>
            <a:stCxn id="103" idx="0"/>
            <a:endCxn id="149" idx="1"/>
          </p:cNvCxnSpPr>
          <p:nvPr/>
        </p:nvCxnSpPr>
        <p:spPr>
          <a:xfrm flipV="1">
            <a:off x="4893989" y="2326795"/>
            <a:ext cx="967272" cy="139911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1BFEE97-010D-451C-B321-B10F05FEB4E7}"/>
              </a:ext>
            </a:extLst>
          </p:cNvPr>
          <p:cNvCxnSpPr>
            <a:cxnSpLocks/>
            <a:stCxn id="149" idx="3"/>
            <a:endCxn id="145" idx="0"/>
          </p:cNvCxnSpPr>
          <p:nvPr/>
        </p:nvCxnSpPr>
        <p:spPr>
          <a:xfrm>
            <a:off x="6122035" y="2326795"/>
            <a:ext cx="4330102" cy="141555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3217757-137C-4D69-9BC8-000A71A4C1DF}"/>
              </a:ext>
            </a:extLst>
          </p:cNvPr>
          <p:cNvGrpSpPr/>
          <p:nvPr/>
        </p:nvGrpSpPr>
        <p:grpSpPr>
          <a:xfrm>
            <a:off x="4066339" y="3708703"/>
            <a:ext cx="1928376" cy="383768"/>
            <a:chOff x="4925128" y="3590925"/>
            <a:chExt cx="1638851" cy="326151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1A9C86D-55C1-4360-97BC-38B5F8C9ED8F}"/>
                </a:ext>
              </a:extLst>
            </p:cNvPr>
            <p:cNvCxnSpPr>
              <a:cxnSpLocks/>
              <a:stCxn id="103" idx="3"/>
              <a:endCxn id="150" idx="1"/>
            </p:cNvCxnSpPr>
            <p:nvPr/>
          </p:nvCxnSpPr>
          <p:spPr>
            <a:xfrm flipV="1">
              <a:off x="5940045" y="3891340"/>
              <a:ext cx="507831" cy="25736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79361EEE-ED5A-4363-8B30-B90AC8646C18}"/>
                </a:ext>
              </a:extLst>
            </p:cNvPr>
            <p:cNvCxnSpPr>
              <a:cxnSpLocks/>
              <a:stCxn id="100" idx="0"/>
              <a:endCxn id="150" idx="0"/>
            </p:cNvCxnSpPr>
            <p:nvPr/>
          </p:nvCxnSpPr>
          <p:spPr>
            <a:xfrm rot="16200000" flipH="1">
              <a:off x="5648415" y="2867638"/>
              <a:ext cx="192278" cy="1638851"/>
            </a:xfrm>
            <a:prstGeom prst="curvedConnector3">
              <a:avLst>
                <a:gd name="adj1" fmla="val -101041"/>
              </a:avLst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42A6C007-87B9-41D6-9035-AEA58E683B7C}"/>
              </a:ext>
            </a:extLst>
          </p:cNvPr>
          <p:cNvCxnSpPr>
            <a:stCxn id="150" idx="3"/>
            <a:endCxn id="151" idx="1"/>
          </p:cNvCxnSpPr>
          <p:nvPr/>
        </p:nvCxnSpPr>
        <p:spPr>
          <a:xfrm>
            <a:off x="6131331" y="4062199"/>
            <a:ext cx="1509496" cy="23154"/>
          </a:xfrm>
          <a:prstGeom prst="curvedConnector3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5B0F74-868D-4E2B-B009-3DDD9469B9CD}"/>
              </a:ext>
            </a:extLst>
          </p:cNvPr>
          <p:cNvCxnSpPr>
            <a:cxnSpLocks/>
            <a:stCxn id="151" idx="3"/>
            <a:endCxn id="138" idx="1"/>
          </p:cNvCxnSpPr>
          <p:nvPr/>
        </p:nvCxnSpPr>
        <p:spPr>
          <a:xfrm flipV="1">
            <a:off x="7922575" y="4081995"/>
            <a:ext cx="744130" cy="3358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D698251-2C18-4635-80E3-FFD3A1B45832}"/>
              </a:ext>
            </a:extLst>
          </p:cNvPr>
          <p:cNvSpPr/>
          <p:nvPr/>
        </p:nvSpPr>
        <p:spPr>
          <a:xfrm>
            <a:off x="7975630" y="2206612"/>
            <a:ext cx="273230" cy="25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7B3E301-A8CD-4E96-9EBC-5FDCD27A19E9}"/>
              </a:ext>
            </a:extLst>
          </p:cNvPr>
          <p:cNvSpPr/>
          <p:nvPr/>
        </p:nvSpPr>
        <p:spPr>
          <a:xfrm>
            <a:off x="7963830" y="2516654"/>
            <a:ext cx="281749" cy="262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C87EF39-7335-4F9E-96CA-63249CC7C3DF}"/>
              </a:ext>
            </a:extLst>
          </p:cNvPr>
          <p:cNvSpPr/>
          <p:nvPr/>
        </p:nvSpPr>
        <p:spPr>
          <a:xfrm>
            <a:off x="7656710" y="2206022"/>
            <a:ext cx="260775" cy="2415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5729758-E022-46FF-A360-B26470DEAE83}"/>
              </a:ext>
            </a:extLst>
          </p:cNvPr>
          <p:cNvSpPr/>
          <p:nvPr/>
        </p:nvSpPr>
        <p:spPr>
          <a:xfrm>
            <a:off x="5342292" y="1790700"/>
            <a:ext cx="1688824" cy="13339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01" descr="MCj03491210000[1]">
            <a:extLst>
              <a:ext uri="{FF2B5EF4-FFF2-40B4-BE49-F238E27FC236}">
                <a16:creationId xmlns:a16="http://schemas.microsoft.com/office/drawing/2014/main" id="{EF7390A7-4138-4346-A3EC-0516C0BC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98847" y="3477814"/>
            <a:ext cx="1117166" cy="1016239"/>
          </a:xfrm>
          <a:prstGeom prst="rect">
            <a:avLst/>
          </a:prstGeom>
          <a:noFill/>
        </p:spPr>
      </p:pic>
      <p:sp>
        <p:nvSpPr>
          <p:cNvPr id="186" name="Speech Bubble: Rectangle with Corners Rounded 185">
            <a:extLst>
              <a:ext uri="{FF2B5EF4-FFF2-40B4-BE49-F238E27FC236}">
                <a16:creationId xmlns:a16="http://schemas.microsoft.com/office/drawing/2014/main" id="{CAAD371F-5696-44EC-8230-0A3D89C6EE43}"/>
              </a:ext>
            </a:extLst>
          </p:cNvPr>
          <p:cNvSpPr/>
          <p:nvPr/>
        </p:nvSpPr>
        <p:spPr>
          <a:xfrm>
            <a:off x="9367805" y="1618837"/>
            <a:ext cx="2626249" cy="671343"/>
          </a:xfrm>
          <a:prstGeom prst="wedgeRoundRectCallout">
            <a:avLst>
              <a:gd name="adj1" fmla="val -89752"/>
              <a:gd name="adj2" fmla="val 695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New mode: N</a:t>
            </a:r>
            <a:r>
              <a:rPr lang="en-US" sz="2000" baseline="-25000" dirty="0"/>
              <a:t>4</a:t>
            </a:r>
            <a:r>
              <a:rPr lang="en-US" sz="2000" dirty="0"/>
              <a:t> faulty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B43A589E-8EAC-4C2B-B2BB-B49FD5869062}"/>
              </a:ext>
            </a:extLst>
          </p:cNvPr>
          <p:cNvSpPr/>
          <p:nvPr/>
        </p:nvSpPr>
        <p:spPr>
          <a:xfrm>
            <a:off x="2718755" y="5512358"/>
            <a:ext cx="6379274" cy="10543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Each node must, per round, send its (signed) opinion of the system mode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1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78" grpId="0" animBg="1"/>
      <p:bldP spid="179" grpId="0" animBg="1"/>
      <p:bldP spid="181" grpId="0" animBg="1"/>
      <p:bldP spid="182" grpId="0" animBg="1"/>
      <p:bldP spid="186" grpId="0" animBg="1"/>
      <p:bldP spid="1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A8B-FF6B-4690-A5C7-6DA0F477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 in Paper + 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CFC91-BBC5-4332-AE5F-1B19575C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Forwarding + Auditing Protocol Layers</a:t>
            </a:r>
          </a:p>
          <a:p>
            <a:r>
              <a:rPr lang="en-US" dirty="0"/>
              <a:t>Scheduling + Optimizations</a:t>
            </a:r>
          </a:p>
          <a:p>
            <a:r>
              <a:rPr lang="en-US" dirty="0"/>
              <a:t>Bus optimizations</a:t>
            </a:r>
          </a:p>
          <a:p>
            <a:r>
              <a:rPr lang="en-US" dirty="0" err="1"/>
              <a:t>Multisignatures</a:t>
            </a:r>
            <a:r>
              <a:rPr lang="en-US" dirty="0"/>
              <a:t> for scalability</a:t>
            </a:r>
          </a:p>
          <a:p>
            <a:r>
              <a:rPr lang="en-US" dirty="0"/>
              <a:t>Handling edge cases to guarantee BTR</a:t>
            </a:r>
          </a:p>
          <a:p>
            <a:r>
              <a:rPr lang="en-US" dirty="0"/>
              <a:t>And more!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5B749-AA1D-4390-877F-665942C5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FDE89-650B-4C05-ABF7-6997B841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19</a:t>
            </a:fld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C36C155-8C56-43E5-A548-28910E9F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49" y="1885949"/>
            <a:ext cx="5065051" cy="24839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277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F8E3-EA08-4107-8C6B-723EB5DE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Cyber-Physical Systems (CPS)?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961B-71E1-47C1-800E-2FBDB684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0" y="5705429"/>
            <a:ext cx="9620240" cy="5387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Distributed systems using sensor data to change actuator behavior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26098-58CA-4316-8D16-E9504F12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3CB44-9F5D-4F0F-87B1-CFDDDEFE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2</a:t>
            </a:fld>
            <a:endParaRPr lang="en-US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AAF22414-7443-4CF6-BED9-7528DFE55186}"/>
              </a:ext>
            </a:extLst>
          </p:cNvPr>
          <p:cNvGrpSpPr/>
          <p:nvPr/>
        </p:nvGrpSpPr>
        <p:grpSpPr>
          <a:xfrm>
            <a:off x="1588953" y="3049170"/>
            <a:ext cx="1384497" cy="1505688"/>
            <a:chOff x="6735727" y="4807131"/>
            <a:chExt cx="945798" cy="102858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F1E8C8B-4A6E-42F1-AEF8-6E6B9BB30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911" y="4807131"/>
              <a:ext cx="155468" cy="44209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70E92D-EED6-4279-B4B1-6B9691E699D6}"/>
                </a:ext>
              </a:extLst>
            </p:cNvPr>
            <p:cNvSpPr txBox="1"/>
            <p:nvPr/>
          </p:nvSpPr>
          <p:spPr>
            <a:xfrm>
              <a:off x="6735727" y="5213967"/>
              <a:ext cx="38543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71D1A3-4F31-4079-8D73-D7644E5CBF7D}"/>
                </a:ext>
              </a:extLst>
            </p:cNvPr>
            <p:cNvSpPr txBox="1"/>
            <p:nvPr/>
          </p:nvSpPr>
          <p:spPr>
            <a:xfrm>
              <a:off x="7216991" y="5216815"/>
              <a:ext cx="38543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1095836-54D6-4E57-B6D3-C4A903119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334" y="4817117"/>
              <a:ext cx="425636" cy="42563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DFD9A5-AEB7-439B-963D-AEAD65275B16}"/>
                </a:ext>
              </a:extLst>
            </p:cNvPr>
            <p:cNvSpPr txBox="1"/>
            <p:nvPr/>
          </p:nvSpPr>
          <p:spPr>
            <a:xfrm>
              <a:off x="6803302" y="5562390"/>
              <a:ext cx="878223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Sensors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B26851D-505E-4FE5-BBAD-58B64E51D6F8}"/>
              </a:ext>
            </a:extLst>
          </p:cNvPr>
          <p:cNvGrpSpPr/>
          <p:nvPr/>
        </p:nvGrpSpPr>
        <p:grpSpPr>
          <a:xfrm>
            <a:off x="1762656" y="1548930"/>
            <a:ext cx="6158190" cy="2989693"/>
            <a:chOff x="6861645" y="3767190"/>
            <a:chExt cx="4206876" cy="204236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2688423-899E-4CA5-BE4C-216B0997CD60}"/>
                </a:ext>
              </a:extLst>
            </p:cNvPr>
            <p:cNvSpPr/>
            <p:nvPr/>
          </p:nvSpPr>
          <p:spPr>
            <a:xfrm>
              <a:off x="7753613" y="3767190"/>
              <a:ext cx="1345868" cy="1314200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7C9FB5-BA01-4083-945E-419EFAE4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753613" y="407331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B8A08AC-E1B7-4A90-86CA-F9FE1EA0A48D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7753613" y="508139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DAE807-C31F-431E-B401-A43A529759BE}"/>
                </a:ext>
              </a:extLst>
            </p:cNvPr>
            <p:cNvCxnSpPr>
              <a:cxnSpLocks/>
            </p:cNvCxnSpPr>
            <p:nvPr/>
          </p:nvCxnSpPr>
          <p:spPr>
            <a:xfrm>
              <a:off x="9104758" y="3767190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8B836B5-CDFE-4208-8164-86E80C6505B5}"/>
                </a:ext>
              </a:extLst>
            </p:cNvPr>
            <p:cNvSpPr/>
            <p:nvPr/>
          </p:nvSpPr>
          <p:spPr>
            <a:xfrm rot="11700000">
              <a:off x="8221340" y="4237960"/>
              <a:ext cx="777205" cy="777205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D6B8F5-7D3E-4968-9A97-62DBEA812543}"/>
                </a:ext>
              </a:extLst>
            </p:cNvPr>
            <p:cNvCxnSpPr>
              <a:cxnSpLocks/>
            </p:cNvCxnSpPr>
            <p:nvPr/>
          </p:nvCxnSpPr>
          <p:spPr>
            <a:xfrm>
              <a:off x="8244678" y="4216033"/>
              <a:ext cx="104476" cy="104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7B56DF-F67D-4D71-A370-7DA96B430331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8910097" y="4873380"/>
              <a:ext cx="67771" cy="75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FB92D9-3B75-4BA5-9192-78F684350CEF}"/>
                </a:ext>
              </a:extLst>
            </p:cNvPr>
            <p:cNvCxnSpPr>
              <a:endCxn id="15" idx="0"/>
            </p:cNvCxnSpPr>
            <p:nvPr/>
          </p:nvCxnSpPr>
          <p:spPr>
            <a:xfrm flipV="1">
              <a:off x="8244678" y="4873988"/>
              <a:ext cx="65611" cy="75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D45AC7-B62F-4AD3-88BA-264A3FD96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3392" y="4216033"/>
              <a:ext cx="104476" cy="104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F450E18-6326-4191-BB02-E83347F16E62}"/>
                </a:ext>
              </a:extLst>
            </p:cNvPr>
            <p:cNvSpPr/>
            <p:nvPr/>
          </p:nvSpPr>
          <p:spPr>
            <a:xfrm rot="10800000">
              <a:off x="8117786" y="4073308"/>
              <a:ext cx="1335693" cy="1330034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CE768C-EC37-49E3-B2AF-0BCF0C8366B6}"/>
                </a:ext>
              </a:extLst>
            </p:cNvPr>
            <p:cNvCxnSpPr>
              <a:cxnSpLocks/>
            </p:cNvCxnSpPr>
            <p:nvPr/>
          </p:nvCxnSpPr>
          <p:spPr>
            <a:xfrm>
              <a:off x="9268755" y="4078587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8A70AF-9F6B-4FBC-AD39-C60A1EAB3319}"/>
                </a:ext>
              </a:extLst>
            </p:cNvPr>
            <p:cNvCxnSpPr>
              <a:cxnSpLocks/>
            </p:cNvCxnSpPr>
            <p:nvPr/>
          </p:nvCxnSpPr>
          <p:spPr>
            <a:xfrm>
              <a:off x="8117788" y="5260840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719522-C323-4340-AD98-B11597939048}"/>
                </a:ext>
              </a:extLst>
            </p:cNvPr>
            <p:cNvCxnSpPr>
              <a:cxnSpLocks/>
            </p:cNvCxnSpPr>
            <p:nvPr/>
          </p:nvCxnSpPr>
          <p:spPr>
            <a:xfrm>
              <a:off x="9284207" y="508139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15D453-DF95-4DF0-A10E-69CAC213F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3480" y="4626562"/>
              <a:ext cx="1615041" cy="9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AF506E-2B99-4DA8-BFAB-150E807D9D41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45" y="4627490"/>
              <a:ext cx="8919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663895-CBB7-4071-B14E-DD8A827D50D5}"/>
                </a:ext>
              </a:extLst>
            </p:cNvPr>
            <p:cNvSpPr txBox="1"/>
            <p:nvPr/>
          </p:nvSpPr>
          <p:spPr>
            <a:xfrm>
              <a:off x="8244678" y="3892107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739C57-FE03-409A-93F3-252BC95F90DE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45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74DA6D-5E55-438F-B747-0600A9A8BE0D}"/>
                </a:ext>
              </a:extLst>
            </p:cNvPr>
            <p:cNvCxnSpPr>
              <a:cxnSpLocks/>
            </p:cNvCxnSpPr>
            <p:nvPr/>
          </p:nvCxnSpPr>
          <p:spPr>
            <a:xfrm>
              <a:off x="7342152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D20E4F-CDAF-4172-96B0-A636909A29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2827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73E625-9284-4786-A613-5D3E12CD702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1449" y="4631633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4211DFE-C4B1-49D2-93A6-A3509AB85949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072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BF0DE2-9A34-4759-9ADC-200621AC6ADE}"/>
                </a:ext>
              </a:extLst>
            </p:cNvPr>
            <p:cNvSpPr txBox="1"/>
            <p:nvPr/>
          </p:nvSpPr>
          <p:spPr>
            <a:xfrm>
              <a:off x="8643932" y="3892107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52EFEC-A736-493D-910B-72CBE72CA811}"/>
                </a:ext>
              </a:extLst>
            </p:cNvPr>
            <p:cNvSpPr txBox="1"/>
            <p:nvPr/>
          </p:nvSpPr>
          <p:spPr>
            <a:xfrm>
              <a:off x="8237573" y="4903712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4E9FAD-DD44-4C1F-BEA8-CD6A427E27D8}"/>
                </a:ext>
              </a:extLst>
            </p:cNvPr>
            <p:cNvSpPr txBox="1"/>
            <p:nvPr/>
          </p:nvSpPr>
          <p:spPr>
            <a:xfrm>
              <a:off x="8636828" y="4903712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6EA539-523C-49A1-B588-4D09299B52AD}"/>
                </a:ext>
              </a:extLst>
            </p:cNvPr>
            <p:cNvCxnSpPr>
              <a:cxnSpLocks/>
            </p:cNvCxnSpPr>
            <p:nvPr/>
          </p:nvCxnSpPr>
          <p:spPr>
            <a:xfrm>
              <a:off x="11068521" y="4637696"/>
              <a:ext cx="0" cy="100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287A91-4194-42BF-86D9-29FD8CC092A2}"/>
                </a:ext>
              </a:extLst>
            </p:cNvPr>
            <p:cNvSpPr/>
            <p:nvPr/>
          </p:nvSpPr>
          <p:spPr>
            <a:xfrm>
              <a:off x="7879258" y="3874301"/>
              <a:ext cx="412854" cy="41285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6B353F3-FA7A-429A-9166-6BBF01EBDD1C}"/>
                </a:ext>
              </a:extLst>
            </p:cNvPr>
            <p:cNvSpPr/>
            <p:nvPr/>
          </p:nvSpPr>
          <p:spPr>
            <a:xfrm>
              <a:off x="8909586" y="3867760"/>
              <a:ext cx="408411" cy="40841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D828D3-DDF1-4CA8-AB91-173C9990D5A1}"/>
                </a:ext>
              </a:extLst>
            </p:cNvPr>
            <p:cNvSpPr/>
            <p:nvPr/>
          </p:nvSpPr>
          <p:spPr>
            <a:xfrm>
              <a:off x="8913277" y="4891611"/>
              <a:ext cx="401029" cy="40102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7A6DC5B-E5EC-49B4-805B-23C548A535E9}"/>
                </a:ext>
              </a:extLst>
            </p:cNvPr>
            <p:cNvSpPr/>
            <p:nvPr/>
          </p:nvSpPr>
          <p:spPr>
            <a:xfrm>
              <a:off x="7879258" y="4890897"/>
              <a:ext cx="415455" cy="415455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5B321ED-C64A-4771-93AB-37C4DA1F3249}"/>
                </a:ext>
              </a:extLst>
            </p:cNvPr>
            <p:cNvSpPr txBox="1"/>
            <p:nvPr/>
          </p:nvSpPr>
          <p:spPr>
            <a:xfrm>
              <a:off x="7897467" y="5536225"/>
              <a:ext cx="142394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nodes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C42231-8056-4671-946A-69904165E8CE}"/>
              </a:ext>
            </a:extLst>
          </p:cNvPr>
          <p:cNvGrpSpPr/>
          <p:nvPr/>
        </p:nvGrpSpPr>
        <p:grpSpPr>
          <a:xfrm>
            <a:off x="5566198" y="2911212"/>
            <a:ext cx="2575044" cy="1605191"/>
            <a:chOff x="4201684" y="4761195"/>
            <a:chExt cx="1759103" cy="1096562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BCD57A6-6F13-41AF-A91F-034C18BF5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439" y="4898597"/>
              <a:ext cx="281594" cy="347114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2547B2-665C-4617-A943-369AB6B43057}"/>
                </a:ext>
              </a:extLst>
            </p:cNvPr>
            <p:cNvGrpSpPr/>
            <p:nvPr/>
          </p:nvGrpSpPr>
          <p:grpSpPr>
            <a:xfrm>
              <a:off x="4201684" y="4761195"/>
              <a:ext cx="1759103" cy="1096562"/>
              <a:chOff x="9529813" y="4739156"/>
              <a:chExt cx="1759103" cy="1096562"/>
            </a:xfrm>
          </p:grpSpPr>
          <p:grpSp>
            <p:nvGrpSpPr>
              <p:cNvPr id="1043" name="Group 1042">
                <a:extLst>
                  <a:ext uri="{FF2B5EF4-FFF2-40B4-BE49-F238E27FC236}">
                    <a16:creationId xmlns:a16="http://schemas.microsoft.com/office/drawing/2014/main" id="{BD3C3C42-9DCC-4508-80BE-6F120F8D360A}"/>
                  </a:ext>
                </a:extLst>
              </p:cNvPr>
              <p:cNvGrpSpPr/>
              <p:nvPr/>
            </p:nvGrpSpPr>
            <p:grpSpPr>
              <a:xfrm>
                <a:off x="9529813" y="4852925"/>
                <a:ext cx="1759103" cy="982793"/>
                <a:chOff x="9529813" y="4852925"/>
                <a:chExt cx="1759103" cy="982793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F29D76-92DC-4F79-95C7-484E4CDBB0EE}"/>
                    </a:ext>
                  </a:extLst>
                </p:cNvPr>
                <p:cNvSpPr txBox="1"/>
                <p:nvPr/>
              </p:nvSpPr>
              <p:spPr>
                <a:xfrm>
                  <a:off x="9529813" y="5231238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B6DFED-E3ED-493A-82AE-7C678228F484}"/>
                    </a:ext>
                  </a:extLst>
                </p:cNvPr>
                <p:cNvSpPr txBox="1"/>
                <p:nvPr/>
              </p:nvSpPr>
              <p:spPr>
                <a:xfrm>
                  <a:off x="9975521" y="5231238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0B29F3C-B780-4C0C-BA50-8916EDB85CDA}"/>
                    </a:ext>
                  </a:extLst>
                </p:cNvPr>
                <p:cNvSpPr txBox="1"/>
                <p:nvPr/>
              </p:nvSpPr>
              <p:spPr>
                <a:xfrm>
                  <a:off x="10453646" y="5222140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9B9F9558-3A04-4731-A53F-8805FD7F66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2177" y="4852925"/>
                  <a:ext cx="407916" cy="407916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9A80CA30-CA01-4DB7-9ADB-DF7E29366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53487" y="4866853"/>
                  <a:ext cx="435429" cy="435429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B9068BA-45D5-4F33-AD34-DFF65D6E7DA7}"/>
                    </a:ext>
                  </a:extLst>
                </p:cNvPr>
                <p:cNvSpPr txBox="1"/>
                <p:nvPr/>
              </p:nvSpPr>
              <p:spPr>
                <a:xfrm>
                  <a:off x="10877059" y="5236920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544D8A5-6BF0-4C06-98C1-88EBBECD9892}"/>
                    </a:ext>
                  </a:extLst>
                </p:cNvPr>
                <p:cNvSpPr txBox="1"/>
                <p:nvPr/>
              </p:nvSpPr>
              <p:spPr>
                <a:xfrm>
                  <a:off x="9864275" y="5562389"/>
                  <a:ext cx="1046212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Actuators</a:t>
                  </a:r>
                </a:p>
              </p:txBody>
            </p:sp>
          </p:grp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718C466E-2DAF-4DAC-B92B-CFFBEB53D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3492" y="4739156"/>
                <a:ext cx="550154" cy="603011"/>
              </a:xfrm>
              <a:prstGeom prst="rect">
                <a:avLst/>
              </a:prstGeom>
            </p:spPr>
          </p:pic>
        </p:grp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C0B17785-A520-40D3-8654-E71571299BF8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5222" y="4812841"/>
            <a:ext cx="476123" cy="586905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6077E8F-8FBB-4844-9130-BC54E872AB4E}"/>
              </a:ext>
            </a:extLst>
          </p:cNvPr>
          <p:cNvGrpSpPr/>
          <p:nvPr/>
        </p:nvGrpSpPr>
        <p:grpSpPr>
          <a:xfrm>
            <a:off x="9155907" y="2667434"/>
            <a:ext cx="1440654" cy="2154213"/>
            <a:chOff x="9155907" y="3891218"/>
            <a:chExt cx="1440654" cy="215421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BF6BFA-90BF-4205-B662-82C20D19D384}"/>
                </a:ext>
              </a:extLst>
            </p:cNvPr>
            <p:cNvSpPr/>
            <p:nvPr/>
          </p:nvSpPr>
          <p:spPr>
            <a:xfrm>
              <a:off x="9228083" y="4227125"/>
              <a:ext cx="1288131" cy="17415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extLst>
                <a:ext uri="{C807C97D-BFC1-408E-A445-0C87EB9F89A2}">
                  <ask:lineSketchStyleProps xmlns:ask="http://schemas.microsoft.com/office/drawing/2018/sketchyshapes" sd="1420030167">
                    <a:custGeom>
                      <a:avLst/>
                      <a:gdLst>
                        <a:gd name="connsiteX0" fmla="*/ 0 w 1175877"/>
                        <a:gd name="connsiteY0" fmla="*/ 0 h 1436221"/>
                        <a:gd name="connsiteX1" fmla="*/ 599697 w 1175877"/>
                        <a:gd name="connsiteY1" fmla="*/ 0 h 1436221"/>
                        <a:gd name="connsiteX2" fmla="*/ 1175877 w 1175877"/>
                        <a:gd name="connsiteY2" fmla="*/ 0 h 1436221"/>
                        <a:gd name="connsiteX3" fmla="*/ 1175877 w 1175877"/>
                        <a:gd name="connsiteY3" fmla="*/ 464378 h 1436221"/>
                        <a:gd name="connsiteX4" fmla="*/ 1175877 w 1175877"/>
                        <a:gd name="connsiteY4" fmla="*/ 928756 h 1436221"/>
                        <a:gd name="connsiteX5" fmla="*/ 1175877 w 1175877"/>
                        <a:gd name="connsiteY5" fmla="*/ 1436221 h 1436221"/>
                        <a:gd name="connsiteX6" fmla="*/ 599697 w 1175877"/>
                        <a:gd name="connsiteY6" fmla="*/ 1436221 h 1436221"/>
                        <a:gd name="connsiteX7" fmla="*/ 0 w 1175877"/>
                        <a:gd name="connsiteY7" fmla="*/ 1436221 h 1436221"/>
                        <a:gd name="connsiteX8" fmla="*/ 0 w 1175877"/>
                        <a:gd name="connsiteY8" fmla="*/ 986205 h 1436221"/>
                        <a:gd name="connsiteX9" fmla="*/ 0 w 1175877"/>
                        <a:gd name="connsiteY9" fmla="*/ 493103 h 1436221"/>
                        <a:gd name="connsiteX10" fmla="*/ 0 w 1175877"/>
                        <a:gd name="connsiteY10" fmla="*/ 0 h 14362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175877" h="1436221" fill="none" extrusionOk="0">
                          <a:moveTo>
                            <a:pt x="0" y="0"/>
                          </a:moveTo>
                          <a:cubicBezTo>
                            <a:pt x="138968" y="-5286"/>
                            <a:pt x="303685" y="60925"/>
                            <a:pt x="599697" y="0"/>
                          </a:cubicBezTo>
                          <a:cubicBezTo>
                            <a:pt x="895709" y="-60925"/>
                            <a:pt x="1003496" y="53680"/>
                            <a:pt x="1175877" y="0"/>
                          </a:cubicBezTo>
                          <a:cubicBezTo>
                            <a:pt x="1203837" y="176941"/>
                            <a:pt x="1161489" y="295099"/>
                            <a:pt x="1175877" y="464378"/>
                          </a:cubicBezTo>
                          <a:cubicBezTo>
                            <a:pt x="1190265" y="633657"/>
                            <a:pt x="1126138" y="802661"/>
                            <a:pt x="1175877" y="928756"/>
                          </a:cubicBezTo>
                          <a:cubicBezTo>
                            <a:pt x="1225616" y="1054851"/>
                            <a:pt x="1133248" y="1230500"/>
                            <a:pt x="1175877" y="1436221"/>
                          </a:cubicBezTo>
                          <a:cubicBezTo>
                            <a:pt x="1014630" y="1467461"/>
                            <a:pt x="724101" y="1368218"/>
                            <a:pt x="599697" y="1436221"/>
                          </a:cubicBezTo>
                          <a:cubicBezTo>
                            <a:pt x="475293" y="1504224"/>
                            <a:pt x="119977" y="1392746"/>
                            <a:pt x="0" y="1436221"/>
                          </a:cubicBezTo>
                          <a:cubicBezTo>
                            <a:pt x="-24088" y="1303698"/>
                            <a:pt x="13554" y="1173695"/>
                            <a:pt x="0" y="986205"/>
                          </a:cubicBezTo>
                          <a:cubicBezTo>
                            <a:pt x="-13554" y="798715"/>
                            <a:pt x="3995" y="654981"/>
                            <a:pt x="0" y="493103"/>
                          </a:cubicBezTo>
                          <a:cubicBezTo>
                            <a:pt x="-3995" y="331225"/>
                            <a:pt x="49096" y="173681"/>
                            <a:pt x="0" y="0"/>
                          </a:cubicBezTo>
                          <a:close/>
                        </a:path>
                        <a:path w="1175877" h="1436221" stroke="0" extrusionOk="0">
                          <a:moveTo>
                            <a:pt x="0" y="0"/>
                          </a:moveTo>
                          <a:cubicBezTo>
                            <a:pt x="226513" y="-12646"/>
                            <a:pt x="338721" y="69394"/>
                            <a:pt x="587939" y="0"/>
                          </a:cubicBezTo>
                          <a:cubicBezTo>
                            <a:pt x="837157" y="-69394"/>
                            <a:pt x="956267" y="3782"/>
                            <a:pt x="1175877" y="0"/>
                          </a:cubicBezTo>
                          <a:cubicBezTo>
                            <a:pt x="1204438" y="188401"/>
                            <a:pt x="1144645" y="285540"/>
                            <a:pt x="1175877" y="478740"/>
                          </a:cubicBezTo>
                          <a:cubicBezTo>
                            <a:pt x="1207109" y="671940"/>
                            <a:pt x="1129165" y="704991"/>
                            <a:pt x="1175877" y="914394"/>
                          </a:cubicBezTo>
                          <a:cubicBezTo>
                            <a:pt x="1222589" y="1123797"/>
                            <a:pt x="1133181" y="1262900"/>
                            <a:pt x="1175877" y="1436221"/>
                          </a:cubicBezTo>
                          <a:cubicBezTo>
                            <a:pt x="974540" y="1471838"/>
                            <a:pt x="785893" y="1430756"/>
                            <a:pt x="623215" y="1436221"/>
                          </a:cubicBezTo>
                          <a:cubicBezTo>
                            <a:pt x="460537" y="1441686"/>
                            <a:pt x="250271" y="1424215"/>
                            <a:pt x="0" y="1436221"/>
                          </a:cubicBezTo>
                          <a:cubicBezTo>
                            <a:pt x="-19485" y="1209575"/>
                            <a:pt x="17266" y="1126035"/>
                            <a:pt x="0" y="971843"/>
                          </a:cubicBezTo>
                          <a:cubicBezTo>
                            <a:pt x="-17266" y="817651"/>
                            <a:pt x="42691" y="663956"/>
                            <a:pt x="0" y="536189"/>
                          </a:cubicBezTo>
                          <a:cubicBezTo>
                            <a:pt x="-42691" y="408422"/>
                            <a:pt x="31276" y="17206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Chemical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A66DDCD-DD99-40F1-B16A-E9F9E34BB342}"/>
                </a:ext>
              </a:extLst>
            </p:cNvPr>
            <p:cNvGrpSpPr/>
            <p:nvPr/>
          </p:nvGrpSpPr>
          <p:grpSpPr>
            <a:xfrm>
              <a:off x="9155907" y="3891218"/>
              <a:ext cx="1440654" cy="2154213"/>
              <a:chOff x="7271407" y="3356059"/>
              <a:chExt cx="1326022" cy="1982804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480EFE-AB74-4004-B5C3-CA3E5DB85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5575" y="3359216"/>
                <a:ext cx="0" cy="197964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B098748-E8E0-48B4-822E-27DEC7A58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37839" y="5300363"/>
                <a:ext cx="123680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485D37C-85BD-4A62-99EA-E44299509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1812" y="3356059"/>
                <a:ext cx="0" cy="198280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0D0BAA8-6EEB-4CDC-9347-AF3F038236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1407" y="3380971"/>
                <a:ext cx="1326022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C9B42455-485B-4AD7-8B50-9DC6E76D3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38" y="2349384"/>
            <a:ext cx="407916" cy="40791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F5AE8E5-3240-444B-9C05-342DDDB91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70" y="1965766"/>
            <a:ext cx="767235" cy="76723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9FC5552-CC8D-49CB-B428-76C5016B1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46" y="4047655"/>
            <a:ext cx="788750" cy="864531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522993-E56B-4552-B3EB-B94B83E79BBC}"/>
              </a:ext>
            </a:extLst>
          </p:cNvPr>
          <p:cNvCxnSpPr>
            <a:stCxn id="58" idx="1"/>
            <a:endCxn id="58" idx="1"/>
          </p:cNvCxnSpPr>
          <p:nvPr/>
        </p:nvCxnSpPr>
        <p:spPr>
          <a:xfrm>
            <a:off x="10506052" y="42948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CF43EC-20B3-4BDA-A0A1-9A96C818EB78}"/>
              </a:ext>
            </a:extLst>
          </p:cNvPr>
          <p:cNvGrpSpPr/>
          <p:nvPr/>
        </p:nvGrpSpPr>
        <p:grpSpPr>
          <a:xfrm>
            <a:off x="10506052" y="3568848"/>
            <a:ext cx="837089" cy="874929"/>
            <a:chOff x="10516214" y="4781457"/>
            <a:chExt cx="837089" cy="87492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442E3F-B604-4904-BF38-2C4D8A9B443D}"/>
                </a:ext>
              </a:extLst>
            </p:cNvPr>
            <p:cNvSpPr/>
            <p:nvPr/>
          </p:nvSpPr>
          <p:spPr>
            <a:xfrm>
              <a:off x="10516214" y="5432793"/>
              <a:ext cx="683247" cy="14936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83A11DF-EA77-40E1-9F9C-3114C64E4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5621" y="4781457"/>
              <a:ext cx="307682" cy="874929"/>
            </a:xfrm>
            <a:prstGeom prst="rect">
              <a:avLst/>
            </a:prstGeom>
          </p:spPr>
        </p:pic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5E3769-D928-4096-A690-F1522536D395}"/>
                </a:ext>
              </a:extLst>
            </p:cNvPr>
            <p:cNvCxnSpPr/>
            <p:nvPr/>
          </p:nvCxnSpPr>
          <p:spPr>
            <a:xfrm>
              <a:off x="10516214" y="5432793"/>
              <a:ext cx="0" cy="149367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4B83C44-EF78-4B31-BA2D-81FD9C1B5C9C}"/>
              </a:ext>
            </a:extLst>
          </p:cNvPr>
          <p:cNvGrpSpPr/>
          <p:nvPr/>
        </p:nvGrpSpPr>
        <p:grpSpPr>
          <a:xfrm>
            <a:off x="10516214" y="2995968"/>
            <a:ext cx="926655" cy="494425"/>
            <a:chOff x="10516214" y="4097238"/>
            <a:chExt cx="926655" cy="49442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B9BF4C2-3CAC-4679-8089-6C7AF71DC0B2}"/>
                </a:ext>
              </a:extLst>
            </p:cNvPr>
            <p:cNvSpPr/>
            <p:nvPr/>
          </p:nvSpPr>
          <p:spPr>
            <a:xfrm>
              <a:off x="10516214" y="4279801"/>
              <a:ext cx="683247" cy="14936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7FB39E-4F54-4AEB-B26F-38B9635DBFA6}"/>
                </a:ext>
              </a:extLst>
            </p:cNvPr>
            <p:cNvCxnSpPr/>
            <p:nvPr/>
          </p:nvCxnSpPr>
          <p:spPr>
            <a:xfrm>
              <a:off x="10516214" y="4279801"/>
              <a:ext cx="0" cy="149367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8CBE03E-2BFE-4B50-B8CD-CD1300B46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55507" y="4097238"/>
              <a:ext cx="487362" cy="49442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FABF47-6B06-49D9-9F4D-7FA048D2EE4B}"/>
              </a:ext>
            </a:extLst>
          </p:cNvPr>
          <p:cNvGrpSpPr/>
          <p:nvPr/>
        </p:nvGrpSpPr>
        <p:grpSpPr>
          <a:xfrm>
            <a:off x="1588953" y="2026486"/>
            <a:ext cx="6260336" cy="1700556"/>
            <a:chOff x="1588952" y="2035903"/>
            <a:chExt cx="6260336" cy="1700556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EC1126CC-96E1-41BE-8C0D-E661910E8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88952" y="2110368"/>
              <a:ext cx="6260336" cy="1597571"/>
            </a:xfrm>
            <a:prstGeom prst="rect">
              <a:avLst/>
            </a:prstGeom>
          </p:spPr>
        </p:pic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2E627F11-D385-456D-A176-2D7AF9FA50FD}"/>
                </a:ext>
              </a:extLst>
            </p:cNvPr>
            <p:cNvSpPr/>
            <p:nvPr/>
          </p:nvSpPr>
          <p:spPr>
            <a:xfrm>
              <a:off x="3296023" y="3492389"/>
              <a:ext cx="232207" cy="216272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6B8D7CD-46FA-41CE-9A99-E5F1A3C7D9ED}"/>
                </a:ext>
              </a:extLst>
            </p:cNvPr>
            <p:cNvSpPr/>
            <p:nvPr/>
          </p:nvSpPr>
          <p:spPr>
            <a:xfrm>
              <a:off x="4826653" y="2035903"/>
              <a:ext cx="217213" cy="202307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8C44A16-FB84-49AF-A517-22A5506D72C5}"/>
                </a:ext>
              </a:extLst>
            </p:cNvPr>
            <p:cNvSpPr/>
            <p:nvPr/>
          </p:nvSpPr>
          <p:spPr>
            <a:xfrm>
              <a:off x="4810621" y="3513445"/>
              <a:ext cx="239447" cy="223014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5DA5-CD08-4CA2-9599-60D8BE8066B0}"/>
              </a:ext>
            </a:extLst>
          </p:cNvPr>
          <p:cNvGrpSpPr/>
          <p:nvPr/>
        </p:nvGrpSpPr>
        <p:grpSpPr>
          <a:xfrm>
            <a:off x="1673562" y="2289628"/>
            <a:ext cx="4300988" cy="1191140"/>
            <a:chOff x="1673562" y="2289628"/>
            <a:chExt cx="4300988" cy="1191140"/>
          </a:xfrm>
        </p:grpSpPr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392D2225-6637-4012-B6B6-5477E261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73562" y="2289628"/>
              <a:ext cx="4300988" cy="1154111"/>
            </a:xfrm>
            <a:prstGeom prst="rect">
              <a:avLst/>
            </a:prstGeom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33402F5-ED53-4BA0-83B5-69471487D17F}"/>
                </a:ext>
              </a:extLst>
            </p:cNvPr>
            <p:cNvSpPr/>
            <p:nvPr/>
          </p:nvSpPr>
          <p:spPr>
            <a:xfrm>
              <a:off x="3296024" y="3241447"/>
              <a:ext cx="232207" cy="216272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6C190481-547D-4726-AB9C-84BE30911101}"/>
                </a:ext>
              </a:extLst>
            </p:cNvPr>
            <p:cNvSpPr/>
            <p:nvPr/>
          </p:nvSpPr>
          <p:spPr>
            <a:xfrm>
              <a:off x="4811092" y="3257754"/>
              <a:ext cx="239447" cy="223014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52F804-3D81-489F-BF3A-C58A484E8B6C}"/>
              </a:ext>
            </a:extLst>
          </p:cNvPr>
          <p:cNvGrpSpPr/>
          <p:nvPr/>
        </p:nvGrpSpPr>
        <p:grpSpPr>
          <a:xfrm>
            <a:off x="1782138" y="1490222"/>
            <a:ext cx="4762791" cy="1607918"/>
            <a:chOff x="1765696" y="1468169"/>
            <a:chExt cx="4762791" cy="1607918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648626-8F21-4364-AF3F-786B68565F8C}"/>
                </a:ext>
              </a:extLst>
            </p:cNvPr>
            <p:cNvSpPr/>
            <p:nvPr/>
          </p:nvSpPr>
          <p:spPr>
            <a:xfrm>
              <a:off x="3294977" y="2033228"/>
              <a:ext cx="225354" cy="209889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5FC91EA-8917-41A0-B224-194694BF699E}"/>
                </a:ext>
              </a:extLst>
            </p:cNvPr>
            <p:cNvSpPr/>
            <p:nvPr/>
          </p:nvSpPr>
          <p:spPr>
            <a:xfrm>
              <a:off x="4826654" y="1776712"/>
              <a:ext cx="217213" cy="202307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91AAB4DE-13C7-4CAE-BF83-3BDD0179A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65696" y="1468169"/>
              <a:ext cx="4762791" cy="160791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40C2F3-EB02-4C5C-8024-8DA3EB54BFB3}"/>
              </a:ext>
            </a:extLst>
          </p:cNvPr>
          <p:cNvGrpSpPr/>
          <p:nvPr/>
        </p:nvGrpSpPr>
        <p:grpSpPr>
          <a:xfrm>
            <a:off x="2492494" y="1580534"/>
            <a:ext cx="4691688" cy="1538632"/>
            <a:chOff x="2481441" y="1928380"/>
            <a:chExt cx="4691688" cy="1538632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527F0F1-EE0F-4B78-A124-493F5B9ABED5}"/>
                </a:ext>
              </a:extLst>
            </p:cNvPr>
            <p:cNvSpPr/>
            <p:nvPr/>
          </p:nvSpPr>
          <p:spPr>
            <a:xfrm>
              <a:off x="3303628" y="2115307"/>
              <a:ext cx="221622" cy="205279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EAD848C-1205-4308-8D4B-CF2CF2D2C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81441" y="1928380"/>
              <a:ext cx="4691688" cy="153863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02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A8B-FF6B-4690-A5C7-6DA0F477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Multisignatures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CFC91-BBC5-4332-AE5F-1B19575C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31400" cy="2012057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Allow sets of nodes to sign messages</a:t>
            </a:r>
          </a:p>
          <a:p>
            <a:r>
              <a:rPr lang="en-US" dirty="0">
                <a:sym typeface="Wingdings" panose="05000000000000000000" pitchFamily="2" charset="2"/>
              </a:rPr>
              <a:t>Constant size &amp; verification time</a:t>
            </a:r>
          </a:p>
          <a:p>
            <a:r>
              <a:rPr lang="en-US" dirty="0"/>
              <a:t>Approach requires many messages </a:t>
            </a:r>
            <a:r>
              <a:rPr lang="en-US" dirty="0">
                <a:sym typeface="Wingdings" panose="05000000000000000000" pitchFamily="2" charset="2"/>
              </a:rPr>
              <a:t> Message content often same</a:t>
            </a:r>
          </a:p>
          <a:p>
            <a:r>
              <a:rPr lang="en-US" dirty="0">
                <a:sym typeface="Wingdings" panose="05000000000000000000" pitchFamily="2" charset="2"/>
              </a:rPr>
              <a:t>Only use for larger topologies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5B749-AA1D-4390-877F-665942C5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FDE89-650B-4C05-ABF7-6997B841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06EEBB-9384-4604-BF6B-380EAE58DF2A}"/>
              </a:ext>
            </a:extLst>
          </p:cNvPr>
          <p:cNvGrpSpPr/>
          <p:nvPr/>
        </p:nvGrpSpPr>
        <p:grpSpPr>
          <a:xfrm>
            <a:off x="3271915" y="3898574"/>
            <a:ext cx="3001983" cy="2594301"/>
            <a:chOff x="7106595" y="1984053"/>
            <a:chExt cx="1672013" cy="14449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A87D80-1C9E-4A3F-ACDD-53E8DE2EA4DE}"/>
                </a:ext>
              </a:extLst>
            </p:cNvPr>
            <p:cNvSpPr/>
            <p:nvPr/>
          </p:nvSpPr>
          <p:spPr>
            <a:xfrm>
              <a:off x="7209464" y="2071196"/>
              <a:ext cx="471522" cy="4715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E9204BF-E01E-4106-A42B-7336C12DDFBD}"/>
                </a:ext>
              </a:extLst>
            </p:cNvPr>
            <p:cNvSpPr/>
            <p:nvPr/>
          </p:nvSpPr>
          <p:spPr>
            <a:xfrm>
              <a:off x="7106595" y="1984053"/>
              <a:ext cx="1143000" cy="1116106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2A5A38-B66E-47B7-BE00-8266DE894E5C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7112133" y="2305968"/>
              <a:ext cx="97331" cy="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92C8F5-DBB2-44E3-8C2E-0CBFB2BCF83C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106595" y="3095677"/>
              <a:ext cx="109447" cy="4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7AF281-9298-4817-8C8D-0CCE5957A842}"/>
                </a:ext>
              </a:extLst>
            </p:cNvPr>
            <p:cNvCxnSpPr>
              <a:cxnSpLocks/>
            </p:cNvCxnSpPr>
            <p:nvPr/>
          </p:nvCxnSpPr>
          <p:spPr>
            <a:xfrm>
              <a:off x="8261004" y="1984053"/>
              <a:ext cx="0" cy="1418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F178E2-716F-49E9-9707-31DC2B37F49F}"/>
                </a:ext>
              </a:extLst>
            </p:cNvPr>
            <p:cNvGrpSpPr/>
            <p:nvPr/>
          </p:nvGrpSpPr>
          <p:grpSpPr>
            <a:xfrm>
              <a:off x="7672190" y="2539742"/>
              <a:ext cx="319707" cy="361972"/>
              <a:chOff x="1174469" y="3384363"/>
              <a:chExt cx="660054" cy="678676"/>
            </a:xfrm>
          </p:grpSpPr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51317DB2-C5CB-4AA5-9F19-1711DFB90F26}"/>
                  </a:ext>
                </a:extLst>
              </p:cNvPr>
              <p:cNvSpPr/>
              <p:nvPr/>
            </p:nvSpPr>
            <p:spPr>
              <a:xfrm rot="11700000">
                <a:off x="1174469" y="3402985"/>
                <a:ext cx="660054" cy="660054"/>
              </a:xfrm>
              <a:prstGeom prst="arc">
                <a:avLst>
                  <a:gd name="adj1" fmla="val 18327203"/>
                  <a:gd name="adj2" fmla="val 122658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FB5BD21-8324-4752-AF1C-AE10F07A3DE8}"/>
                  </a:ext>
                </a:extLst>
              </p:cNvPr>
              <p:cNvCxnSpPr/>
              <p:nvPr/>
            </p:nvCxnSpPr>
            <p:spPr>
              <a:xfrm>
                <a:off x="1194289" y="3384363"/>
                <a:ext cx="88728" cy="887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C082F4A-391D-479D-8401-9AC9E3EF003D}"/>
                  </a:ext>
                </a:extLst>
              </p:cNvPr>
              <p:cNvCxnSpPr/>
              <p:nvPr/>
            </p:nvCxnSpPr>
            <p:spPr>
              <a:xfrm>
                <a:off x="1759407" y="3920669"/>
                <a:ext cx="57556" cy="64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32E12A6-B462-4CDB-B4DE-D157F23C6B07}"/>
                  </a:ext>
                </a:extLst>
              </p:cNvPr>
              <p:cNvCxnSpPr/>
              <p:nvPr/>
            </p:nvCxnSpPr>
            <p:spPr>
              <a:xfrm flipV="1">
                <a:off x="1178592" y="3943142"/>
                <a:ext cx="55720" cy="63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4C7720-91BF-4C31-BE4B-C2B19E56D3A5}"/>
                  </a:ext>
                </a:extLst>
              </p:cNvPr>
              <p:cNvCxnSpPr/>
              <p:nvPr/>
            </p:nvCxnSpPr>
            <p:spPr>
              <a:xfrm flipH="1">
                <a:off x="1728235" y="3384363"/>
                <a:ext cx="88728" cy="887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BC77D0B3-0619-4395-A4FF-A6AEFDD2290D}"/>
                </a:ext>
              </a:extLst>
            </p:cNvPr>
            <p:cNvSpPr/>
            <p:nvPr/>
          </p:nvSpPr>
          <p:spPr>
            <a:xfrm rot="10800000">
              <a:off x="7415874" y="2269294"/>
              <a:ext cx="1141288" cy="1159706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CE8DCE-2871-4534-8B18-A15C95B9C67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281" y="2269294"/>
              <a:ext cx="1568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398039-A8D5-43EF-AADC-5E277B78F3C3}"/>
                </a:ext>
              </a:extLst>
            </p:cNvPr>
            <p:cNvCxnSpPr>
              <a:endCxn id="13" idx="2"/>
            </p:cNvCxnSpPr>
            <p:nvPr/>
          </p:nvCxnSpPr>
          <p:spPr>
            <a:xfrm flipH="1">
              <a:off x="7415874" y="3273342"/>
              <a:ext cx="6930" cy="1556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57D20E-D984-4453-BA6C-5D7363B35861}"/>
                </a:ext>
              </a:extLst>
            </p:cNvPr>
            <p:cNvCxnSpPr>
              <a:cxnSpLocks/>
            </p:cNvCxnSpPr>
            <p:nvPr/>
          </p:nvCxnSpPr>
          <p:spPr>
            <a:xfrm>
              <a:off x="8413404" y="3120941"/>
              <a:ext cx="1568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0ED798-8CFC-4B25-8B8B-2195DFC8E986}"/>
                </a:ext>
              </a:extLst>
            </p:cNvPr>
            <p:cNvSpPr/>
            <p:nvPr/>
          </p:nvSpPr>
          <p:spPr>
            <a:xfrm>
              <a:off x="7976826" y="2071196"/>
              <a:ext cx="471522" cy="4715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98B2F6-123B-4F6E-B7BB-370896B1BA87}"/>
                </a:ext>
              </a:extLst>
            </p:cNvPr>
            <p:cNvSpPr/>
            <p:nvPr/>
          </p:nvSpPr>
          <p:spPr>
            <a:xfrm>
              <a:off x="7976826" y="2864393"/>
              <a:ext cx="471522" cy="4715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04BD6E-CBA3-423A-8A0E-3ED6D20DA0D5}"/>
                </a:ext>
              </a:extLst>
            </p:cNvPr>
            <p:cNvSpPr/>
            <p:nvPr/>
          </p:nvSpPr>
          <p:spPr>
            <a:xfrm>
              <a:off x="7199965" y="2864393"/>
              <a:ext cx="471522" cy="4715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336E86-DDCE-469E-A556-2FAD4B74E3CC}"/>
                </a:ext>
              </a:extLst>
            </p:cNvPr>
            <p:cNvSpPr txBox="1"/>
            <p:nvPr/>
          </p:nvSpPr>
          <p:spPr>
            <a:xfrm>
              <a:off x="7409241" y="2500676"/>
              <a:ext cx="360996" cy="2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B2357A-C1CE-462C-9870-EDF78CBC7D8C}"/>
                </a:ext>
              </a:extLst>
            </p:cNvPr>
            <p:cNvSpPr txBox="1"/>
            <p:nvPr/>
          </p:nvSpPr>
          <p:spPr>
            <a:xfrm>
              <a:off x="7993683" y="2500676"/>
              <a:ext cx="360996" cy="2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D042CB-412A-4319-96F5-89640A8BC8E0}"/>
                </a:ext>
              </a:extLst>
            </p:cNvPr>
            <p:cNvSpPr txBox="1"/>
            <p:nvPr/>
          </p:nvSpPr>
          <p:spPr>
            <a:xfrm>
              <a:off x="8231492" y="2653408"/>
              <a:ext cx="360996" cy="2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DE2F02-9AB4-413C-981A-D97E6A28A273}"/>
                </a:ext>
              </a:extLst>
            </p:cNvPr>
            <p:cNvSpPr txBox="1"/>
            <p:nvPr/>
          </p:nvSpPr>
          <p:spPr>
            <a:xfrm>
              <a:off x="7165271" y="2658107"/>
              <a:ext cx="360996" cy="2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71F2BA4-D2EC-46EF-80AE-F89D8C0C291F}"/>
                </a:ext>
              </a:extLst>
            </p:cNvPr>
            <p:cNvCxnSpPr>
              <a:cxnSpLocks/>
            </p:cNvCxnSpPr>
            <p:nvPr/>
          </p:nvCxnSpPr>
          <p:spPr>
            <a:xfrm>
              <a:off x="8557162" y="2683064"/>
              <a:ext cx="2214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C7D947-80D8-446F-A256-F9DBCFE09464}"/>
              </a:ext>
            </a:extLst>
          </p:cNvPr>
          <p:cNvGrpSpPr/>
          <p:nvPr/>
        </p:nvGrpSpPr>
        <p:grpSpPr>
          <a:xfrm>
            <a:off x="6273902" y="4731997"/>
            <a:ext cx="2981352" cy="919847"/>
            <a:chOff x="7112133" y="2071196"/>
            <a:chExt cx="1660522" cy="51232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262050A-3680-43A9-9B50-1B900740E1B0}"/>
                </a:ext>
              </a:extLst>
            </p:cNvPr>
            <p:cNvSpPr/>
            <p:nvPr/>
          </p:nvSpPr>
          <p:spPr>
            <a:xfrm>
              <a:off x="7209464" y="2071196"/>
              <a:ext cx="471522" cy="4715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A3F677-71BC-49D7-BA03-916B353730D5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7112133" y="2305968"/>
              <a:ext cx="97331" cy="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2B1C9FC-9A02-416F-A3BB-29AC400CA12E}"/>
                </a:ext>
              </a:extLst>
            </p:cNvPr>
            <p:cNvCxnSpPr>
              <a:cxnSpLocks/>
              <a:stCxn id="87" idx="3"/>
              <a:endCxn id="97" idx="1"/>
            </p:cNvCxnSpPr>
            <p:nvPr/>
          </p:nvCxnSpPr>
          <p:spPr>
            <a:xfrm>
              <a:off x="7680986" y="2306957"/>
              <a:ext cx="295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CDCD541-C9BC-4B98-94BC-5C0A387A4126}"/>
                </a:ext>
              </a:extLst>
            </p:cNvPr>
            <p:cNvSpPr/>
            <p:nvPr/>
          </p:nvSpPr>
          <p:spPr>
            <a:xfrm>
              <a:off x="7976826" y="2071196"/>
              <a:ext cx="471522" cy="4715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24A6088-466B-42F9-A196-2897C1A44E74}"/>
                </a:ext>
              </a:extLst>
            </p:cNvPr>
            <p:cNvSpPr txBox="1"/>
            <p:nvPr/>
          </p:nvSpPr>
          <p:spPr>
            <a:xfrm>
              <a:off x="7630666" y="2348645"/>
              <a:ext cx="269348" cy="2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E71C48-05C0-4E88-BBC2-3924E4513DD5}"/>
                </a:ext>
              </a:extLst>
            </p:cNvPr>
            <p:cNvSpPr txBox="1"/>
            <p:nvPr/>
          </p:nvSpPr>
          <p:spPr>
            <a:xfrm>
              <a:off x="8411659" y="2360674"/>
              <a:ext cx="360996" cy="2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5726A9-C2A6-40A1-8A7E-23EADFD358AF}"/>
              </a:ext>
            </a:extLst>
          </p:cNvPr>
          <p:cNvGrpSpPr/>
          <p:nvPr/>
        </p:nvGrpSpPr>
        <p:grpSpPr>
          <a:xfrm>
            <a:off x="3318610" y="4123484"/>
            <a:ext cx="1213113" cy="646331"/>
            <a:chOff x="3318610" y="4123484"/>
            <a:chExt cx="1213113" cy="6463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117EB0-5831-47FE-8F1B-13F7D265DD1C}"/>
                </a:ext>
              </a:extLst>
            </p:cNvPr>
            <p:cNvSpPr txBox="1"/>
            <p:nvPr/>
          </p:nvSpPr>
          <p:spPr>
            <a:xfrm>
              <a:off x="3318610" y="4123484"/>
              <a:ext cx="121311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faults!</a:t>
              </a:r>
            </a:p>
            <a:p>
              <a:pPr algn="ctr"/>
              <a:endParaRPr lang="en-US" dirty="0"/>
            </a:p>
          </p:txBody>
        </p:sp>
        <p:pic>
          <p:nvPicPr>
            <p:cNvPr id="24" name="Graphic 23" descr="Key with solid fill">
              <a:extLst>
                <a:ext uri="{FF2B5EF4-FFF2-40B4-BE49-F238E27FC236}">
                  <a16:creationId xmlns:a16="http://schemas.microsoft.com/office/drawing/2014/main" id="{E8A565A6-28E9-46A2-8C25-6F31BD911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12330" y="4398850"/>
              <a:ext cx="347662" cy="34766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A6B5576-B246-4EB6-A894-AC57AE6788E1}"/>
              </a:ext>
            </a:extLst>
          </p:cNvPr>
          <p:cNvGrpSpPr/>
          <p:nvPr/>
        </p:nvGrpSpPr>
        <p:grpSpPr>
          <a:xfrm>
            <a:off x="3471010" y="4275884"/>
            <a:ext cx="1213113" cy="646331"/>
            <a:chOff x="3318610" y="4123484"/>
            <a:chExt cx="1213113" cy="6463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7FB845-4E92-4204-BBB9-B0C721BA6392}"/>
                </a:ext>
              </a:extLst>
            </p:cNvPr>
            <p:cNvSpPr txBox="1"/>
            <p:nvPr/>
          </p:nvSpPr>
          <p:spPr>
            <a:xfrm>
              <a:off x="3318610" y="4123484"/>
              <a:ext cx="121311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faults!</a:t>
              </a:r>
            </a:p>
            <a:p>
              <a:pPr algn="ctr"/>
              <a:endParaRPr lang="en-US" dirty="0"/>
            </a:p>
          </p:txBody>
        </p:sp>
        <p:pic>
          <p:nvPicPr>
            <p:cNvPr id="68" name="Graphic 67" descr="Key with solid fill">
              <a:extLst>
                <a:ext uri="{FF2B5EF4-FFF2-40B4-BE49-F238E27FC236}">
                  <a16:creationId xmlns:a16="http://schemas.microsoft.com/office/drawing/2014/main" id="{1C5C724A-9CB3-40E4-83BB-0B3DAB8F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12330" y="4398850"/>
              <a:ext cx="347662" cy="347662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1186524-5D5F-45D3-9872-95CDBC5AAF07}"/>
              </a:ext>
            </a:extLst>
          </p:cNvPr>
          <p:cNvGrpSpPr/>
          <p:nvPr/>
        </p:nvGrpSpPr>
        <p:grpSpPr>
          <a:xfrm>
            <a:off x="3623410" y="4428284"/>
            <a:ext cx="1213113" cy="646331"/>
            <a:chOff x="3318610" y="4123484"/>
            <a:chExt cx="1213113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E41C73-A621-4181-A999-871574CC9A72}"/>
                </a:ext>
              </a:extLst>
            </p:cNvPr>
            <p:cNvSpPr txBox="1"/>
            <p:nvPr/>
          </p:nvSpPr>
          <p:spPr>
            <a:xfrm>
              <a:off x="3318610" y="4123484"/>
              <a:ext cx="121311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faults!</a:t>
              </a:r>
            </a:p>
            <a:p>
              <a:pPr algn="ctr"/>
              <a:endParaRPr lang="en-US" dirty="0"/>
            </a:p>
          </p:txBody>
        </p:sp>
        <p:pic>
          <p:nvPicPr>
            <p:cNvPr id="71" name="Graphic 70" descr="Key with solid fill">
              <a:extLst>
                <a:ext uri="{FF2B5EF4-FFF2-40B4-BE49-F238E27FC236}">
                  <a16:creationId xmlns:a16="http://schemas.microsoft.com/office/drawing/2014/main" id="{CF186084-2761-45D9-AE3E-152AE1E44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12330" y="4398850"/>
              <a:ext cx="347662" cy="34766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E2B1DD-4F98-4C0E-98AD-8D71CC3605F3}"/>
              </a:ext>
            </a:extLst>
          </p:cNvPr>
          <p:cNvGrpSpPr/>
          <p:nvPr/>
        </p:nvGrpSpPr>
        <p:grpSpPr>
          <a:xfrm>
            <a:off x="4679904" y="4160822"/>
            <a:ext cx="1216531" cy="813613"/>
            <a:chOff x="4679904" y="4160822"/>
            <a:chExt cx="1216531" cy="81361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A9C9880-99FF-4912-8906-8DFD14B891C8}"/>
                </a:ext>
              </a:extLst>
            </p:cNvPr>
            <p:cNvGrpSpPr/>
            <p:nvPr/>
          </p:nvGrpSpPr>
          <p:grpSpPr>
            <a:xfrm>
              <a:off x="4679905" y="4160822"/>
              <a:ext cx="1213113" cy="646331"/>
              <a:chOff x="3318610" y="4123484"/>
              <a:chExt cx="1213113" cy="646331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C04AB4C-63D4-4823-B643-8A663A191AE6}"/>
                  </a:ext>
                </a:extLst>
              </p:cNvPr>
              <p:cNvSpPr txBox="1"/>
              <p:nvPr/>
            </p:nvSpPr>
            <p:spPr>
              <a:xfrm>
                <a:off x="3318610" y="4123484"/>
                <a:ext cx="121311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 faults!</a:t>
                </a:r>
              </a:p>
              <a:p>
                <a:pPr algn="ctr"/>
                <a:endParaRPr lang="en-US" dirty="0"/>
              </a:p>
            </p:txBody>
          </p:sp>
          <p:pic>
            <p:nvPicPr>
              <p:cNvPr id="74" name="Graphic 73" descr="Key with solid fill">
                <a:extLst>
                  <a:ext uri="{FF2B5EF4-FFF2-40B4-BE49-F238E27FC236}">
                    <a16:creationId xmlns:a16="http://schemas.microsoft.com/office/drawing/2014/main" id="{8453C9CE-9E9E-47A5-B014-8FBA39513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12330" y="4336200"/>
                <a:ext cx="347662" cy="347662"/>
              </a:xfrm>
              <a:prstGeom prst="rect">
                <a:avLst/>
              </a:prstGeom>
            </p:spPr>
          </p:pic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C76D7B-DD3A-4ABC-B523-24999381A477}"/>
                </a:ext>
              </a:extLst>
            </p:cNvPr>
            <p:cNvSpPr/>
            <p:nvPr/>
          </p:nvSpPr>
          <p:spPr>
            <a:xfrm>
              <a:off x="4679904" y="4646734"/>
              <a:ext cx="1216531" cy="2781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Key with solid fill">
              <a:extLst>
                <a:ext uri="{FF2B5EF4-FFF2-40B4-BE49-F238E27FC236}">
                  <a16:creationId xmlns:a16="http://schemas.microsoft.com/office/drawing/2014/main" id="{1A2855EC-9751-4054-B6A8-1F72FEEED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4649" y="4626773"/>
              <a:ext cx="347662" cy="347662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5F422F-885A-4995-8394-9B0D68CD7691}"/>
              </a:ext>
            </a:extLst>
          </p:cNvPr>
          <p:cNvGrpSpPr/>
          <p:nvPr/>
        </p:nvGrpSpPr>
        <p:grpSpPr>
          <a:xfrm>
            <a:off x="3251431" y="5520115"/>
            <a:ext cx="1216531" cy="813613"/>
            <a:chOff x="4679904" y="4160822"/>
            <a:chExt cx="1216531" cy="81361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54CCB94-C294-4D4E-B1DD-F290351D2AA1}"/>
                </a:ext>
              </a:extLst>
            </p:cNvPr>
            <p:cNvGrpSpPr/>
            <p:nvPr/>
          </p:nvGrpSpPr>
          <p:grpSpPr>
            <a:xfrm>
              <a:off x="4679905" y="4160822"/>
              <a:ext cx="1213113" cy="646331"/>
              <a:chOff x="3318610" y="4123484"/>
              <a:chExt cx="1213113" cy="646331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EF0BCEA-2E83-4A9C-BFCB-E56570395F46}"/>
                  </a:ext>
                </a:extLst>
              </p:cNvPr>
              <p:cNvSpPr txBox="1"/>
              <p:nvPr/>
            </p:nvSpPr>
            <p:spPr>
              <a:xfrm>
                <a:off x="3318610" y="4123484"/>
                <a:ext cx="121311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 faults!</a:t>
                </a:r>
              </a:p>
              <a:p>
                <a:pPr algn="ctr"/>
                <a:endParaRPr lang="en-US" dirty="0"/>
              </a:p>
            </p:txBody>
          </p:sp>
          <p:pic>
            <p:nvPicPr>
              <p:cNvPr id="83" name="Graphic 82" descr="Key with solid fill">
                <a:extLst>
                  <a:ext uri="{FF2B5EF4-FFF2-40B4-BE49-F238E27FC236}">
                    <a16:creationId xmlns:a16="http://schemas.microsoft.com/office/drawing/2014/main" id="{C1729304-3E9B-41C2-BDFB-409913BA0C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12330" y="4336200"/>
                <a:ext cx="347662" cy="347662"/>
              </a:xfrm>
              <a:prstGeom prst="rect">
                <a:avLst/>
              </a:prstGeom>
            </p:spPr>
          </p:pic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1431757-E487-47D3-8605-89F072B11197}"/>
                </a:ext>
              </a:extLst>
            </p:cNvPr>
            <p:cNvSpPr/>
            <p:nvPr/>
          </p:nvSpPr>
          <p:spPr>
            <a:xfrm>
              <a:off x="4679904" y="4646734"/>
              <a:ext cx="1216531" cy="2781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Key with solid fill">
              <a:extLst>
                <a:ext uri="{FF2B5EF4-FFF2-40B4-BE49-F238E27FC236}">
                  <a16:creationId xmlns:a16="http://schemas.microsoft.com/office/drawing/2014/main" id="{C56FBFFB-3908-49AE-B5E1-DC1E82250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74649" y="4626773"/>
              <a:ext cx="347662" cy="347662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A7FD9B8-7456-42BD-BC7A-1CC34B617DF2}"/>
              </a:ext>
            </a:extLst>
          </p:cNvPr>
          <p:cNvGrpSpPr/>
          <p:nvPr/>
        </p:nvGrpSpPr>
        <p:grpSpPr>
          <a:xfrm>
            <a:off x="4679904" y="5525170"/>
            <a:ext cx="1216531" cy="813613"/>
            <a:chOff x="4679904" y="4160822"/>
            <a:chExt cx="1216531" cy="81361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898458E-8EFC-45E6-B4E5-16BBC2A22F67}"/>
                </a:ext>
              </a:extLst>
            </p:cNvPr>
            <p:cNvGrpSpPr/>
            <p:nvPr/>
          </p:nvGrpSpPr>
          <p:grpSpPr>
            <a:xfrm>
              <a:off x="4679905" y="4160822"/>
              <a:ext cx="1213113" cy="646331"/>
              <a:chOff x="3318610" y="4123484"/>
              <a:chExt cx="1213113" cy="646331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601941-AA8B-4590-8964-7D2B588EA7F6}"/>
                  </a:ext>
                </a:extLst>
              </p:cNvPr>
              <p:cNvSpPr txBox="1"/>
              <p:nvPr/>
            </p:nvSpPr>
            <p:spPr>
              <a:xfrm>
                <a:off x="3318610" y="4123484"/>
                <a:ext cx="121311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 faults!</a:t>
                </a:r>
              </a:p>
              <a:p>
                <a:pPr algn="ctr"/>
                <a:endParaRPr lang="en-US" dirty="0"/>
              </a:p>
            </p:txBody>
          </p:sp>
          <p:pic>
            <p:nvPicPr>
              <p:cNvPr id="112" name="Graphic 111" descr="Key with solid fill">
                <a:extLst>
                  <a:ext uri="{FF2B5EF4-FFF2-40B4-BE49-F238E27FC236}">
                    <a16:creationId xmlns:a16="http://schemas.microsoft.com/office/drawing/2014/main" id="{D4E10531-B7DE-4FA4-84C9-2BF07DB67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12330" y="4336200"/>
                <a:ext cx="347662" cy="347662"/>
              </a:xfrm>
              <a:prstGeom prst="rect">
                <a:avLst/>
              </a:prstGeom>
            </p:spPr>
          </p:pic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39316D-CE72-4D5D-86DC-0BDA555612FA}"/>
                </a:ext>
              </a:extLst>
            </p:cNvPr>
            <p:cNvSpPr/>
            <p:nvPr/>
          </p:nvSpPr>
          <p:spPr>
            <a:xfrm>
              <a:off x="4679904" y="4646734"/>
              <a:ext cx="1216531" cy="2781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Graphic 109" descr="Key with solid fill">
              <a:extLst>
                <a:ext uri="{FF2B5EF4-FFF2-40B4-BE49-F238E27FC236}">
                  <a16:creationId xmlns:a16="http://schemas.microsoft.com/office/drawing/2014/main" id="{3557FB6D-EE31-457D-AD9E-393B53F4D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74649" y="4626773"/>
              <a:ext cx="347662" cy="34766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EB48EFA-840B-4886-B0B7-84B9E31E7655}"/>
              </a:ext>
            </a:extLst>
          </p:cNvPr>
          <p:cNvGrpSpPr/>
          <p:nvPr/>
        </p:nvGrpSpPr>
        <p:grpSpPr>
          <a:xfrm>
            <a:off x="6315695" y="5609685"/>
            <a:ext cx="1217580" cy="993993"/>
            <a:chOff x="4678855" y="4160822"/>
            <a:chExt cx="1217580" cy="99399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FB45F8C-E403-40D8-ACE5-192F82657B1B}"/>
                </a:ext>
              </a:extLst>
            </p:cNvPr>
            <p:cNvGrpSpPr/>
            <p:nvPr/>
          </p:nvGrpSpPr>
          <p:grpSpPr>
            <a:xfrm>
              <a:off x="4679905" y="4160822"/>
              <a:ext cx="1213113" cy="646331"/>
              <a:chOff x="3318610" y="4123484"/>
              <a:chExt cx="1213113" cy="646331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F372AB0-97E0-4339-AE5F-68D55E4AE75C}"/>
                  </a:ext>
                </a:extLst>
              </p:cNvPr>
              <p:cNvSpPr txBox="1"/>
              <p:nvPr/>
            </p:nvSpPr>
            <p:spPr>
              <a:xfrm>
                <a:off x="3318610" y="4123484"/>
                <a:ext cx="121311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 faults!</a:t>
                </a:r>
              </a:p>
              <a:p>
                <a:pPr algn="ctr"/>
                <a:endParaRPr lang="en-US" dirty="0"/>
              </a:p>
            </p:txBody>
          </p:sp>
          <p:pic>
            <p:nvPicPr>
              <p:cNvPr id="118" name="Graphic 117" descr="Key with solid fill">
                <a:extLst>
                  <a:ext uri="{FF2B5EF4-FFF2-40B4-BE49-F238E27FC236}">
                    <a16:creationId xmlns:a16="http://schemas.microsoft.com/office/drawing/2014/main" id="{76FBF4E5-EF13-48DC-B42D-2056E6F74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12330" y="4336200"/>
                <a:ext cx="347662" cy="347662"/>
              </a:xfrm>
              <a:prstGeom prst="rect">
                <a:avLst/>
              </a:prstGeom>
            </p:spPr>
          </p:pic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7DB0CCF-2A5F-4FEA-B416-C2A26CA34529}"/>
                </a:ext>
              </a:extLst>
            </p:cNvPr>
            <p:cNvSpPr/>
            <p:nvPr/>
          </p:nvSpPr>
          <p:spPr>
            <a:xfrm>
              <a:off x="4679904" y="4646735"/>
              <a:ext cx="1216531" cy="2287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Graphic 115" descr="Key with solid fill">
              <a:extLst>
                <a:ext uri="{FF2B5EF4-FFF2-40B4-BE49-F238E27FC236}">
                  <a16:creationId xmlns:a16="http://schemas.microsoft.com/office/drawing/2014/main" id="{4CB57F98-0AFC-4EC5-9B78-B3154911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625" y="4595544"/>
              <a:ext cx="347662" cy="347662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C1309A0-AA34-403A-90FD-FD99BD1ADD54}"/>
                </a:ext>
              </a:extLst>
            </p:cNvPr>
            <p:cNvSpPr/>
            <p:nvPr/>
          </p:nvSpPr>
          <p:spPr>
            <a:xfrm>
              <a:off x="4678855" y="4879662"/>
              <a:ext cx="1216531" cy="208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Graphic 141" descr="Key with solid fill">
              <a:extLst>
                <a:ext uri="{FF2B5EF4-FFF2-40B4-BE49-F238E27FC236}">
                  <a16:creationId xmlns:a16="http://schemas.microsoft.com/office/drawing/2014/main" id="{7F5948F0-6981-4BF8-8CF7-23708990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808" y="4807153"/>
              <a:ext cx="347662" cy="347662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C3A5AC2-34A9-4BCC-9289-732C29DA1AA7}"/>
              </a:ext>
            </a:extLst>
          </p:cNvPr>
          <p:cNvGrpSpPr/>
          <p:nvPr/>
        </p:nvGrpSpPr>
        <p:grpSpPr>
          <a:xfrm>
            <a:off x="6273898" y="3311999"/>
            <a:ext cx="1219948" cy="966216"/>
            <a:chOff x="4676487" y="4160822"/>
            <a:chExt cx="1219948" cy="96621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3C5B378-BDDD-4FC4-B9F7-7FB894285B8A}"/>
                </a:ext>
              </a:extLst>
            </p:cNvPr>
            <p:cNvGrpSpPr/>
            <p:nvPr/>
          </p:nvGrpSpPr>
          <p:grpSpPr>
            <a:xfrm>
              <a:off x="4679905" y="4160822"/>
              <a:ext cx="1213113" cy="646331"/>
              <a:chOff x="3318610" y="4123484"/>
              <a:chExt cx="1213113" cy="646331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4FD6388-58B0-4B3E-A447-9BB4E301F9BD}"/>
                  </a:ext>
                </a:extLst>
              </p:cNvPr>
              <p:cNvSpPr txBox="1"/>
              <p:nvPr/>
            </p:nvSpPr>
            <p:spPr>
              <a:xfrm>
                <a:off x="3318610" y="4123484"/>
                <a:ext cx="121311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 faults!</a:t>
                </a:r>
              </a:p>
              <a:p>
                <a:pPr algn="ctr"/>
                <a:endParaRPr lang="en-US" dirty="0"/>
              </a:p>
            </p:txBody>
          </p:sp>
          <p:pic>
            <p:nvPicPr>
              <p:cNvPr id="124" name="Graphic 123" descr="Key with solid fill">
                <a:extLst>
                  <a:ext uri="{FF2B5EF4-FFF2-40B4-BE49-F238E27FC236}">
                    <a16:creationId xmlns:a16="http://schemas.microsoft.com/office/drawing/2014/main" id="{E050D6D2-15A7-407D-AEC5-E20DAB4D7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12330" y="4336200"/>
                <a:ext cx="347662" cy="347662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082ACC8-0B59-4F1D-A720-1D9DB1345404}"/>
                </a:ext>
              </a:extLst>
            </p:cNvPr>
            <p:cNvSpPr/>
            <p:nvPr/>
          </p:nvSpPr>
          <p:spPr>
            <a:xfrm>
              <a:off x="4679904" y="4646735"/>
              <a:ext cx="1216531" cy="2001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Graphic 121" descr="Key with solid fill">
              <a:extLst>
                <a:ext uri="{FF2B5EF4-FFF2-40B4-BE49-F238E27FC236}">
                  <a16:creationId xmlns:a16="http://schemas.microsoft.com/office/drawing/2014/main" id="{2A4E6EBD-4FFD-43B8-8A1B-021414C88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74649" y="4570061"/>
              <a:ext cx="347662" cy="347662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AAA26A5-D08B-49C5-98FE-30F1E363C5C0}"/>
                </a:ext>
              </a:extLst>
            </p:cNvPr>
            <p:cNvSpPr/>
            <p:nvPr/>
          </p:nvSpPr>
          <p:spPr>
            <a:xfrm>
              <a:off x="4676487" y="4849895"/>
              <a:ext cx="1216531" cy="2069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Graphic 132" descr="Key with solid fill">
              <a:extLst>
                <a:ext uri="{FF2B5EF4-FFF2-40B4-BE49-F238E27FC236}">
                  <a16:creationId xmlns:a16="http://schemas.microsoft.com/office/drawing/2014/main" id="{A6EBA830-257A-4510-89CC-FF35B08E6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1232" y="4779376"/>
              <a:ext cx="347662" cy="34766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5647AA-9E4D-4DA6-A108-55AC513BDFF7}"/>
              </a:ext>
            </a:extLst>
          </p:cNvPr>
          <p:cNvGrpSpPr/>
          <p:nvPr/>
        </p:nvGrpSpPr>
        <p:grpSpPr>
          <a:xfrm>
            <a:off x="6259978" y="4334122"/>
            <a:ext cx="1216532" cy="981843"/>
            <a:chOff x="4679903" y="4160822"/>
            <a:chExt cx="1216532" cy="98184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239D74E-D60C-46BC-BC40-7C5F05EAFB8F}"/>
                </a:ext>
              </a:extLst>
            </p:cNvPr>
            <p:cNvGrpSpPr/>
            <p:nvPr/>
          </p:nvGrpSpPr>
          <p:grpSpPr>
            <a:xfrm>
              <a:off x="4679905" y="4160822"/>
              <a:ext cx="1213113" cy="646331"/>
              <a:chOff x="3318610" y="4123484"/>
              <a:chExt cx="1213113" cy="646331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8F89E19-98B9-4DEA-8FFC-8C6E7E42AAA8}"/>
                  </a:ext>
                </a:extLst>
              </p:cNvPr>
              <p:cNvSpPr txBox="1"/>
              <p:nvPr/>
            </p:nvSpPr>
            <p:spPr>
              <a:xfrm>
                <a:off x="3318610" y="4123484"/>
                <a:ext cx="121311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 faults!</a:t>
                </a:r>
              </a:p>
              <a:p>
                <a:pPr algn="ctr"/>
                <a:endParaRPr lang="en-US" dirty="0"/>
              </a:p>
            </p:txBody>
          </p:sp>
          <p:pic>
            <p:nvPicPr>
              <p:cNvPr id="130" name="Graphic 129" descr="Key with solid fill">
                <a:extLst>
                  <a:ext uri="{FF2B5EF4-FFF2-40B4-BE49-F238E27FC236}">
                    <a16:creationId xmlns:a16="http://schemas.microsoft.com/office/drawing/2014/main" id="{14EFE2F5-5338-4070-A276-BEA76093D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12330" y="4336200"/>
                <a:ext cx="347662" cy="347662"/>
              </a:xfrm>
              <a:prstGeom prst="rect">
                <a:avLst/>
              </a:prstGeom>
            </p:spPr>
          </p:pic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04194DA-ADFF-45EC-91E2-B9CA545A0242}"/>
                </a:ext>
              </a:extLst>
            </p:cNvPr>
            <p:cNvSpPr/>
            <p:nvPr/>
          </p:nvSpPr>
          <p:spPr>
            <a:xfrm>
              <a:off x="4679904" y="4646735"/>
              <a:ext cx="1216531" cy="213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Graphic 127" descr="Key with solid fill">
              <a:extLst>
                <a:ext uri="{FF2B5EF4-FFF2-40B4-BE49-F238E27FC236}">
                  <a16:creationId xmlns:a16="http://schemas.microsoft.com/office/drawing/2014/main" id="{B9F8BC23-CD11-47C8-952E-2E41D45E4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73625" y="4585583"/>
              <a:ext cx="347662" cy="347662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9433FA-358A-4598-992A-9722015F7D62}"/>
                </a:ext>
              </a:extLst>
            </p:cNvPr>
            <p:cNvSpPr/>
            <p:nvPr/>
          </p:nvSpPr>
          <p:spPr>
            <a:xfrm>
              <a:off x="4679903" y="4856155"/>
              <a:ext cx="1216531" cy="213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Graphic 139" descr="Key with solid fill">
              <a:extLst>
                <a:ext uri="{FF2B5EF4-FFF2-40B4-BE49-F238E27FC236}">
                  <a16:creationId xmlns:a16="http://schemas.microsoft.com/office/drawing/2014/main" id="{17252650-ED8B-4465-B9F0-30DF5A1D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624" y="4795003"/>
              <a:ext cx="347662" cy="34766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AB5DFD-0CAF-48D0-B400-39962E97DEE1}"/>
              </a:ext>
            </a:extLst>
          </p:cNvPr>
          <p:cNvGrpSpPr/>
          <p:nvPr/>
        </p:nvGrpSpPr>
        <p:grpSpPr>
          <a:xfrm>
            <a:off x="6249740" y="4413254"/>
            <a:ext cx="1213113" cy="735400"/>
            <a:chOff x="9307214" y="3429000"/>
            <a:chExt cx="1213113" cy="735400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60D9820-B813-413C-87EB-F4CA7B944F29}"/>
                </a:ext>
              </a:extLst>
            </p:cNvPr>
            <p:cNvGrpSpPr/>
            <p:nvPr/>
          </p:nvGrpSpPr>
          <p:grpSpPr>
            <a:xfrm>
              <a:off x="9307214" y="3429000"/>
              <a:ext cx="1213113" cy="734209"/>
              <a:chOff x="4679905" y="4160822"/>
              <a:chExt cx="1213113" cy="734209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5A71F68-7AF1-489C-B7A1-8463AEB04F1F}"/>
                  </a:ext>
                </a:extLst>
              </p:cNvPr>
              <p:cNvGrpSpPr/>
              <p:nvPr/>
            </p:nvGrpSpPr>
            <p:grpSpPr>
              <a:xfrm>
                <a:off x="4679905" y="4160822"/>
                <a:ext cx="1213113" cy="646331"/>
                <a:chOff x="3318610" y="4123484"/>
                <a:chExt cx="1213113" cy="646331"/>
              </a:xfrm>
            </p:grpSpPr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2C85D93C-0BE2-473B-95D1-760905B526E0}"/>
                    </a:ext>
                  </a:extLst>
                </p:cNvPr>
                <p:cNvSpPr txBox="1"/>
                <p:nvPr/>
              </p:nvSpPr>
              <p:spPr>
                <a:xfrm>
                  <a:off x="3318610" y="4123484"/>
                  <a:ext cx="1213113" cy="6463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 faults!</a:t>
                  </a:r>
                </a:p>
                <a:p>
                  <a:pPr algn="ctr"/>
                  <a:endParaRPr lang="en-US" dirty="0"/>
                </a:p>
              </p:txBody>
            </p:sp>
            <p:pic>
              <p:nvPicPr>
                <p:cNvPr id="150" name="Graphic 149" descr="Key with solid fill">
                  <a:extLst>
                    <a:ext uri="{FF2B5EF4-FFF2-40B4-BE49-F238E27FC236}">
                      <a16:creationId xmlns:a16="http://schemas.microsoft.com/office/drawing/2014/main" id="{45B18B1C-8363-4F0F-8098-310387C93A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4847" y="4336200"/>
                  <a:ext cx="347662" cy="347662"/>
                </a:xfrm>
                <a:prstGeom prst="rect">
                  <a:avLst/>
                </a:prstGeom>
              </p:spPr>
            </p:pic>
          </p:grpSp>
          <p:pic>
            <p:nvPicPr>
              <p:cNvPr id="146" name="Graphic 145" descr="Key with solid fill">
                <a:extLst>
                  <a:ext uri="{FF2B5EF4-FFF2-40B4-BE49-F238E27FC236}">
                    <a16:creationId xmlns:a16="http://schemas.microsoft.com/office/drawing/2014/main" id="{3BBCF403-BD03-41BA-89CA-A89C5F787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18894" y="4373538"/>
                <a:ext cx="347662" cy="347662"/>
              </a:xfrm>
              <a:prstGeom prst="rect">
                <a:avLst/>
              </a:prstGeom>
            </p:spPr>
          </p:pic>
          <p:pic>
            <p:nvPicPr>
              <p:cNvPr id="148" name="Graphic 147" descr="Key with solid fill">
                <a:extLst>
                  <a:ext uri="{FF2B5EF4-FFF2-40B4-BE49-F238E27FC236}">
                    <a16:creationId xmlns:a16="http://schemas.microsoft.com/office/drawing/2014/main" id="{431D3B97-9512-467C-92AE-6F295A296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418894" y="4547369"/>
                <a:ext cx="347662" cy="347662"/>
              </a:xfrm>
              <a:prstGeom prst="rect">
                <a:avLst/>
              </a:prstGeom>
            </p:spPr>
          </p:pic>
        </p:grpSp>
        <p:pic>
          <p:nvPicPr>
            <p:cNvPr id="151" name="Graphic 150" descr="Key with solid fill">
              <a:extLst>
                <a:ext uri="{FF2B5EF4-FFF2-40B4-BE49-F238E27FC236}">
                  <a16:creationId xmlns:a16="http://schemas.microsoft.com/office/drawing/2014/main" id="{FCA5D097-C0EC-463F-B356-7A4D9E11A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88484" y="3816738"/>
              <a:ext cx="347662" cy="347662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723E5B4-5840-4BB3-8008-C680ED40940C}"/>
              </a:ext>
            </a:extLst>
          </p:cNvPr>
          <p:cNvGrpSpPr/>
          <p:nvPr/>
        </p:nvGrpSpPr>
        <p:grpSpPr>
          <a:xfrm>
            <a:off x="6310458" y="5609685"/>
            <a:ext cx="1217580" cy="993993"/>
            <a:chOff x="4678855" y="4160822"/>
            <a:chExt cx="1217580" cy="993993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20DA1BE-1498-4F69-9A3B-D135362662BB}"/>
                </a:ext>
              </a:extLst>
            </p:cNvPr>
            <p:cNvGrpSpPr/>
            <p:nvPr/>
          </p:nvGrpSpPr>
          <p:grpSpPr>
            <a:xfrm>
              <a:off x="4679905" y="4160822"/>
              <a:ext cx="1213113" cy="646331"/>
              <a:chOff x="3318610" y="4123484"/>
              <a:chExt cx="1213113" cy="64633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98B555E-A844-4591-AC36-EF6B1A135A32}"/>
                  </a:ext>
                </a:extLst>
              </p:cNvPr>
              <p:cNvSpPr txBox="1"/>
              <p:nvPr/>
            </p:nvSpPr>
            <p:spPr>
              <a:xfrm>
                <a:off x="3318610" y="4123484"/>
                <a:ext cx="121311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 faults!</a:t>
                </a:r>
              </a:p>
              <a:p>
                <a:pPr algn="ctr"/>
                <a:endParaRPr lang="en-US" dirty="0"/>
              </a:p>
            </p:txBody>
          </p:sp>
          <p:pic>
            <p:nvPicPr>
              <p:cNvPr id="159" name="Graphic 158" descr="Key with solid fill">
                <a:extLst>
                  <a:ext uri="{FF2B5EF4-FFF2-40B4-BE49-F238E27FC236}">
                    <a16:creationId xmlns:a16="http://schemas.microsoft.com/office/drawing/2014/main" id="{C41B053C-E9E2-4965-8FBC-2B8781250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12330" y="4336200"/>
                <a:ext cx="347662" cy="347662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9823E36-C8AD-4C04-A6C3-62498E4800AE}"/>
                </a:ext>
              </a:extLst>
            </p:cNvPr>
            <p:cNvSpPr/>
            <p:nvPr/>
          </p:nvSpPr>
          <p:spPr>
            <a:xfrm>
              <a:off x="4679904" y="4646735"/>
              <a:ext cx="1216531" cy="2287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5" name="Graphic 154" descr="Key with solid fill">
              <a:extLst>
                <a:ext uri="{FF2B5EF4-FFF2-40B4-BE49-F238E27FC236}">
                  <a16:creationId xmlns:a16="http://schemas.microsoft.com/office/drawing/2014/main" id="{8F42D1FF-51C4-4205-822C-98634C2E3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625" y="4595544"/>
              <a:ext cx="347662" cy="347662"/>
            </a:xfrm>
            <a:prstGeom prst="rect">
              <a:avLst/>
            </a:prstGeom>
          </p:spPr>
        </p:pic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7A277F0-7FBE-4A8B-B6A7-618654B9F727}"/>
                </a:ext>
              </a:extLst>
            </p:cNvPr>
            <p:cNvSpPr/>
            <p:nvPr/>
          </p:nvSpPr>
          <p:spPr>
            <a:xfrm>
              <a:off x="4678855" y="4879662"/>
              <a:ext cx="1216531" cy="208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Graphic 156" descr="Key with solid fill">
              <a:extLst>
                <a:ext uri="{FF2B5EF4-FFF2-40B4-BE49-F238E27FC236}">
                  <a16:creationId xmlns:a16="http://schemas.microsoft.com/office/drawing/2014/main" id="{CB2E33EF-5818-48A0-8528-1FE1D88A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808" y="4807153"/>
              <a:ext cx="347662" cy="347662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14F20D5-3397-4143-9CE6-2E229F6D5B97}"/>
              </a:ext>
            </a:extLst>
          </p:cNvPr>
          <p:cNvGrpSpPr/>
          <p:nvPr/>
        </p:nvGrpSpPr>
        <p:grpSpPr>
          <a:xfrm>
            <a:off x="6268661" y="3311999"/>
            <a:ext cx="1219948" cy="966216"/>
            <a:chOff x="4676487" y="4160822"/>
            <a:chExt cx="1219948" cy="966216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5DD598D-AA0B-4A9A-AD89-C0A584BDE8EC}"/>
                </a:ext>
              </a:extLst>
            </p:cNvPr>
            <p:cNvGrpSpPr/>
            <p:nvPr/>
          </p:nvGrpSpPr>
          <p:grpSpPr>
            <a:xfrm>
              <a:off x="4679905" y="4160822"/>
              <a:ext cx="1213113" cy="646331"/>
              <a:chOff x="3318610" y="4123484"/>
              <a:chExt cx="1213113" cy="646331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D18FE5A-6D22-4B35-889D-F7A9F09C985F}"/>
                  </a:ext>
                </a:extLst>
              </p:cNvPr>
              <p:cNvSpPr txBox="1"/>
              <p:nvPr/>
            </p:nvSpPr>
            <p:spPr>
              <a:xfrm>
                <a:off x="3318610" y="4123484"/>
                <a:ext cx="121311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 faults!</a:t>
                </a:r>
              </a:p>
              <a:p>
                <a:pPr algn="ctr"/>
                <a:endParaRPr lang="en-US" dirty="0"/>
              </a:p>
            </p:txBody>
          </p:sp>
          <p:pic>
            <p:nvPicPr>
              <p:cNvPr id="167" name="Graphic 166" descr="Key with solid fill">
                <a:extLst>
                  <a:ext uri="{FF2B5EF4-FFF2-40B4-BE49-F238E27FC236}">
                    <a16:creationId xmlns:a16="http://schemas.microsoft.com/office/drawing/2014/main" id="{C58767A9-2A91-41BC-AADE-1B9AF04F0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12330" y="4336200"/>
                <a:ext cx="347662" cy="347662"/>
              </a:xfrm>
              <a:prstGeom prst="rect">
                <a:avLst/>
              </a:prstGeom>
            </p:spPr>
          </p:pic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8AE0386-1058-4789-90EA-95C5ACBFFEFC}"/>
                </a:ext>
              </a:extLst>
            </p:cNvPr>
            <p:cNvSpPr/>
            <p:nvPr/>
          </p:nvSpPr>
          <p:spPr>
            <a:xfrm>
              <a:off x="4679904" y="4646735"/>
              <a:ext cx="1216531" cy="2001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Graphic 162" descr="Key with solid fill">
              <a:extLst>
                <a:ext uri="{FF2B5EF4-FFF2-40B4-BE49-F238E27FC236}">
                  <a16:creationId xmlns:a16="http://schemas.microsoft.com/office/drawing/2014/main" id="{3E5E19C8-A771-420D-91B5-F6054C687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74649" y="4570061"/>
              <a:ext cx="347662" cy="347662"/>
            </a:xfrm>
            <a:prstGeom prst="rect">
              <a:avLst/>
            </a:prstGeom>
          </p:spPr>
        </p:pic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0BBAD96-F12C-40B7-B02A-5DB94EDE85E2}"/>
                </a:ext>
              </a:extLst>
            </p:cNvPr>
            <p:cNvSpPr/>
            <p:nvPr/>
          </p:nvSpPr>
          <p:spPr>
            <a:xfrm>
              <a:off x="4676487" y="4849895"/>
              <a:ext cx="1216531" cy="2069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Graphic 164" descr="Key with solid fill">
              <a:extLst>
                <a:ext uri="{FF2B5EF4-FFF2-40B4-BE49-F238E27FC236}">
                  <a16:creationId xmlns:a16="http://schemas.microsoft.com/office/drawing/2014/main" id="{E526472E-2881-4716-9DFE-E8A75288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1232" y="4779376"/>
              <a:ext cx="347662" cy="347662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4754F4A-6A18-4DBD-BC91-C4F13D728F2A}"/>
              </a:ext>
            </a:extLst>
          </p:cNvPr>
          <p:cNvGrpSpPr/>
          <p:nvPr/>
        </p:nvGrpSpPr>
        <p:grpSpPr>
          <a:xfrm>
            <a:off x="6254741" y="4334122"/>
            <a:ext cx="1216532" cy="981843"/>
            <a:chOff x="4679903" y="4160822"/>
            <a:chExt cx="1216532" cy="981843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6CE9C87-9778-46D1-BCAE-EF65B4122743}"/>
                </a:ext>
              </a:extLst>
            </p:cNvPr>
            <p:cNvGrpSpPr/>
            <p:nvPr/>
          </p:nvGrpSpPr>
          <p:grpSpPr>
            <a:xfrm>
              <a:off x="4679905" y="4160822"/>
              <a:ext cx="1213113" cy="646331"/>
              <a:chOff x="3318610" y="4123484"/>
              <a:chExt cx="1213113" cy="646331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16BCE7F-5F3A-4344-9867-9670DD223D48}"/>
                  </a:ext>
                </a:extLst>
              </p:cNvPr>
              <p:cNvSpPr txBox="1"/>
              <p:nvPr/>
            </p:nvSpPr>
            <p:spPr>
              <a:xfrm>
                <a:off x="3318610" y="4123484"/>
                <a:ext cx="121311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 faults!</a:t>
                </a:r>
              </a:p>
              <a:p>
                <a:pPr algn="ctr"/>
                <a:endParaRPr lang="en-US" dirty="0"/>
              </a:p>
            </p:txBody>
          </p:sp>
          <p:pic>
            <p:nvPicPr>
              <p:cNvPr id="175" name="Graphic 174" descr="Key with solid fill">
                <a:extLst>
                  <a:ext uri="{FF2B5EF4-FFF2-40B4-BE49-F238E27FC236}">
                    <a16:creationId xmlns:a16="http://schemas.microsoft.com/office/drawing/2014/main" id="{641F3EA1-8508-4087-915F-3D435D481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12330" y="4336200"/>
                <a:ext cx="347662" cy="347662"/>
              </a:xfrm>
              <a:prstGeom prst="rect">
                <a:avLst/>
              </a:prstGeom>
            </p:spPr>
          </p:pic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2405EBC-58EB-429C-9BE5-4A77D2DF19FF}"/>
                </a:ext>
              </a:extLst>
            </p:cNvPr>
            <p:cNvSpPr/>
            <p:nvPr/>
          </p:nvSpPr>
          <p:spPr>
            <a:xfrm>
              <a:off x="4679904" y="4646735"/>
              <a:ext cx="1216531" cy="213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Graphic 170" descr="Key with solid fill">
              <a:extLst>
                <a:ext uri="{FF2B5EF4-FFF2-40B4-BE49-F238E27FC236}">
                  <a16:creationId xmlns:a16="http://schemas.microsoft.com/office/drawing/2014/main" id="{EAB63862-C0BD-47D2-89F3-3B3E19F22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73625" y="4585583"/>
              <a:ext cx="347662" cy="347662"/>
            </a:xfrm>
            <a:prstGeom prst="rect">
              <a:avLst/>
            </a:prstGeom>
          </p:spPr>
        </p:pic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D2E55F5-206F-435A-A7C2-EA75D9776125}"/>
                </a:ext>
              </a:extLst>
            </p:cNvPr>
            <p:cNvSpPr/>
            <p:nvPr/>
          </p:nvSpPr>
          <p:spPr>
            <a:xfrm>
              <a:off x="4679903" y="4856155"/>
              <a:ext cx="1216531" cy="213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Graphic 172" descr="Key with solid fill">
              <a:extLst>
                <a:ext uri="{FF2B5EF4-FFF2-40B4-BE49-F238E27FC236}">
                  <a16:creationId xmlns:a16="http://schemas.microsoft.com/office/drawing/2014/main" id="{CB32BD09-34E6-45EF-82B8-85D730328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624" y="4795003"/>
              <a:ext cx="347662" cy="34766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8823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286 0.214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106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09415 -0.0157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78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8334 0.1689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13438 0.21435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10718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0.12956 -0.3053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-1527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24856 -0.1710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11823 0.0004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2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1993 0.0016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6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11992 -2.22222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1168 -0.0002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377A-1449-E44A-9A83-526317F3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76D1-57BD-E74A-87E2-BAE11E9C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Goal: Protect against attacks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Bounded-Time Recovery (BTR)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Approach: Detect and Recovery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Technique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REBOUND</a:t>
            </a:r>
          </a:p>
          <a:p>
            <a:r>
              <a:rPr lang="en-US"/>
              <a:t>Evaluation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D9B4A-A553-5246-A34E-B243A5F2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436E-E819-6345-B6A1-88BF5B3F5386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C4C9C-2035-42F4-AD5C-5E06314C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</p:spTree>
    <p:extLst>
      <p:ext uri="{BB962C8B-B14F-4D97-AF65-F5344CB8AC3E}">
        <p14:creationId xmlns:p14="http://schemas.microsoft.com/office/powerpoint/2010/main" val="117092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0620-CACC-4FBD-B374-22BB83CF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F26E7-3C98-40A9-890F-EF0B84A9B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2812" y="1681163"/>
            <a:ext cx="5183188" cy="823912"/>
          </a:xfrm>
        </p:spPr>
        <p:txBody>
          <a:bodyPr/>
          <a:lstStyle/>
          <a:p>
            <a:r>
              <a:rPr lang="en-US" dirty="0"/>
              <a:t>List of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43B7D-B235-42E9-9B29-F5C4E2B1B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2812" y="2505075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Runtime</a:t>
            </a:r>
          </a:p>
          <a:p>
            <a:pPr lvl="1"/>
            <a:r>
              <a:rPr lang="en-US" dirty="0"/>
              <a:t>Bandwidth/computation</a:t>
            </a:r>
          </a:p>
          <a:p>
            <a:pPr lvl="1"/>
            <a:r>
              <a:rPr lang="en-US" dirty="0"/>
              <a:t>Mode change timing, bandwidth consumption</a:t>
            </a:r>
          </a:p>
          <a:p>
            <a:pPr lvl="1"/>
            <a:r>
              <a:rPr lang="en-US" dirty="0"/>
              <a:t>Overall runtime costs</a:t>
            </a:r>
          </a:p>
          <a:p>
            <a:r>
              <a:rPr lang="en-US" dirty="0"/>
              <a:t>Scheduling</a:t>
            </a:r>
          </a:p>
          <a:p>
            <a:pPr lvl="1"/>
            <a:r>
              <a:rPr lang="en-US" dirty="0"/>
              <a:t>Scheduling overheads</a:t>
            </a:r>
          </a:p>
          <a:p>
            <a:pPr lvl="1"/>
            <a:r>
              <a:rPr lang="en-US" dirty="0"/>
              <a:t>BFT scheduling comparison</a:t>
            </a:r>
          </a:p>
          <a:p>
            <a:r>
              <a:rPr lang="en-US" dirty="0"/>
              <a:t>Case Studies</a:t>
            </a:r>
          </a:p>
          <a:p>
            <a:pPr lvl="1"/>
            <a:r>
              <a:rPr lang="en-US" dirty="0"/>
              <a:t>Volvo XC90</a:t>
            </a:r>
          </a:p>
          <a:p>
            <a:pPr lvl="1"/>
            <a:r>
              <a:rPr lang="en-US" dirty="0"/>
              <a:t>Raspberry Pi hardware experiments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C01B6D-D691-4C0B-B665-8174621F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1115B6-3BEA-4B55-A0DB-70B5D3A2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52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raphic 504">
            <a:extLst>
              <a:ext uri="{FF2B5EF4-FFF2-40B4-BE49-F238E27FC236}">
                <a16:creationId xmlns:a16="http://schemas.microsoft.com/office/drawing/2014/main" id="{B0FEDA43-3F2F-415A-B6B9-BDDE4E83E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7288" y="1763241"/>
            <a:ext cx="2443486" cy="1581079"/>
          </a:xfrm>
          <a:prstGeom prst="rect">
            <a:avLst/>
          </a:prstGeom>
        </p:spPr>
      </p:pic>
      <p:pic>
        <p:nvPicPr>
          <p:cNvPr id="503" name="Graphic 502">
            <a:extLst>
              <a:ext uri="{FF2B5EF4-FFF2-40B4-BE49-F238E27FC236}">
                <a16:creationId xmlns:a16="http://schemas.microsoft.com/office/drawing/2014/main" id="{4AE66807-DB48-497D-823A-A2A32B556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2555" y="2033713"/>
            <a:ext cx="2463943" cy="1334954"/>
          </a:xfrm>
          <a:prstGeom prst="rect">
            <a:avLst/>
          </a:prstGeom>
        </p:spPr>
      </p:pic>
      <p:pic>
        <p:nvPicPr>
          <p:cNvPr id="585" name="Graphic 584">
            <a:extLst>
              <a:ext uri="{FF2B5EF4-FFF2-40B4-BE49-F238E27FC236}">
                <a16:creationId xmlns:a16="http://schemas.microsoft.com/office/drawing/2014/main" id="{24DE4BD8-2EE8-43EE-9132-E19F04571D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8011" y="2275353"/>
            <a:ext cx="2525005" cy="1216593"/>
          </a:xfrm>
          <a:prstGeom prst="rect">
            <a:avLst/>
          </a:prstGeom>
        </p:spPr>
      </p:pic>
      <p:grpSp>
        <p:nvGrpSpPr>
          <p:cNvPr id="583" name="Group 582">
            <a:extLst>
              <a:ext uri="{FF2B5EF4-FFF2-40B4-BE49-F238E27FC236}">
                <a16:creationId xmlns:a16="http://schemas.microsoft.com/office/drawing/2014/main" id="{25E5F266-B90B-4FD4-9DC8-36DD95FD9F04}"/>
              </a:ext>
            </a:extLst>
          </p:cNvPr>
          <p:cNvGrpSpPr/>
          <p:nvPr/>
        </p:nvGrpSpPr>
        <p:grpSpPr>
          <a:xfrm>
            <a:off x="7679921" y="1538638"/>
            <a:ext cx="4103103" cy="2735402"/>
            <a:chOff x="7679921" y="3743843"/>
            <a:chExt cx="4103103" cy="2735402"/>
          </a:xfrm>
        </p:grpSpPr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9848B881-8092-407D-8452-2EA4F048CE64}"/>
                </a:ext>
              </a:extLst>
            </p:cNvPr>
            <p:cNvSpPr/>
            <p:nvPr/>
          </p:nvSpPr>
          <p:spPr>
            <a:xfrm>
              <a:off x="7679921" y="3743843"/>
              <a:ext cx="4103103" cy="2735402"/>
            </a:xfrm>
            <a:custGeom>
              <a:avLst/>
              <a:gdLst>
                <a:gd name="connsiteX0" fmla="*/ 0 w 4103103"/>
                <a:gd name="connsiteY0" fmla="*/ 0 h 2735402"/>
                <a:gd name="connsiteX1" fmla="*/ 4103103 w 4103103"/>
                <a:gd name="connsiteY1" fmla="*/ 0 h 2735402"/>
                <a:gd name="connsiteX2" fmla="*/ 4103103 w 4103103"/>
                <a:gd name="connsiteY2" fmla="*/ 2735402 h 2735402"/>
                <a:gd name="connsiteX3" fmla="*/ 0 w 4103103"/>
                <a:gd name="connsiteY3" fmla="*/ 2735402 h 273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3103" h="2735402">
                  <a:moveTo>
                    <a:pt x="0" y="0"/>
                  </a:moveTo>
                  <a:lnTo>
                    <a:pt x="4103103" y="0"/>
                  </a:lnTo>
                  <a:lnTo>
                    <a:pt x="4103103" y="2735402"/>
                  </a:lnTo>
                  <a:lnTo>
                    <a:pt x="0" y="2735402"/>
                  </a:lnTo>
                  <a:close/>
                </a:path>
              </a:pathLst>
            </a:custGeom>
            <a:noFill/>
            <a:ln w="6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14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8419781" y="5550893"/>
              <a:ext cx="395331" cy="307777"/>
              <a:chOff x="8419781" y="5550893"/>
              <a:chExt cx="395331" cy="307777"/>
            </a:xfrm>
          </p:grpSpPr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14FD6C8D-DFDD-422E-A6C1-01C1EBA02CA1}"/>
                  </a:ext>
                </a:extLst>
              </p:cNvPr>
              <p:cNvSpPr/>
              <p:nvPr/>
            </p:nvSpPr>
            <p:spPr>
              <a:xfrm>
                <a:off x="8712535" y="5720170"/>
                <a:ext cx="102577" cy="6838"/>
              </a:xfrm>
              <a:custGeom>
                <a:avLst/>
                <a:gdLst>
                  <a:gd name="connsiteX0" fmla="*/ 0 w 102577"/>
                  <a:gd name="connsiteY0" fmla="*/ 0 h 6838"/>
                  <a:gd name="connsiteX1" fmla="*/ 102578 w 102577"/>
                  <a:gd name="connsiteY1" fmla="*/ 0 h 6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577" h="6838">
                    <a:moveTo>
                      <a:pt x="0" y="0"/>
                    </a:moveTo>
                    <a:lnTo>
                      <a:pt x="102578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D7BFE206-3F43-480E-9144-BFEFC398EE29}"/>
                  </a:ext>
                </a:extLst>
              </p:cNvPr>
              <p:cNvSpPr txBox="1"/>
              <p:nvPr/>
            </p:nvSpPr>
            <p:spPr>
              <a:xfrm>
                <a:off x="8419781" y="555089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</p:grpSp>
        <p:grpSp>
          <p:nvGrpSpPr>
            <p:cNvPr id="517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8344558" y="5102269"/>
              <a:ext cx="470554" cy="307777"/>
              <a:chOff x="8344558" y="5102269"/>
              <a:chExt cx="470554" cy="307777"/>
            </a:xfrm>
          </p:grpSpPr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669BE91F-D594-44EB-B99B-D292307F9311}"/>
                  </a:ext>
                </a:extLst>
              </p:cNvPr>
              <p:cNvSpPr/>
              <p:nvPr/>
            </p:nvSpPr>
            <p:spPr>
              <a:xfrm>
                <a:off x="8712535" y="5277719"/>
                <a:ext cx="102577" cy="6838"/>
              </a:xfrm>
              <a:custGeom>
                <a:avLst/>
                <a:gdLst>
                  <a:gd name="connsiteX0" fmla="*/ 0 w 102577"/>
                  <a:gd name="connsiteY0" fmla="*/ 0 h 6838"/>
                  <a:gd name="connsiteX1" fmla="*/ 102578 w 102577"/>
                  <a:gd name="connsiteY1" fmla="*/ 0 h 6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577" h="6838">
                    <a:moveTo>
                      <a:pt x="0" y="0"/>
                    </a:moveTo>
                    <a:lnTo>
                      <a:pt x="102578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CE76EF42-7826-4FEE-BEEC-C14836D28DAA}"/>
                  </a:ext>
                </a:extLst>
              </p:cNvPr>
              <p:cNvSpPr txBox="1"/>
              <p:nvPr/>
            </p:nvSpPr>
            <p:spPr>
              <a:xfrm>
                <a:off x="8344558" y="5102269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50</a:t>
                </a:r>
              </a:p>
            </p:txBody>
          </p:sp>
        </p:grpSp>
        <p:grpSp>
          <p:nvGrpSpPr>
            <p:cNvPr id="520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8269334" y="4659134"/>
              <a:ext cx="545778" cy="307777"/>
              <a:chOff x="8269334" y="4659134"/>
              <a:chExt cx="545778" cy="307777"/>
            </a:xfrm>
          </p:grpSpPr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4AF6917B-2C68-466C-B12D-8BC942550C7B}"/>
                  </a:ext>
                </a:extLst>
              </p:cNvPr>
              <p:cNvSpPr/>
              <p:nvPr/>
            </p:nvSpPr>
            <p:spPr>
              <a:xfrm>
                <a:off x="8712535" y="4834584"/>
                <a:ext cx="102577" cy="6838"/>
              </a:xfrm>
              <a:custGeom>
                <a:avLst/>
                <a:gdLst>
                  <a:gd name="connsiteX0" fmla="*/ 0 w 102577"/>
                  <a:gd name="connsiteY0" fmla="*/ 0 h 6838"/>
                  <a:gd name="connsiteX1" fmla="*/ 102578 w 102577"/>
                  <a:gd name="connsiteY1" fmla="*/ 0 h 6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577" h="6838">
                    <a:moveTo>
                      <a:pt x="0" y="0"/>
                    </a:moveTo>
                    <a:lnTo>
                      <a:pt x="102578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E6FDA057-7EDD-4468-B617-DF54C176610E}"/>
                  </a:ext>
                </a:extLst>
              </p:cNvPr>
              <p:cNvSpPr txBox="1"/>
              <p:nvPr/>
            </p:nvSpPr>
            <p:spPr>
              <a:xfrm>
                <a:off x="8269334" y="465913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100</a:t>
                </a:r>
              </a:p>
            </p:txBody>
          </p:sp>
        </p:grpSp>
        <p:grpSp>
          <p:nvGrpSpPr>
            <p:cNvPr id="523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8269334" y="4216683"/>
              <a:ext cx="545778" cy="307777"/>
              <a:chOff x="8269334" y="4216683"/>
              <a:chExt cx="545778" cy="307777"/>
            </a:xfrm>
          </p:grpSpPr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FD2FF2B3-2877-4118-9751-FC7C7713546D}"/>
                  </a:ext>
                </a:extLst>
              </p:cNvPr>
              <p:cNvSpPr/>
              <p:nvPr/>
            </p:nvSpPr>
            <p:spPr>
              <a:xfrm>
                <a:off x="8712535" y="4392133"/>
                <a:ext cx="102577" cy="6838"/>
              </a:xfrm>
              <a:custGeom>
                <a:avLst/>
                <a:gdLst>
                  <a:gd name="connsiteX0" fmla="*/ 0 w 102577"/>
                  <a:gd name="connsiteY0" fmla="*/ 0 h 6838"/>
                  <a:gd name="connsiteX1" fmla="*/ 102578 w 102577"/>
                  <a:gd name="connsiteY1" fmla="*/ 0 h 6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577" h="6838">
                    <a:moveTo>
                      <a:pt x="0" y="0"/>
                    </a:moveTo>
                    <a:lnTo>
                      <a:pt x="102578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8FBF1208-0DEA-436B-954A-A1253939168C}"/>
                  </a:ext>
                </a:extLst>
              </p:cNvPr>
              <p:cNvSpPr txBox="1"/>
              <p:nvPr/>
            </p:nvSpPr>
            <p:spPr>
              <a:xfrm>
                <a:off x="8269334" y="4216683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150</a:t>
                </a:r>
              </a:p>
            </p:txBody>
          </p:sp>
        </p:grpSp>
        <p:grpSp>
          <p:nvGrpSpPr>
            <p:cNvPr id="526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8269334" y="3774232"/>
              <a:ext cx="545778" cy="307777"/>
              <a:chOff x="8269334" y="3774232"/>
              <a:chExt cx="545778" cy="307777"/>
            </a:xfrm>
          </p:grpSpPr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9CA94848-0059-4961-B70E-48B8DA6C00DA}"/>
                  </a:ext>
                </a:extLst>
              </p:cNvPr>
              <p:cNvSpPr/>
              <p:nvPr/>
            </p:nvSpPr>
            <p:spPr>
              <a:xfrm>
                <a:off x="8712535" y="3949682"/>
                <a:ext cx="102577" cy="6838"/>
              </a:xfrm>
              <a:custGeom>
                <a:avLst/>
                <a:gdLst>
                  <a:gd name="connsiteX0" fmla="*/ 0 w 102577"/>
                  <a:gd name="connsiteY0" fmla="*/ 0 h 6838"/>
                  <a:gd name="connsiteX1" fmla="*/ 102578 w 102577"/>
                  <a:gd name="connsiteY1" fmla="*/ 0 h 6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577" h="6838">
                    <a:moveTo>
                      <a:pt x="0" y="0"/>
                    </a:moveTo>
                    <a:lnTo>
                      <a:pt x="102578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7601FD61-6043-4E03-8D01-7571E86C985D}"/>
                  </a:ext>
                </a:extLst>
              </p:cNvPr>
              <p:cNvSpPr txBox="1"/>
              <p:nvPr/>
            </p:nvSpPr>
            <p:spPr>
              <a:xfrm>
                <a:off x="8269334" y="377423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200</a:t>
                </a:r>
              </a:p>
            </p:txBody>
          </p:sp>
        </p:grpSp>
        <p:grpSp>
          <p:nvGrpSpPr>
            <p:cNvPr id="529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8560607" y="5617593"/>
              <a:ext cx="284052" cy="395506"/>
              <a:chOff x="8560607" y="5617593"/>
              <a:chExt cx="284052" cy="395506"/>
            </a:xfrm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267CD3EE-BF3D-4F73-9C00-7BAE5236BC01}"/>
                  </a:ext>
                </a:extLst>
              </p:cNvPr>
              <p:cNvSpPr/>
              <p:nvPr/>
            </p:nvSpPr>
            <p:spPr>
              <a:xfrm>
                <a:off x="8712535" y="5617593"/>
                <a:ext cx="6838" cy="102577"/>
              </a:xfrm>
              <a:custGeom>
                <a:avLst/>
                <a:gdLst>
                  <a:gd name="connsiteX0" fmla="*/ 0 w 6838"/>
                  <a:gd name="connsiteY0" fmla="*/ 102578 h 102577"/>
                  <a:gd name="connsiteX1" fmla="*/ 0 w 6838"/>
                  <a:gd name="connsiteY1" fmla="*/ 0 h 1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38" h="102577">
                    <a:moveTo>
                      <a:pt x="0" y="102578"/>
                    </a:moveTo>
                    <a:lnTo>
                      <a:pt x="0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B40F8B79-3C1E-42C0-979A-81F3AD5AC394}"/>
                  </a:ext>
                </a:extLst>
              </p:cNvPr>
              <p:cNvSpPr txBox="1"/>
              <p:nvPr/>
            </p:nvSpPr>
            <p:spPr>
              <a:xfrm>
                <a:off x="8560607" y="5705322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</p:grpSp>
        <p:grpSp>
          <p:nvGrpSpPr>
            <p:cNvPr id="532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9079650" y="5617593"/>
              <a:ext cx="383438" cy="395506"/>
              <a:chOff x="9079650" y="5617593"/>
              <a:chExt cx="383438" cy="395506"/>
            </a:xfrm>
          </p:grpSpPr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350B1AFF-3F42-4D3F-9C0F-A4AAE4246912}"/>
                  </a:ext>
                </a:extLst>
              </p:cNvPr>
              <p:cNvSpPr/>
              <p:nvPr/>
            </p:nvSpPr>
            <p:spPr>
              <a:xfrm>
                <a:off x="9269189" y="5617593"/>
                <a:ext cx="6838" cy="102577"/>
              </a:xfrm>
              <a:custGeom>
                <a:avLst/>
                <a:gdLst>
                  <a:gd name="connsiteX0" fmla="*/ 0 w 6838"/>
                  <a:gd name="connsiteY0" fmla="*/ 102578 h 102577"/>
                  <a:gd name="connsiteX1" fmla="*/ 0 w 6838"/>
                  <a:gd name="connsiteY1" fmla="*/ 0 h 1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38" h="102577">
                    <a:moveTo>
                      <a:pt x="0" y="102578"/>
                    </a:moveTo>
                    <a:lnTo>
                      <a:pt x="0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01BA8D16-921B-4EC6-9E9B-1326C69C79D9}"/>
                  </a:ext>
                </a:extLst>
              </p:cNvPr>
              <p:cNvSpPr txBox="1"/>
              <p:nvPr/>
            </p:nvSpPr>
            <p:spPr>
              <a:xfrm>
                <a:off x="9079650" y="5705322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20</a:t>
                </a:r>
              </a:p>
            </p:txBody>
          </p:sp>
        </p:grpSp>
        <p:grpSp>
          <p:nvGrpSpPr>
            <p:cNvPr id="535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9636304" y="5617593"/>
              <a:ext cx="383438" cy="395506"/>
              <a:chOff x="9636304" y="5617593"/>
              <a:chExt cx="383438" cy="395506"/>
            </a:xfrm>
          </p:grpSpPr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40CF122C-A9C5-4235-9367-D988FA46B506}"/>
                  </a:ext>
                </a:extLst>
              </p:cNvPr>
              <p:cNvSpPr/>
              <p:nvPr/>
            </p:nvSpPr>
            <p:spPr>
              <a:xfrm>
                <a:off x="9825843" y="5617593"/>
                <a:ext cx="6838" cy="102577"/>
              </a:xfrm>
              <a:custGeom>
                <a:avLst/>
                <a:gdLst>
                  <a:gd name="connsiteX0" fmla="*/ 0 w 6838"/>
                  <a:gd name="connsiteY0" fmla="*/ 102578 h 102577"/>
                  <a:gd name="connsiteX1" fmla="*/ 0 w 6838"/>
                  <a:gd name="connsiteY1" fmla="*/ 0 h 1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38" h="102577">
                    <a:moveTo>
                      <a:pt x="0" y="102578"/>
                    </a:moveTo>
                    <a:lnTo>
                      <a:pt x="0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168A4C58-54A7-4EF9-AF2D-1105F6BA9ECD}"/>
                  </a:ext>
                </a:extLst>
              </p:cNvPr>
              <p:cNvSpPr txBox="1"/>
              <p:nvPr/>
            </p:nvSpPr>
            <p:spPr>
              <a:xfrm>
                <a:off x="9636304" y="5705322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40</a:t>
                </a:r>
              </a:p>
            </p:txBody>
          </p:sp>
        </p:grpSp>
        <p:grpSp>
          <p:nvGrpSpPr>
            <p:cNvPr id="538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10192274" y="5617593"/>
              <a:ext cx="383438" cy="395506"/>
              <a:chOff x="10192274" y="5617593"/>
              <a:chExt cx="383438" cy="395506"/>
            </a:xfrm>
          </p:grpSpPr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D4ED8DF4-6448-42E1-9605-9D8FB73246C7}"/>
                  </a:ext>
                </a:extLst>
              </p:cNvPr>
              <p:cNvSpPr/>
              <p:nvPr/>
            </p:nvSpPr>
            <p:spPr>
              <a:xfrm>
                <a:off x="10381814" y="5617593"/>
                <a:ext cx="6838" cy="102577"/>
              </a:xfrm>
              <a:custGeom>
                <a:avLst/>
                <a:gdLst>
                  <a:gd name="connsiteX0" fmla="*/ 0 w 6838"/>
                  <a:gd name="connsiteY0" fmla="*/ 102578 h 102577"/>
                  <a:gd name="connsiteX1" fmla="*/ 0 w 6838"/>
                  <a:gd name="connsiteY1" fmla="*/ 0 h 1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38" h="102577">
                    <a:moveTo>
                      <a:pt x="0" y="102578"/>
                    </a:moveTo>
                    <a:lnTo>
                      <a:pt x="0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67DF78F0-2D1B-4F44-9202-896E8EB0F60F}"/>
                  </a:ext>
                </a:extLst>
              </p:cNvPr>
              <p:cNvSpPr txBox="1"/>
              <p:nvPr/>
            </p:nvSpPr>
            <p:spPr>
              <a:xfrm>
                <a:off x="10192274" y="5705322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60</a:t>
                </a:r>
              </a:p>
            </p:txBody>
          </p:sp>
        </p:grpSp>
        <p:grpSp>
          <p:nvGrpSpPr>
            <p:cNvPr id="541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10748929" y="5617593"/>
              <a:ext cx="383438" cy="395506"/>
              <a:chOff x="10748929" y="5617593"/>
              <a:chExt cx="383438" cy="395506"/>
            </a:xfrm>
          </p:grpSpPr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F0BE360C-372E-4642-8C99-B47502CD0F3A}"/>
                  </a:ext>
                </a:extLst>
              </p:cNvPr>
              <p:cNvSpPr/>
              <p:nvPr/>
            </p:nvSpPr>
            <p:spPr>
              <a:xfrm>
                <a:off x="10938468" y="5617593"/>
                <a:ext cx="6838" cy="102577"/>
              </a:xfrm>
              <a:custGeom>
                <a:avLst/>
                <a:gdLst>
                  <a:gd name="connsiteX0" fmla="*/ 0 w 6838"/>
                  <a:gd name="connsiteY0" fmla="*/ 102578 h 102577"/>
                  <a:gd name="connsiteX1" fmla="*/ 0 w 6838"/>
                  <a:gd name="connsiteY1" fmla="*/ 0 h 1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38" h="102577">
                    <a:moveTo>
                      <a:pt x="0" y="102578"/>
                    </a:moveTo>
                    <a:lnTo>
                      <a:pt x="0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D9AC6671-F289-45DD-ACD5-A69B5CD6A221}"/>
                  </a:ext>
                </a:extLst>
              </p:cNvPr>
              <p:cNvSpPr txBox="1"/>
              <p:nvPr/>
            </p:nvSpPr>
            <p:spPr>
              <a:xfrm>
                <a:off x="10748929" y="5705322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80</a:t>
                </a:r>
              </a:p>
            </p:txBody>
          </p:sp>
        </p:grpSp>
        <p:grpSp>
          <p:nvGrpSpPr>
            <p:cNvPr id="544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11267971" y="5617593"/>
              <a:ext cx="482824" cy="395506"/>
              <a:chOff x="11267971" y="5617593"/>
              <a:chExt cx="482824" cy="395506"/>
            </a:xfrm>
          </p:grpSpPr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54B93A2B-36BC-4EC3-BE50-CF9B8EF061BD}"/>
                  </a:ext>
                </a:extLst>
              </p:cNvPr>
              <p:cNvSpPr/>
              <p:nvPr/>
            </p:nvSpPr>
            <p:spPr>
              <a:xfrm>
                <a:off x="11495123" y="5617593"/>
                <a:ext cx="6838" cy="102577"/>
              </a:xfrm>
              <a:custGeom>
                <a:avLst/>
                <a:gdLst>
                  <a:gd name="connsiteX0" fmla="*/ 0 w 6838"/>
                  <a:gd name="connsiteY0" fmla="*/ 102578 h 102577"/>
                  <a:gd name="connsiteX1" fmla="*/ 0 w 6838"/>
                  <a:gd name="connsiteY1" fmla="*/ 0 h 1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38" h="102577">
                    <a:moveTo>
                      <a:pt x="0" y="102578"/>
                    </a:moveTo>
                    <a:lnTo>
                      <a:pt x="0" y="0"/>
                    </a:lnTo>
                  </a:path>
                </a:pathLst>
              </a:custGeom>
              <a:noFill/>
              <a:ln w="682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88B6AE05-854A-4873-8674-07F4D975F27E}"/>
                  </a:ext>
                </a:extLst>
              </p:cNvPr>
              <p:cNvSpPr txBox="1"/>
              <p:nvPr/>
            </p:nvSpPr>
            <p:spPr>
              <a:xfrm>
                <a:off x="11267971" y="570532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100</a:t>
                </a:r>
              </a:p>
            </p:txBody>
          </p:sp>
        </p:grp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56CE2E70-8709-4A46-A3CB-95710F2AD258}"/>
                </a:ext>
              </a:extLst>
            </p:cNvPr>
            <p:cNvSpPr/>
            <p:nvPr/>
          </p:nvSpPr>
          <p:spPr>
            <a:xfrm>
              <a:off x="8712535" y="3949682"/>
              <a:ext cx="2782587" cy="1770488"/>
            </a:xfrm>
            <a:custGeom>
              <a:avLst/>
              <a:gdLst>
                <a:gd name="connsiteX0" fmla="*/ 0 w 2782587"/>
                <a:gd name="connsiteY0" fmla="*/ 0 h 1770488"/>
                <a:gd name="connsiteX1" fmla="*/ 0 w 2782587"/>
                <a:gd name="connsiteY1" fmla="*/ 1770489 h 1770488"/>
                <a:gd name="connsiteX2" fmla="*/ 2782588 w 2782587"/>
                <a:gd name="connsiteY2" fmla="*/ 1770489 h 1770488"/>
                <a:gd name="connsiteX3" fmla="*/ 2782588 w 2782587"/>
                <a:gd name="connsiteY3" fmla="*/ 0 h 1770488"/>
                <a:gd name="connsiteX4" fmla="*/ 0 w 2782587"/>
                <a:gd name="connsiteY4" fmla="*/ 0 h 177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2587" h="1770488">
                  <a:moveTo>
                    <a:pt x="0" y="0"/>
                  </a:moveTo>
                  <a:lnTo>
                    <a:pt x="0" y="1770489"/>
                  </a:lnTo>
                  <a:lnTo>
                    <a:pt x="2782588" y="1770489"/>
                  </a:lnTo>
                  <a:lnTo>
                    <a:pt x="278258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2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48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7784184" y="4281270"/>
              <a:ext cx="543708" cy="1107996"/>
              <a:chOff x="7784184" y="4281270"/>
              <a:chExt cx="543708" cy="1107996"/>
            </a:xfrm>
            <a:solidFill>
              <a:srgbClr val="000000"/>
            </a:solidFill>
          </p:grpSpPr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DF90EF1D-809E-4070-958B-42E0CA4F0020}"/>
                  </a:ext>
                </a:extLst>
              </p:cNvPr>
              <p:cNvSpPr txBox="1"/>
              <p:nvPr/>
            </p:nvSpPr>
            <p:spPr>
              <a:xfrm rot="16200000">
                <a:off x="7502055" y="4665991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Storage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8B480A9-0226-4EF9-9B15-C6B21FAFE1FF}"/>
                  </a:ext>
                </a:extLst>
              </p:cNvPr>
              <p:cNvSpPr txBox="1"/>
              <p:nvPr/>
            </p:nvSpPr>
            <p:spPr>
              <a:xfrm rot="16200000">
                <a:off x="7604617" y="4665991"/>
                <a:ext cx="1107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(KB/node)</a:t>
                </a:r>
              </a:p>
            </p:txBody>
          </p:sp>
        </p:grp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10D0B0EF-2F3B-4E18-9137-1AE02D01FBAA}"/>
                </a:ext>
              </a:extLst>
            </p:cNvPr>
            <p:cNvSpPr txBox="1"/>
            <p:nvPr/>
          </p:nvSpPr>
          <p:spPr>
            <a:xfrm>
              <a:off x="9212604" y="5899132"/>
              <a:ext cx="1758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Number of nodes</a:t>
              </a:r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346785EE-7ECC-4CCF-B73B-C0E4CFFB7995}"/>
                </a:ext>
              </a:extLst>
            </p:cNvPr>
            <p:cNvSpPr/>
            <p:nvPr/>
          </p:nvSpPr>
          <p:spPr>
            <a:xfrm>
              <a:off x="8712535" y="3949682"/>
              <a:ext cx="2782587" cy="1770488"/>
            </a:xfrm>
            <a:custGeom>
              <a:avLst/>
              <a:gdLst>
                <a:gd name="connsiteX0" fmla="*/ 0 w 2782587"/>
                <a:gd name="connsiteY0" fmla="*/ 0 h 1770488"/>
                <a:gd name="connsiteX1" fmla="*/ 0 w 2782587"/>
                <a:gd name="connsiteY1" fmla="*/ 1770489 h 1770488"/>
                <a:gd name="connsiteX2" fmla="*/ 2782588 w 2782587"/>
                <a:gd name="connsiteY2" fmla="*/ 1770489 h 1770488"/>
                <a:gd name="connsiteX3" fmla="*/ 2782588 w 2782587"/>
                <a:gd name="connsiteY3" fmla="*/ 0 h 1770488"/>
                <a:gd name="connsiteX4" fmla="*/ 0 w 2782587"/>
                <a:gd name="connsiteY4" fmla="*/ 0 h 177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2587" h="1770488">
                  <a:moveTo>
                    <a:pt x="0" y="0"/>
                  </a:moveTo>
                  <a:lnTo>
                    <a:pt x="0" y="1770489"/>
                  </a:lnTo>
                  <a:lnTo>
                    <a:pt x="2782588" y="1770489"/>
                  </a:lnTo>
                  <a:lnTo>
                    <a:pt x="278258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2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043E44-1D23-4636-A9B6-53BDDF17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costs of REBOUND?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13F8C6-612E-48E7-A9F2-0E242C87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135BB1-EBB2-4311-A432-F4820721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23</a:t>
            </a:fld>
            <a:endParaRPr lang="en-US"/>
          </a:p>
        </p:txBody>
      </p:sp>
      <p:grpSp>
        <p:nvGrpSpPr>
          <p:cNvPr id="226" name="Graphic 184">
            <a:extLst>
              <a:ext uri="{FF2B5EF4-FFF2-40B4-BE49-F238E27FC236}">
                <a16:creationId xmlns:a16="http://schemas.microsoft.com/office/drawing/2014/main" id="{EAF0A951-6D40-48A9-88BB-8DEFA5E06043}"/>
              </a:ext>
            </a:extLst>
          </p:cNvPr>
          <p:cNvGrpSpPr/>
          <p:nvPr/>
        </p:nvGrpSpPr>
        <p:grpSpPr>
          <a:xfrm>
            <a:off x="1258331" y="1824271"/>
            <a:ext cx="2574482" cy="1494606"/>
            <a:chOff x="1354086" y="4321199"/>
            <a:chExt cx="2574482" cy="1494606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BF37AB5-1518-428A-9543-12C5CE29C50A}"/>
                </a:ext>
              </a:extLst>
            </p:cNvPr>
            <p:cNvSpPr txBox="1"/>
            <p:nvPr/>
          </p:nvSpPr>
          <p:spPr>
            <a:xfrm>
              <a:off x="1809300" y="4321199"/>
              <a:ext cx="970137" cy="2616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Unoptimized</a:t>
              </a:r>
            </a:p>
          </p:txBody>
        </p:sp>
        <p:grpSp>
          <p:nvGrpSpPr>
            <p:cNvPr id="228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1354086" y="4404900"/>
              <a:ext cx="2574482" cy="1410905"/>
              <a:chOff x="1354086" y="4404900"/>
              <a:chExt cx="2574482" cy="1410905"/>
            </a:xfrm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5C4E7649-C44D-41DF-9CEA-B8FD5A5817DC}"/>
                  </a:ext>
                </a:extLst>
              </p:cNvPr>
              <p:cNvSpPr/>
              <p:nvPr/>
            </p:nvSpPr>
            <p:spPr>
              <a:xfrm>
                <a:off x="1354086" y="4438847"/>
                <a:ext cx="2540535" cy="1343011"/>
              </a:xfrm>
              <a:custGeom>
                <a:avLst/>
                <a:gdLst>
                  <a:gd name="connsiteX0" fmla="*/ 0 w 2540535"/>
                  <a:gd name="connsiteY0" fmla="*/ 0 h 1343011"/>
                  <a:gd name="connsiteX1" fmla="*/ 459094 w 2540535"/>
                  <a:gd name="connsiteY1" fmla="*/ 0 h 1343011"/>
                  <a:gd name="connsiteX2" fmla="*/ 91172 w 2540535"/>
                  <a:gd name="connsiteY2" fmla="*/ 1343012 h 1343011"/>
                  <a:gd name="connsiteX3" fmla="*/ 363395 w 2540535"/>
                  <a:gd name="connsiteY3" fmla="*/ 1210456 h 1343011"/>
                  <a:gd name="connsiteX4" fmla="*/ 635619 w 2540535"/>
                  <a:gd name="connsiteY4" fmla="*/ 1070142 h 1343011"/>
                  <a:gd name="connsiteX5" fmla="*/ 907842 w 2540535"/>
                  <a:gd name="connsiteY5" fmla="*/ 930474 h 1343011"/>
                  <a:gd name="connsiteX6" fmla="*/ 1180065 w 2540535"/>
                  <a:gd name="connsiteY6" fmla="*/ 797918 h 1343011"/>
                  <a:gd name="connsiteX7" fmla="*/ 1451642 w 2540535"/>
                  <a:gd name="connsiteY7" fmla="*/ 657604 h 1343011"/>
                  <a:gd name="connsiteX8" fmla="*/ 1723865 w 2540535"/>
                  <a:gd name="connsiteY8" fmla="*/ 517936 h 1343011"/>
                  <a:gd name="connsiteX9" fmla="*/ 1996089 w 2540535"/>
                  <a:gd name="connsiteY9" fmla="*/ 377621 h 1343011"/>
                  <a:gd name="connsiteX10" fmla="*/ 2268312 w 2540535"/>
                  <a:gd name="connsiteY10" fmla="*/ 237953 h 1343011"/>
                  <a:gd name="connsiteX11" fmla="*/ 2540536 w 2540535"/>
                  <a:gd name="connsiteY11" fmla="*/ 90526 h 1343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40535" h="1343011">
                    <a:moveTo>
                      <a:pt x="0" y="0"/>
                    </a:moveTo>
                    <a:lnTo>
                      <a:pt x="459094" y="0"/>
                    </a:lnTo>
                    <a:moveTo>
                      <a:pt x="91172" y="1343012"/>
                    </a:moveTo>
                    <a:lnTo>
                      <a:pt x="363395" y="1210456"/>
                    </a:lnTo>
                    <a:lnTo>
                      <a:pt x="635619" y="1070142"/>
                    </a:lnTo>
                    <a:lnTo>
                      <a:pt x="907842" y="930474"/>
                    </a:lnTo>
                    <a:lnTo>
                      <a:pt x="1180065" y="797918"/>
                    </a:lnTo>
                    <a:lnTo>
                      <a:pt x="1451642" y="657604"/>
                    </a:lnTo>
                    <a:lnTo>
                      <a:pt x="1723865" y="517936"/>
                    </a:lnTo>
                    <a:lnTo>
                      <a:pt x="1996089" y="377621"/>
                    </a:lnTo>
                    <a:lnTo>
                      <a:pt x="2268312" y="237953"/>
                    </a:lnTo>
                    <a:lnTo>
                      <a:pt x="2540536" y="90526"/>
                    </a:lnTo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FBC150AF-FD17-46AA-9BBD-2FE2038AEC2F}"/>
                  </a:ext>
                </a:extLst>
              </p:cNvPr>
              <p:cNvSpPr/>
              <p:nvPr/>
            </p:nvSpPr>
            <p:spPr>
              <a:xfrm>
                <a:off x="1411311" y="5747911"/>
                <a:ext cx="67894" cy="67894"/>
              </a:xfrm>
              <a:custGeom>
                <a:avLst/>
                <a:gdLst>
                  <a:gd name="connsiteX0" fmla="*/ 68073 w 67894"/>
                  <a:gd name="connsiteY0" fmla="*/ 34215 h 67894"/>
                  <a:gd name="connsiteX1" fmla="*/ 34126 w 67894"/>
                  <a:gd name="connsiteY1" fmla="*/ 68162 h 67894"/>
                  <a:gd name="connsiteX2" fmla="*/ 179 w 67894"/>
                  <a:gd name="connsiteY2" fmla="*/ 34215 h 67894"/>
                  <a:gd name="connsiteX3" fmla="*/ 34126 w 67894"/>
                  <a:gd name="connsiteY3" fmla="*/ 268 h 67894"/>
                  <a:gd name="connsiteX4" fmla="*/ 68073 w 67894"/>
                  <a:gd name="connsiteY4" fmla="*/ 34215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073" y="34215"/>
                    </a:moveTo>
                    <a:cubicBezTo>
                      <a:pt x="68073" y="52963"/>
                      <a:pt x="52875" y="68162"/>
                      <a:pt x="34126" y="68162"/>
                    </a:cubicBezTo>
                    <a:cubicBezTo>
                      <a:pt x="15378" y="68162"/>
                      <a:pt x="179" y="52963"/>
                      <a:pt x="179" y="34215"/>
                    </a:cubicBezTo>
                    <a:cubicBezTo>
                      <a:pt x="179" y="15466"/>
                      <a:pt x="15378" y="268"/>
                      <a:pt x="34126" y="268"/>
                    </a:cubicBezTo>
                    <a:cubicBezTo>
                      <a:pt x="52875" y="268"/>
                      <a:pt x="68073" y="15466"/>
                      <a:pt x="68073" y="34215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B0BA247A-D03D-4047-B970-EBA1E991B909}"/>
                  </a:ext>
                </a:extLst>
              </p:cNvPr>
              <p:cNvSpPr/>
              <p:nvPr/>
            </p:nvSpPr>
            <p:spPr>
              <a:xfrm>
                <a:off x="1683534" y="5615356"/>
                <a:ext cx="67894" cy="67894"/>
              </a:xfrm>
              <a:custGeom>
                <a:avLst/>
                <a:gdLst>
                  <a:gd name="connsiteX0" fmla="*/ 68115 w 67894"/>
                  <a:gd name="connsiteY0" fmla="*/ 34194 h 67894"/>
                  <a:gd name="connsiteX1" fmla="*/ 34168 w 67894"/>
                  <a:gd name="connsiteY1" fmla="*/ 68141 h 67894"/>
                  <a:gd name="connsiteX2" fmla="*/ 221 w 67894"/>
                  <a:gd name="connsiteY2" fmla="*/ 34194 h 67894"/>
                  <a:gd name="connsiteX3" fmla="*/ 34168 w 67894"/>
                  <a:gd name="connsiteY3" fmla="*/ 247 h 67894"/>
                  <a:gd name="connsiteX4" fmla="*/ 68115 w 67894"/>
                  <a:gd name="connsiteY4" fmla="*/ 34194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115" y="34194"/>
                    </a:moveTo>
                    <a:cubicBezTo>
                      <a:pt x="68115" y="52943"/>
                      <a:pt x="52917" y="68141"/>
                      <a:pt x="34168" y="68141"/>
                    </a:cubicBezTo>
                    <a:cubicBezTo>
                      <a:pt x="15420" y="68141"/>
                      <a:pt x="221" y="52943"/>
                      <a:pt x="221" y="34194"/>
                    </a:cubicBezTo>
                    <a:cubicBezTo>
                      <a:pt x="221" y="15446"/>
                      <a:pt x="15420" y="247"/>
                      <a:pt x="34168" y="247"/>
                    </a:cubicBezTo>
                    <a:cubicBezTo>
                      <a:pt x="52917" y="247"/>
                      <a:pt x="68115" y="15446"/>
                      <a:pt x="68115" y="34194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661111E-7BAA-4286-AA68-0DD01A657335}"/>
                  </a:ext>
                </a:extLst>
              </p:cNvPr>
              <p:cNvSpPr/>
              <p:nvPr/>
            </p:nvSpPr>
            <p:spPr>
              <a:xfrm>
                <a:off x="1955758" y="5475041"/>
                <a:ext cx="67894" cy="67894"/>
              </a:xfrm>
              <a:custGeom>
                <a:avLst/>
                <a:gdLst>
                  <a:gd name="connsiteX0" fmla="*/ 68157 w 67894"/>
                  <a:gd name="connsiteY0" fmla="*/ 34173 h 67894"/>
                  <a:gd name="connsiteX1" fmla="*/ 34210 w 67894"/>
                  <a:gd name="connsiteY1" fmla="*/ 68120 h 67894"/>
                  <a:gd name="connsiteX2" fmla="*/ 263 w 67894"/>
                  <a:gd name="connsiteY2" fmla="*/ 34173 h 67894"/>
                  <a:gd name="connsiteX3" fmla="*/ 34210 w 67894"/>
                  <a:gd name="connsiteY3" fmla="*/ 226 h 67894"/>
                  <a:gd name="connsiteX4" fmla="*/ 68157 w 67894"/>
                  <a:gd name="connsiteY4" fmla="*/ 34173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157" y="34173"/>
                    </a:moveTo>
                    <a:cubicBezTo>
                      <a:pt x="68157" y="52921"/>
                      <a:pt x="52959" y="68120"/>
                      <a:pt x="34210" y="68120"/>
                    </a:cubicBezTo>
                    <a:cubicBezTo>
                      <a:pt x="15462" y="68120"/>
                      <a:pt x="263" y="52921"/>
                      <a:pt x="263" y="34173"/>
                    </a:cubicBezTo>
                    <a:cubicBezTo>
                      <a:pt x="263" y="15424"/>
                      <a:pt x="15462" y="226"/>
                      <a:pt x="34210" y="226"/>
                    </a:cubicBezTo>
                    <a:cubicBezTo>
                      <a:pt x="52959" y="226"/>
                      <a:pt x="68157" y="15424"/>
                      <a:pt x="68157" y="3417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3824502C-AD42-49F1-989E-5538C67BEA41}"/>
                  </a:ext>
                </a:extLst>
              </p:cNvPr>
              <p:cNvSpPr/>
              <p:nvPr/>
            </p:nvSpPr>
            <p:spPr>
              <a:xfrm>
                <a:off x="2227981" y="5335373"/>
                <a:ext cx="67894" cy="67894"/>
              </a:xfrm>
              <a:custGeom>
                <a:avLst/>
                <a:gdLst>
                  <a:gd name="connsiteX0" fmla="*/ 68200 w 67894"/>
                  <a:gd name="connsiteY0" fmla="*/ 34151 h 67894"/>
                  <a:gd name="connsiteX1" fmla="*/ 34252 w 67894"/>
                  <a:gd name="connsiteY1" fmla="*/ 68098 h 67894"/>
                  <a:gd name="connsiteX2" fmla="*/ 305 w 67894"/>
                  <a:gd name="connsiteY2" fmla="*/ 34151 h 67894"/>
                  <a:gd name="connsiteX3" fmla="*/ 34252 w 67894"/>
                  <a:gd name="connsiteY3" fmla="*/ 204 h 67894"/>
                  <a:gd name="connsiteX4" fmla="*/ 68200 w 67894"/>
                  <a:gd name="connsiteY4" fmla="*/ 34151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200" y="34151"/>
                    </a:moveTo>
                    <a:cubicBezTo>
                      <a:pt x="68200" y="52900"/>
                      <a:pt x="53001" y="68098"/>
                      <a:pt x="34252" y="68098"/>
                    </a:cubicBezTo>
                    <a:cubicBezTo>
                      <a:pt x="15504" y="68098"/>
                      <a:pt x="305" y="52900"/>
                      <a:pt x="305" y="34151"/>
                    </a:cubicBezTo>
                    <a:cubicBezTo>
                      <a:pt x="305" y="15403"/>
                      <a:pt x="15504" y="204"/>
                      <a:pt x="34252" y="204"/>
                    </a:cubicBezTo>
                    <a:cubicBezTo>
                      <a:pt x="53001" y="204"/>
                      <a:pt x="68200" y="15403"/>
                      <a:pt x="68200" y="34151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DC32CBE7-0EEA-40A1-9ADA-CA2A3182690D}"/>
                  </a:ext>
                </a:extLst>
              </p:cNvPr>
              <p:cNvSpPr/>
              <p:nvPr/>
            </p:nvSpPr>
            <p:spPr>
              <a:xfrm>
                <a:off x="2500204" y="5202818"/>
                <a:ext cx="67894" cy="67894"/>
              </a:xfrm>
              <a:custGeom>
                <a:avLst/>
                <a:gdLst>
                  <a:gd name="connsiteX0" fmla="*/ 68242 w 67894"/>
                  <a:gd name="connsiteY0" fmla="*/ 34131 h 67894"/>
                  <a:gd name="connsiteX1" fmla="*/ 34295 w 67894"/>
                  <a:gd name="connsiteY1" fmla="*/ 68078 h 67894"/>
                  <a:gd name="connsiteX2" fmla="*/ 348 w 67894"/>
                  <a:gd name="connsiteY2" fmla="*/ 34131 h 67894"/>
                  <a:gd name="connsiteX3" fmla="*/ 34295 w 67894"/>
                  <a:gd name="connsiteY3" fmla="*/ 184 h 67894"/>
                  <a:gd name="connsiteX4" fmla="*/ 68242 w 67894"/>
                  <a:gd name="connsiteY4" fmla="*/ 34131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242" y="34131"/>
                    </a:moveTo>
                    <a:cubicBezTo>
                      <a:pt x="68242" y="52879"/>
                      <a:pt x="53043" y="68078"/>
                      <a:pt x="34295" y="68078"/>
                    </a:cubicBezTo>
                    <a:cubicBezTo>
                      <a:pt x="15546" y="68078"/>
                      <a:pt x="348" y="52879"/>
                      <a:pt x="348" y="34131"/>
                    </a:cubicBezTo>
                    <a:cubicBezTo>
                      <a:pt x="348" y="15382"/>
                      <a:pt x="15546" y="184"/>
                      <a:pt x="34295" y="184"/>
                    </a:cubicBezTo>
                    <a:cubicBezTo>
                      <a:pt x="53043" y="184"/>
                      <a:pt x="68242" y="15382"/>
                      <a:pt x="68242" y="34131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1ED9510-76DC-4B2C-B2E7-513487D910A1}"/>
                  </a:ext>
                </a:extLst>
              </p:cNvPr>
              <p:cNvSpPr/>
              <p:nvPr/>
            </p:nvSpPr>
            <p:spPr>
              <a:xfrm>
                <a:off x="2771781" y="5062503"/>
                <a:ext cx="67894" cy="67894"/>
              </a:xfrm>
              <a:custGeom>
                <a:avLst/>
                <a:gdLst>
                  <a:gd name="connsiteX0" fmla="*/ 68284 w 67894"/>
                  <a:gd name="connsiteY0" fmla="*/ 34109 h 67894"/>
                  <a:gd name="connsiteX1" fmla="*/ 34337 w 67894"/>
                  <a:gd name="connsiteY1" fmla="*/ 68056 h 67894"/>
                  <a:gd name="connsiteX2" fmla="*/ 390 w 67894"/>
                  <a:gd name="connsiteY2" fmla="*/ 34109 h 67894"/>
                  <a:gd name="connsiteX3" fmla="*/ 34337 w 67894"/>
                  <a:gd name="connsiteY3" fmla="*/ 162 h 67894"/>
                  <a:gd name="connsiteX4" fmla="*/ 68284 w 67894"/>
                  <a:gd name="connsiteY4" fmla="*/ 34109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284" y="34109"/>
                    </a:moveTo>
                    <a:cubicBezTo>
                      <a:pt x="68284" y="52857"/>
                      <a:pt x="53085" y="68056"/>
                      <a:pt x="34337" y="68056"/>
                    </a:cubicBezTo>
                    <a:cubicBezTo>
                      <a:pt x="15588" y="68056"/>
                      <a:pt x="390" y="52857"/>
                      <a:pt x="390" y="34109"/>
                    </a:cubicBezTo>
                    <a:cubicBezTo>
                      <a:pt x="390" y="15360"/>
                      <a:pt x="15588" y="162"/>
                      <a:pt x="34337" y="162"/>
                    </a:cubicBezTo>
                    <a:cubicBezTo>
                      <a:pt x="53085" y="162"/>
                      <a:pt x="68284" y="15360"/>
                      <a:pt x="68284" y="34109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A771093-AC5A-42C9-96F2-FFFE9E9BCD78}"/>
                  </a:ext>
                </a:extLst>
              </p:cNvPr>
              <p:cNvSpPr/>
              <p:nvPr/>
            </p:nvSpPr>
            <p:spPr>
              <a:xfrm>
                <a:off x="3044004" y="4922835"/>
                <a:ext cx="67894" cy="67894"/>
              </a:xfrm>
              <a:custGeom>
                <a:avLst/>
                <a:gdLst>
                  <a:gd name="connsiteX0" fmla="*/ 68326 w 67894"/>
                  <a:gd name="connsiteY0" fmla="*/ 34087 h 67894"/>
                  <a:gd name="connsiteX1" fmla="*/ 34379 w 67894"/>
                  <a:gd name="connsiteY1" fmla="*/ 68034 h 67894"/>
                  <a:gd name="connsiteX2" fmla="*/ 432 w 67894"/>
                  <a:gd name="connsiteY2" fmla="*/ 34087 h 67894"/>
                  <a:gd name="connsiteX3" fmla="*/ 34379 w 67894"/>
                  <a:gd name="connsiteY3" fmla="*/ 140 h 67894"/>
                  <a:gd name="connsiteX4" fmla="*/ 68326 w 67894"/>
                  <a:gd name="connsiteY4" fmla="*/ 34087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326" y="34087"/>
                    </a:moveTo>
                    <a:cubicBezTo>
                      <a:pt x="68326" y="52836"/>
                      <a:pt x="53127" y="68034"/>
                      <a:pt x="34379" y="68034"/>
                    </a:cubicBezTo>
                    <a:cubicBezTo>
                      <a:pt x="15630" y="68034"/>
                      <a:pt x="432" y="52836"/>
                      <a:pt x="432" y="34087"/>
                    </a:cubicBezTo>
                    <a:cubicBezTo>
                      <a:pt x="432" y="15339"/>
                      <a:pt x="15630" y="140"/>
                      <a:pt x="34379" y="140"/>
                    </a:cubicBezTo>
                    <a:cubicBezTo>
                      <a:pt x="53127" y="140"/>
                      <a:pt x="68326" y="15339"/>
                      <a:pt x="68326" y="3408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86398882-0CA5-4E16-BABA-053470D01D06}"/>
                  </a:ext>
                </a:extLst>
              </p:cNvPr>
              <p:cNvSpPr/>
              <p:nvPr/>
            </p:nvSpPr>
            <p:spPr>
              <a:xfrm>
                <a:off x="3316228" y="4782521"/>
                <a:ext cx="67894" cy="67894"/>
              </a:xfrm>
              <a:custGeom>
                <a:avLst/>
                <a:gdLst>
                  <a:gd name="connsiteX0" fmla="*/ 68368 w 67894"/>
                  <a:gd name="connsiteY0" fmla="*/ 34066 h 67894"/>
                  <a:gd name="connsiteX1" fmla="*/ 34421 w 67894"/>
                  <a:gd name="connsiteY1" fmla="*/ 68013 h 67894"/>
                  <a:gd name="connsiteX2" fmla="*/ 474 w 67894"/>
                  <a:gd name="connsiteY2" fmla="*/ 34066 h 67894"/>
                  <a:gd name="connsiteX3" fmla="*/ 34421 w 67894"/>
                  <a:gd name="connsiteY3" fmla="*/ 119 h 67894"/>
                  <a:gd name="connsiteX4" fmla="*/ 68368 w 67894"/>
                  <a:gd name="connsiteY4" fmla="*/ 34066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368" y="34066"/>
                    </a:moveTo>
                    <a:cubicBezTo>
                      <a:pt x="68368" y="52814"/>
                      <a:pt x="53169" y="68013"/>
                      <a:pt x="34421" y="68013"/>
                    </a:cubicBezTo>
                    <a:cubicBezTo>
                      <a:pt x="15672" y="68013"/>
                      <a:pt x="474" y="52814"/>
                      <a:pt x="474" y="34066"/>
                    </a:cubicBezTo>
                    <a:cubicBezTo>
                      <a:pt x="474" y="15317"/>
                      <a:pt x="15672" y="119"/>
                      <a:pt x="34421" y="119"/>
                    </a:cubicBezTo>
                    <a:cubicBezTo>
                      <a:pt x="53169" y="119"/>
                      <a:pt x="68368" y="15317"/>
                      <a:pt x="68368" y="34066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A0C34B4-CFA9-4A5A-92CD-2DF76259BFCD}"/>
                  </a:ext>
                </a:extLst>
              </p:cNvPr>
              <p:cNvSpPr/>
              <p:nvPr/>
            </p:nvSpPr>
            <p:spPr>
              <a:xfrm>
                <a:off x="3588451" y="4642853"/>
                <a:ext cx="67894" cy="67894"/>
              </a:xfrm>
              <a:custGeom>
                <a:avLst/>
                <a:gdLst>
                  <a:gd name="connsiteX0" fmla="*/ 68410 w 67894"/>
                  <a:gd name="connsiteY0" fmla="*/ 34044 h 67894"/>
                  <a:gd name="connsiteX1" fmla="*/ 34463 w 67894"/>
                  <a:gd name="connsiteY1" fmla="*/ 67991 h 67894"/>
                  <a:gd name="connsiteX2" fmla="*/ 516 w 67894"/>
                  <a:gd name="connsiteY2" fmla="*/ 34044 h 67894"/>
                  <a:gd name="connsiteX3" fmla="*/ 34463 w 67894"/>
                  <a:gd name="connsiteY3" fmla="*/ 97 h 67894"/>
                  <a:gd name="connsiteX4" fmla="*/ 68410 w 67894"/>
                  <a:gd name="connsiteY4" fmla="*/ 34044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410" y="34044"/>
                    </a:moveTo>
                    <a:cubicBezTo>
                      <a:pt x="68410" y="52792"/>
                      <a:pt x="53211" y="67991"/>
                      <a:pt x="34463" y="67991"/>
                    </a:cubicBezTo>
                    <a:cubicBezTo>
                      <a:pt x="15714" y="67991"/>
                      <a:pt x="516" y="52792"/>
                      <a:pt x="516" y="34044"/>
                    </a:cubicBezTo>
                    <a:cubicBezTo>
                      <a:pt x="516" y="15296"/>
                      <a:pt x="15714" y="97"/>
                      <a:pt x="34463" y="97"/>
                    </a:cubicBezTo>
                    <a:cubicBezTo>
                      <a:pt x="53211" y="97"/>
                      <a:pt x="68410" y="15296"/>
                      <a:pt x="68410" y="34044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4E053A6-098A-46BA-A12A-390C4F7F5752}"/>
                  </a:ext>
                </a:extLst>
              </p:cNvPr>
              <p:cNvSpPr/>
              <p:nvPr/>
            </p:nvSpPr>
            <p:spPr>
              <a:xfrm>
                <a:off x="3860674" y="4495425"/>
                <a:ext cx="67894" cy="67894"/>
              </a:xfrm>
              <a:custGeom>
                <a:avLst/>
                <a:gdLst>
                  <a:gd name="connsiteX0" fmla="*/ 68452 w 67894"/>
                  <a:gd name="connsiteY0" fmla="*/ 34021 h 67894"/>
                  <a:gd name="connsiteX1" fmla="*/ 34505 w 67894"/>
                  <a:gd name="connsiteY1" fmla="*/ 67968 h 67894"/>
                  <a:gd name="connsiteX2" fmla="*/ 558 w 67894"/>
                  <a:gd name="connsiteY2" fmla="*/ 34021 h 67894"/>
                  <a:gd name="connsiteX3" fmla="*/ 34505 w 67894"/>
                  <a:gd name="connsiteY3" fmla="*/ 74 h 67894"/>
                  <a:gd name="connsiteX4" fmla="*/ 68452 w 67894"/>
                  <a:gd name="connsiteY4" fmla="*/ 34021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452" y="34021"/>
                    </a:moveTo>
                    <a:cubicBezTo>
                      <a:pt x="68452" y="52770"/>
                      <a:pt x="53253" y="67968"/>
                      <a:pt x="34505" y="67968"/>
                    </a:cubicBezTo>
                    <a:cubicBezTo>
                      <a:pt x="15757" y="67968"/>
                      <a:pt x="558" y="52770"/>
                      <a:pt x="558" y="34021"/>
                    </a:cubicBezTo>
                    <a:cubicBezTo>
                      <a:pt x="558" y="15273"/>
                      <a:pt x="15757" y="74"/>
                      <a:pt x="34505" y="74"/>
                    </a:cubicBezTo>
                    <a:cubicBezTo>
                      <a:pt x="53253" y="74"/>
                      <a:pt x="68452" y="15273"/>
                      <a:pt x="68452" y="34021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BDE57109-25F3-4549-9383-BEC25C78FED0}"/>
                  </a:ext>
                </a:extLst>
              </p:cNvPr>
              <p:cNvSpPr/>
              <p:nvPr/>
            </p:nvSpPr>
            <p:spPr>
              <a:xfrm>
                <a:off x="1549686" y="4404900"/>
                <a:ext cx="67894" cy="67894"/>
              </a:xfrm>
              <a:custGeom>
                <a:avLst/>
                <a:gdLst>
                  <a:gd name="connsiteX0" fmla="*/ 68095 w 67894"/>
                  <a:gd name="connsiteY0" fmla="*/ 34007 h 67894"/>
                  <a:gd name="connsiteX1" fmla="*/ 34148 w 67894"/>
                  <a:gd name="connsiteY1" fmla="*/ 67954 h 67894"/>
                  <a:gd name="connsiteX2" fmla="*/ 201 w 67894"/>
                  <a:gd name="connsiteY2" fmla="*/ 34007 h 67894"/>
                  <a:gd name="connsiteX3" fmla="*/ 34148 w 67894"/>
                  <a:gd name="connsiteY3" fmla="*/ 60 h 67894"/>
                  <a:gd name="connsiteX4" fmla="*/ 68095 w 67894"/>
                  <a:gd name="connsiteY4" fmla="*/ 34007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095" y="34007"/>
                    </a:moveTo>
                    <a:cubicBezTo>
                      <a:pt x="68095" y="52756"/>
                      <a:pt x="52896" y="67954"/>
                      <a:pt x="34148" y="67954"/>
                    </a:cubicBezTo>
                    <a:cubicBezTo>
                      <a:pt x="15399" y="67954"/>
                      <a:pt x="201" y="52756"/>
                      <a:pt x="201" y="34007"/>
                    </a:cubicBezTo>
                    <a:cubicBezTo>
                      <a:pt x="201" y="15259"/>
                      <a:pt x="15399" y="60"/>
                      <a:pt x="34148" y="60"/>
                    </a:cubicBezTo>
                    <a:cubicBezTo>
                      <a:pt x="52896" y="60"/>
                      <a:pt x="68095" y="15259"/>
                      <a:pt x="68095" y="3400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1" name="Graphic 184">
            <a:extLst>
              <a:ext uri="{FF2B5EF4-FFF2-40B4-BE49-F238E27FC236}">
                <a16:creationId xmlns:a16="http://schemas.microsoft.com/office/drawing/2014/main" id="{EAF0A951-6D40-48A9-88BB-8DEFA5E06043}"/>
              </a:ext>
            </a:extLst>
          </p:cNvPr>
          <p:cNvGrpSpPr/>
          <p:nvPr/>
        </p:nvGrpSpPr>
        <p:grpSpPr>
          <a:xfrm>
            <a:off x="1258331" y="2023448"/>
            <a:ext cx="2574482" cy="1363970"/>
            <a:chOff x="1354086" y="4520376"/>
            <a:chExt cx="2574482" cy="1363970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0EC03AC-7599-4825-BB72-EB46246A976B}"/>
                </a:ext>
              </a:extLst>
            </p:cNvPr>
            <p:cNvSpPr txBox="1"/>
            <p:nvPr/>
          </p:nvSpPr>
          <p:spPr>
            <a:xfrm>
              <a:off x="1815098" y="4520376"/>
              <a:ext cx="1160895" cy="2616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Full REBOUND</a:t>
              </a:r>
            </a:p>
          </p:txBody>
        </p:sp>
        <p:grpSp>
          <p:nvGrpSpPr>
            <p:cNvPr id="243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1354086" y="4598883"/>
              <a:ext cx="2574482" cy="1285463"/>
              <a:chOff x="1354086" y="4598883"/>
              <a:chExt cx="2574482" cy="1285463"/>
            </a:xfrm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4B766D8A-132D-4E5F-ACB6-3F634FCC71B8}"/>
                  </a:ext>
                </a:extLst>
              </p:cNvPr>
              <p:cNvSpPr/>
              <p:nvPr/>
            </p:nvSpPr>
            <p:spPr>
              <a:xfrm>
                <a:off x="1354086" y="4632830"/>
                <a:ext cx="2540535" cy="1217568"/>
              </a:xfrm>
              <a:custGeom>
                <a:avLst/>
                <a:gdLst>
                  <a:gd name="connsiteX0" fmla="*/ 0 w 2540535"/>
                  <a:gd name="connsiteY0" fmla="*/ 0 h 1217568"/>
                  <a:gd name="connsiteX1" fmla="*/ 459094 w 2540535"/>
                  <a:gd name="connsiteY1" fmla="*/ 0 h 1217568"/>
                  <a:gd name="connsiteX2" fmla="*/ 91172 w 2540535"/>
                  <a:gd name="connsiteY2" fmla="*/ 1217569 h 1217568"/>
                  <a:gd name="connsiteX3" fmla="*/ 363395 w 2540535"/>
                  <a:gd name="connsiteY3" fmla="*/ 1198817 h 1217568"/>
                  <a:gd name="connsiteX4" fmla="*/ 635619 w 2540535"/>
                  <a:gd name="connsiteY4" fmla="*/ 1164547 h 1217568"/>
                  <a:gd name="connsiteX5" fmla="*/ 907842 w 2540535"/>
                  <a:gd name="connsiteY5" fmla="*/ 1138036 h 1217568"/>
                  <a:gd name="connsiteX6" fmla="*/ 1180065 w 2540535"/>
                  <a:gd name="connsiteY6" fmla="*/ 1093420 h 1217568"/>
                  <a:gd name="connsiteX7" fmla="*/ 1451642 w 2540535"/>
                  <a:gd name="connsiteY7" fmla="*/ 1057210 h 1217568"/>
                  <a:gd name="connsiteX8" fmla="*/ 1723865 w 2540535"/>
                  <a:gd name="connsiteY8" fmla="*/ 1028759 h 1217568"/>
                  <a:gd name="connsiteX9" fmla="*/ 1996089 w 2540535"/>
                  <a:gd name="connsiteY9" fmla="*/ 1002248 h 1217568"/>
                  <a:gd name="connsiteX10" fmla="*/ 2268312 w 2540535"/>
                  <a:gd name="connsiteY10" fmla="*/ 978323 h 1217568"/>
                  <a:gd name="connsiteX11" fmla="*/ 2540536 w 2540535"/>
                  <a:gd name="connsiteY11" fmla="*/ 953752 h 121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40535" h="1217568">
                    <a:moveTo>
                      <a:pt x="0" y="0"/>
                    </a:moveTo>
                    <a:lnTo>
                      <a:pt x="459094" y="0"/>
                    </a:lnTo>
                    <a:moveTo>
                      <a:pt x="91172" y="1217569"/>
                    </a:moveTo>
                    <a:lnTo>
                      <a:pt x="363395" y="1198817"/>
                    </a:lnTo>
                    <a:lnTo>
                      <a:pt x="635619" y="1164547"/>
                    </a:lnTo>
                    <a:lnTo>
                      <a:pt x="907842" y="1138036"/>
                    </a:lnTo>
                    <a:lnTo>
                      <a:pt x="1180065" y="1093420"/>
                    </a:lnTo>
                    <a:lnTo>
                      <a:pt x="1451642" y="1057210"/>
                    </a:lnTo>
                    <a:lnTo>
                      <a:pt x="1723865" y="1028759"/>
                    </a:lnTo>
                    <a:lnTo>
                      <a:pt x="1996089" y="1002248"/>
                    </a:lnTo>
                    <a:lnTo>
                      <a:pt x="2268312" y="978323"/>
                    </a:lnTo>
                    <a:lnTo>
                      <a:pt x="2540536" y="953752"/>
                    </a:lnTo>
                  </a:path>
                </a:pathLst>
              </a:custGeom>
              <a:noFill/>
              <a:ln w="38100" cap="flat">
                <a:solidFill>
                  <a:srgbClr val="00AA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8F674459-7CE9-43A2-BE87-BE5A422C41DF}"/>
                  </a:ext>
                </a:extLst>
              </p:cNvPr>
              <p:cNvSpPr/>
              <p:nvPr/>
            </p:nvSpPr>
            <p:spPr>
              <a:xfrm>
                <a:off x="1411311" y="5816452"/>
                <a:ext cx="67894" cy="67894"/>
              </a:xfrm>
              <a:custGeom>
                <a:avLst/>
                <a:gdLst>
                  <a:gd name="connsiteX0" fmla="*/ 68073 w 67894"/>
                  <a:gd name="connsiteY0" fmla="*/ 34225 h 67894"/>
                  <a:gd name="connsiteX1" fmla="*/ 34126 w 67894"/>
                  <a:gd name="connsiteY1" fmla="*/ 68173 h 67894"/>
                  <a:gd name="connsiteX2" fmla="*/ 179 w 67894"/>
                  <a:gd name="connsiteY2" fmla="*/ 34225 h 67894"/>
                  <a:gd name="connsiteX3" fmla="*/ 34126 w 67894"/>
                  <a:gd name="connsiteY3" fmla="*/ 278 h 67894"/>
                  <a:gd name="connsiteX4" fmla="*/ 68073 w 67894"/>
                  <a:gd name="connsiteY4" fmla="*/ 34225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073" y="34225"/>
                    </a:moveTo>
                    <a:cubicBezTo>
                      <a:pt x="68073" y="52974"/>
                      <a:pt x="52875" y="68173"/>
                      <a:pt x="34126" y="68173"/>
                    </a:cubicBezTo>
                    <a:cubicBezTo>
                      <a:pt x="15378" y="68173"/>
                      <a:pt x="179" y="52974"/>
                      <a:pt x="179" y="34225"/>
                    </a:cubicBezTo>
                    <a:cubicBezTo>
                      <a:pt x="179" y="15477"/>
                      <a:pt x="15378" y="278"/>
                      <a:pt x="34126" y="278"/>
                    </a:cubicBezTo>
                    <a:cubicBezTo>
                      <a:pt x="52875" y="278"/>
                      <a:pt x="68073" y="15477"/>
                      <a:pt x="68073" y="34225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B7E3C8A-8842-4432-BF02-5F03778AF076}"/>
                  </a:ext>
                </a:extLst>
              </p:cNvPr>
              <p:cNvSpPr/>
              <p:nvPr/>
            </p:nvSpPr>
            <p:spPr>
              <a:xfrm>
                <a:off x="1683534" y="5797700"/>
                <a:ext cx="67894" cy="67894"/>
              </a:xfrm>
              <a:custGeom>
                <a:avLst/>
                <a:gdLst>
                  <a:gd name="connsiteX0" fmla="*/ 68115 w 67894"/>
                  <a:gd name="connsiteY0" fmla="*/ 34223 h 67894"/>
                  <a:gd name="connsiteX1" fmla="*/ 34168 w 67894"/>
                  <a:gd name="connsiteY1" fmla="*/ 68170 h 67894"/>
                  <a:gd name="connsiteX2" fmla="*/ 221 w 67894"/>
                  <a:gd name="connsiteY2" fmla="*/ 34223 h 67894"/>
                  <a:gd name="connsiteX3" fmla="*/ 34168 w 67894"/>
                  <a:gd name="connsiteY3" fmla="*/ 276 h 67894"/>
                  <a:gd name="connsiteX4" fmla="*/ 68115 w 67894"/>
                  <a:gd name="connsiteY4" fmla="*/ 34223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115" y="34223"/>
                    </a:moveTo>
                    <a:cubicBezTo>
                      <a:pt x="68115" y="52971"/>
                      <a:pt x="52917" y="68170"/>
                      <a:pt x="34168" y="68170"/>
                    </a:cubicBezTo>
                    <a:cubicBezTo>
                      <a:pt x="15420" y="68170"/>
                      <a:pt x="221" y="52971"/>
                      <a:pt x="221" y="34223"/>
                    </a:cubicBezTo>
                    <a:cubicBezTo>
                      <a:pt x="221" y="15474"/>
                      <a:pt x="15420" y="276"/>
                      <a:pt x="34168" y="276"/>
                    </a:cubicBezTo>
                    <a:cubicBezTo>
                      <a:pt x="52917" y="276"/>
                      <a:pt x="68115" y="15474"/>
                      <a:pt x="68115" y="34223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F334849-D0F5-4291-BA90-6837CB76E041}"/>
                  </a:ext>
                </a:extLst>
              </p:cNvPr>
              <p:cNvSpPr/>
              <p:nvPr/>
            </p:nvSpPr>
            <p:spPr>
              <a:xfrm>
                <a:off x="1955758" y="5763430"/>
                <a:ext cx="67894" cy="67894"/>
              </a:xfrm>
              <a:custGeom>
                <a:avLst/>
                <a:gdLst>
                  <a:gd name="connsiteX0" fmla="*/ 68157 w 67894"/>
                  <a:gd name="connsiteY0" fmla="*/ 34217 h 67894"/>
                  <a:gd name="connsiteX1" fmla="*/ 34210 w 67894"/>
                  <a:gd name="connsiteY1" fmla="*/ 68164 h 67894"/>
                  <a:gd name="connsiteX2" fmla="*/ 263 w 67894"/>
                  <a:gd name="connsiteY2" fmla="*/ 34217 h 67894"/>
                  <a:gd name="connsiteX3" fmla="*/ 34210 w 67894"/>
                  <a:gd name="connsiteY3" fmla="*/ 270 h 67894"/>
                  <a:gd name="connsiteX4" fmla="*/ 68157 w 67894"/>
                  <a:gd name="connsiteY4" fmla="*/ 34217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157" y="34217"/>
                    </a:moveTo>
                    <a:cubicBezTo>
                      <a:pt x="68157" y="52966"/>
                      <a:pt x="52959" y="68164"/>
                      <a:pt x="34210" y="68164"/>
                    </a:cubicBezTo>
                    <a:cubicBezTo>
                      <a:pt x="15462" y="68164"/>
                      <a:pt x="263" y="52966"/>
                      <a:pt x="263" y="34217"/>
                    </a:cubicBezTo>
                    <a:cubicBezTo>
                      <a:pt x="263" y="15469"/>
                      <a:pt x="15462" y="270"/>
                      <a:pt x="34210" y="270"/>
                    </a:cubicBezTo>
                    <a:cubicBezTo>
                      <a:pt x="52959" y="270"/>
                      <a:pt x="68157" y="15469"/>
                      <a:pt x="68157" y="34217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F8DE79FD-B82E-408A-BEEA-279D323F40B5}"/>
                  </a:ext>
                </a:extLst>
              </p:cNvPr>
              <p:cNvSpPr/>
              <p:nvPr/>
            </p:nvSpPr>
            <p:spPr>
              <a:xfrm>
                <a:off x="2227981" y="5736919"/>
                <a:ext cx="67894" cy="67894"/>
              </a:xfrm>
              <a:custGeom>
                <a:avLst/>
                <a:gdLst>
                  <a:gd name="connsiteX0" fmla="*/ 68200 w 67894"/>
                  <a:gd name="connsiteY0" fmla="*/ 34213 h 67894"/>
                  <a:gd name="connsiteX1" fmla="*/ 34252 w 67894"/>
                  <a:gd name="connsiteY1" fmla="*/ 68160 h 67894"/>
                  <a:gd name="connsiteX2" fmla="*/ 305 w 67894"/>
                  <a:gd name="connsiteY2" fmla="*/ 34213 h 67894"/>
                  <a:gd name="connsiteX3" fmla="*/ 34252 w 67894"/>
                  <a:gd name="connsiteY3" fmla="*/ 266 h 67894"/>
                  <a:gd name="connsiteX4" fmla="*/ 68200 w 67894"/>
                  <a:gd name="connsiteY4" fmla="*/ 34213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200" y="34213"/>
                    </a:moveTo>
                    <a:cubicBezTo>
                      <a:pt x="68200" y="52962"/>
                      <a:pt x="53001" y="68160"/>
                      <a:pt x="34252" y="68160"/>
                    </a:cubicBezTo>
                    <a:cubicBezTo>
                      <a:pt x="15504" y="68160"/>
                      <a:pt x="305" y="52962"/>
                      <a:pt x="305" y="34213"/>
                    </a:cubicBezTo>
                    <a:cubicBezTo>
                      <a:pt x="305" y="15465"/>
                      <a:pt x="15504" y="266"/>
                      <a:pt x="34252" y="266"/>
                    </a:cubicBezTo>
                    <a:cubicBezTo>
                      <a:pt x="53001" y="266"/>
                      <a:pt x="68200" y="15465"/>
                      <a:pt x="68200" y="34213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7DD2820-0376-4989-87A1-A3E454EC3AF3}"/>
                  </a:ext>
                </a:extLst>
              </p:cNvPr>
              <p:cNvSpPr/>
              <p:nvPr/>
            </p:nvSpPr>
            <p:spPr>
              <a:xfrm>
                <a:off x="2500204" y="5692303"/>
                <a:ext cx="67894" cy="67894"/>
              </a:xfrm>
              <a:custGeom>
                <a:avLst/>
                <a:gdLst>
                  <a:gd name="connsiteX0" fmla="*/ 68242 w 67894"/>
                  <a:gd name="connsiteY0" fmla="*/ 34206 h 67894"/>
                  <a:gd name="connsiteX1" fmla="*/ 34295 w 67894"/>
                  <a:gd name="connsiteY1" fmla="*/ 68153 h 67894"/>
                  <a:gd name="connsiteX2" fmla="*/ 348 w 67894"/>
                  <a:gd name="connsiteY2" fmla="*/ 34206 h 67894"/>
                  <a:gd name="connsiteX3" fmla="*/ 34295 w 67894"/>
                  <a:gd name="connsiteY3" fmla="*/ 259 h 67894"/>
                  <a:gd name="connsiteX4" fmla="*/ 68242 w 67894"/>
                  <a:gd name="connsiteY4" fmla="*/ 34206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242" y="34206"/>
                    </a:moveTo>
                    <a:cubicBezTo>
                      <a:pt x="68242" y="52955"/>
                      <a:pt x="53043" y="68153"/>
                      <a:pt x="34295" y="68153"/>
                    </a:cubicBezTo>
                    <a:cubicBezTo>
                      <a:pt x="15546" y="68153"/>
                      <a:pt x="348" y="52955"/>
                      <a:pt x="348" y="34206"/>
                    </a:cubicBezTo>
                    <a:cubicBezTo>
                      <a:pt x="348" y="15458"/>
                      <a:pt x="15546" y="259"/>
                      <a:pt x="34295" y="259"/>
                    </a:cubicBezTo>
                    <a:cubicBezTo>
                      <a:pt x="53043" y="259"/>
                      <a:pt x="68242" y="15458"/>
                      <a:pt x="68242" y="34206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5BE2D65D-5FEA-4819-8E40-AF705F2696B4}"/>
                  </a:ext>
                </a:extLst>
              </p:cNvPr>
              <p:cNvSpPr/>
              <p:nvPr/>
            </p:nvSpPr>
            <p:spPr>
              <a:xfrm>
                <a:off x="2771781" y="5656093"/>
                <a:ext cx="67894" cy="67894"/>
              </a:xfrm>
              <a:custGeom>
                <a:avLst/>
                <a:gdLst>
                  <a:gd name="connsiteX0" fmla="*/ 68284 w 67894"/>
                  <a:gd name="connsiteY0" fmla="*/ 34201 h 67894"/>
                  <a:gd name="connsiteX1" fmla="*/ 34337 w 67894"/>
                  <a:gd name="connsiteY1" fmla="*/ 68148 h 67894"/>
                  <a:gd name="connsiteX2" fmla="*/ 390 w 67894"/>
                  <a:gd name="connsiteY2" fmla="*/ 34201 h 67894"/>
                  <a:gd name="connsiteX3" fmla="*/ 34337 w 67894"/>
                  <a:gd name="connsiteY3" fmla="*/ 254 h 67894"/>
                  <a:gd name="connsiteX4" fmla="*/ 68284 w 67894"/>
                  <a:gd name="connsiteY4" fmla="*/ 34201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284" y="34201"/>
                    </a:moveTo>
                    <a:cubicBezTo>
                      <a:pt x="68284" y="52949"/>
                      <a:pt x="53085" y="68148"/>
                      <a:pt x="34337" y="68148"/>
                    </a:cubicBezTo>
                    <a:cubicBezTo>
                      <a:pt x="15588" y="68148"/>
                      <a:pt x="390" y="52949"/>
                      <a:pt x="390" y="34201"/>
                    </a:cubicBezTo>
                    <a:cubicBezTo>
                      <a:pt x="390" y="15452"/>
                      <a:pt x="15588" y="254"/>
                      <a:pt x="34337" y="254"/>
                    </a:cubicBezTo>
                    <a:cubicBezTo>
                      <a:pt x="53085" y="254"/>
                      <a:pt x="68284" y="15452"/>
                      <a:pt x="68284" y="34201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CB4CDFEF-915D-4E22-8E1E-DA6B2E43374E}"/>
                  </a:ext>
                </a:extLst>
              </p:cNvPr>
              <p:cNvSpPr/>
              <p:nvPr/>
            </p:nvSpPr>
            <p:spPr>
              <a:xfrm>
                <a:off x="3044004" y="5627642"/>
                <a:ext cx="67894" cy="67894"/>
              </a:xfrm>
              <a:custGeom>
                <a:avLst/>
                <a:gdLst>
                  <a:gd name="connsiteX0" fmla="*/ 68326 w 67894"/>
                  <a:gd name="connsiteY0" fmla="*/ 34196 h 67894"/>
                  <a:gd name="connsiteX1" fmla="*/ 34379 w 67894"/>
                  <a:gd name="connsiteY1" fmla="*/ 68143 h 67894"/>
                  <a:gd name="connsiteX2" fmla="*/ 432 w 67894"/>
                  <a:gd name="connsiteY2" fmla="*/ 34196 h 67894"/>
                  <a:gd name="connsiteX3" fmla="*/ 34379 w 67894"/>
                  <a:gd name="connsiteY3" fmla="*/ 249 h 67894"/>
                  <a:gd name="connsiteX4" fmla="*/ 68326 w 67894"/>
                  <a:gd name="connsiteY4" fmla="*/ 34196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326" y="34196"/>
                    </a:moveTo>
                    <a:cubicBezTo>
                      <a:pt x="68326" y="52945"/>
                      <a:pt x="53127" y="68143"/>
                      <a:pt x="34379" y="68143"/>
                    </a:cubicBezTo>
                    <a:cubicBezTo>
                      <a:pt x="15630" y="68143"/>
                      <a:pt x="432" y="52945"/>
                      <a:pt x="432" y="34196"/>
                    </a:cubicBezTo>
                    <a:cubicBezTo>
                      <a:pt x="432" y="15448"/>
                      <a:pt x="15630" y="249"/>
                      <a:pt x="34379" y="249"/>
                    </a:cubicBezTo>
                    <a:cubicBezTo>
                      <a:pt x="53127" y="249"/>
                      <a:pt x="68326" y="15448"/>
                      <a:pt x="68326" y="34196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414E68A-6414-4AD5-8A97-46A4F5AA59C4}"/>
                  </a:ext>
                </a:extLst>
              </p:cNvPr>
              <p:cNvSpPr/>
              <p:nvPr/>
            </p:nvSpPr>
            <p:spPr>
              <a:xfrm>
                <a:off x="3316228" y="5601131"/>
                <a:ext cx="67894" cy="67894"/>
              </a:xfrm>
              <a:custGeom>
                <a:avLst/>
                <a:gdLst>
                  <a:gd name="connsiteX0" fmla="*/ 68368 w 67894"/>
                  <a:gd name="connsiteY0" fmla="*/ 34192 h 67894"/>
                  <a:gd name="connsiteX1" fmla="*/ 34421 w 67894"/>
                  <a:gd name="connsiteY1" fmla="*/ 68139 h 67894"/>
                  <a:gd name="connsiteX2" fmla="*/ 474 w 67894"/>
                  <a:gd name="connsiteY2" fmla="*/ 34192 h 67894"/>
                  <a:gd name="connsiteX3" fmla="*/ 34421 w 67894"/>
                  <a:gd name="connsiteY3" fmla="*/ 245 h 67894"/>
                  <a:gd name="connsiteX4" fmla="*/ 68368 w 67894"/>
                  <a:gd name="connsiteY4" fmla="*/ 34192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368" y="34192"/>
                    </a:moveTo>
                    <a:cubicBezTo>
                      <a:pt x="68368" y="52941"/>
                      <a:pt x="53169" y="68139"/>
                      <a:pt x="34421" y="68139"/>
                    </a:cubicBezTo>
                    <a:cubicBezTo>
                      <a:pt x="15672" y="68139"/>
                      <a:pt x="474" y="52941"/>
                      <a:pt x="474" y="34192"/>
                    </a:cubicBezTo>
                    <a:cubicBezTo>
                      <a:pt x="474" y="15444"/>
                      <a:pt x="15672" y="245"/>
                      <a:pt x="34421" y="245"/>
                    </a:cubicBezTo>
                    <a:cubicBezTo>
                      <a:pt x="53169" y="245"/>
                      <a:pt x="68368" y="15444"/>
                      <a:pt x="68368" y="34192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9D3C97-DA86-4DF8-976D-8B1F73AA780F}"/>
                  </a:ext>
                </a:extLst>
              </p:cNvPr>
              <p:cNvSpPr/>
              <p:nvPr/>
            </p:nvSpPr>
            <p:spPr>
              <a:xfrm>
                <a:off x="3588451" y="5577206"/>
                <a:ext cx="67894" cy="67894"/>
              </a:xfrm>
              <a:custGeom>
                <a:avLst/>
                <a:gdLst>
                  <a:gd name="connsiteX0" fmla="*/ 68410 w 67894"/>
                  <a:gd name="connsiteY0" fmla="*/ 34188 h 67894"/>
                  <a:gd name="connsiteX1" fmla="*/ 34463 w 67894"/>
                  <a:gd name="connsiteY1" fmla="*/ 68136 h 67894"/>
                  <a:gd name="connsiteX2" fmla="*/ 516 w 67894"/>
                  <a:gd name="connsiteY2" fmla="*/ 34188 h 67894"/>
                  <a:gd name="connsiteX3" fmla="*/ 34463 w 67894"/>
                  <a:gd name="connsiteY3" fmla="*/ 241 h 67894"/>
                  <a:gd name="connsiteX4" fmla="*/ 68410 w 67894"/>
                  <a:gd name="connsiteY4" fmla="*/ 34188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410" y="34188"/>
                    </a:moveTo>
                    <a:cubicBezTo>
                      <a:pt x="68410" y="52937"/>
                      <a:pt x="53211" y="68136"/>
                      <a:pt x="34463" y="68136"/>
                    </a:cubicBezTo>
                    <a:cubicBezTo>
                      <a:pt x="15714" y="68136"/>
                      <a:pt x="516" y="52937"/>
                      <a:pt x="516" y="34188"/>
                    </a:cubicBezTo>
                    <a:cubicBezTo>
                      <a:pt x="516" y="15440"/>
                      <a:pt x="15714" y="241"/>
                      <a:pt x="34463" y="241"/>
                    </a:cubicBezTo>
                    <a:cubicBezTo>
                      <a:pt x="53211" y="241"/>
                      <a:pt x="68410" y="15440"/>
                      <a:pt x="68410" y="34188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2249D9A-2F36-40B1-8842-73175BFAF27B}"/>
                  </a:ext>
                </a:extLst>
              </p:cNvPr>
              <p:cNvSpPr/>
              <p:nvPr/>
            </p:nvSpPr>
            <p:spPr>
              <a:xfrm>
                <a:off x="3860674" y="5552635"/>
                <a:ext cx="67894" cy="67894"/>
              </a:xfrm>
              <a:custGeom>
                <a:avLst/>
                <a:gdLst>
                  <a:gd name="connsiteX0" fmla="*/ 68452 w 67894"/>
                  <a:gd name="connsiteY0" fmla="*/ 34185 h 67894"/>
                  <a:gd name="connsiteX1" fmla="*/ 34505 w 67894"/>
                  <a:gd name="connsiteY1" fmla="*/ 68132 h 67894"/>
                  <a:gd name="connsiteX2" fmla="*/ 558 w 67894"/>
                  <a:gd name="connsiteY2" fmla="*/ 34185 h 67894"/>
                  <a:gd name="connsiteX3" fmla="*/ 34505 w 67894"/>
                  <a:gd name="connsiteY3" fmla="*/ 238 h 67894"/>
                  <a:gd name="connsiteX4" fmla="*/ 68452 w 67894"/>
                  <a:gd name="connsiteY4" fmla="*/ 34185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452" y="34185"/>
                    </a:moveTo>
                    <a:cubicBezTo>
                      <a:pt x="68452" y="52933"/>
                      <a:pt x="53253" y="68132"/>
                      <a:pt x="34505" y="68132"/>
                    </a:cubicBezTo>
                    <a:cubicBezTo>
                      <a:pt x="15757" y="68132"/>
                      <a:pt x="558" y="52933"/>
                      <a:pt x="558" y="34185"/>
                    </a:cubicBezTo>
                    <a:cubicBezTo>
                      <a:pt x="558" y="15436"/>
                      <a:pt x="15757" y="238"/>
                      <a:pt x="34505" y="238"/>
                    </a:cubicBezTo>
                    <a:cubicBezTo>
                      <a:pt x="53253" y="238"/>
                      <a:pt x="68452" y="15436"/>
                      <a:pt x="68452" y="34185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DA03EEC-F9CB-4008-A33D-4C8C30DBF30E}"/>
                  </a:ext>
                </a:extLst>
              </p:cNvPr>
              <p:cNvSpPr/>
              <p:nvPr/>
            </p:nvSpPr>
            <p:spPr>
              <a:xfrm>
                <a:off x="1549686" y="4598883"/>
                <a:ext cx="67894" cy="67894"/>
              </a:xfrm>
              <a:custGeom>
                <a:avLst/>
                <a:gdLst>
                  <a:gd name="connsiteX0" fmla="*/ 68095 w 67894"/>
                  <a:gd name="connsiteY0" fmla="*/ 34037 h 67894"/>
                  <a:gd name="connsiteX1" fmla="*/ 34148 w 67894"/>
                  <a:gd name="connsiteY1" fmla="*/ 67984 h 67894"/>
                  <a:gd name="connsiteX2" fmla="*/ 201 w 67894"/>
                  <a:gd name="connsiteY2" fmla="*/ 34037 h 67894"/>
                  <a:gd name="connsiteX3" fmla="*/ 34148 w 67894"/>
                  <a:gd name="connsiteY3" fmla="*/ 90 h 67894"/>
                  <a:gd name="connsiteX4" fmla="*/ 68095 w 67894"/>
                  <a:gd name="connsiteY4" fmla="*/ 34037 h 6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94" h="67894">
                    <a:moveTo>
                      <a:pt x="68095" y="34037"/>
                    </a:moveTo>
                    <a:cubicBezTo>
                      <a:pt x="68095" y="52786"/>
                      <a:pt x="52896" y="67984"/>
                      <a:pt x="34148" y="67984"/>
                    </a:cubicBezTo>
                    <a:cubicBezTo>
                      <a:pt x="15399" y="67984"/>
                      <a:pt x="201" y="52786"/>
                      <a:pt x="201" y="34037"/>
                    </a:cubicBezTo>
                    <a:cubicBezTo>
                      <a:pt x="201" y="15289"/>
                      <a:pt x="15399" y="90"/>
                      <a:pt x="34148" y="90"/>
                    </a:cubicBezTo>
                    <a:cubicBezTo>
                      <a:pt x="52896" y="90"/>
                      <a:pt x="68095" y="15289"/>
                      <a:pt x="68095" y="34037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5BCE72BC-1F86-4A11-B148-34BD08F4EBFE}"/>
              </a:ext>
            </a:extLst>
          </p:cNvPr>
          <p:cNvGrpSpPr/>
          <p:nvPr/>
        </p:nvGrpSpPr>
        <p:grpSpPr>
          <a:xfrm>
            <a:off x="338032" y="1460631"/>
            <a:ext cx="3700787" cy="2559411"/>
            <a:chOff x="433787" y="3957559"/>
            <a:chExt cx="3700787" cy="2559411"/>
          </a:xfrm>
        </p:grpSpPr>
        <p:grpSp>
          <p:nvGrpSpPr>
            <p:cNvPr id="188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919942" y="5728755"/>
              <a:ext cx="350084" cy="307777"/>
              <a:chOff x="919942" y="5728755"/>
              <a:chExt cx="350084" cy="307777"/>
            </a:xfrm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221E503-7138-4125-8BE3-C4B347A19313}"/>
                  </a:ext>
                </a:extLst>
              </p:cNvPr>
              <p:cNvSpPr/>
              <p:nvPr/>
            </p:nvSpPr>
            <p:spPr>
              <a:xfrm>
                <a:off x="1173035" y="5918940"/>
                <a:ext cx="96991" cy="6466"/>
              </a:xfrm>
              <a:custGeom>
                <a:avLst/>
                <a:gdLst>
                  <a:gd name="connsiteX0" fmla="*/ 0 w 96991"/>
                  <a:gd name="connsiteY0" fmla="*/ 0 h 6466"/>
                  <a:gd name="connsiteX1" fmla="*/ 96992 w 96991"/>
                  <a:gd name="connsiteY1" fmla="*/ 0 h 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991" h="6466">
                    <a:moveTo>
                      <a:pt x="0" y="0"/>
                    </a:moveTo>
                    <a:lnTo>
                      <a:pt x="96992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D755B1F-E8A4-492F-A962-060B4AD65DA4}"/>
                  </a:ext>
                </a:extLst>
              </p:cNvPr>
              <p:cNvSpPr txBox="1"/>
              <p:nvPr/>
            </p:nvSpPr>
            <p:spPr>
              <a:xfrm>
                <a:off x="919942" y="572875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</p:grpSp>
        <p:grpSp>
          <p:nvGrpSpPr>
            <p:cNvPr id="191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919942" y="5310397"/>
              <a:ext cx="350084" cy="307777"/>
              <a:chOff x="919942" y="5310397"/>
              <a:chExt cx="350084" cy="307777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991908C-1398-49C9-8323-027DDAB00F98}"/>
                  </a:ext>
                </a:extLst>
              </p:cNvPr>
              <p:cNvSpPr/>
              <p:nvPr/>
            </p:nvSpPr>
            <p:spPr>
              <a:xfrm>
                <a:off x="1173035" y="5500583"/>
                <a:ext cx="96991" cy="6466"/>
              </a:xfrm>
              <a:custGeom>
                <a:avLst/>
                <a:gdLst>
                  <a:gd name="connsiteX0" fmla="*/ 0 w 96991"/>
                  <a:gd name="connsiteY0" fmla="*/ 0 h 6466"/>
                  <a:gd name="connsiteX1" fmla="*/ 96992 w 96991"/>
                  <a:gd name="connsiteY1" fmla="*/ 0 h 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991" h="6466">
                    <a:moveTo>
                      <a:pt x="0" y="0"/>
                    </a:moveTo>
                    <a:lnTo>
                      <a:pt x="96992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2DA074E-23C1-41F2-9F74-E523C8E2AEB8}"/>
                  </a:ext>
                </a:extLst>
              </p:cNvPr>
              <p:cNvSpPr txBox="1"/>
              <p:nvPr/>
            </p:nvSpPr>
            <p:spPr>
              <a:xfrm>
                <a:off x="919942" y="531039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5</a:t>
                </a:r>
              </a:p>
            </p:txBody>
          </p:sp>
        </p:grpSp>
        <p:grpSp>
          <p:nvGrpSpPr>
            <p:cNvPr id="194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848815" y="4891393"/>
              <a:ext cx="421211" cy="307777"/>
              <a:chOff x="848815" y="4891393"/>
              <a:chExt cx="421211" cy="307777"/>
            </a:xfrm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6C65D0B9-E02C-48D8-928E-00F29FFB1F32}"/>
                  </a:ext>
                </a:extLst>
              </p:cNvPr>
              <p:cNvSpPr/>
              <p:nvPr/>
            </p:nvSpPr>
            <p:spPr>
              <a:xfrm>
                <a:off x="1173035" y="5081578"/>
                <a:ext cx="96991" cy="6466"/>
              </a:xfrm>
              <a:custGeom>
                <a:avLst/>
                <a:gdLst>
                  <a:gd name="connsiteX0" fmla="*/ 0 w 96991"/>
                  <a:gd name="connsiteY0" fmla="*/ 0 h 6466"/>
                  <a:gd name="connsiteX1" fmla="*/ 96992 w 96991"/>
                  <a:gd name="connsiteY1" fmla="*/ 0 h 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991" h="6466">
                    <a:moveTo>
                      <a:pt x="0" y="0"/>
                    </a:moveTo>
                    <a:lnTo>
                      <a:pt x="96992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81EC3B5-6BDE-4A01-B51F-023B4D27BC6C}"/>
                  </a:ext>
                </a:extLst>
              </p:cNvPr>
              <p:cNvSpPr txBox="1"/>
              <p:nvPr/>
            </p:nvSpPr>
            <p:spPr>
              <a:xfrm>
                <a:off x="848815" y="4891393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10</a:t>
                </a:r>
              </a:p>
            </p:txBody>
          </p:sp>
        </p:grpSp>
        <p:grpSp>
          <p:nvGrpSpPr>
            <p:cNvPr id="197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848815" y="4473036"/>
              <a:ext cx="421211" cy="307777"/>
              <a:chOff x="848815" y="4473036"/>
              <a:chExt cx="421211" cy="307777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EADD69A0-A4CD-46CE-8A48-69E917E9A640}"/>
                  </a:ext>
                </a:extLst>
              </p:cNvPr>
              <p:cNvSpPr/>
              <p:nvPr/>
            </p:nvSpPr>
            <p:spPr>
              <a:xfrm>
                <a:off x="1173035" y="4663221"/>
                <a:ext cx="96991" cy="6466"/>
              </a:xfrm>
              <a:custGeom>
                <a:avLst/>
                <a:gdLst>
                  <a:gd name="connsiteX0" fmla="*/ 0 w 96991"/>
                  <a:gd name="connsiteY0" fmla="*/ 0 h 6466"/>
                  <a:gd name="connsiteX1" fmla="*/ 96992 w 96991"/>
                  <a:gd name="connsiteY1" fmla="*/ 0 h 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991" h="6466">
                    <a:moveTo>
                      <a:pt x="0" y="0"/>
                    </a:moveTo>
                    <a:lnTo>
                      <a:pt x="96992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13CBB1D-C416-45B9-8DDE-EB1D2B62DF29}"/>
                  </a:ext>
                </a:extLst>
              </p:cNvPr>
              <p:cNvSpPr txBox="1"/>
              <p:nvPr/>
            </p:nvSpPr>
            <p:spPr>
              <a:xfrm>
                <a:off x="848815" y="447303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15</a:t>
                </a:r>
              </a:p>
            </p:txBody>
          </p:sp>
        </p:grpSp>
        <p:grpSp>
          <p:nvGrpSpPr>
            <p:cNvPr id="200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848815" y="4054678"/>
              <a:ext cx="421211" cy="307777"/>
              <a:chOff x="848815" y="4054678"/>
              <a:chExt cx="421211" cy="307777"/>
            </a:xfrm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F836243-6088-44F4-A5EF-64E547F7EC85}"/>
                  </a:ext>
                </a:extLst>
              </p:cNvPr>
              <p:cNvSpPr/>
              <p:nvPr/>
            </p:nvSpPr>
            <p:spPr>
              <a:xfrm>
                <a:off x="1173035" y="4244863"/>
                <a:ext cx="96991" cy="6466"/>
              </a:xfrm>
              <a:custGeom>
                <a:avLst/>
                <a:gdLst>
                  <a:gd name="connsiteX0" fmla="*/ 0 w 96991"/>
                  <a:gd name="connsiteY0" fmla="*/ 0 h 6466"/>
                  <a:gd name="connsiteX1" fmla="*/ 96992 w 96991"/>
                  <a:gd name="connsiteY1" fmla="*/ 0 h 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991" h="6466">
                    <a:moveTo>
                      <a:pt x="0" y="0"/>
                    </a:moveTo>
                    <a:lnTo>
                      <a:pt x="96992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4BA6811-9972-407C-A7C5-AB9F6A472A54}"/>
                  </a:ext>
                </a:extLst>
              </p:cNvPr>
              <p:cNvSpPr txBox="1"/>
              <p:nvPr/>
            </p:nvSpPr>
            <p:spPr>
              <a:xfrm>
                <a:off x="848815" y="405467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20</a:t>
                </a:r>
              </a:p>
            </p:txBody>
          </p:sp>
        </p:grpSp>
        <p:grpSp>
          <p:nvGrpSpPr>
            <p:cNvPr id="203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1019511" y="5821948"/>
              <a:ext cx="284052" cy="447265"/>
              <a:chOff x="1019511" y="5821948"/>
              <a:chExt cx="284052" cy="447265"/>
            </a:xfrm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11FF542-3959-4209-B2ED-579D7DFA581B}"/>
                  </a:ext>
                </a:extLst>
              </p:cNvPr>
              <p:cNvSpPr/>
              <p:nvPr/>
            </p:nvSpPr>
            <p:spPr>
              <a:xfrm>
                <a:off x="1173035" y="5821948"/>
                <a:ext cx="6466" cy="96991"/>
              </a:xfrm>
              <a:custGeom>
                <a:avLst/>
                <a:gdLst>
                  <a:gd name="connsiteX0" fmla="*/ 0 w 6466"/>
                  <a:gd name="connsiteY0" fmla="*/ 96992 h 96991"/>
                  <a:gd name="connsiteX1" fmla="*/ 0 w 6466"/>
                  <a:gd name="connsiteY1" fmla="*/ 0 h 9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6" h="96991">
                    <a:moveTo>
                      <a:pt x="0" y="96992"/>
                    </a:moveTo>
                    <a:lnTo>
                      <a:pt x="0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B6F0199-AC6C-4798-B269-A7E37BE35FE2}"/>
                  </a:ext>
                </a:extLst>
              </p:cNvPr>
              <p:cNvSpPr txBox="1"/>
              <p:nvPr/>
            </p:nvSpPr>
            <p:spPr>
              <a:xfrm>
                <a:off x="1019511" y="596143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</p:grpSp>
        <p:grpSp>
          <p:nvGrpSpPr>
            <p:cNvPr id="206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1510174" y="5821948"/>
              <a:ext cx="383438" cy="447265"/>
              <a:chOff x="1510174" y="5821948"/>
              <a:chExt cx="383438" cy="447265"/>
            </a:xfrm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250A0BFB-0D2F-4DBB-809C-14FC0F360C63}"/>
                  </a:ext>
                </a:extLst>
              </p:cNvPr>
              <p:cNvSpPr/>
              <p:nvPr/>
            </p:nvSpPr>
            <p:spPr>
              <a:xfrm>
                <a:off x="1717481" y="5821948"/>
                <a:ext cx="6466" cy="96991"/>
              </a:xfrm>
              <a:custGeom>
                <a:avLst/>
                <a:gdLst>
                  <a:gd name="connsiteX0" fmla="*/ 0 w 6466"/>
                  <a:gd name="connsiteY0" fmla="*/ 96992 h 96991"/>
                  <a:gd name="connsiteX1" fmla="*/ 0 w 6466"/>
                  <a:gd name="connsiteY1" fmla="*/ 0 h 9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6" h="96991">
                    <a:moveTo>
                      <a:pt x="0" y="96992"/>
                    </a:moveTo>
                    <a:lnTo>
                      <a:pt x="0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37938F6-0193-49B9-A1E3-D75705C43415}"/>
                  </a:ext>
                </a:extLst>
              </p:cNvPr>
              <p:cNvSpPr txBox="1"/>
              <p:nvPr/>
            </p:nvSpPr>
            <p:spPr>
              <a:xfrm>
                <a:off x="1510174" y="596143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20</a:t>
                </a:r>
              </a:p>
            </p:txBody>
          </p:sp>
        </p:grpSp>
        <p:grpSp>
          <p:nvGrpSpPr>
            <p:cNvPr id="209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2054621" y="5821948"/>
              <a:ext cx="383438" cy="447265"/>
              <a:chOff x="2054621" y="5821948"/>
              <a:chExt cx="383438" cy="447265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DCF7754-2A0A-4E01-987E-30B70D473F0F}"/>
                  </a:ext>
                </a:extLst>
              </p:cNvPr>
              <p:cNvSpPr/>
              <p:nvPr/>
            </p:nvSpPr>
            <p:spPr>
              <a:xfrm>
                <a:off x="2261928" y="5821948"/>
                <a:ext cx="6466" cy="96991"/>
              </a:xfrm>
              <a:custGeom>
                <a:avLst/>
                <a:gdLst>
                  <a:gd name="connsiteX0" fmla="*/ 0 w 6466"/>
                  <a:gd name="connsiteY0" fmla="*/ 96992 h 96991"/>
                  <a:gd name="connsiteX1" fmla="*/ 0 w 6466"/>
                  <a:gd name="connsiteY1" fmla="*/ 0 h 9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6" h="96991">
                    <a:moveTo>
                      <a:pt x="0" y="96992"/>
                    </a:moveTo>
                    <a:lnTo>
                      <a:pt x="0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6929618-14C2-495C-8482-B1B4F99EC933}"/>
                  </a:ext>
                </a:extLst>
              </p:cNvPr>
              <p:cNvSpPr txBox="1"/>
              <p:nvPr/>
            </p:nvSpPr>
            <p:spPr>
              <a:xfrm>
                <a:off x="2054621" y="596143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40</a:t>
                </a:r>
              </a:p>
            </p:txBody>
          </p:sp>
        </p:grpSp>
        <p:grpSp>
          <p:nvGrpSpPr>
            <p:cNvPr id="212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2598421" y="5821948"/>
              <a:ext cx="383438" cy="447265"/>
              <a:chOff x="2598421" y="5821948"/>
              <a:chExt cx="383438" cy="447265"/>
            </a:xfrm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98ECBDEF-6C7D-4177-95E8-39B0EB99908B}"/>
                  </a:ext>
                </a:extLst>
              </p:cNvPr>
              <p:cNvSpPr/>
              <p:nvPr/>
            </p:nvSpPr>
            <p:spPr>
              <a:xfrm>
                <a:off x="2805728" y="5821948"/>
                <a:ext cx="6466" cy="96991"/>
              </a:xfrm>
              <a:custGeom>
                <a:avLst/>
                <a:gdLst>
                  <a:gd name="connsiteX0" fmla="*/ 0 w 6466"/>
                  <a:gd name="connsiteY0" fmla="*/ 96992 h 96991"/>
                  <a:gd name="connsiteX1" fmla="*/ 0 w 6466"/>
                  <a:gd name="connsiteY1" fmla="*/ 0 h 9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6" h="96991">
                    <a:moveTo>
                      <a:pt x="0" y="96992"/>
                    </a:moveTo>
                    <a:lnTo>
                      <a:pt x="0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4662EDE-5C90-49DA-906B-44FB42D76B82}"/>
                  </a:ext>
                </a:extLst>
              </p:cNvPr>
              <p:cNvSpPr txBox="1"/>
              <p:nvPr/>
            </p:nvSpPr>
            <p:spPr>
              <a:xfrm>
                <a:off x="2598421" y="596143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60</a:t>
                </a:r>
              </a:p>
            </p:txBody>
          </p:sp>
        </p:grpSp>
        <p:grpSp>
          <p:nvGrpSpPr>
            <p:cNvPr id="215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3142867" y="5821948"/>
              <a:ext cx="383438" cy="447265"/>
              <a:chOff x="3142867" y="5821948"/>
              <a:chExt cx="383438" cy="447265"/>
            </a:xfrm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C4C6D39-EC1D-4C1C-88E3-72F4A5E93267}"/>
                  </a:ext>
                </a:extLst>
              </p:cNvPr>
              <p:cNvSpPr/>
              <p:nvPr/>
            </p:nvSpPr>
            <p:spPr>
              <a:xfrm>
                <a:off x="3350175" y="5821948"/>
                <a:ext cx="6466" cy="96991"/>
              </a:xfrm>
              <a:custGeom>
                <a:avLst/>
                <a:gdLst>
                  <a:gd name="connsiteX0" fmla="*/ 0 w 6466"/>
                  <a:gd name="connsiteY0" fmla="*/ 96992 h 96991"/>
                  <a:gd name="connsiteX1" fmla="*/ 0 w 6466"/>
                  <a:gd name="connsiteY1" fmla="*/ 0 h 9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6" h="96991">
                    <a:moveTo>
                      <a:pt x="0" y="96992"/>
                    </a:moveTo>
                    <a:lnTo>
                      <a:pt x="0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B36AB52C-F040-482B-A97C-DF29D4EEFF10}"/>
                  </a:ext>
                </a:extLst>
              </p:cNvPr>
              <p:cNvSpPr txBox="1"/>
              <p:nvPr/>
            </p:nvSpPr>
            <p:spPr>
              <a:xfrm>
                <a:off x="3142867" y="596143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80</a:t>
                </a:r>
              </a:p>
            </p:txBody>
          </p:sp>
        </p:grpSp>
        <p:grpSp>
          <p:nvGrpSpPr>
            <p:cNvPr id="218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3651750" y="5821948"/>
              <a:ext cx="482824" cy="447265"/>
              <a:chOff x="3651750" y="5821948"/>
              <a:chExt cx="482824" cy="447265"/>
            </a:xfrm>
          </p:grpSpPr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18CE7A9-416F-47CF-B1FD-25261B5A51AE}"/>
                  </a:ext>
                </a:extLst>
              </p:cNvPr>
              <p:cNvSpPr/>
              <p:nvPr/>
            </p:nvSpPr>
            <p:spPr>
              <a:xfrm>
                <a:off x="3894621" y="5821948"/>
                <a:ext cx="6466" cy="96991"/>
              </a:xfrm>
              <a:custGeom>
                <a:avLst/>
                <a:gdLst>
                  <a:gd name="connsiteX0" fmla="*/ 0 w 6466"/>
                  <a:gd name="connsiteY0" fmla="*/ 96992 h 96991"/>
                  <a:gd name="connsiteX1" fmla="*/ 0 w 6466"/>
                  <a:gd name="connsiteY1" fmla="*/ 0 h 9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6" h="96991">
                    <a:moveTo>
                      <a:pt x="0" y="96992"/>
                    </a:moveTo>
                    <a:lnTo>
                      <a:pt x="0" y="0"/>
                    </a:lnTo>
                  </a:path>
                </a:pathLst>
              </a:custGeom>
              <a:noFill/>
              <a:ln w="64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FBF922C8-0E04-4318-A698-EA7546569133}"/>
                  </a:ext>
                </a:extLst>
              </p:cNvPr>
              <p:cNvSpPr txBox="1"/>
              <p:nvPr/>
            </p:nvSpPr>
            <p:spPr>
              <a:xfrm>
                <a:off x="3651750" y="596143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100</a:t>
                </a:r>
              </a:p>
            </p:txBody>
          </p:sp>
        </p:grp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4C98C06-D83F-4EEC-A335-88FCDFBCB280}"/>
                </a:ext>
              </a:extLst>
            </p:cNvPr>
            <p:cNvSpPr/>
            <p:nvPr/>
          </p:nvSpPr>
          <p:spPr>
            <a:xfrm>
              <a:off x="1173035" y="4244863"/>
              <a:ext cx="2721586" cy="1674076"/>
            </a:xfrm>
            <a:custGeom>
              <a:avLst/>
              <a:gdLst>
                <a:gd name="connsiteX0" fmla="*/ 0 w 2721586"/>
                <a:gd name="connsiteY0" fmla="*/ 0 h 1674076"/>
                <a:gd name="connsiteX1" fmla="*/ 0 w 2721586"/>
                <a:gd name="connsiteY1" fmla="*/ 1674077 h 1674076"/>
                <a:gd name="connsiteX2" fmla="*/ 2721587 w 2721586"/>
                <a:gd name="connsiteY2" fmla="*/ 1674077 h 1674076"/>
                <a:gd name="connsiteX3" fmla="*/ 2721587 w 2721586"/>
                <a:gd name="connsiteY3" fmla="*/ 0 h 1674076"/>
                <a:gd name="connsiteX4" fmla="*/ 0 w 2721586"/>
                <a:gd name="connsiteY4" fmla="*/ 0 h 167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1586" h="1674076">
                  <a:moveTo>
                    <a:pt x="0" y="0"/>
                  </a:moveTo>
                  <a:lnTo>
                    <a:pt x="0" y="1674077"/>
                  </a:lnTo>
                  <a:lnTo>
                    <a:pt x="2721587" y="1674077"/>
                  </a:lnTo>
                  <a:lnTo>
                    <a:pt x="272158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4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22" name="Graphic 184">
              <a:extLst>
                <a:ext uri="{FF2B5EF4-FFF2-40B4-BE49-F238E27FC236}">
                  <a16:creationId xmlns:a16="http://schemas.microsoft.com/office/drawing/2014/main" id="{EAF0A951-6D40-48A9-88BB-8DEFA5E06043}"/>
                </a:ext>
              </a:extLst>
            </p:cNvPr>
            <p:cNvGrpSpPr/>
            <p:nvPr/>
          </p:nvGrpSpPr>
          <p:grpSpPr>
            <a:xfrm>
              <a:off x="433787" y="3957559"/>
              <a:ext cx="532538" cy="2249334"/>
              <a:chOff x="433787" y="3957559"/>
              <a:chExt cx="532538" cy="2249334"/>
            </a:xfrm>
            <a:solidFill>
              <a:srgbClr val="000000"/>
            </a:solidFill>
          </p:grpSpPr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3D0BCBC-CACE-48B7-9A93-BD02F7F5C6FA}"/>
                  </a:ext>
                </a:extLst>
              </p:cNvPr>
              <p:cNvSpPr txBox="1"/>
              <p:nvPr/>
            </p:nvSpPr>
            <p:spPr>
              <a:xfrm rot="16200000">
                <a:off x="33036" y="4912949"/>
                <a:ext cx="1140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Bandwidth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51FD78D0-885B-4C9D-84B4-8D1F0BA4B4ED}"/>
                  </a:ext>
                </a:extLst>
              </p:cNvPr>
              <p:cNvSpPr txBox="1"/>
              <p:nvPr/>
            </p:nvSpPr>
            <p:spPr>
              <a:xfrm rot="16200000">
                <a:off x="-327619" y="4912949"/>
                <a:ext cx="2249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(KB per link per round)</a:t>
                </a:r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5A6CAE9-3760-47ED-B3B2-F0931E1A63B5}"/>
                </a:ext>
              </a:extLst>
            </p:cNvPr>
            <p:cNvSpPr txBox="1"/>
            <p:nvPr/>
          </p:nvSpPr>
          <p:spPr>
            <a:xfrm>
              <a:off x="1805035" y="6178416"/>
              <a:ext cx="1758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Number of nodes</a:t>
              </a: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2128984-2B36-4085-8110-F011C62C57C6}"/>
                </a:ext>
              </a:extLst>
            </p:cNvPr>
            <p:cNvSpPr/>
            <p:nvPr/>
          </p:nvSpPr>
          <p:spPr>
            <a:xfrm>
              <a:off x="1173035" y="4244863"/>
              <a:ext cx="2721586" cy="1674076"/>
            </a:xfrm>
            <a:custGeom>
              <a:avLst/>
              <a:gdLst>
                <a:gd name="connsiteX0" fmla="*/ 0 w 2721586"/>
                <a:gd name="connsiteY0" fmla="*/ 0 h 1674076"/>
                <a:gd name="connsiteX1" fmla="*/ 0 w 2721586"/>
                <a:gd name="connsiteY1" fmla="*/ 1674077 h 1674076"/>
                <a:gd name="connsiteX2" fmla="*/ 2721587 w 2721586"/>
                <a:gd name="connsiteY2" fmla="*/ 1674077 h 1674076"/>
                <a:gd name="connsiteX3" fmla="*/ 2721587 w 2721586"/>
                <a:gd name="connsiteY3" fmla="*/ 0 h 1674076"/>
                <a:gd name="connsiteX4" fmla="*/ 0 w 2721586"/>
                <a:gd name="connsiteY4" fmla="*/ 0 h 167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1586" h="1674076">
                  <a:moveTo>
                    <a:pt x="0" y="0"/>
                  </a:moveTo>
                  <a:lnTo>
                    <a:pt x="0" y="1674077"/>
                  </a:lnTo>
                  <a:lnTo>
                    <a:pt x="2721587" y="1674077"/>
                  </a:lnTo>
                  <a:lnTo>
                    <a:pt x="272158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4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762252A-BB25-4227-994E-C36156C5E6F0}"/>
              </a:ext>
            </a:extLst>
          </p:cNvPr>
          <p:cNvSpPr/>
          <p:nvPr/>
        </p:nvSpPr>
        <p:spPr>
          <a:xfrm>
            <a:off x="3975717" y="4058813"/>
            <a:ext cx="4013769" cy="2675847"/>
          </a:xfrm>
          <a:custGeom>
            <a:avLst/>
            <a:gdLst>
              <a:gd name="connsiteX0" fmla="*/ 0 w 4013769"/>
              <a:gd name="connsiteY0" fmla="*/ 0 h 2675847"/>
              <a:gd name="connsiteX1" fmla="*/ 4013769 w 4013769"/>
              <a:gd name="connsiteY1" fmla="*/ 0 h 2675847"/>
              <a:gd name="connsiteX2" fmla="*/ 4013769 w 4013769"/>
              <a:gd name="connsiteY2" fmla="*/ 2675847 h 2675847"/>
              <a:gd name="connsiteX3" fmla="*/ 0 w 4013769"/>
              <a:gd name="connsiteY3" fmla="*/ 2675847 h 26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769" h="2675847">
                <a:moveTo>
                  <a:pt x="0" y="0"/>
                </a:moveTo>
                <a:lnTo>
                  <a:pt x="4013769" y="0"/>
                </a:lnTo>
                <a:lnTo>
                  <a:pt x="4013769" y="2675847"/>
                </a:lnTo>
                <a:lnTo>
                  <a:pt x="0" y="2675847"/>
                </a:lnTo>
                <a:close/>
              </a:path>
            </a:pathLst>
          </a:custGeom>
          <a:noFill/>
          <a:ln w="66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grpSp>
        <p:nvGrpSpPr>
          <p:cNvPr id="446" name="Graphic 404">
            <a:extLst>
              <a:ext uri="{FF2B5EF4-FFF2-40B4-BE49-F238E27FC236}">
                <a16:creationId xmlns:a16="http://schemas.microsoft.com/office/drawing/2014/main" id="{51EC6C9A-CB8D-4ABA-BB87-FD3C36E890E0}"/>
              </a:ext>
            </a:extLst>
          </p:cNvPr>
          <p:cNvGrpSpPr/>
          <p:nvPr/>
        </p:nvGrpSpPr>
        <p:grpSpPr>
          <a:xfrm>
            <a:off x="5127240" y="1763242"/>
            <a:ext cx="1870634" cy="1316851"/>
            <a:chOff x="5222995" y="4260170"/>
            <a:chExt cx="1870634" cy="1316851"/>
          </a:xfrm>
        </p:grpSpPr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9CCAD0E-8B92-4875-B29A-B9E4CF581CDB}"/>
                </a:ext>
              </a:extLst>
            </p:cNvPr>
            <p:cNvSpPr txBox="1"/>
            <p:nvPr/>
          </p:nvSpPr>
          <p:spPr>
            <a:xfrm>
              <a:off x="6057768" y="4339071"/>
              <a:ext cx="1035861" cy="27699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Unoptimized</a:t>
              </a:r>
            </a:p>
          </p:txBody>
        </p:sp>
        <p:grpSp>
          <p:nvGrpSpPr>
            <p:cNvPr id="448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5222995" y="4260170"/>
              <a:ext cx="864632" cy="1316851"/>
              <a:chOff x="5222995" y="4260170"/>
              <a:chExt cx="864632" cy="1316851"/>
            </a:xfrm>
          </p:grpSpPr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7E005410-2442-4C85-9613-EDC84AA7BE5B}"/>
                  </a:ext>
                </a:extLst>
              </p:cNvPr>
              <p:cNvSpPr/>
              <p:nvPr/>
            </p:nvSpPr>
            <p:spPr>
              <a:xfrm>
                <a:off x="5258116" y="4260170"/>
                <a:ext cx="829512" cy="1281730"/>
              </a:xfrm>
              <a:custGeom>
                <a:avLst/>
                <a:gdLst>
                  <a:gd name="connsiteX0" fmla="*/ 354550 w 829512"/>
                  <a:gd name="connsiteY0" fmla="*/ 200689 h 1281730"/>
                  <a:gd name="connsiteX1" fmla="*/ 829512 w 829512"/>
                  <a:gd name="connsiteY1" fmla="*/ 200689 h 1281730"/>
                  <a:gd name="connsiteX2" fmla="*/ 0 w 829512"/>
                  <a:gd name="connsiteY2" fmla="*/ 1281731 h 1281730"/>
                  <a:gd name="connsiteX3" fmla="*/ 272267 w 829512"/>
                  <a:gd name="connsiteY3" fmla="*/ 415425 h 1281730"/>
                  <a:gd name="connsiteX4" fmla="*/ 396025 w 829512"/>
                  <a:gd name="connsiteY4" fmla="*/ 0 h 1281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512" h="1281730">
                    <a:moveTo>
                      <a:pt x="354550" y="200689"/>
                    </a:moveTo>
                    <a:lnTo>
                      <a:pt x="829512" y="200689"/>
                    </a:lnTo>
                    <a:moveTo>
                      <a:pt x="0" y="1281731"/>
                    </a:moveTo>
                    <a:lnTo>
                      <a:pt x="272267" y="415425"/>
                    </a:lnTo>
                    <a:lnTo>
                      <a:pt x="396025" y="0"/>
                    </a:lnTo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16CE479-8053-4D11-9AAF-E8423731BFD0}"/>
                  </a:ext>
                </a:extLst>
              </p:cNvPr>
              <p:cNvSpPr/>
              <p:nvPr/>
            </p:nvSpPr>
            <p:spPr>
              <a:xfrm>
                <a:off x="5222995" y="5506780"/>
                <a:ext cx="70240" cy="70240"/>
              </a:xfrm>
              <a:custGeom>
                <a:avLst/>
                <a:gdLst>
                  <a:gd name="connsiteX0" fmla="*/ 70433 w 70240"/>
                  <a:gd name="connsiteY0" fmla="*/ 35342 h 70240"/>
                  <a:gd name="connsiteX1" fmla="*/ 35312 w 70240"/>
                  <a:gd name="connsiteY1" fmla="*/ 70463 h 70240"/>
                  <a:gd name="connsiteX2" fmla="*/ 192 w 70240"/>
                  <a:gd name="connsiteY2" fmla="*/ 35342 h 70240"/>
                  <a:gd name="connsiteX3" fmla="*/ 35312 w 70240"/>
                  <a:gd name="connsiteY3" fmla="*/ 222 h 70240"/>
                  <a:gd name="connsiteX4" fmla="*/ 70433 w 70240"/>
                  <a:gd name="connsiteY4" fmla="*/ 35342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433" y="35342"/>
                    </a:moveTo>
                    <a:cubicBezTo>
                      <a:pt x="70433" y="54739"/>
                      <a:pt x="54709" y="70463"/>
                      <a:pt x="35312" y="70463"/>
                    </a:cubicBezTo>
                    <a:cubicBezTo>
                      <a:pt x="15916" y="70463"/>
                      <a:pt x="192" y="54739"/>
                      <a:pt x="192" y="35342"/>
                    </a:cubicBezTo>
                    <a:cubicBezTo>
                      <a:pt x="192" y="15946"/>
                      <a:pt x="15916" y="222"/>
                      <a:pt x="35312" y="222"/>
                    </a:cubicBezTo>
                    <a:cubicBezTo>
                      <a:pt x="54709" y="222"/>
                      <a:pt x="70433" y="15946"/>
                      <a:pt x="70433" y="3534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A18B26DC-5B0C-4E0E-BAAD-B8F8C59231AC}"/>
                  </a:ext>
                </a:extLst>
              </p:cNvPr>
              <p:cNvSpPr/>
              <p:nvPr/>
            </p:nvSpPr>
            <p:spPr>
              <a:xfrm>
                <a:off x="5495263" y="4640475"/>
                <a:ext cx="70240" cy="70240"/>
              </a:xfrm>
              <a:custGeom>
                <a:avLst/>
                <a:gdLst>
                  <a:gd name="connsiteX0" fmla="*/ 70473 w 70240"/>
                  <a:gd name="connsiteY0" fmla="*/ 35213 h 70240"/>
                  <a:gd name="connsiteX1" fmla="*/ 35353 w 70240"/>
                  <a:gd name="connsiteY1" fmla="*/ 70333 h 70240"/>
                  <a:gd name="connsiteX2" fmla="*/ 232 w 70240"/>
                  <a:gd name="connsiteY2" fmla="*/ 35213 h 70240"/>
                  <a:gd name="connsiteX3" fmla="*/ 35353 w 70240"/>
                  <a:gd name="connsiteY3" fmla="*/ 92 h 70240"/>
                  <a:gd name="connsiteX4" fmla="*/ 70473 w 70240"/>
                  <a:gd name="connsiteY4" fmla="*/ 35213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473" y="35213"/>
                    </a:moveTo>
                    <a:cubicBezTo>
                      <a:pt x="70473" y="54609"/>
                      <a:pt x="54749" y="70333"/>
                      <a:pt x="35353" y="70333"/>
                    </a:cubicBezTo>
                    <a:cubicBezTo>
                      <a:pt x="15956" y="70333"/>
                      <a:pt x="232" y="54609"/>
                      <a:pt x="232" y="35213"/>
                    </a:cubicBezTo>
                    <a:cubicBezTo>
                      <a:pt x="232" y="15816"/>
                      <a:pt x="15956" y="92"/>
                      <a:pt x="35353" y="92"/>
                    </a:cubicBezTo>
                    <a:cubicBezTo>
                      <a:pt x="54749" y="92"/>
                      <a:pt x="70473" y="15816"/>
                      <a:pt x="70473" y="3521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D8C6235F-1420-4FAC-A4AF-280A3B984F44}"/>
                  </a:ext>
                </a:extLst>
              </p:cNvPr>
              <p:cNvSpPr/>
              <p:nvPr/>
            </p:nvSpPr>
            <p:spPr>
              <a:xfrm>
                <a:off x="5815026" y="4425738"/>
                <a:ext cx="70240" cy="70240"/>
              </a:xfrm>
              <a:custGeom>
                <a:avLst/>
                <a:gdLst>
                  <a:gd name="connsiteX0" fmla="*/ 70521 w 70240"/>
                  <a:gd name="connsiteY0" fmla="*/ 35181 h 70240"/>
                  <a:gd name="connsiteX1" fmla="*/ 35401 w 70240"/>
                  <a:gd name="connsiteY1" fmla="*/ 70301 h 70240"/>
                  <a:gd name="connsiteX2" fmla="*/ 280 w 70240"/>
                  <a:gd name="connsiteY2" fmla="*/ 35181 h 70240"/>
                  <a:gd name="connsiteX3" fmla="*/ 35401 w 70240"/>
                  <a:gd name="connsiteY3" fmla="*/ 60 h 70240"/>
                  <a:gd name="connsiteX4" fmla="*/ 70521 w 70240"/>
                  <a:gd name="connsiteY4" fmla="*/ 35181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521" y="35181"/>
                    </a:moveTo>
                    <a:cubicBezTo>
                      <a:pt x="70521" y="54577"/>
                      <a:pt x="54797" y="70301"/>
                      <a:pt x="35401" y="70301"/>
                    </a:cubicBezTo>
                    <a:cubicBezTo>
                      <a:pt x="16004" y="70301"/>
                      <a:pt x="280" y="54577"/>
                      <a:pt x="280" y="35181"/>
                    </a:cubicBezTo>
                    <a:cubicBezTo>
                      <a:pt x="280" y="15784"/>
                      <a:pt x="16004" y="60"/>
                      <a:pt x="35401" y="60"/>
                    </a:cubicBezTo>
                    <a:cubicBezTo>
                      <a:pt x="54797" y="60"/>
                      <a:pt x="70521" y="15784"/>
                      <a:pt x="70521" y="35181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68" name="Graphic 404">
            <a:extLst>
              <a:ext uri="{FF2B5EF4-FFF2-40B4-BE49-F238E27FC236}">
                <a16:creationId xmlns:a16="http://schemas.microsoft.com/office/drawing/2014/main" id="{51EC6C9A-CB8D-4ABA-BB87-FD3C36E890E0}"/>
              </a:ext>
            </a:extLst>
          </p:cNvPr>
          <p:cNvGrpSpPr/>
          <p:nvPr/>
        </p:nvGrpSpPr>
        <p:grpSpPr>
          <a:xfrm>
            <a:off x="5127240" y="2242497"/>
            <a:ext cx="2519977" cy="1140635"/>
            <a:chOff x="5222995" y="4739425"/>
            <a:chExt cx="2519977" cy="1140635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C58D3894-99C3-4012-AD50-5981EAB67466}"/>
                </a:ext>
              </a:extLst>
            </p:cNvPr>
            <p:cNvSpPr txBox="1"/>
            <p:nvPr/>
          </p:nvSpPr>
          <p:spPr>
            <a:xfrm>
              <a:off x="6046573" y="4739425"/>
              <a:ext cx="1242648" cy="27699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Full REBOUND</a:t>
              </a:r>
            </a:p>
          </p:txBody>
        </p:sp>
        <p:grpSp>
          <p:nvGrpSpPr>
            <p:cNvPr id="470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5222995" y="4827115"/>
              <a:ext cx="2519977" cy="1052945"/>
              <a:chOff x="5222995" y="4827115"/>
              <a:chExt cx="2519977" cy="1052945"/>
            </a:xfrm>
          </p:grpSpPr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E3F023B4-C551-4685-914F-12AD3E260797}"/>
                  </a:ext>
                </a:extLst>
              </p:cNvPr>
              <p:cNvSpPr/>
              <p:nvPr/>
            </p:nvSpPr>
            <p:spPr>
              <a:xfrm>
                <a:off x="5258116" y="4862236"/>
                <a:ext cx="2449737" cy="982704"/>
              </a:xfrm>
              <a:custGeom>
                <a:avLst/>
                <a:gdLst>
                  <a:gd name="connsiteX0" fmla="*/ 354550 w 2449737"/>
                  <a:gd name="connsiteY0" fmla="*/ 0 h 982704"/>
                  <a:gd name="connsiteX1" fmla="*/ 829512 w 2449737"/>
                  <a:gd name="connsiteY1" fmla="*/ 0 h 982704"/>
                  <a:gd name="connsiteX2" fmla="*/ 0 w 2449737"/>
                  <a:gd name="connsiteY2" fmla="*/ 982705 h 982704"/>
                  <a:gd name="connsiteX3" fmla="*/ 272267 w 2449737"/>
                  <a:gd name="connsiteY3" fmla="*/ 895740 h 982704"/>
                  <a:gd name="connsiteX4" fmla="*/ 544535 w 2449737"/>
                  <a:gd name="connsiteY4" fmla="*/ 852926 h 982704"/>
                  <a:gd name="connsiteX5" fmla="*/ 816802 w 2449737"/>
                  <a:gd name="connsiteY5" fmla="*/ 809444 h 982704"/>
                  <a:gd name="connsiteX6" fmla="*/ 1089069 w 2449737"/>
                  <a:gd name="connsiteY6" fmla="*/ 765961 h 982704"/>
                  <a:gd name="connsiteX7" fmla="*/ 1360668 w 2449737"/>
                  <a:gd name="connsiteY7" fmla="*/ 731844 h 982704"/>
                  <a:gd name="connsiteX8" fmla="*/ 1632935 w 2449737"/>
                  <a:gd name="connsiteY8" fmla="*/ 714451 h 982704"/>
                  <a:gd name="connsiteX9" fmla="*/ 1905202 w 2449737"/>
                  <a:gd name="connsiteY9" fmla="*/ 688362 h 982704"/>
                  <a:gd name="connsiteX10" fmla="*/ 2177470 w 2449737"/>
                  <a:gd name="connsiteY10" fmla="*/ 679665 h 982704"/>
                  <a:gd name="connsiteX11" fmla="*/ 2449737 w 2449737"/>
                  <a:gd name="connsiteY11" fmla="*/ 679665 h 98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49737" h="982704">
                    <a:moveTo>
                      <a:pt x="354550" y="0"/>
                    </a:moveTo>
                    <a:lnTo>
                      <a:pt x="829512" y="0"/>
                    </a:lnTo>
                    <a:moveTo>
                      <a:pt x="0" y="982705"/>
                    </a:moveTo>
                    <a:lnTo>
                      <a:pt x="272267" y="895740"/>
                    </a:lnTo>
                    <a:lnTo>
                      <a:pt x="544535" y="852926"/>
                    </a:lnTo>
                    <a:lnTo>
                      <a:pt x="816802" y="809444"/>
                    </a:lnTo>
                    <a:lnTo>
                      <a:pt x="1089069" y="765961"/>
                    </a:lnTo>
                    <a:lnTo>
                      <a:pt x="1360668" y="731844"/>
                    </a:lnTo>
                    <a:lnTo>
                      <a:pt x="1632935" y="714451"/>
                    </a:lnTo>
                    <a:lnTo>
                      <a:pt x="1905202" y="688362"/>
                    </a:lnTo>
                    <a:lnTo>
                      <a:pt x="2177470" y="679665"/>
                    </a:lnTo>
                    <a:lnTo>
                      <a:pt x="2449737" y="679665"/>
                    </a:lnTo>
                  </a:path>
                </a:pathLst>
              </a:custGeom>
              <a:noFill/>
              <a:ln w="38100" cap="flat">
                <a:solidFill>
                  <a:srgbClr val="00AA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DD09B7B0-EE6B-48A2-9654-A193D6EA4B16}"/>
                  </a:ext>
                </a:extLst>
              </p:cNvPr>
              <p:cNvSpPr/>
              <p:nvPr/>
            </p:nvSpPr>
            <p:spPr>
              <a:xfrm>
                <a:off x="5222995" y="5809820"/>
                <a:ext cx="70240" cy="70240"/>
              </a:xfrm>
              <a:custGeom>
                <a:avLst/>
                <a:gdLst>
                  <a:gd name="connsiteX0" fmla="*/ 70433 w 70240"/>
                  <a:gd name="connsiteY0" fmla="*/ 35387 h 70240"/>
                  <a:gd name="connsiteX1" fmla="*/ 35312 w 70240"/>
                  <a:gd name="connsiteY1" fmla="*/ 70508 h 70240"/>
                  <a:gd name="connsiteX2" fmla="*/ 192 w 70240"/>
                  <a:gd name="connsiteY2" fmla="*/ 35387 h 70240"/>
                  <a:gd name="connsiteX3" fmla="*/ 35312 w 70240"/>
                  <a:gd name="connsiteY3" fmla="*/ 267 h 70240"/>
                  <a:gd name="connsiteX4" fmla="*/ 70433 w 70240"/>
                  <a:gd name="connsiteY4" fmla="*/ 35387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433" y="35387"/>
                    </a:moveTo>
                    <a:cubicBezTo>
                      <a:pt x="70433" y="54784"/>
                      <a:pt x="54709" y="70508"/>
                      <a:pt x="35312" y="70508"/>
                    </a:cubicBezTo>
                    <a:cubicBezTo>
                      <a:pt x="15916" y="70508"/>
                      <a:pt x="192" y="54784"/>
                      <a:pt x="192" y="35387"/>
                    </a:cubicBezTo>
                    <a:cubicBezTo>
                      <a:pt x="192" y="15991"/>
                      <a:pt x="15916" y="267"/>
                      <a:pt x="35312" y="267"/>
                    </a:cubicBezTo>
                    <a:cubicBezTo>
                      <a:pt x="54709" y="267"/>
                      <a:pt x="70433" y="15991"/>
                      <a:pt x="70433" y="35387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C65F5F9E-E1A4-4760-AB0A-EF729594135F}"/>
                  </a:ext>
                </a:extLst>
              </p:cNvPr>
              <p:cNvSpPr/>
              <p:nvPr/>
            </p:nvSpPr>
            <p:spPr>
              <a:xfrm>
                <a:off x="5495263" y="5722855"/>
                <a:ext cx="70240" cy="70240"/>
              </a:xfrm>
              <a:custGeom>
                <a:avLst/>
                <a:gdLst>
                  <a:gd name="connsiteX0" fmla="*/ 70473 w 70240"/>
                  <a:gd name="connsiteY0" fmla="*/ 35374 h 70240"/>
                  <a:gd name="connsiteX1" fmla="*/ 35353 w 70240"/>
                  <a:gd name="connsiteY1" fmla="*/ 70495 h 70240"/>
                  <a:gd name="connsiteX2" fmla="*/ 232 w 70240"/>
                  <a:gd name="connsiteY2" fmla="*/ 35374 h 70240"/>
                  <a:gd name="connsiteX3" fmla="*/ 35353 w 70240"/>
                  <a:gd name="connsiteY3" fmla="*/ 254 h 70240"/>
                  <a:gd name="connsiteX4" fmla="*/ 70473 w 70240"/>
                  <a:gd name="connsiteY4" fmla="*/ 35374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473" y="35374"/>
                    </a:moveTo>
                    <a:cubicBezTo>
                      <a:pt x="70473" y="54771"/>
                      <a:pt x="54749" y="70495"/>
                      <a:pt x="35353" y="70495"/>
                    </a:cubicBezTo>
                    <a:cubicBezTo>
                      <a:pt x="15956" y="70495"/>
                      <a:pt x="232" y="54771"/>
                      <a:pt x="232" y="35374"/>
                    </a:cubicBezTo>
                    <a:cubicBezTo>
                      <a:pt x="232" y="15978"/>
                      <a:pt x="15956" y="254"/>
                      <a:pt x="35353" y="254"/>
                    </a:cubicBezTo>
                    <a:cubicBezTo>
                      <a:pt x="54749" y="254"/>
                      <a:pt x="70473" y="15978"/>
                      <a:pt x="70473" y="35374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E4A61600-521D-4534-A36F-EF49566D7C88}"/>
                  </a:ext>
                </a:extLst>
              </p:cNvPr>
              <p:cNvSpPr/>
              <p:nvPr/>
            </p:nvSpPr>
            <p:spPr>
              <a:xfrm>
                <a:off x="5767530" y="5680041"/>
                <a:ext cx="70240" cy="70240"/>
              </a:xfrm>
              <a:custGeom>
                <a:avLst/>
                <a:gdLst>
                  <a:gd name="connsiteX0" fmla="*/ 70514 w 70240"/>
                  <a:gd name="connsiteY0" fmla="*/ 35368 h 70240"/>
                  <a:gd name="connsiteX1" fmla="*/ 35394 w 70240"/>
                  <a:gd name="connsiteY1" fmla="*/ 70489 h 70240"/>
                  <a:gd name="connsiteX2" fmla="*/ 273 w 70240"/>
                  <a:gd name="connsiteY2" fmla="*/ 35368 h 70240"/>
                  <a:gd name="connsiteX3" fmla="*/ 35394 w 70240"/>
                  <a:gd name="connsiteY3" fmla="*/ 248 h 70240"/>
                  <a:gd name="connsiteX4" fmla="*/ 70514 w 70240"/>
                  <a:gd name="connsiteY4" fmla="*/ 35368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514" y="35368"/>
                    </a:moveTo>
                    <a:cubicBezTo>
                      <a:pt x="70514" y="54765"/>
                      <a:pt x="54790" y="70489"/>
                      <a:pt x="35394" y="70489"/>
                    </a:cubicBezTo>
                    <a:cubicBezTo>
                      <a:pt x="15997" y="70489"/>
                      <a:pt x="273" y="54765"/>
                      <a:pt x="273" y="35368"/>
                    </a:cubicBezTo>
                    <a:cubicBezTo>
                      <a:pt x="273" y="15972"/>
                      <a:pt x="15997" y="248"/>
                      <a:pt x="35394" y="248"/>
                    </a:cubicBezTo>
                    <a:cubicBezTo>
                      <a:pt x="54790" y="248"/>
                      <a:pt x="70514" y="15972"/>
                      <a:pt x="70514" y="35368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1D09BBF2-66FE-400D-A3D5-2026A666A4A1}"/>
                  </a:ext>
                </a:extLst>
              </p:cNvPr>
              <p:cNvSpPr/>
              <p:nvPr/>
            </p:nvSpPr>
            <p:spPr>
              <a:xfrm>
                <a:off x="6039797" y="5636559"/>
                <a:ext cx="70240" cy="70240"/>
              </a:xfrm>
              <a:custGeom>
                <a:avLst/>
                <a:gdLst>
                  <a:gd name="connsiteX0" fmla="*/ 70555 w 70240"/>
                  <a:gd name="connsiteY0" fmla="*/ 35362 h 70240"/>
                  <a:gd name="connsiteX1" fmla="*/ 35434 w 70240"/>
                  <a:gd name="connsiteY1" fmla="*/ 70482 h 70240"/>
                  <a:gd name="connsiteX2" fmla="*/ 314 w 70240"/>
                  <a:gd name="connsiteY2" fmla="*/ 35362 h 70240"/>
                  <a:gd name="connsiteX3" fmla="*/ 35434 w 70240"/>
                  <a:gd name="connsiteY3" fmla="*/ 241 h 70240"/>
                  <a:gd name="connsiteX4" fmla="*/ 70555 w 70240"/>
                  <a:gd name="connsiteY4" fmla="*/ 35362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555" y="35362"/>
                    </a:moveTo>
                    <a:cubicBezTo>
                      <a:pt x="70555" y="54758"/>
                      <a:pt x="54831" y="70482"/>
                      <a:pt x="35434" y="70482"/>
                    </a:cubicBezTo>
                    <a:cubicBezTo>
                      <a:pt x="16038" y="70482"/>
                      <a:pt x="314" y="54758"/>
                      <a:pt x="314" y="35362"/>
                    </a:cubicBezTo>
                    <a:cubicBezTo>
                      <a:pt x="314" y="15965"/>
                      <a:pt x="16038" y="241"/>
                      <a:pt x="35434" y="241"/>
                    </a:cubicBezTo>
                    <a:cubicBezTo>
                      <a:pt x="54831" y="241"/>
                      <a:pt x="70555" y="15965"/>
                      <a:pt x="70555" y="35362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1B76B0E2-1607-4371-8EF6-5CCB5736F34C}"/>
                  </a:ext>
                </a:extLst>
              </p:cNvPr>
              <p:cNvSpPr/>
              <p:nvPr/>
            </p:nvSpPr>
            <p:spPr>
              <a:xfrm>
                <a:off x="6312065" y="5593076"/>
                <a:ext cx="70240" cy="70240"/>
              </a:xfrm>
              <a:custGeom>
                <a:avLst/>
                <a:gdLst>
                  <a:gd name="connsiteX0" fmla="*/ 70595 w 70240"/>
                  <a:gd name="connsiteY0" fmla="*/ 35355 h 70240"/>
                  <a:gd name="connsiteX1" fmla="*/ 35475 w 70240"/>
                  <a:gd name="connsiteY1" fmla="*/ 70476 h 70240"/>
                  <a:gd name="connsiteX2" fmla="*/ 355 w 70240"/>
                  <a:gd name="connsiteY2" fmla="*/ 35355 h 70240"/>
                  <a:gd name="connsiteX3" fmla="*/ 35475 w 70240"/>
                  <a:gd name="connsiteY3" fmla="*/ 235 h 70240"/>
                  <a:gd name="connsiteX4" fmla="*/ 70595 w 70240"/>
                  <a:gd name="connsiteY4" fmla="*/ 35355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595" y="35355"/>
                    </a:moveTo>
                    <a:cubicBezTo>
                      <a:pt x="70595" y="54752"/>
                      <a:pt x="54871" y="70476"/>
                      <a:pt x="35475" y="70476"/>
                    </a:cubicBezTo>
                    <a:cubicBezTo>
                      <a:pt x="16078" y="70476"/>
                      <a:pt x="355" y="54752"/>
                      <a:pt x="355" y="35355"/>
                    </a:cubicBezTo>
                    <a:cubicBezTo>
                      <a:pt x="355" y="15959"/>
                      <a:pt x="16078" y="235"/>
                      <a:pt x="35475" y="235"/>
                    </a:cubicBezTo>
                    <a:cubicBezTo>
                      <a:pt x="54871" y="235"/>
                      <a:pt x="70595" y="15959"/>
                      <a:pt x="70595" y="35355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1D3ABF50-0CEC-4EF1-94F1-15AC3D00A561}"/>
                  </a:ext>
                </a:extLst>
              </p:cNvPr>
              <p:cNvSpPr/>
              <p:nvPr/>
            </p:nvSpPr>
            <p:spPr>
              <a:xfrm>
                <a:off x="6583663" y="5558959"/>
                <a:ext cx="70240" cy="70240"/>
              </a:xfrm>
              <a:custGeom>
                <a:avLst/>
                <a:gdLst>
                  <a:gd name="connsiteX0" fmla="*/ 70636 w 70240"/>
                  <a:gd name="connsiteY0" fmla="*/ 35350 h 70240"/>
                  <a:gd name="connsiteX1" fmla="*/ 35516 w 70240"/>
                  <a:gd name="connsiteY1" fmla="*/ 70470 h 70240"/>
                  <a:gd name="connsiteX2" fmla="*/ 395 w 70240"/>
                  <a:gd name="connsiteY2" fmla="*/ 35350 h 70240"/>
                  <a:gd name="connsiteX3" fmla="*/ 35516 w 70240"/>
                  <a:gd name="connsiteY3" fmla="*/ 230 h 70240"/>
                  <a:gd name="connsiteX4" fmla="*/ 70636 w 70240"/>
                  <a:gd name="connsiteY4" fmla="*/ 35350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636" y="35350"/>
                    </a:moveTo>
                    <a:cubicBezTo>
                      <a:pt x="70636" y="54747"/>
                      <a:pt x="54912" y="70470"/>
                      <a:pt x="35516" y="70470"/>
                    </a:cubicBezTo>
                    <a:cubicBezTo>
                      <a:pt x="16119" y="70470"/>
                      <a:pt x="395" y="54747"/>
                      <a:pt x="395" y="35350"/>
                    </a:cubicBezTo>
                    <a:cubicBezTo>
                      <a:pt x="395" y="15953"/>
                      <a:pt x="16119" y="230"/>
                      <a:pt x="35516" y="230"/>
                    </a:cubicBezTo>
                    <a:cubicBezTo>
                      <a:pt x="54912" y="230"/>
                      <a:pt x="70636" y="15953"/>
                      <a:pt x="70636" y="35350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42C9E7C7-4387-42AD-BCAD-E002D42EEB94}"/>
                  </a:ext>
                </a:extLst>
              </p:cNvPr>
              <p:cNvSpPr/>
              <p:nvPr/>
            </p:nvSpPr>
            <p:spPr>
              <a:xfrm>
                <a:off x="6855930" y="5541566"/>
                <a:ext cx="70240" cy="70240"/>
              </a:xfrm>
              <a:custGeom>
                <a:avLst/>
                <a:gdLst>
                  <a:gd name="connsiteX0" fmla="*/ 70677 w 70240"/>
                  <a:gd name="connsiteY0" fmla="*/ 35347 h 70240"/>
                  <a:gd name="connsiteX1" fmla="*/ 35556 w 70240"/>
                  <a:gd name="connsiteY1" fmla="*/ 70468 h 70240"/>
                  <a:gd name="connsiteX2" fmla="*/ 436 w 70240"/>
                  <a:gd name="connsiteY2" fmla="*/ 35347 h 70240"/>
                  <a:gd name="connsiteX3" fmla="*/ 35556 w 70240"/>
                  <a:gd name="connsiteY3" fmla="*/ 227 h 70240"/>
                  <a:gd name="connsiteX4" fmla="*/ 70677 w 70240"/>
                  <a:gd name="connsiteY4" fmla="*/ 35347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677" y="35347"/>
                    </a:moveTo>
                    <a:cubicBezTo>
                      <a:pt x="70677" y="54744"/>
                      <a:pt x="54953" y="70468"/>
                      <a:pt x="35556" y="70468"/>
                    </a:cubicBezTo>
                    <a:cubicBezTo>
                      <a:pt x="16160" y="70468"/>
                      <a:pt x="436" y="54744"/>
                      <a:pt x="436" y="35347"/>
                    </a:cubicBezTo>
                    <a:cubicBezTo>
                      <a:pt x="436" y="15951"/>
                      <a:pt x="16160" y="227"/>
                      <a:pt x="35556" y="227"/>
                    </a:cubicBezTo>
                    <a:cubicBezTo>
                      <a:pt x="54953" y="227"/>
                      <a:pt x="70677" y="15951"/>
                      <a:pt x="70677" y="35347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7A5BA81-0B3C-4CE6-A93C-60FF802A55F8}"/>
                  </a:ext>
                </a:extLst>
              </p:cNvPr>
              <p:cNvSpPr/>
              <p:nvPr/>
            </p:nvSpPr>
            <p:spPr>
              <a:xfrm>
                <a:off x="7128198" y="5515477"/>
                <a:ext cx="70240" cy="70240"/>
              </a:xfrm>
              <a:custGeom>
                <a:avLst/>
                <a:gdLst>
                  <a:gd name="connsiteX0" fmla="*/ 70717 w 70240"/>
                  <a:gd name="connsiteY0" fmla="*/ 35343 h 70240"/>
                  <a:gd name="connsiteX1" fmla="*/ 35597 w 70240"/>
                  <a:gd name="connsiteY1" fmla="*/ 70464 h 70240"/>
                  <a:gd name="connsiteX2" fmla="*/ 477 w 70240"/>
                  <a:gd name="connsiteY2" fmla="*/ 35343 h 70240"/>
                  <a:gd name="connsiteX3" fmla="*/ 35597 w 70240"/>
                  <a:gd name="connsiteY3" fmla="*/ 223 h 70240"/>
                  <a:gd name="connsiteX4" fmla="*/ 70717 w 70240"/>
                  <a:gd name="connsiteY4" fmla="*/ 35343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717" y="35343"/>
                    </a:moveTo>
                    <a:cubicBezTo>
                      <a:pt x="70717" y="54740"/>
                      <a:pt x="54993" y="70464"/>
                      <a:pt x="35597" y="70464"/>
                    </a:cubicBezTo>
                    <a:cubicBezTo>
                      <a:pt x="16200" y="70464"/>
                      <a:pt x="477" y="54740"/>
                      <a:pt x="477" y="35343"/>
                    </a:cubicBezTo>
                    <a:cubicBezTo>
                      <a:pt x="477" y="15947"/>
                      <a:pt x="16200" y="223"/>
                      <a:pt x="35597" y="223"/>
                    </a:cubicBezTo>
                    <a:cubicBezTo>
                      <a:pt x="54993" y="223"/>
                      <a:pt x="70717" y="15947"/>
                      <a:pt x="70717" y="35343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421FC761-C9C9-43AC-8152-EB1910E10C55}"/>
                  </a:ext>
                </a:extLst>
              </p:cNvPr>
              <p:cNvSpPr/>
              <p:nvPr/>
            </p:nvSpPr>
            <p:spPr>
              <a:xfrm>
                <a:off x="7400465" y="5506780"/>
                <a:ext cx="70240" cy="70240"/>
              </a:xfrm>
              <a:custGeom>
                <a:avLst/>
                <a:gdLst>
                  <a:gd name="connsiteX0" fmla="*/ 70758 w 70240"/>
                  <a:gd name="connsiteY0" fmla="*/ 35342 h 70240"/>
                  <a:gd name="connsiteX1" fmla="*/ 35638 w 70240"/>
                  <a:gd name="connsiteY1" fmla="*/ 70463 h 70240"/>
                  <a:gd name="connsiteX2" fmla="*/ 517 w 70240"/>
                  <a:gd name="connsiteY2" fmla="*/ 35342 h 70240"/>
                  <a:gd name="connsiteX3" fmla="*/ 35638 w 70240"/>
                  <a:gd name="connsiteY3" fmla="*/ 222 h 70240"/>
                  <a:gd name="connsiteX4" fmla="*/ 70758 w 70240"/>
                  <a:gd name="connsiteY4" fmla="*/ 35342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758" y="35342"/>
                    </a:moveTo>
                    <a:cubicBezTo>
                      <a:pt x="70758" y="54739"/>
                      <a:pt x="55034" y="70463"/>
                      <a:pt x="35638" y="70463"/>
                    </a:cubicBezTo>
                    <a:cubicBezTo>
                      <a:pt x="16241" y="70463"/>
                      <a:pt x="517" y="54739"/>
                      <a:pt x="517" y="35342"/>
                    </a:cubicBezTo>
                    <a:cubicBezTo>
                      <a:pt x="517" y="15946"/>
                      <a:pt x="16241" y="222"/>
                      <a:pt x="35638" y="222"/>
                    </a:cubicBezTo>
                    <a:cubicBezTo>
                      <a:pt x="55034" y="222"/>
                      <a:pt x="70758" y="15946"/>
                      <a:pt x="70758" y="35342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53A2EA61-313D-488E-8967-996E6B574176}"/>
                  </a:ext>
                </a:extLst>
              </p:cNvPr>
              <p:cNvSpPr/>
              <p:nvPr/>
            </p:nvSpPr>
            <p:spPr>
              <a:xfrm>
                <a:off x="7672732" y="5506780"/>
                <a:ext cx="70240" cy="70240"/>
              </a:xfrm>
              <a:custGeom>
                <a:avLst/>
                <a:gdLst>
                  <a:gd name="connsiteX0" fmla="*/ 70799 w 70240"/>
                  <a:gd name="connsiteY0" fmla="*/ 35342 h 70240"/>
                  <a:gd name="connsiteX1" fmla="*/ 35678 w 70240"/>
                  <a:gd name="connsiteY1" fmla="*/ 70463 h 70240"/>
                  <a:gd name="connsiteX2" fmla="*/ 558 w 70240"/>
                  <a:gd name="connsiteY2" fmla="*/ 35342 h 70240"/>
                  <a:gd name="connsiteX3" fmla="*/ 35678 w 70240"/>
                  <a:gd name="connsiteY3" fmla="*/ 222 h 70240"/>
                  <a:gd name="connsiteX4" fmla="*/ 70799 w 70240"/>
                  <a:gd name="connsiteY4" fmla="*/ 35342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799" y="35342"/>
                    </a:moveTo>
                    <a:cubicBezTo>
                      <a:pt x="70799" y="54739"/>
                      <a:pt x="55075" y="70463"/>
                      <a:pt x="35678" y="70463"/>
                    </a:cubicBezTo>
                    <a:cubicBezTo>
                      <a:pt x="16282" y="70463"/>
                      <a:pt x="558" y="54739"/>
                      <a:pt x="558" y="35342"/>
                    </a:cubicBezTo>
                    <a:cubicBezTo>
                      <a:pt x="558" y="15946"/>
                      <a:pt x="16282" y="222"/>
                      <a:pt x="35678" y="222"/>
                    </a:cubicBezTo>
                    <a:cubicBezTo>
                      <a:pt x="55075" y="222"/>
                      <a:pt x="70799" y="15946"/>
                      <a:pt x="70799" y="35342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147CF39D-24AF-41BF-8F7C-101E0EB91379}"/>
                  </a:ext>
                </a:extLst>
              </p:cNvPr>
              <p:cNvSpPr/>
              <p:nvPr/>
            </p:nvSpPr>
            <p:spPr>
              <a:xfrm>
                <a:off x="5815026" y="4827115"/>
                <a:ext cx="70240" cy="70240"/>
              </a:xfrm>
              <a:custGeom>
                <a:avLst/>
                <a:gdLst>
                  <a:gd name="connsiteX0" fmla="*/ 70521 w 70240"/>
                  <a:gd name="connsiteY0" fmla="*/ 35241 h 70240"/>
                  <a:gd name="connsiteX1" fmla="*/ 35401 w 70240"/>
                  <a:gd name="connsiteY1" fmla="*/ 70361 h 70240"/>
                  <a:gd name="connsiteX2" fmla="*/ 280 w 70240"/>
                  <a:gd name="connsiteY2" fmla="*/ 35241 h 70240"/>
                  <a:gd name="connsiteX3" fmla="*/ 35401 w 70240"/>
                  <a:gd name="connsiteY3" fmla="*/ 120 h 70240"/>
                  <a:gd name="connsiteX4" fmla="*/ 70521 w 70240"/>
                  <a:gd name="connsiteY4" fmla="*/ 35241 h 7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0" h="70240">
                    <a:moveTo>
                      <a:pt x="70521" y="35241"/>
                    </a:moveTo>
                    <a:cubicBezTo>
                      <a:pt x="70521" y="54637"/>
                      <a:pt x="54797" y="70361"/>
                      <a:pt x="35401" y="70361"/>
                    </a:cubicBezTo>
                    <a:cubicBezTo>
                      <a:pt x="16004" y="70361"/>
                      <a:pt x="280" y="54637"/>
                      <a:pt x="280" y="35241"/>
                    </a:cubicBezTo>
                    <a:cubicBezTo>
                      <a:pt x="280" y="15844"/>
                      <a:pt x="16004" y="120"/>
                      <a:pt x="35401" y="120"/>
                    </a:cubicBezTo>
                    <a:cubicBezTo>
                      <a:pt x="54797" y="120"/>
                      <a:pt x="70521" y="15844"/>
                      <a:pt x="70521" y="35241"/>
                    </a:cubicBezTo>
                    <a:close/>
                  </a:path>
                </a:pathLst>
              </a:custGeom>
              <a:solidFill>
                <a:srgbClr val="00AA0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881980D-663A-4529-8036-B8DC2744FB50}"/>
              </a:ext>
            </a:extLst>
          </p:cNvPr>
          <p:cNvGrpSpPr/>
          <p:nvPr/>
        </p:nvGrpSpPr>
        <p:grpSpPr>
          <a:xfrm>
            <a:off x="4041371" y="1555376"/>
            <a:ext cx="3814170" cy="2477105"/>
            <a:chOff x="4137126" y="4052304"/>
            <a:chExt cx="3814170" cy="2477105"/>
          </a:xfrm>
        </p:grpSpPr>
        <p:grpSp>
          <p:nvGrpSpPr>
            <p:cNvPr id="408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4695269" y="5816841"/>
              <a:ext cx="390923" cy="307777"/>
              <a:chOff x="4695269" y="5816841"/>
              <a:chExt cx="390923" cy="307777"/>
            </a:xfrm>
          </p:grpSpPr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478B2837-7632-413A-9DD3-D94FA1743C36}"/>
                  </a:ext>
                </a:extLst>
              </p:cNvPr>
              <p:cNvSpPr/>
              <p:nvPr/>
            </p:nvSpPr>
            <p:spPr>
              <a:xfrm>
                <a:off x="4985848" y="5992112"/>
                <a:ext cx="100344" cy="6689"/>
              </a:xfrm>
              <a:custGeom>
                <a:avLst/>
                <a:gdLst>
                  <a:gd name="connsiteX0" fmla="*/ 0 w 100344"/>
                  <a:gd name="connsiteY0" fmla="*/ 0 h 6689"/>
                  <a:gd name="connsiteX1" fmla="*/ 100344 w 100344"/>
                  <a:gd name="connsiteY1" fmla="*/ 0 h 6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344" h="6689">
                    <a:moveTo>
                      <a:pt x="0" y="0"/>
                    </a:moveTo>
                    <a:lnTo>
                      <a:pt x="100344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782B4DE8-3FEF-48BF-8ECB-6C4D555297AA}"/>
                  </a:ext>
                </a:extLst>
              </p:cNvPr>
              <p:cNvSpPr txBox="1"/>
              <p:nvPr/>
            </p:nvSpPr>
            <p:spPr>
              <a:xfrm>
                <a:off x="4695269" y="58168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</p:grpSp>
        <p:grpSp>
          <p:nvGrpSpPr>
            <p:cNvPr id="411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4621683" y="5393992"/>
              <a:ext cx="464509" cy="307777"/>
              <a:chOff x="4621683" y="5393992"/>
              <a:chExt cx="464509" cy="307777"/>
            </a:xfrm>
          </p:grpSpPr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5813BC2A-D272-45BD-8081-1221BDEECC91}"/>
                  </a:ext>
                </a:extLst>
              </p:cNvPr>
              <p:cNvSpPr/>
              <p:nvPr/>
            </p:nvSpPr>
            <p:spPr>
              <a:xfrm>
                <a:off x="4985848" y="5559294"/>
                <a:ext cx="100344" cy="6689"/>
              </a:xfrm>
              <a:custGeom>
                <a:avLst/>
                <a:gdLst>
                  <a:gd name="connsiteX0" fmla="*/ 0 w 100344"/>
                  <a:gd name="connsiteY0" fmla="*/ 0 h 6689"/>
                  <a:gd name="connsiteX1" fmla="*/ 100344 w 100344"/>
                  <a:gd name="connsiteY1" fmla="*/ 0 h 6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344" h="6689">
                    <a:moveTo>
                      <a:pt x="0" y="0"/>
                    </a:moveTo>
                    <a:lnTo>
                      <a:pt x="100344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0059ED07-A9A1-4960-AAD9-7678BD963958}"/>
                  </a:ext>
                </a:extLst>
              </p:cNvPr>
              <p:cNvSpPr txBox="1"/>
              <p:nvPr/>
            </p:nvSpPr>
            <p:spPr>
              <a:xfrm>
                <a:off x="4621683" y="5393992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50</a:t>
                </a:r>
              </a:p>
            </p:txBody>
          </p:sp>
        </p:grpSp>
        <p:grpSp>
          <p:nvGrpSpPr>
            <p:cNvPr id="414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4548097" y="4960505"/>
              <a:ext cx="538095" cy="307777"/>
              <a:chOff x="4548097" y="4960505"/>
              <a:chExt cx="538095" cy="307777"/>
            </a:xfrm>
          </p:grpSpPr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833748FB-E974-4B38-A77D-608B3F92FA69}"/>
                  </a:ext>
                </a:extLst>
              </p:cNvPr>
              <p:cNvSpPr/>
              <p:nvPr/>
            </p:nvSpPr>
            <p:spPr>
              <a:xfrm>
                <a:off x="4985848" y="5125806"/>
                <a:ext cx="100344" cy="6689"/>
              </a:xfrm>
              <a:custGeom>
                <a:avLst/>
                <a:gdLst>
                  <a:gd name="connsiteX0" fmla="*/ 0 w 100344"/>
                  <a:gd name="connsiteY0" fmla="*/ 0 h 6689"/>
                  <a:gd name="connsiteX1" fmla="*/ 100344 w 100344"/>
                  <a:gd name="connsiteY1" fmla="*/ 0 h 6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344" h="6689">
                    <a:moveTo>
                      <a:pt x="0" y="0"/>
                    </a:moveTo>
                    <a:lnTo>
                      <a:pt x="100344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7D8EA1C2-910A-4919-9A07-70FB395CA920}"/>
                  </a:ext>
                </a:extLst>
              </p:cNvPr>
              <p:cNvSpPr txBox="1"/>
              <p:nvPr/>
            </p:nvSpPr>
            <p:spPr>
              <a:xfrm>
                <a:off x="4548097" y="4960505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100</a:t>
                </a:r>
              </a:p>
            </p:txBody>
          </p:sp>
        </p:grpSp>
        <p:grpSp>
          <p:nvGrpSpPr>
            <p:cNvPr id="417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4548097" y="4527687"/>
              <a:ext cx="538095" cy="307777"/>
              <a:chOff x="4548097" y="4527687"/>
              <a:chExt cx="538095" cy="307777"/>
            </a:xfrm>
          </p:grpSpPr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DED8843F-027E-46B6-AB29-0BA6E7253ADA}"/>
                  </a:ext>
                </a:extLst>
              </p:cNvPr>
              <p:cNvSpPr/>
              <p:nvPr/>
            </p:nvSpPr>
            <p:spPr>
              <a:xfrm>
                <a:off x="4985848" y="4692988"/>
                <a:ext cx="100344" cy="6689"/>
              </a:xfrm>
              <a:custGeom>
                <a:avLst/>
                <a:gdLst>
                  <a:gd name="connsiteX0" fmla="*/ 0 w 100344"/>
                  <a:gd name="connsiteY0" fmla="*/ 0 h 6689"/>
                  <a:gd name="connsiteX1" fmla="*/ 100344 w 100344"/>
                  <a:gd name="connsiteY1" fmla="*/ 0 h 6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344" h="6689">
                    <a:moveTo>
                      <a:pt x="0" y="0"/>
                    </a:moveTo>
                    <a:lnTo>
                      <a:pt x="100344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05EEE148-B554-4335-8AF9-A10D306393ED}"/>
                  </a:ext>
                </a:extLst>
              </p:cNvPr>
              <p:cNvSpPr txBox="1"/>
              <p:nvPr/>
            </p:nvSpPr>
            <p:spPr>
              <a:xfrm>
                <a:off x="4548097" y="4527687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150</a:t>
                </a:r>
              </a:p>
            </p:txBody>
          </p:sp>
        </p:grpSp>
        <p:grpSp>
          <p:nvGrpSpPr>
            <p:cNvPr id="420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4548097" y="4094868"/>
              <a:ext cx="538095" cy="307777"/>
              <a:chOff x="4548097" y="4094868"/>
              <a:chExt cx="538095" cy="307777"/>
            </a:xfrm>
          </p:grpSpPr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9BCF2589-ACE7-48E1-AB00-0900F5346D3A}"/>
                  </a:ext>
                </a:extLst>
              </p:cNvPr>
              <p:cNvSpPr/>
              <p:nvPr/>
            </p:nvSpPr>
            <p:spPr>
              <a:xfrm>
                <a:off x="4985848" y="4260170"/>
                <a:ext cx="100344" cy="6689"/>
              </a:xfrm>
              <a:custGeom>
                <a:avLst/>
                <a:gdLst>
                  <a:gd name="connsiteX0" fmla="*/ 0 w 100344"/>
                  <a:gd name="connsiteY0" fmla="*/ 0 h 6689"/>
                  <a:gd name="connsiteX1" fmla="*/ 100344 w 100344"/>
                  <a:gd name="connsiteY1" fmla="*/ 0 h 6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344" h="6689">
                    <a:moveTo>
                      <a:pt x="0" y="0"/>
                    </a:moveTo>
                    <a:lnTo>
                      <a:pt x="100344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A4CDF3D-0DBD-488A-98EF-F15BF962C396}"/>
                  </a:ext>
                </a:extLst>
              </p:cNvPr>
              <p:cNvSpPr txBox="1"/>
              <p:nvPr/>
            </p:nvSpPr>
            <p:spPr>
              <a:xfrm>
                <a:off x="4548097" y="409486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200</a:t>
                </a:r>
              </a:p>
            </p:txBody>
          </p:sp>
        </p:grpSp>
        <p:grpSp>
          <p:nvGrpSpPr>
            <p:cNvPr id="423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4846382" y="5891768"/>
              <a:ext cx="284052" cy="410519"/>
              <a:chOff x="4846382" y="5891768"/>
              <a:chExt cx="284052" cy="410519"/>
            </a:xfrm>
          </p:grpSpPr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830478DA-77D3-43EE-BECE-078483150A39}"/>
                  </a:ext>
                </a:extLst>
              </p:cNvPr>
              <p:cNvSpPr/>
              <p:nvPr/>
            </p:nvSpPr>
            <p:spPr>
              <a:xfrm>
                <a:off x="4985848" y="5891768"/>
                <a:ext cx="6689" cy="100344"/>
              </a:xfrm>
              <a:custGeom>
                <a:avLst/>
                <a:gdLst>
                  <a:gd name="connsiteX0" fmla="*/ 0 w 6689"/>
                  <a:gd name="connsiteY0" fmla="*/ 100344 h 100344"/>
                  <a:gd name="connsiteX1" fmla="*/ 0 w 6689"/>
                  <a:gd name="connsiteY1" fmla="*/ 0 h 10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89" h="100344">
                    <a:moveTo>
                      <a:pt x="0" y="100344"/>
                    </a:moveTo>
                    <a:lnTo>
                      <a:pt x="0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5069779-1B2F-47DC-BB1D-1E435B366699}"/>
                  </a:ext>
                </a:extLst>
              </p:cNvPr>
              <p:cNvSpPr txBox="1"/>
              <p:nvPr/>
            </p:nvSpPr>
            <p:spPr>
              <a:xfrm>
                <a:off x="4846382" y="599451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0</a:t>
                </a:r>
              </a:p>
            </p:txBody>
          </p:sp>
        </p:grpSp>
        <p:grpSp>
          <p:nvGrpSpPr>
            <p:cNvPr id="426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5327795" y="5891768"/>
              <a:ext cx="383438" cy="410519"/>
              <a:chOff x="5327795" y="5891768"/>
              <a:chExt cx="383438" cy="410519"/>
            </a:xfrm>
          </p:grpSpPr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640762B0-21B6-4949-9082-BD3149D6082D}"/>
                  </a:ext>
                </a:extLst>
              </p:cNvPr>
              <p:cNvSpPr/>
              <p:nvPr/>
            </p:nvSpPr>
            <p:spPr>
              <a:xfrm>
                <a:off x="5530383" y="5891768"/>
                <a:ext cx="6689" cy="100344"/>
              </a:xfrm>
              <a:custGeom>
                <a:avLst/>
                <a:gdLst>
                  <a:gd name="connsiteX0" fmla="*/ 0 w 6689"/>
                  <a:gd name="connsiteY0" fmla="*/ 100344 h 100344"/>
                  <a:gd name="connsiteX1" fmla="*/ 0 w 6689"/>
                  <a:gd name="connsiteY1" fmla="*/ 0 h 10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89" h="100344">
                    <a:moveTo>
                      <a:pt x="0" y="100344"/>
                    </a:moveTo>
                    <a:lnTo>
                      <a:pt x="0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B7B563B1-79AE-4D71-9F51-AF5539A01777}"/>
                  </a:ext>
                </a:extLst>
              </p:cNvPr>
              <p:cNvSpPr txBox="1"/>
              <p:nvPr/>
            </p:nvSpPr>
            <p:spPr>
              <a:xfrm>
                <a:off x="5327795" y="599451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20</a:t>
                </a:r>
              </a:p>
            </p:txBody>
          </p:sp>
        </p:grpSp>
        <p:grpSp>
          <p:nvGrpSpPr>
            <p:cNvPr id="429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5872330" y="5891768"/>
              <a:ext cx="383438" cy="410519"/>
              <a:chOff x="5872330" y="5891768"/>
              <a:chExt cx="383438" cy="410519"/>
            </a:xfrm>
          </p:grpSpPr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C969CA5D-C2F0-40FB-9D2F-4A0434828FFF}"/>
                  </a:ext>
                </a:extLst>
              </p:cNvPr>
              <p:cNvSpPr/>
              <p:nvPr/>
            </p:nvSpPr>
            <p:spPr>
              <a:xfrm>
                <a:off x="6074918" y="5891768"/>
                <a:ext cx="6689" cy="100344"/>
              </a:xfrm>
              <a:custGeom>
                <a:avLst/>
                <a:gdLst>
                  <a:gd name="connsiteX0" fmla="*/ 0 w 6689"/>
                  <a:gd name="connsiteY0" fmla="*/ 100344 h 100344"/>
                  <a:gd name="connsiteX1" fmla="*/ 0 w 6689"/>
                  <a:gd name="connsiteY1" fmla="*/ 0 h 10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89" h="100344">
                    <a:moveTo>
                      <a:pt x="0" y="100344"/>
                    </a:moveTo>
                    <a:lnTo>
                      <a:pt x="0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B6509CD4-EC44-4764-98B2-1F7C52A3ACD5}"/>
                  </a:ext>
                </a:extLst>
              </p:cNvPr>
              <p:cNvSpPr txBox="1"/>
              <p:nvPr/>
            </p:nvSpPr>
            <p:spPr>
              <a:xfrm>
                <a:off x="5872330" y="599451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40</a:t>
                </a:r>
              </a:p>
            </p:txBody>
          </p:sp>
        </p:grpSp>
        <p:grpSp>
          <p:nvGrpSpPr>
            <p:cNvPr id="432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6416196" y="5891768"/>
              <a:ext cx="383438" cy="410519"/>
              <a:chOff x="6416196" y="5891768"/>
              <a:chExt cx="383438" cy="410519"/>
            </a:xfrm>
          </p:grpSpPr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3CBA4662-5D5A-40F6-BCD0-8AE060950D42}"/>
                  </a:ext>
                </a:extLst>
              </p:cNvPr>
              <p:cNvSpPr/>
              <p:nvPr/>
            </p:nvSpPr>
            <p:spPr>
              <a:xfrm>
                <a:off x="6618783" y="5891768"/>
                <a:ext cx="6689" cy="100344"/>
              </a:xfrm>
              <a:custGeom>
                <a:avLst/>
                <a:gdLst>
                  <a:gd name="connsiteX0" fmla="*/ 0 w 6689"/>
                  <a:gd name="connsiteY0" fmla="*/ 100344 h 100344"/>
                  <a:gd name="connsiteX1" fmla="*/ 0 w 6689"/>
                  <a:gd name="connsiteY1" fmla="*/ 0 h 10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89" h="100344">
                    <a:moveTo>
                      <a:pt x="0" y="100344"/>
                    </a:moveTo>
                    <a:lnTo>
                      <a:pt x="0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387F681B-747A-448E-A7D2-98F11F1B2E8A}"/>
                  </a:ext>
                </a:extLst>
              </p:cNvPr>
              <p:cNvSpPr txBox="1"/>
              <p:nvPr/>
            </p:nvSpPr>
            <p:spPr>
              <a:xfrm>
                <a:off x="6416196" y="599451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60</a:t>
                </a:r>
              </a:p>
            </p:txBody>
          </p:sp>
        </p:grpSp>
        <p:grpSp>
          <p:nvGrpSpPr>
            <p:cNvPr id="435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6960730" y="5891768"/>
              <a:ext cx="383438" cy="410519"/>
              <a:chOff x="6960730" y="5891768"/>
              <a:chExt cx="383438" cy="410519"/>
            </a:xfrm>
          </p:grpSpPr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B8260265-37E0-438D-951F-2763DD7A1709}"/>
                  </a:ext>
                </a:extLst>
              </p:cNvPr>
              <p:cNvSpPr/>
              <p:nvPr/>
            </p:nvSpPr>
            <p:spPr>
              <a:xfrm>
                <a:off x="7163318" y="5891768"/>
                <a:ext cx="6689" cy="100344"/>
              </a:xfrm>
              <a:custGeom>
                <a:avLst/>
                <a:gdLst>
                  <a:gd name="connsiteX0" fmla="*/ 0 w 6689"/>
                  <a:gd name="connsiteY0" fmla="*/ 100344 h 100344"/>
                  <a:gd name="connsiteX1" fmla="*/ 0 w 6689"/>
                  <a:gd name="connsiteY1" fmla="*/ 0 h 10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89" h="100344">
                    <a:moveTo>
                      <a:pt x="0" y="100344"/>
                    </a:moveTo>
                    <a:lnTo>
                      <a:pt x="0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39B103C6-C883-456F-AC68-89F1B8FD4ADD}"/>
                  </a:ext>
                </a:extLst>
              </p:cNvPr>
              <p:cNvSpPr txBox="1"/>
              <p:nvPr/>
            </p:nvSpPr>
            <p:spPr>
              <a:xfrm>
                <a:off x="6960730" y="599451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80</a:t>
                </a:r>
              </a:p>
            </p:txBody>
          </p:sp>
        </p:grpSp>
        <p:grpSp>
          <p:nvGrpSpPr>
            <p:cNvPr id="438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7468472" y="5891768"/>
              <a:ext cx="482824" cy="410519"/>
              <a:chOff x="7468472" y="5891768"/>
              <a:chExt cx="482824" cy="410519"/>
            </a:xfrm>
          </p:grpSpPr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53BEB73-C7E9-40B4-A6A4-9C7658F8FD71}"/>
                  </a:ext>
                </a:extLst>
              </p:cNvPr>
              <p:cNvSpPr/>
              <p:nvPr/>
            </p:nvSpPr>
            <p:spPr>
              <a:xfrm>
                <a:off x="7707853" y="5891768"/>
                <a:ext cx="6689" cy="100344"/>
              </a:xfrm>
              <a:custGeom>
                <a:avLst/>
                <a:gdLst>
                  <a:gd name="connsiteX0" fmla="*/ 0 w 6689"/>
                  <a:gd name="connsiteY0" fmla="*/ 100344 h 100344"/>
                  <a:gd name="connsiteX1" fmla="*/ 0 w 6689"/>
                  <a:gd name="connsiteY1" fmla="*/ 0 h 10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89" h="100344">
                    <a:moveTo>
                      <a:pt x="0" y="100344"/>
                    </a:moveTo>
                    <a:lnTo>
                      <a:pt x="0" y="0"/>
                    </a:lnTo>
                  </a:path>
                </a:pathLst>
              </a:custGeom>
              <a:noFill/>
              <a:ln w="668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95B1BDBD-A63A-43B9-83A8-087609F7AC4A}"/>
                  </a:ext>
                </a:extLst>
              </p:cNvPr>
              <p:cNvSpPr txBox="1"/>
              <p:nvPr/>
            </p:nvSpPr>
            <p:spPr>
              <a:xfrm>
                <a:off x="7468472" y="599451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100</a:t>
                </a:r>
              </a:p>
            </p:txBody>
          </p:sp>
        </p:grp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F6DCB8E-867A-4945-98E1-641BB66CBBBE}"/>
                </a:ext>
              </a:extLst>
            </p:cNvPr>
            <p:cNvSpPr/>
            <p:nvPr/>
          </p:nvSpPr>
          <p:spPr>
            <a:xfrm>
              <a:off x="4985848" y="4260170"/>
              <a:ext cx="2722004" cy="1731941"/>
            </a:xfrm>
            <a:custGeom>
              <a:avLst/>
              <a:gdLst>
                <a:gd name="connsiteX0" fmla="*/ 0 w 2722004"/>
                <a:gd name="connsiteY0" fmla="*/ 0 h 1731941"/>
                <a:gd name="connsiteX1" fmla="*/ 0 w 2722004"/>
                <a:gd name="connsiteY1" fmla="*/ 1731942 h 1731941"/>
                <a:gd name="connsiteX2" fmla="*/ 2722005 w 2722004"/>
                <a:gd name="connsiteY2" fmla="*/ 1731942 h 1731941"/>
                <a:gd name="connsiteX3" fmla="*/ 2722005 w 2722004"/>
                <a:gd name="connsiteY3" fmla="*/ 0 h 1731941"/>
                <a:gd name="connsiteX4" fmla="*/ 0 w 2722004"/>
                <a:gd name="connsiteY4" fmla="*/ 0 h 173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2004" h="1731941">
                  <a:moveTo>
                    <a:pt x="0" y="0"/>
                  </a:moveTo>
                  <a:lnTo>
                    <a:pt x="0" y="1731942"/>
                  </a:lnTo>
                  <a:lnTo>
                    <a:pt x="2722005" y="1731942"/>
                  </a:lnTo>
                  <a:lnTo>
                    <a:pt x="272200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6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42" name="Graphic 404">
              <a:extLst>
                <a:ext uri="{FF2B5EF4-FFF2-40B4-BE49-F238E27FC236}">
                  <a16:creationId xmlns:a16="http://schemas.microsoft.com/office/drawing/2014/main" id="{51EC6C9A-CB8D-4ABA-BB87-FD3C36E890E0}"/>
                </a:ext>
              </a:extLst>
            </p:cNvPr>
            <p:cNvGrpSpPr/>
            <p:nvPr/>
          </p:nvGrpSpPr>
          <p:grpSpPr>
            <a:xfrm>
              <a:off x="4137126" y="4052304"/>
              <a:ext cx="539243" cy="2148345"/>
              <a:chOff x="4137126" y="4052304"/>
              <a:chExt cx="539243" cy="2148345"/>
            </a:xfrm>
            <a:solidFill>
              <a:srgbClr val="000000"/>
            </a:solidFill>
          </p:grpSpPr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71FAAC74-3B59-44DE-A19F-45C574F5F182}"/>
                  </a:ext>
                </a:extLst>
              </p:cNvPr>
              <p:cNvSpPr txBox="1"/>
              <p:nvPr/>
            </p:nvSpPr>
            <p:spPr>
              <a:xfrm rot="16200000">
                <a:off x="3232230" y="4957200"/>
                <a:ext cx="21483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Number of crypto ops</a:t>
                </a:r>
              </a:p>
            </p:txBody>
          </p:sp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1C0EF63B-E77C-4B18-A7EB-2416A1F55E37}"/>
                  </a:ext>
                </a:extLst>
              </p:cNvPr>
              <p:cNvSpPr txBox="1"/>
              <p:nvPr/>
            </p:nvSpPr>
            <p:spPr>
              <a:xfrm rot="16200000">
                <a:off x="3541923" y="4957200"/>
                <a:ext cx="19303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per round per node</a:t>
                </a:r>
              </a:p>
            </p:txBody>
          </p:sp>
        </p:grp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29AD1302-B16C-4F07-A7A4-DDDC54B4BB74}"/>
                </a:ext>
              </a:extLst>
            </p:cNvPr>
            <p:cNvSpPr txBox="1"/>
            <p:nvPr/>
          </p:nvSpPr>
          <p:spPr>
            <a:xfrm>
              <a:off x="5586413" y="6190855"/>
              <a:ext cx="1758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Number of nodes</a:t>
              </a: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320A9C6-100B-4DCF-A3A1-501829C6F60E}"/>
                </a:ext>
              </a:extLst>
            </p:cNvPr>
            <p:cNvSpPr/>
            <p:nvPr/>
          </p:nvSpPr>
          <p:spPr>
            <a:xfrm>
              <a:off x="4985848" y="4260170"/>
              <a:ext cx="2722004" cy="1731941"/>
            </a:xfrm>
            <a:custGeom>
              <a:avLst/>
              <a:gdLst>
                <a:gd name="connsiteX0" fmla="*/ 0 w 2722004"/>
                <a:gd name="connsiteY0" fmla="*/ 0 h 1731941"/>
                <a:gd name="connsiteX1" fmla="*/ 0 w 2722004"/>
                <a:gd name="connsiteY1" fmla="*/ 1731942 h 1731941"/>
                <a:gd name="connsiteX2" fmla="*/ 2722005 w 2722004"/>
                <a:gd name="connsiteY2" fmla="*/ 1731942 h 1731941"/>
                <a:gd name="connsiteX3" fmla="*/ 2722005 w 2722004"/>
                <a:gd name="connsiteY3" fmla="*/ 0 h 1731941"/>
                <a:gd name="connsiteX4" fmla="*/ 0 w 2722004"/>
                <a:gd name="connsiteY4" fmla="*/ 0 h 173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2004" h="1731941">
                  <a:moveTo>
                    <a:pt x="0" y="0"/>
                  </a:moveTo>
                  <a:lnTo>
                    <a:pt x="0" y="1731942"/>
                  </a:lnTo>
                  <a:lnTo>
                    <a:pt x="2722005" y="1731942"/>
                  </a:lnTo>
                  <a:lnTo>
                    <a:pt x="272200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6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106C12C-1A05-4E92-9D82-931DF753A3E6}"/>
              </a:ext>
            </a:extLst>
          </p:cNvPr>
          <p:cNvSpPr/>
          <p:nvPr/>
        </p:nvSpPr>
        <p:spPr>
          <a:xfrm>
            <a:off x="1362419" y="5110898"/>
            <a:ext cx="9480020" cy="13901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Takeaways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Overhead is manageable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Scalability greatly improved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by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multisignatures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2" name="Graphic 510">
            <a:extLst>
              <a:ext uri="{FF2B5EF4-FFF2-40B4-BE49-F238E27FC236}">
                <a16:creationId xmlns:a16="http://schemas.microsoft.com/office/drawing/2014/main" id="{6045D48B-4D4C-45E2-9338-5F50CE94EE5A}"/>
              </a:ext>
            </a:extLst>
          </p:cNvPr>
          <p:cNvGrpSpPr/>
          <p:nvPr/>
        </p:nvGrpSpPr>
        <p:grpSpPr>
          <a:xfrm>
            <a:off x="8904013" y="1825269"/>
            <a:ext cx="2627011" cy="1665419"/>
            <a:chOff x="8904013" y="4030474"/>
            <a:chExt cx="2627011" cy="1665419"/>
          </a:xfrm>
        </p:grpSpPr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5EB15464-3609-4D6D-A373-A3AEB9F76E60}"/>
                </a:ext>
              </a:extLst>
            </p:cNvPr>
            <p:cNvSpPr txBox="1"/>
            <p:nvPr/>
          </p:nvSpPr>
          <p:spPr>
            <a:xfrm>
              <a:off x="9377840" y="4030474"/>
              <a:ext cx="1035861" cy="27699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Unoptimized</a:t>
              </a:r>
            </a:p>
          </p:txBody>
        </p:sp>
        <p:grpSp>
          <p:nvGrpSpPr>
            <p:cNvPr id="554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8904013" y="4118934"/>
              <a:ext cx="2627011" cy="1576959"/>
              <a:chOff x="8904013" y="4118934"/>
              <a:chExt cx="2627011" cy="1576959"/>
            </a:xfrm>
          </p:grpSpPr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54B291CE-A9CA-43A7-9944-FB566B49705E}"/>
                  </a:ext>
                </a:extLst>
              </p:cNvPr>
              <p:cNvSpPr/>
              <p:nvPr/>
            </p:nvSpPr>
            <p:spPr>
              <a:xfrm>
                <a:off x="8904013" y="4154837"/>
                <a:ext cx="2591109" cy="1505155"/>
              </a:xfrm>
              <a:custGeom>
                <a:avLst/>
                <a:gdLst>
                  <a:gd name="connsiteX0" fmla="*/ 0 w 2591109"/>
                  <a:gd name="connsiteY0" fmla="*/ 0 h 1505155"/>
                  <a:gd name="connsiteX1" fmla="*/ 485534 w 2591109"/>
                  <a:gd name="connsiteY1" fmla="*/ 0 h 1505155"/>
                  <a:gd name="connsiteX2" fmla="*/ 86849 w 2591109"/>
                  <a:gd name="connsiteY2" fmla="*/ 1505155 h 1505155"/>
                  <a:gd name="connsiteX3" fmla="*/ 365176 w 2591109"/>
                  <a:gd name="connsiteY3" fmla="*/ 1417622 h 1505155"/>
                  <a:gd name="connsiteX4" fmla="*/ 643503 w 2591109"/>
                  <a:gd name="connsiteY4" fmla="*/ 1332825 h 1505155"/>
                  <a:gd name="connsiteX5" fmla="*/ 921830 w 2591109"/>
                  <a:gd name="connsiteY5" fmla="*/ 1230931 h 1505155"/>
                  <a:gd name="connsiteX6" fmla="*/ 1200158 w 2591109"/>
                  <a:gd name="connsiteY6" fmla="*/ 1114676 h 1505155"/>
                  <a:gd name="connsiteX7" fmla="*/ 1477801 w 2591109"/>
                  <a:gd name="connsiteY7" fmla="*/ 989532 h 1505155"/>
                  <a:gd name="connsiteX8" fmla="*/ 1756128 w 2591109"/>
                  <a:gd name="connsiteY8" fmla="*/ 844555 h 1505155"/>
                  <a:gd name="connsiteX9" fmla="*/ 2034455 w 2591109"/>
                  <a:gd name="connsiteY9" fmla="*/ 699579 h 1505155"/>
                  <a:gd name="connsiteX10" fmla="*/ 2312783 w 2591109"/>
                  <a:gd name="connsiteY10" fmla="*/ 510836 h 1505155"/>
                  <a:gd name="connsiteX11" fmla="*/ 2591110 w 2591109"/>
                  <a:gd name="connsiteY11" fmla="*/ 332351 h 15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91109" h="1505155">
                    <a:moveTo>
                      <a:pt x="0" y="0"/>
                    </a:moveTo>
                    <a:lnTo>
                      <a:pt x="485534" y="0"/>
                    </a:lnTo>
                    <a:moveTo>
                      <a:pt x="86849" y="1505155"/>
                    </a:moveTo>
                    <a:lnTo>
                      <a:pt x="365176" y="1417622"/>
                    </a:lnTo>
                    <a:lnTo>
                      <a:pt x="643503" y="1332825"/>
                    </a:lnTo>
                    <a:lnTo>
                      <a:pt x="921830" y="1230931"/>
                    </a:lnTo>
                    <a:lnTo>
                      <a:pt x="1200158" y="1114676"/>
                    </a:lnTo>
                    <a:lnTo>
                      <a:pt x="1477801" y="989532"/>
                    </a:lnTo>
                    <a:lnTo>
                      <a:pt x="1756128" y="844555"/>
                    </a:lnTo>
                    <a:lnTo>
                      <a:pt x="2034455" y="699579"/>
                    </a:lnTo>
                    <a:lnTo>
                      <a:pt x="2312783" y="510836"/>
                    </a:lnTo>
                    <a:lnTo>
                      <a:pt x="2591110" y="332351"/>
                    </a:lnTo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344B9380-3203-4A90-B046-C88805B478CD}"/>
                  </a:ext>
                </a:extLst>
              </p:cNvPr>
              <p:cNvSpPr/>
              <p:nvPr/>
            </p:nvSpPr>
            <p:spPr>
              <a:xfrm>
                <a:off x="8954960" y="5624089"/>
                <a:ext cx="71804" cy="71804"/>
              </a:xfrm>
              <a:custGeom>
                <a:avLst/>
                <a:gdLst>
                  <a:gd name="connsiteX0" fmla="*/ 71996 w 71804"/>
                  <a:gd name="connsiteY0" fmla="*/ 36182 h 71804"/>
                  <a:gd name="connsiteX1" fmla="*/ 36094 w 71804"/>
                  <a:gd name="connsiteY1" fmla="*/ 72085 h 71804"/>
                  <a:gd name="connsiteX2" fmla="*/ 192 w 71804"/>
                  <a:gd name="connsiteY2" fmla="*/ 36182 h 71804"/>
                  <a:gd name="connsiteX3" fmla="*/ 36094 w 71804"/>
                  <a:gd name="connsiteY3" fmla="*/ 280 h 71804"/>
                  <a:gd name="connsiteX4" fmla="*/ 71996 w 71804"/>
                  <a:gd name="connsiteY4" fmla="*/ 36182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1996" y="36182"/>
                    </a:moveTo>
                    <a:cubicBezTo>
                      <a:pt x="71996" y="56011"/>
                      <a:pt x="55922" y="72085"/>
                      <a:pt x="36094" y="72085"/>
                    </a:cubicBezTo>
                    <a:cubicBezTo>
                      <a:pt x="16266" y="72085"/>
                      <a:pt x="192" y="56011"/>
                      <a:pt x="192" y="36182"/>
                    </a:cubicBezTo>
                    <a:cubicBezTo>
                      <a:pt x="192" y="16354"/>
                      <a:pt x="16266" y="280"/>
                      <a:pt x="36094" y="280"/>
                    </a:cubicBezTo>
                    <a:cubicBezTo>
                      <a:pt x="55922" y="280"/>
                      <a:pt x="71996" y="16354"/>
                      <a:pt x="71996" y="3618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09125CA2-7AA2-4FC7-99E7-5BE8A21BEA6D}"/>
                  </a:ext>
                </a:extLst>
              </p:cNvPr>
              <p:cNvSpPr/>
              <p:nvPr/>
            </p:nvSpPr>
            <p:spPr>
              <a:xfrm>
                <a:off x="9233287" y="5536557"/>
                <a:ext cx="71804" cy="71804"/>
              </a:xfrm>
              <a:custGeom>
                <a:avLst/>
                <a:gdLst>
                  <a:gd name="connsiteX0" fmla="*/ 72037 w 71804"/>
                  <a:gd name="connsiteY0" fmla="*/ 36170 h 71804"/>
                  <a:gd name="connsiteX1" fmla="*/ 36135 w 71804"/>
                  <a:gd name="connsiteY1" fmla="*/ 72072 h 71804"/>
                  <a:gd name="connsiteX2" fmla="*/ 232 w 71804"/>
                  <a:gd name="connsiteY2" fmla="*/ 36170 h 71804"/>
                  <a:gd name="connsiteX3" fmla="*/ 36135 w 71804"/>
                  <a:gd name="connsiteY3" fmla="*/ 267 h 71804"/>
                  <a:gd name="connsiteX4" fmla="*/ 72037 w 71804"/>
                  <a:gd name="connsiteY4" fmla="*/ 36170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037" y="36170"/>
                    </a:moveTo>
                    <a:cubicBezTo>
                      <a:pt x="72037" y="55998"/>
                      <a:pt x="55963" y="72072"/>
                      <a:pt x="36135" y="72072"/>
                    </a:cubicBezTo>
                    <a:cubicBezTo>
                      <a:pt x="16306" y="72072"/>
                      <a:pt x="232" y="55998"/>
                      <a:pt x="232" y="36170"/>
                    </a:cubicBezTo>
                    <a:cubicBezTo>
                      <a:pt x="232" y="16341"/>
                      <a:pt x="16306" y="267"/>
                      <a:pt x="36135" y="267"/>
                    </a:cubicBezTo>
                    <a:cubicBezTo>
                      <a:pt x="55963" y="267"/>
                      <a:pt x="72037" y="16341"/>
                      <a:pt x="72037" y="3617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8617C40A-55B2-401B-9E84-F9F93881F326}"/>
                  </a:ext>
                </a:extLst>
              </p:cNvPr>
              <p:cNvSpPr/>
              <p:nvPr/>
            </p:nvSpPr>
            <p:spPr>
              <a:xfrm>
                <a:off x="9511614" y="5451759"/>
                <a:ext cx="71804" cy="71804"/>
              </a:xfrm>
              <a:custGeom>
                <a:avLst/>
                <a:gdLst>
                  <a:gd name="connsiteX0" fmla="*/ 72077 w 71804"/>
                  <a:gd name="connsiteY0" fmla="*/ 36157 h 71804"/>
                  <a:gd name="connsiteX1" fmla="*/ 36175 w 71804"/>
                  <a:gd name="connsiteY1" fmla="*/ 72059 h 71804"/>
                  <a:gd name="connsiteX2" fmla="*/ 273 w 71804"/>
                  <a:gd name="connsiteY2" fmla="*/ 36157 h 71804"/>
                  <a:gd name="connsiteX3" fmla="*/ 36175 w 71804"/>
                  <a:gd name="connsiteY3" fmla="*/ 255 h 71804"/>
                  <a:gd name="connsiteX4" fmla="*/ 72077 w 71804"/>
                  <a:gd name="connsiteY4" fmla="*/ 36157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077" y="36157"/>
                    </a:moveTo>
                    <a:cubicBezTo>
                      <a:pt x="72077" y="55985"/>
                      <a:pt x="56003" y="72059"/>
                      <a:pt x="36175" y="72059"/>
                    </a:cubicBezTo>
                    <a:cubicBezTo>
                      <a:pt x="16347" y="72059"/>
                      <a:pt x="273" y="55985"/>
                      <a:pt x="273" y="36157"/>
                    </a:cubicBezTo>
                    <a:cubicBezTo>
                      <a:pt x="273" y="16329"/>
                      <a:pt x="16347" y="255"/>
                      <a:pt x="36175" y="255"/>
                    </a:cubicBezTo>
                    <a:cubicBezTo>
                      <a:pt x="56003" y="255"/>
                      <a:pt x="72077" y="16329"/>
                      <a:pt x="72077" y="3615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A7060E0E-29F0-4851-B1F4-73C07DE77FD9}"/>
                  </a:ext>
                </a:extLst>
              </p:cNvPr>
              <p:cNvSpPr/>
              <p:nvPr/>
            </p:nvSpPr>
            <p:spPr>
              <a:xfrm>
                <a:off x="9789941" y="5349865"/>
                <a:ext cx="71804" cy="71804"/>
              </a:xfrm>
              <a:custGeom>
                <a:avLst/>
                <a:gdLst>
                  <a:gd name="connsiteX0" fmla="*/ 72118 w 71804"/>
                  <a:gd name="connsiteY0" fmla="*/ 36142 h 71804"/>
                  <a:gd name="connsiteX1" fmla="*/ 36216 w 71804"/>
                  <a:gd name="connsiteY1" fmla="*/ 72044 h 71804"/>
                  <a:gd name="connsiteX2" fmla="*/ 314 w 71804"/>
                  <a:gd name="connsiteY2" fmla="*/ 36142 h 71804"/>
                  <a:gd name="connsiteX3" fmla="*/ 36216 w 71804"/>
                  <a:gd name="connsiteY3" fmla="*/ 240 h 71804"/>
                  <a:gd name="connsiteX4" fmla="*/ 72118 w 71804"/>
                  <a:gd name="connsiteY4" fmla="*/ 36142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118" y="36142"/>
                    </a:moveTo>
                    <a:cubicBezTo>
                      <a:pt x="72118" y="55970"/>
                      <a:pt x="56044" y="72044"/>
                      <a:pt x="36216" y="72044"/>
                    </a:cubicBezTo>
                    <a:cubicBezTo>
                      <a:pt x="16388" y="72044"/>
                      <a:pt x="314" y="55970"/>
                      <a:pt x="314" y="36142"/>
                    </a:cubicBezTo>
                    <a:cubicBezTo>
                      <a:pt x="314" y="16314"/>
                      <a:pt x="16388" y="240"/>
                      <a:pt x="36216" y="240"/>
                    </a:cubicBezTo>
                    <a:cubicBezTo>
                      <a:pt x="56044" y="240"/>
                      <a:pt x="72118" y="16314"/>
                      <a:pt x="72118" y="3614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2CF41A63-72AF-4DE7-9049-1A48443F99B0}"/>
                  </a:ext>
                </a:extLst>
              </p:cNvPr>
              <p:cNvSpPr/>
              <p:nvPr/>
            </p:nvSpPr>
            <p:spPr>
              <a:xfrm>
                <a:off x="10068268" y="5233611"/>
                <a:ext cx="71804" cy="71804"/>
              </a:xfrm>
              <a:custGeom>
                <a:avLst/>
                <a:gdLst>
                  <a:gd name="connsiteX0" fmla="*/ 72159 w 71804"/>
                  <a:gd name="connsiteY0" fmla="*/ 36125 h 71804"/>
                  <a:gd name="connsiteX1" fmla="*/ 36257 w 71804"/>
                  <a:gd name="connsiteY1" fmla="*/ 72027 h 71804"/>
                  <a:gd name="connsiteX2" fmla="*/ 355 w 71804"/>
                  <a:gd name="connsiteY2" fmla="*/ 36125 h 71804"/>
                  <a:gd name="connsiteX3" fmla="*/ 36257 w 71804"/>
                  <a:gd name="connsiteY3" fmla="*/ 223 h 71804"/>
                  <a:gd name="connsiteX4" fmla="*/ 72159 w 71804"/>
                  <a:gd name="connsiteY4" fmla="*/ 36125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159" y="36125"/>
                    </a:moveTo>
                    <a:cubicBezTo>
                      <a:pt x="72159" y="55953"/>
                      <a:pt x="56085" y="72027"/>
                      <a:pt x="36257" y="72027"/>
                    </a:cubicBezTo>
                    <a:cubicBezTo>
                      <a:pt x="16428" y="72027"/>
                      <a:pt x="355" y="55953"/>
                      <a:pt x="355" y="36125"/>
                    </a:cubicBezTo>
                    <a:cubicBezTo>
                      <a:pt x="355" y="16297"/>
                      <a:pt x="16428" y="223"/>
                      <a:pt x="36257" y="223"/>
                    </a:cubicBezTo>
                    <a:cubicBezTo>
                      <a:pt x="56085" y="223"/>
                      <a:pt x="72159" y="16297"/>
                      <a:pt x="72159" y="36125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C8A4B16B-DEAA-426D-85B5-C0FCC9A5096A}"/>
                  </a:ext>
                </a:extLst>
              </p:cNvPr>
              <p:cNvSpPr/>
              <p:nvPr/>
            </p:nvSpPr>
            <p:spPr>
              <a:xfrm>
                <a:off x="10345912" y="5108466"/>
                <a:ext cx="71804" cy="71804"/>
              </a:xfrm>
              <a:custGeom>
                <a:avLst/>
                <a:gdLst>
                  <a:gd name="connsiteX0" fmla="*/ 72199 w 71804"/>
                  <a:gd name="connsiteY0" fmla="*/ 36107 h 71804"/>
                  <a:gd name="connsiteX1" fmla="*/ 36297 w 71804"/>
                  <a:gd name="connsiteY1" fmla="*/ 72009 h 71804"/>
                  <a:gd name="connsiteX2" fmla="*/ 395 w 71804"/>
                  <a:gd name="connsiteY2" fmla="*/ 36107 h 71804"/>
                  <a:gd name="connsiteX3" fmla="*/ 36297 w 71804"/>
                  <a:gd name="connsiteY3" fmla="*/ 205 h 71804"/>
                  <a:gd name="connsiteX4" fmla="*/ 72199 w 71804"/>
                  <a:gd name="connsiteY4" fmla="*/ 36107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199" y="36107"/>
                    </a:moveTo>
                    <a:cubicBezTo>
                      <a:pt x="72199" y="55935"/>
                      <a:pt x="56125" y="72009"/>
                      <a:pt x="36297" y="72009"/>
                    </a:cubicBezTo>
                    <a:cubicBezTo>
                      <a:pt x="16469" y="72009"/>
                      <a:pt x="395" y="55935"/>
                      <a:pt x="395" y="36107"/>
                    </a:cubicBezTo>
                    <a:cubicBezTo>
                      <a:pt x="395" y="16279"/>
                      <a:pt x="16469" y="205"/>
                      <a:pt x="36297" y="205"/>
                    </a:cubicBezTo>
                    <a:cubicBezTo>
                      <a:pt x="56125" y="205"/>
                      <a:pt x="72199" y="16279"/>
                      <a:pt x="72199" y="3610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9CDB4358-EF13-4953-B04A-BE3B9DCD0D4F}"/>
                  </a:ext>
                </a:extLst>
              </p:cNvPr>
              <p:cNvSpPr/>
              <p:nvPr/>
            </p:nvSpPr>
            <p:spPr>
              <a:xfrm>
                <a:off x="10624239" y="4963490"/>
                <a:ext cx="71804" cy="71804"/>
              </a:xfrm>
              <a:custGeom>
                <a:avLst/>
                <a:gdLst>
                  <a:gd name="connsiteX0" fmla="*/ 72240 w 71804"/>
                  <a:gd name="connsiteY0" fmla="*/ 36086 h 71804"/>
                  <a:gd name="connsiteX1" fmla="*/ 36338 w 71804"/>
                  <a:gd name="connsiteY1" fmla="*/ 71988 h 71804"/>
                  <a:gd name="connsiteX2" fmla="*/ 436 w 71804"/>
                  <a:gd name="connsiteY2" fmla="*/ 36086 h 71804"/>
                  <a:gd name="connsiteX3" fmla="*/ 36338 w 71804"/>
                  <a:gd name="connsiteY3" fmla="*/ 184 h 71804"/>
                  <a:gd name="connsiteX4" fmla="*/ 72240 w 71804"/>
                  <a:gd name="connsiteY4" fmla="*/ 36086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240" y="36086"/>
                    </a:moveTo>
                    <a:cubicBezTo>
                      <a:pt x="72240" y="55914"/>
                      <a:pt x="56166" y="71988"/>
                      <a:pt x="36338" y="71988"/>
                    </a:cubicBezTo>
                    <a:cubicBezTo>
                      <a:pt x="16510" y="71988"/>
                      <a:pt x="436" y="55914"/>
                      <a:pt x="436" y="36086"/>
                    </a:cubicBezTo>
                    <a:cubicBezTo>
                      <a:pt x="436" y="16258"/>
                      <a:pt x="16510" y="184"/>
                      <a:pt x="36338" y="184"/>
                    </a:cubicBezTo>
                    <a:cubicBezTo>
                      <a:pt x="56166" y="184"/>
                      <a:pt x="72240" y="16258"/>
                      <a:pt x="72240" y="36086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9B624CEC-2ECA-4AEA-A7A6-5207274EE6B9}"/>
                  </a:ext>
                </a:extLst>
              </p:cNvPr>
              <p:cNvSpPr/>
              <p:nvPr/>
            </p:nvSpPr>
            <p:spPr>
              <a:xfrm>
                <a:off x="10902566" y="4818514"/>
                <a:ext cx="71804" cy="71804"/>
              </a:xfrm>
              <a:custGeom>
                <a:avLst/>
                <a:gdLst>
                  <a:gd name="connsiteX0" fmla="*/ 72281 w 71804"/>
                  <a:gd name="connsiteY0" fmla="*/ 36065 h 71804"/>
                  <a:gd name="connsiteX1" fmla="*/ 36379 w 71804"/>
                  <a:gd name="connsiteY1" fmla="*/ 71967 h 71804"/>
                  <a:gd name="connsiteX2" fmla="*/ 477 w 71804"/>
                  <a:gd name="connsiteY2" fmla="*/ 36065 h 71804"/>
                  <a:gd name="connsiteX3" fmla="*/ 36379 w 71804"/>
                  <a:gd name="connsiteY3" fmla="*/ 162 h 71804"/>
                  <a:gd name="connsiteX4" fmla="*/ 72281 w 71804"/>
                  <a:gd name="connsiteY4" fmla="*/ 36065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281" y="36065"/>
                    </a:moveTo>
                    <a:cubicBezTo>
                      <a:pt x="72281" y="55893"/>
                      <a:pt x="56207" y="71967"/>
                      <a:pt x="36379" y="71967"/>
                    </a:cubicBezTo>
                    <a:cubicBezTo>
                      <a:pt x="16550" y="71967"/>
                      <a:pt x="477" y="55893"/>
                      <a:pt x="477" y="36065"/>
                    </a:cubicBezTo>
                    <a:cubicBezTo>
                      <a:pt x="477" y="16236"/>
                      <a:pt x="16550" y="162"/>
                      <a:pt x="36379" y="162"/>
                    </a:cubicBezTo>
                    <a:cubicBezTo>
                      <a:pt x="56207" y="162"/>
                      <a:pt x="72281" y="16236"/>
                      <a:pt x="72281" y="36065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8423B47E-0751-48DB-A013-E18519650895}"/>
                  </a:ext>
                </a:extLst>
              </p:cNvPr>
              <p:cNvSpPr/>
              <p:nvPr/>
            </p:nvSpPr>
            <p:spPr>
              <a:xfrm>
                <a:off x="11180893" y="4629771"/>
                <a:ext cx="71804" cy="71804"/>
              </a:xfrm>
              <a:custGeom>
                <a:avLst/>
                <a:gdLst>
                  <a:gd name="connsiteX0" fmla="*/ 72322 w 71804"/>
                  <a:gd name="connsiteY0" fmla="*/ 36037 h 71804"/>
                  <a:gd name="connsiteX1" fmla="*/ 36419 w 71804"/>
                  <a:gd name="connsiteY1" fmla="*/ 71939 h 71804"/>
                  <a:gd name="connsiteX2" fmla="*/ 517 w 71804"/>
                  <a:gd name="connsiteY2" fmla="*/ 36037 h 71804"/>
                  <a:gd name="connsiteX3" fmla="*/ 36419 w 71804"/>
                  <a:gd name="connsiteY3" fmla="*/ 135 h 71804"/>
                  <a:gd name="connsiteX4" fmla="*/ 72322 w 71804"/>
                  <a:gd name="connsiteY4" fmla="*/ 36037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322" y="36037"/>
                    </a:moveTo>
                    <a:cubicBezTo>
                      <a:pt x="72322" y="55865"/>
                      <a:pt x="56248" y="71939"/>
                      <a:pt x="36419" y="71939"/>
                    </a:cubicBezTo>
                    <a:cubicBezTo>
                      <a:pt x="16591" y="71939"/>
                      <a:pt x="517" y="55865"/>
                      <a:pt x="517" y="36037"/>
                    </a:cubicBezTo>
                    <a:cubicBezTo>
                      <a:pt x="517" y="16209"/>
                      <a:pt x="16591" y="135"/>
                      <a:pt x="36419" y="135"/>
                    </a:cubicBezTo>
                    <a:cubicBezTo>
                      <a:pt x="56248" y="135"/>
                      <a:pt x="72322" y="16209"/>
                      <a:pt x="72322" y="3603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B50250AD-F44F-4FE4-AD4A-902ED4B4B4F6}"/>
                  </a:ext>
                </a:extLst>
              </p:cNvPr>
              <p:cNvSpPr/>
              <p:nvPr/>
            </p:nvSpPr>
            <p:spPr>
              <a:xfrm>
                <a:off x="11459220" y="4451286"/>
                <a:ext cx="71804" cy="71804"/>
              </a:xfrm>
              <a:custGeom>
                <a:avLst/>
                <a:gdLst>
                  <a:gd name="connsiteX0" fmla="*/ 72362 w 71804"/>
                  <a:gd name="connsiteY0" fmla="*/ 36011 h 71804"/>
                  <a:gd name="connsiteX1" fmla="*/ 36460 w 71804"/>
                  <a:gd name="connsiteY1" fmla="*/ 71913 h 71804"/>
                  <a:gd name="connsiteX2" fmla="*/ 558 w 71804"/>
                  <a:gd name="connsiteY2" fmla="*/ 36011 h 71804"/>
                  <a:gd name="connsiteX3" fmla="*/ 36460 w 71804"/>
                  <a:gd name="connsiteY3" fmla="*/ 109 h 71804"/>
                  <a:gd name="connsiteX4" fmla="*/ 72362 w 71804"/>
                  <a:gd name="connsiteY4" fmla="*/ 36011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362" y="36011"/>
                    </a:moveTo>
                    <a:cubicBezTo>
                      <a:pt x="72362" y="55839"/>
                      <a:pt x="56288" y="71913"/>
                      <a:pt x="36460" y="71913"/>
                    </a:cubicBezTo>
                    <a:cubicBezTo>
                      <a:pt x="16632" y="71913"/>
                      <a:pt x="558" y="55839"/>
                      <a:pt x="558" y="36011"/>
                    </a:cubicBezTo>
                    <a:cubicBezTo>
                      <a:pt x="558" y="16183"/>
                      <a:pt x="16632" y="109"/>
                      <a:pt x="36460" y="109"/>
                    </a:cubicBezTo>
                    <a:cubicBezTo>
                      <a:pt x="56288" y="109"/>
                      <a:pt x="72362" y="16183"/>
                      <a:pt x="72362" y="36011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FECCC998-4C35-4044-B104-BF9E7EF4FB4A}"/>
                  </a:ext>
                </a:extLst>
              </p:cNvPr>
              <p:cNvSpPr/>
              <p:nvPr/>
            </p:nvSpPr>
            <p:spPr>
              <a:xfrm>
                <a:off x="9110878" y="4118934"/>
                <a:ext cx="71804" cy="71804"/>
              </a:xfrm>
              <a:custGeom>
                <a:avLst/>
                <a:gdLst>
                  <a:gd name="connsiteX0" fmla="*/ 72019 w 71804"/>
                  <a:gd name="connsiteY0" fmla="*/ 35962 h 71804"/>
                  <a:gd name="connsiteX1" fmla="*/ 36117 w 71804"/>
                  <a:gd name="connsiteY1" fmla="*/ 71864 h 71804"/>
                  <a:gd name="connsiteX2" fmla="*/ 215 w 71804"/>
                  <a:gd name="connsiteY2" fmla="*/ 35962 h 71804"/>
                  <a:gd name="connsiteX3" fmla="*/ 36117 w 71804"/>
                  <a:gd name="connsiteY3" fmla="*/ 60 h 71804"/>
                  <a:gd name="connsiteX4" fmla="*/ 72019 w 71804"/>
                  <a:gd name="connsiteY4" fmla="*/ 35962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019" y="35962"/>
                    </a:moveTo>
                    <a:cubicBezTo>
                      <a:pt x="72019" y="55790"/>
                      <a:pt x="55945" y="71864"/>
                      <a:pt x="36117" y="71864"/>
                    </a:cubicBezTo>
                    <a:cubicBezTo>
                      <a:pt x="16288" y="71864"/>
                      <a:pt x="215" y="55790"/>
                      <a:pt x="215" y="35962"/>
                    </a:cubicBezTo>
                    <a:cubicBezTo>
                      <a:pt x="215" y="16134"/>
                      <a:pt x="16288" y="60"/>
                      <a:pt x="36117" y="60"/>
                    </a:cubicBezTo>
                    <a:cubicBezTo>
                      <a:pt x="55945" y="60"/>
                      <a:pt x="72019" y="16134"/>
                      <a:pt x="72019" y="3596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67" name="Graphic 510">
            <a:extLst>
              <a:ext uri="{FF2B5EF4-FFF2-40B4-BE49-F238E27FC236}">
                <a16:creationId xmlns:a16="http://schemas.microsoft.com/office/drawing/2014/main" id="{6045D48B-4D4C-45E2-9338-5F50CE94EE5A}"/>
              </a:ext>
            </a:extLst>
          </p:cNvPr>
          <p:cNvGrpSpPr/>
          <p:nvPr/>
        </p:nvGrpSpPr>
        <p:grpSpPr>
          <a:xfrm>
            <a:off x="8904013" y="2030424"/>
            <a:ext cx="2627011" cy="1481464"/>
            <a:chOff x="8904013" y="4235629"/>
            <a:chExt cx="2627011" cy="1481464"/>
          </a:xfrm>
        </p:grpSpPr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D205D20-30FC-4D69-AE81-7BA800FE4C47}"/>
                </a:ext>
              </a:extLst>
            </p:cNvPr>
            <p:cNvSpPr txBox="1"/>
            <p:nvPr/>
          </p:nvSpPr>
          <p:spPr>
            <a:xfrm>
              <a:off x="9374942" y="4235629"/>
              <a:ext cx="1242648" cy="27699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Full REBOUND</a:t>
              </a:r>
            </a:p>
          </p:txBody>
        </p:sp>
        <p:grpSp>
          <p:nvGrpSpPr>
            <p:cNvPr id="569" name="Graphic 510">
              <a:extLst>
                <a:ext uri="{FF2B5EF4-FFF2-40B4-BE49-F238E27FC236}">
                  <a16:creationId xmlns:a16="http://schemas.microsoft.com/office/drawing/2014/main" id="{6045D48B-4D4C-45E2-9338-5F50CE94EE5A}"/>
                </a:ext>
              </a:extLst>
            </p:cNvPr>
            <p:cNvGrpSpPr/>
            <p:nvPr/>
          </p:nvGrpSpPr>
          <p:grpSpPr>
            <a:xfrm>
              <a:off x="8904013" y="4324090"/>
              <a:ext cx="2627011" cy="1393003"/>
              <a:chOff x="8904013" y="4324090"/>
              <a:chExt cx="2627011" cy="1393003"/>
            </a:xfrm>
          </p:grpSpPr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41737BC9-BE1E-4B13-9B2E-C74506BD29C6}"/>
                  </a:ext>
                </a:extLst>
              </p:cNvPr>
              <p:cNvSpPr/>
              <p:nvPr/>
            </p:nvSpPr>
            <p:spPr>
              <a:xfrm>
                <a:off x="8904013" y="4359992"/>
                <a:ext cx="2591109" cy="1321199"/>
              </a:xfrm>
              <a:custGeom>
                <a:avLst/>
                <a:gdLst>
                  <a:gd name="connsiteX0" fmla="*/ 0 w 2591109"/>
                  <a:gd name="connsiteY0" fmla="*/ 0 h 1321199"/>
                  <a:gd name="connsiteX1" fmla="*/ 485534 w 2591109"/>
                  <a:gd name="connsiteY1" fmla="*/ 0 h 1321199"/>
                  <a:gd name="connsiteX2" fmla="*/ 86849 w 2591109"/>
                  <a:gd name="connsiteY2" fmla="*/ 1321199 h 1321199"/>
                  <a:gd name="connsiteX3" fmla="*/ 365176 w 2591109"/>
                  <a:gd name="connsiteY3" fmla="*/ 1292478 h 1321199"/>
                  <a:gd name="connsiteX4" fmla="*/ 643503 w 2591109"/>
                  <a:gd name="connsiteY4" fmla="*/ 1265124 h 1321199"/>
                  <a:gd name="connsiteX5" fmla="*/ 921830 w 2591109"/>
                  <a:gd name="connsiteY5" fmla="*/ 1237770 h 1321199"/>
                  <a:gd name="connsiteX6" fmla="*/ 1200158 w 2591109"/>
                  <a:gd name="connsiteY6" fmla="*/ 1210415 h 1321199"/>
                  <a:gd name="connsiteX7" fmla="*/ 1477801 w 2591109"/>
                  <a:gd name="connsiteY7" fmla="*/ 1183745 h 1321199"/>
                  <a:gd name="connsiteX8" fmla="*/ 1756128 w 2591109"/>
                  <a:gd name="connsiteY8" fmla="*/ 1156391 h 1321199"/>
                  <a:gd name="connsiteX9" fmla="*/ 2034455 w 2591109"/>
                  <a:gd name="connsiteY9" fmla="*/ 1129037 h 1321199"/>
                  <a:gd name="connsiteX10" fmla="*/ 2312783 w 2591109"/>
                  <a:gd name="connsiteY10" fmla="*/ 1101683 h 1321199"/>
                  <a:gd name="connsiteX11" fmla="*/ 2591110 w 2591109"/>
                  <a:gd name="connsiteY11" fmla="*/ 1074329 h 132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91109" h="1321199">
                    <a:moveTo>
                      <a:pt x="0" y="0"/>
                    </a:moveTo>
                    <a:lnTo>
                      <a:pt x="485534" y="0"/>
                    </a:lnTo>
                    <a:moveTo>
                      <a:pt x="86849" y="1321199"/>
                    </a:moveTo>
                    <a:lnTo>
                      <a:pt x="365176" y="1292478"/>
                    </a:lnTo>
                    <a:lnTo>
                      <a:pt x="643503" y="1265124"/>
                    </a:lnTo>
                    <a:lnTo>
                      <a:pt x="921830" y="1237770"/>
                    </a:lnTo>
                    <a:lnTo>
                      <a:pt x="1200158" y="1210415"/>
                    </a:lnTo>
                    <a:lnTo>
                      <a:pt x="1477801" y="1183745"/>
                    </a:lnTo>
                    <a:lnTo>
                      <a:pt x="1756128" y="1156391"/>
                    </a:lnTo>
                    <a:lnTo>
                      <a:pt x="2034455" y="1129037"/>
                    </a:lnTo>
                    <a:lnTo>
                      <a:pt x="2312783" y="1101683"/>
                    </a:lnTo>
                    <a:lnTo>
                      <a:pt x="2591110" y="1074329"/>
                    </a:lnTo>
                  </a:path>
                </a:pathLst>
              </a:custGeom>
              <a:noFill/>
              <a:ln w="38100" cap="flat">
                <a:solidFill>
                  <a:srgbClr val="00AA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3273A4A9-97CE-4CEF-B1AA-5C1DD5D74E7C}"/>
                  </a:ext>
                </a:extLst>
              </p:cNvPr>
              <p:cNvSpPr/>
              <p:nvPr/>
            </p:nvSpPr>
            <p:spPr>
              <a:xfrm>
                <a:off x="8954960" y="5645289"/>
                <a:ext cx="71804" cy="71804"/>
              </a:xfrm>
              <a:custGeom>
                <a:avLst/>
                <a:gdLst>
                  <a:gd name="connsiteX0" fmla="*/ 71996 w 71804"/>
                  <a:gd name="connsiteY0" fmla="*/ 36185 h 71804"/>
                  <a:gd name="connsiteX1" fmla="*/ 36094 w 71804"/>
                  <a:gd name="connsiteY1" fmla="*/ 72088 h 71804"/>
                  <a:gd name="connsiteX2" fmla="*/ 192 w 71804"/>
                  <a:gd name="connsiteY2" fmla="*/ 36185 h 71804"/>
                  <a:gd name="connsiteX3" fmla="*/ 36094 w 71804"/>
                  <a:gd name="connsiteY3" fmla="*/ 283 h 71804"/>
                  <a:gd name="connsiteX4" fmla="*/ 71996 w 71804"/>
                  <a:gd name="connsiteY4" fmla="*/ 36185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1996" y="36185"/>
                    </a:moveTo>
                    <a:cubicBezTo>
                      <a:pt x="71996" y="56014"/>
                      <a:pt x="55922" y="72088"/>
                      <a:pt x="36094" y="72088"/>
                    </a:cubicBezTo>
                    <a:cubicBezTo>
                      <a:pt x="16266" y="72088"/>
                      <a:pt x="192" y="56014"/>
                      <a:pt x="192" y="36185"/>
                    </a:cubicBezTo>
                    <a:cubicBezTo>
                      <a:pt x="192" y="16357"/>
                      <a:pt x="16266" y="283"/>
                      <a:pt x="36094" y="283"/>
                    </a:cubicBezTo>
                    <a:cubicBezTo>
                      <a:pt x="55922" y="283"/>
                      <a:pt x="71996" y="16357"/>
                      <a:pt x="71996" y="36185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9FFD949E-A224-4DC6-A363-C9D49E954458}"/>
                  </a:ext>
                </a:extLst>
              </p:cNvPr>
              <p:cNvSpPr/>
              <p:nvPr/>
            </p:nvSpPr>
            <p:spPr>
              <a:xfrm>
                <a:off x="9233287" y="5616567"/>
                <a:ext cx="71804" cy="71804"/>
              </a:xfrm>
              <a:custGeom>
                <a:avLst/>
                <a:gdLst>
                  <a:gd name="connsiteX0" fmla="*/ 72037 w 71804"/>
                  <a:gd name="connsiteY0" fmla="*/ 36181 h 71804"/>
                  <a:gd name="connsiteX1" fmla="*/ 36135 w 71804"/>
                  <a:gd name="connsiteY1" fmla="*/ 72083 h 71804"/>
                  <a:gd name="connsiteX2" fmla="*/ 232 w 71804"/>
                  <a:gd name="connsiteY2" fmla="*/ 36181 h 71804"/>
                  <a:gd name="connsiteX3" fmla="*/ 36135 w 71804"/>
                  <a:gd name="connsiteY3" fmla="*/ 279 h 71804"/>
                  <a:gd name="connsiteX4" fmla="*/ 72037 w 71804"/>
                  <a:gd name="connsiteY4" fmla="*/ 36181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037" y="36181"/>
                    </a:moveTo>
                    <a:cubicBezTo>
                      <a:pt x="72037" y="56009"/>
                      <a:pt x="55963" y="72083"/>
                      <a:pt x="36135" y="72083"/>
                    </a:cubicBezTo>
                    <a:cubicBezTo>
                      <a:pt x="16306" y="72083"/>
                      <a:pt x="232" y="56009"/>
                      <a:pt x="232" y="36181"/>
                    </a:cubicBezTo>
                    <a:cubicBezTo>
                      <a:pt x="232" y="16353"/>
                      <a:pt x="16306" y="279"/>
                      <a:pt x="36135" y="279"/>
                    </a:cubicBezTo>
                    <a:cubicBezTo>
                      <a:pt x="55963" y="279"/>
                      <a:pt x="72037" y="16353"/>
                      <a:pt x="72037" y="36181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A6EF1E38-423D-4F3B-9B8C-80F075F647CD}"/>
                  </a:ext>
                </a:extLst>
              </p:cNvPr>
              <p:cNvSpPr/>
              <p:nvPr/>
            </p:nvSpPr>
            <p:spPr>
              <a:xfrm>
                <a:off x="9511614" y="5589213"/>
                <a:ext cx="71804" cy="71804"/>
              </a:xfrm>
              <a:custGeom>
                <a:avLst/>
                <a:gdLst>
                  <a:gd name="connsiteX0" fmla="*/ 72077 w 71804"/>
                  <a:gd name="connsiteY0" fmla="*/ 36177 h 71804"/>
                  <a:gd name="connsiteX1" fmla="*/ 36175 w 71804"/>
                  <a:gd name="connsiteY1" fmla="*/ 72079 h 71804"/>
                  <a:gd name="connsiteX2" fmla="*/ 273 w 71804"/>
                  <a:gd name="connsiteY2" fmla="*/ 36177 h 71804"/>
                  <a:gd name="connsiteX3" fmla="*/ 36175 w 71804"/>
                  <a:gd name="connsiteY3" fmla="*/ 275 h 71804"/>
                  <a:gd name="connsiteX4" fmla="*/ 72077 w 71804"/>
                  <a:gd name="connsiteY4" fmla="*/ 36177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077" y="36177"/>
                    </a:moveTo>
                    <a:cubicBezTo>
                      <a:pt x="72077" y="56005"/>
                      <a:pt x="56003" y="72079"/>
                      <a:pt x="36175" y="72079"/>
                    </a:cubicBezTo>
                    <a:cubicBezTo>
                      <a:pt x="16347" y="72079"/>
                      <a:pt x="273" y="56005"/>
                      <a:pt x="273" y="36177"/>
                    </a:cubicBezTo>
                    <a:cubicBezTo>
                      <a:pt x="273" y="16349"/>
                      <a:pt x="16347" y="275"/>
                      <a:pt x="36175" y="275"/>
                    </a:cubicBezTo>
                    <a:cubicBezTo>
                      <a:pt x="56003" y="275"/>
                      <a:pt x="72077" y="16349"/>
                      <a:pt x="72077" y="36177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64A5D4BF-AA3F-4EDC-9D16-F6D382C17601}"/>
                  </a:ext>
                </a:extLst>
              </p:cNvPr>
              <p:cNvSpPr/>
              <p:nvPr/>
            </p:nvSpPr>
            <p:spPr>
              <a:xfrm>
                <a:off x="9789941" y="5561859"/>
                <a:ext cx="71804" cy="71804"/>
              </a:xfrm>
              <a:custGeom>
                <a:avLst/>
                <a:gdLst>
                  <a:gd name="connsiteX0" fmla="*/ 72118 w 71804"/>
                  <a:gd name="connsiteY0" fmla="*/ 36173 h 71804"/>
                  <a:gd name="connsiteX1" fmla="*/ 36216 w 71804"/>
                  <a:gd name="connsiteY1" fmla="*/ 72075 h 71804"/>
                  <a:gd name="connsiteX2" fmla="*/ 314 w 71804"/>
                  <a:gd name="connsiteY2" fmla="*/ 36173 h 71804"/>
                  <a:gd name="connsiteX3" fmla="*/ 36216 w 71804"/>
                  <a:gd name="connsiteY3" fmla="*/ 271 h 71804"/>
                  <a:gd name="connsiteX4" fmla="*/ 72118 w 71804"/>
                  <a:gd name="connsiteY4" fmla="*/ 36173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118" y="36173"/>
                    </a:moveTo>
                    <a:cubicBezTo>
                      <a:pt x="72118" y="56001"/>
                      <a:pt x="56044" y="72075"/>
                      <a:pt x="36216" y="72075"/>
                    </a:cubicBezTo>
                    <a:cubicBezTo>
                      <a:pt x="16388" y="72075"/>
                      <a:pt x="314" y="56001"/>
                      <a:pt x="314" y="36173"/>
                    </a:cubicBezTo>
                    <a:cubicBezTo>
                      <a:pt x="314" y="16345"/>
                      <a:pt x="16388" y="271"/>
                      <a:pt x="36216" y="271"/>
                    </a:cubicBezTo>
                    <a:cubicBezTo>
                      <a:pt x="56044" y="271"/>
                      <a:pt x="72118" y="16345"/>
                      <a:pt x="72118" y="36173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6876BC93-07BC-45B6-9A29-23AB943CF410}"/>
                  </a:ext>
                </a:extLst>
              </p:cNvPr>
              <p:cNvSpPr/>
              <p:nvPr/>
            </p:nvSpPr>
            <p:spPr>
              <a:xfrm>
                <a:off x="10068268" y="5534505"/>
                <a:ext cx="71804" cy="71804"/>
              </a:xfrm>
              <a:custGeom>
                <a:avLst/>
                <a:gdLst>
                  <a:gd name="connsiteX0" fmla="*/ 72159 w 71804"/>
                  <a:gd name="connsiteY0" fmla="*/ 36169 h 71804"/>
                  <a:gd name="connsiteX1" fmla="*/ 36257 w 71804"/>
                  <a:gd name="connsiteY1" fmla="*/ 72071 h 71804"/>
                  <a:gd name="connsiteX2" fmla="*/ 355 w 71804"/>
                  <a:gd name="connsiteY2" fmla="*/ 36169 h 71804"/>
                  <a:gd name="connsiteX3" fmla="*/ 36257 w 71804"/>
                  <a:gd name="connsiteY3" fmla="*/ 267 h 71804"/>
                  <a:gd name="connsiteX4" fmla="*/ 72159 w 71804"/>
                  <a:gd name="connsiteY4" fmla="*/ 36169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159" y="36169"/>
                    </a:moveTo>
                    <a:cubicBezTo>
                      <a:pt x="72159" y="55997"/>
                      <a:pt x="56085" y="72071"/>
                      <a:pt x="36257" y="72071"/>
                    </a:cubicBezTo>
                    <a:cubicBezTo>
                      <a:pt x="16428" y="72071"/>
                      <a:pt x="355" y="55997"/>
                      <a:pt x="355" y="36169"/>
                    </a:cubicBezTo>
                    <a:cubicBezTo>
                      <a:pt x="355" y="16341"/>
                      <a:pt x="16428" y="267"/>
                      <a:pt x="36257" y="267"/>
                    </a:cubicBezTo>
                    <a:cubicBezTo>
                      <a:pt x="56085" y="267"/>
                      <a:pt x="72159" y="16341"/>
                      <a:pt x="72159" y="36169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27B54C58-BC03-4330-A74D-727F7622634C}"/>
                  </a:ext>
                </a:extLst>
              </p:cNvPr>
              <p:cNvSpPr/>
              <p:nvPr/>
            </p:nvSpPr>
            <p:spPr>
              <a:xfrm>
                <a:off x="10345912" y="5507835"/>
                <a:ext cx="71804" cy="71804"/>
              </a:xfrm>
              <a:custGeom>
                <a:avLst/>
                <a:gdLst>
                  <a:gd name="connsiteX0" fmla="*/ 72199 w 71804"/>
                  <a:gd name="connsiteY0" fmla="*/ 36165 h 71804"/>
                  <a:gd name="connsiteX1" fmla="*/ 36297 w 71804"/>
                  <a:gd name="connsiteY1" fmla="*/ 72068 h 71804"/>
                  <a:gd name="connsiteX2" fmla="*/ 395 w 71804"/>
                  <a:gd name="connsiteY2" fmla="*/ 36165 h 71804"/>
                  <a:gd name="connsiteX3" fmla="*/ 36297 w 71804"/>
                  <a:gd name="connsiteY3" fmla="*/ 263 h 71804"/>
                  <a:gd name="connsiteX4" fmla="*/ 72199 w 71804"/>
                  <a:gd name="connsiteY4" fmla="*/ 36165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199" y="36165"/>
                    </a:moveTo>
                    <a:cubicBezTo>
                      <a:pt x="72199" y="55994"/>
                      <a:pt x="56125" y="72068"/>
                      <a:pt x="36297" y="72068"/>
                    </a:cubicBezTo>
                    <a:cubicBezTo>
                      <a:pt x="16469" y="72068"/>
                      <a:pt x="395" y="55994"/>
                      <a:pt x="395" y="36165"/>
                    </a:cubicBezTo>
                    <a:cubicBezTo>
                      <a:pt x="395" y="16337"/>
                      <a:pt x="16469" y="263"/>
                      <a:pt x="36297" y="263"/>
                    </a:cubicBezTo>
                    <a:cubicBezTo>
                      <a:pt x="56125" y="263"/>
                      <a:pt x="72199" y="16337"/>
                      <a:pt x="72199" y="36165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6BECD81E-169B-415D-A32E-6C8BFF1BE037}"/>
                  </a:ext>
                </a:extLst>
              </p:cNvPr>
              <p:cNvSpPr/>
              <p:nvPr/>
            </p:nvSpPr>
            <p:spPr>
              <a:xfrm>
                <a:off x="10624239" y="5480481"/>
                <a:ext cx="71804" cy="71804"/>
              </a:xfrm>
              <a:custGeom>
                <a:avLst/>
                <a:gdLst>
                  <a:gd name="connsiteX0" fmla="*/ 72240 w 71804"/>
                  <a:gd name="connsiteY0" fmla="*/ 36161 h 71804"/>
                  <a:gd name="connsiteX1" fmla="*/ 36338 w 71804"/>
                  <a:gd name="connsiteY1" fmla="*/ 72064 h 71804"/>
                  <a:gd name="connsiteX2" fmla="*/ 436 w 71804"/>
                  <a:gd name="connsiteY2" fmla="*/ 36161 h 71804"/>
                  <a:gd name="connsiteX3" fmla="*/ 36338 w 71804"/>
                  <a:gd name="connsiteY3" fmla="*/ 259 h 71804"/>
                  <a:gd name="connsiteX4" fmla="*/ 72240 w 71804"/>
                  <a:gd name="connsiteY4" fmla="*/ 36161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240" y="36161"/>
                    </a:moveTo>
                    <a:cubicBezTo>
                      <a:pt x="72240" y="55990"/>
                      <a:pt x="56166" y="72064"/>
                      <a:pt x="36338" y="72064"/>
                    </a:cubicBezTo>
                    <a:cubicBezTo>
                      <a:pt x="16510" y="72064"/>
                      <a:pt x="436" y="55990"/>
                      <a:pt x="436" y="36161"/>
                    </a:cubicBezTo>
                    <a:cubicBezTo>
                      <a:pt x="436" y="16333"/>
                      <a:pt x="16510" y="259"/>
                      <a:pt x="36338" y="259"/>
                    </a:cubicBezTo>
                    <a:cubicBezTo>
                      <a:pt x="56166" y="259"/>
                      <a:pt x="72240" y="16333"/>
                      <a:pt x="72240" y="36161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71DEFF2C-6DA6-44F0-876A-89805847E616}"/>
                  </a:ext>
                </a:extLst>
              </p:cNvPr>
              <p:cNvSpPr/>
              <p:nvPr/>
            </p:nvSpPr>
            <p:spPr>
              <a:xfrm>
                <a:off x="10902566" y="5453127"/>
                <a:ext cx="71804" cy="71804"/>
              </a:xfrm>
              <a:custGeom>
                <a:avLst/>
                <a:gdLst>
                  <a:gd name="connsiteX0" fmla="*/ 72281 w 71804"/>
                  <a:gd name="connsiteY0" fmla="*/ 36157 h 71804"/>
                  <a:gd name="connsiteX1" fmla="*/ 36379 w 71804"/>
                  <a:gd name="connsiteY1" fmla="*/ 72060 h 71804"/>
                  <a:gd name="connsiteX2" fmla="*/ 477 w 71804"/>
                  <a:gd name="connsiteY2" fmla="*/ 36157 h 71804"/>
                  <a:gd name="connsiteX3" fmla="*/ 36379 w 71804"/>
                  <a:gd name="connsiteY3" fmla="*/ 255 h 71804"/>
                  <a:gd name="connsiteX4" fmla="*/ 72281 w 71804"/>
                  <a:gd name="connsiteY4" fmla="*/ 36157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281" y="36157"/>
                    </a:moveTo>
                    <a:cubicBezTo>
                      <a:pt x="72281" y="55986"/>
                      <a:pt x="56207" y="72060"/>
                      <a:pt x="36379" y="72060"/>
                    </a:cubicBezTo>
                    <a:cubicBezTo>
                      <a:pt x="16550" y="72060"/>
                      <a:pt x="477" y="55986"/>
                      <a:pt x="477" y="36157"/>
                    </a:cubicBezTo>
                    <a:cubicBezTo>
                      <a:pt x="477" y="16329"/>
                      <a:pt x="16550" y="255"/>
                      <a:pt x="36379" y="255"/>
                    </a:cubicBezTo>
                    <a:cubicBezTo>
                      <a:pt x="56207" y="255"/>
                      <a:pt x="72281" y="16329"/>
                      <a:pt x="72281" y="36157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6849BE2A-DB5C-4D1D-B898-966527B8816D}"/>
                  </a:ext>
                </a:extLst>
              </p:cNvPr>
              <p:cNvSpPr/>
              <p:nvPr/>
            </p:nvSpPr>
            <p:spPr>
              <a:xfrm>
                <a:off x="11180893" y="5425773"/>
                <a:ext cx="71804" cy="71804"/>
              </a:xfrm>
              <a:custGeom>
                <a:avLst/>
                <a:gdLst>
                  <a:gd name="connsiteX0" fmla="*/ 72322 w 71804"/>
                  <a:gd name="connsiteY0" fmla="*/ 36153 h 71804"/>
                  <a:gd name="connsiteX1" fmla="*/ 36419 w 71804"/>
                  <a:gd name="connsiteY1" fmla="*/ 72056 h 71804"/>
                  <a:gd name="connsiteX2" fmla="*/ 517 w 71804"/>
                  <a:gd name="connsiteY2" fmla="*/ 36153 h 71804"/>
                  <a:gd name="connsiteX3" fmla="*/ 36419 w 71804"/>
                  <a:gd name="connsiteY3" fmla="*/ 251 h 71804"/>
                  <a:gd name="connsiteX4" fmla="*/ 72322 w 71804"/>
                  <a:gd name="connsiteY4" fmla="*/ 36153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322" y="36153"/>
                    </a:moveTo>
                    <a:cubicBezTo>
                      <a:pt x="72322" y="55982"/>
                      <a:pt x="56248" y="72056"/>
                      <a:pt x="36419" y="72056"/>
                    </a:cubicBezTo>
                    <a:cubicBezTo>
                      <a:pt x="16591" y="72056"/>
                      <a:pt x="517" y="55982"/>
                      <a:pt x="517" y="36153"/>
                    </a:cubicBezTo>
                    <a:cubicBezTo>
                      <a:pt x="517" y="16325"/>
                      <a:pt x="16591" y="251"/>
                      <a:pt x="36419" y="251"/>
                    </a:cubicBezTo>
                    <a:cubicBezTo>
                      <a:pt x="56248" y="251"/>
                      <a:pt x="72322" y="16325"/>
                      <a:pt x="72322" y="36153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176C20C5-9BC2-4363-95CD-1CDCABA9A85E}"/>
                  </a:ext>
                </a:extLst>
              </p:cNvPr>
              <p:cNvSpPr/>
              <p:nvPr/>
            </p:nvSpPr>
            <p:spPr>
              <a:xfrm>
                <a:off x="11459220" y="5398419"/>
                <a:ext cx="71804" cy="71804"/>
              </a:xfrm>
              <a:custGeom>
                <a:avLst/>
                <a:gdLst>
                  <a:gd name="connsiteX0" fmla="*/ 72362 w 71804"/>
                  <a:gd name="connsiteY0" fmla="*/ 36149 h 71804"/>
                  <a:gd name="connsiteX1" fmla="*/ 36460 w 71804"/>
                  <a:gd name="connsiteY1" fmla="*/ 72052 h 71804"/>
                  <a:gd name="connsiteX2" fmla="*/ 558 w 71804"/>
                  <a:gd name="connsiteY2" fmla="*/ 36149 h 71804"/>
                  <a:gd name="connsiteX3" fmla="*/ 36460 w 71804"/>
                  <a:gd name="connsiteY3" fmla="*/ 247 h 71804"/>
                  <a:gd name="connsiteX4" fmla="*/ 72362 w 71804"/>
                  <a:gd name="connsiteY4" fmla="*/ 36149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362" y="36149"/>
                    </a:moveTo>
                    <a:cubicBezTo>
                      <a:pt x="72362" y="55978"/>
                      <a:pt x="56288" y="72052"/>
                      <a:pt x="36460" y="72052"/>
                    </a:cubicBezTo>
                    <a:cubicBezTo>
                      <a:pt x="16632" y="72052"/>
                      <a:pt x="558" y="55978"/>
                      <a:pt x="558" y="36149"/>
                    </a:cubicBezTo>
                    <a:cubicBezTo>
                      <a:pt x="558" y="16321"/>
                      <a:pt x="16632" y="247"/>
                      <a:pt x="36460" y="247"/>
                    </a:cubicBezTo>
                    <a:cubicBezTo>
                      <a:pt x="56288" y="247"/>
                      <a:pt x="72362" y="16321"/>
                      <a:pt x="72362" y="36149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65B74BAE-2A57-40B5-8805-663E0D615C51}"/>
                  </a:ext>
                </a:extLst>
              </p:cNvPr>
              <p:cNvSpPr/>
              <p:nvPr/>
            </p:nvSpPr>
            <p:spPr>
              <a:xfrm>
                <a:off x="9110878" y="4324090"/>
                <a:ext cx="71804" cy="71804"/>
              </a:xfrm>
              <a:custGeom>
                <a:avLst/>
                <a:gdLst>
                  <a:gd name="connsiteX0" fmla="*/ 72019 w 71804"/>
                  <a:gd name="connsiteY0" fmla="*/ 35992 h 71804"/>
                  <a:gd name="connsiteX1" fmla="*/ 36117 w 71804"/>
                  <a:gd name="connsiteY1" fmla="*/ 71894 h 71804"/>
                  <a:gd name="connsiteX2" fmla="*/ 215 w 71804"/>
                  <a:gd name="connsiteY2" fmla="*/ 35992 h 71804"/>
                  <a:gd name="connsiteX3" fmla="*/ 36117 w 71804"/>
                  <a:gd name="connsiteY3" fmla="*/ 90 h 71804"/>
                  <a:gd name="connsiteX4" fmla="*/ 72019 w 71804"/>
                  <a:gd name="connsiteY4" fmla="*/ 35992 h 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04" h="71804">
                    <a:moveTo>
                      <a:pt x="72019" y="35992"/>
                    </a:moveTo>
                    <a:cubicBezTo>
                      <a:pt x="72019" y="55820"/>
                      <a:pt x="55945" y="71894"/>
                      <a:pt x="36117" y="71894"/>
                    </a:cubicBezTo>
                    <a:cubicBezTo>
                      <a:pt x="16288" y="71894"/>
                      <a:pt x="215" y="55820"/>
                      <a:pt x="215" y="35992"/>
                    </a:cubicBezTo>
                    <a:cubicBezTo>
                      <a:pt x="215" y="16164"/>
                      <a:pt x="16288" y="90"/>
                      <a:pt x="36117" y="90"/>
                    </a:cubicBezTo>
                    <a:cubicBezTo>
                      <a:pt x="55945" y="90"/>
                      <a:pt x="72019" y="16164"/>
                      <a:pt x="72019" y="35992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147FEC-C691-4BBC-8234-FEC1B606F531}"/>
              </a:ext>
            </a:extLst>
          </p:cNvPr>
          <p:cNvSpPr txBox="1"/>
          <p:nvPr/>
        </p:nvSpPr>
        <p:spPr>
          <a:xfrm>
            <a:off x="966672" y="4129405"/>
            <a:ext cx="9742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Synthetic workloads in randomized network topologies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REBOUND with and without </a:t>
            </a:r>
            <a:r>
              <a:rPr lang="en-US" sz="2400" dirty="0" err="1"/>
              <a:t>multisignatures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4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8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54FE-C23B-4999-89F3-259253DD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Platform: No Protection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E905A2-C21F-4521-A724-0A177906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03FB26-9AA0-45E0-BC28-887B0111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24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987F2-B8BC-42B1-8D4E-9E9D82C580C5}"/>
              </a:ext>
            </a:extLst>
          </p:cNvPr>
          <p:cNvGrpSpPr/>
          <p:nvPr/>
        </p:nvGrpSpPr>
        <p:grpSpPr>
          <a:xfrm>
            <a:off x="1619242" y="1600779"/>
            <a:ext cx="4891237" cy="1828221"/>
            <a:chOff x="1898277" y="3125150"/>
            <a:chExt cx="8935386" cy="33519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A40CE85-2C4C-402C-8497-4061E60ED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5858" y="4869747"/>
              <a:ext cx="172556" cy="49068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8FAADD-1E3F-4BCE-B747-E1C21B2F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84920" y="4928560"/>
              <a:ext cx="516791" cy="51679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ED34F7-ACA5-410F-9EA5-8D2E93C2D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8343" y="4971186"/>
              <a:ext cx="312831" cy="3856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BD1B49-8BD6-438A-BBD5-6FD6E970C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2952" y="4819625"/>
              <a:ext cx="617410" cy="67673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E051A4-8E63-4071-98E6-77C4CD10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68998" y="4864154"/>
              <a:ext cx="526868" cy="52686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FB781E8-5201-40A3-97C3-3FEB94207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73737" y="4823895"/>
              <a:ext cx="703561" cy="703561"/>
            </a:xfrm>
            <a:prstGeom prst="rect">
              <a:avLst/>
            </a:prstGeom>
          </p:spPr>
        </p:pic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325A1E7-A096-48E8-BD90-DCE8A57F7D2F}"/>
                </a:ext>
              </a:extLst>
            </p:cNvPr>
            <p:cNvSpPr/>
            <p:nvPr/>
          </p:nvSpPr>
          <p:spPr>
            <a:xfrm>
              <a:off x="3484771" y="3125150"/>
              <a:ext cx="3049287" cy="2686148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F824201-4B4D-4D1D-92B4-BB8513A53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771" y="3742008"/>
              <a:ext cx="312158" cy="2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04B43-B3B5-49BC-8F7D-5BEEFE8FBA6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>
              <a:off x="3484771" y="5811298"/>
              <a:ext cx="306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AE8685-0C8D-4615-A1BB-BF6B060B07FE}"/>
                </a:ext>
              </a:extLst>
            </p:cNvPr>
            <p:cNvCxnSpPr>
              <a:cxnSpLocks/>
            </p:cNvCxnSpPr>
            <p:nvPr/>
          </p:nvCxnSpPr>
          <p:spPr>
            <a:xfrm>
              <a:off x="6548633" y="3125150"/>
              <a:ext cx="0" cy="192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3A1F063-CB27-41C9-84B7-4253FFE90594}"/>
                </a:ext>
              </a:extLst>
            </p:cNvPr>
            <p:cNvSpPr/>
            <p:nvPr/>
          </p:nvSpPr>
          <p:spPr>
            <a:xfrm rot="11700000">
              <a:off x="4871101" y="4268153"/>
              <a:ext cx="1086692" cy="1086692"/>
            </a:xfrm>
            <a:prstGeom prst="arc">
              <a:avLst>
                <a:gd name="adj1" fmla="val 18327203"/>
                <a:gd name="adj2" fmla="val 1226583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E3789A-8C39-4C74-B8FE-CDC5A881B200}"/>
                </a:ext>
              </a:extLst>
            </p:cNvPr>
            <p:cNvCxnSpPr>
              <a:cxnSpLocks/>
            </p:cNvCxnSpPr>
            <p:nvPr/>
          </p:nvCxnSpPr>
          <p:spPr>
            <a:xfrm>
              <a:off x="4424341" y="3770291"/>
              <a:ext cx="596908" cy="653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829037-0A28-4928-9D64-4A70845B5F5D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5834124" y="5156601"/>
              <a:ext cx="744037" cy="2278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614882-DFE2-4F66-9FB9-07110EE4E80B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V="1">
              <a:off x="4218233" y="5157450"/>
              <a:ext cx="777236" cy="2269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35FEA9-B8F4-4EAA-AC36-8F327157B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9259" y="4026686"/>
              <a:ext cx="335612" cy="397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5C9709C-073E-4875-9BBC-4EA044592FF9}"/>
                </a:ext>
              </a:extLst>
            </p:cNvPr>
            <p:cNvSpPr/>
            <p:nvPr/>
          </p:nvSpPr>
          <p:spPr>
            <a:xfrm rot="10800000">
              <a:off x="4218233" y="3756003"/>
              <a:ext cx="3002784" cy="2721146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370674A-F716-4721-AC9B-C718A7642CEE}"/>
                </a:ext>
              </a:extLst>
            </p:cNvPr>
            <p:cNvCxnSpPr>
              <a:cxnSpLocks/>
            </p:cNvCxnSpPr>
            <p:nvPr/>
          </p:nvCxnSpPr>
          <p:spPr>
            <a:xfrm>
              <a:off x="6975502" y="3744597"/>
              <a:ext cx="2455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7475DF-6F50-4230-B52D-1416975DF4C2}"/>
                </a:ext>
              </a:extLst>
            </p:cNvPr>
            <p:cNvCxnSpPr>
              <a:cxnSpLocks/>
            </p:cNvCxnSpPr>
            <p:nvPr/>
          </p:nvCxnSpPr>
          <p:spPr>
            <a:xfrm>
              <a:off x="4218233" y="6238167"/>
              <a:ext cx="0" cy="230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7793C2-A89A-4351-87B9-F400E6548A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5030" y="5832516"/>
              <a:ext cx="2159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B63AF0-1918-43F6-9475-376537B2AD8E}"/>
                </a:ext>
              </a:extLst>
            </p:cNvPr>
            <p:cNvCxnSpPr>
              <a:cxnSpLocks/>
            </p:cNvCxnSpPr>
            <p:nvPr/>
          </p:nvCxnSpPr>
          <p:spPr>
            <a:xfrm>
              <a:off x="7221017" y="4673315"/>
              <a:ext cx="2894607" cy="1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32C9F64-4B02-4EC4-AA79-26858DA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2277850" y="4621116"/>
              <a:ext cx="12208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120DF2-261A-47E3-BA8B-D8B5D8372C69}"/>
                </a:ext>
              </a:extLst>
            </p:cNvPr>
            <p:cNvSpPr txBox="1"/>
            <p:nvPr/>
          </p:nvSpPr>
          <p:spPr>
            <a:xfrm>
              <a:off x="3847215" y="4206723"/>
              <a:ext cx="832249" cy="73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N</a:t>
              </a:r>
              <a:r>
                <a:rPr lang="en-US" sz="2000" baseline="-25000" dirty="0">
                  <a:latin typeface="+mj-lt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94F653-1F4C-4F21-BCF9-227D7C2F6E66}"/>
                </a:ext>
              </a:extLst>
            </p:cNvPr>
            <p:cNvSpPr txBox="1"/>
            <p:nvPr/>
          </p:nvSpPr>
          <p:spPr>
            <a:xfrm>
              <a:off x="1898277" y="5418392"/>
              <a:ext cx="838106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S</a:t>
              </a:r>
              <a:r>
                <a:rPr lang="en-US" sz="2400" baseline="-25000" dirty="0">
                  <a:latin typeface="+mj-lt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CCF057-1251-44D1-B7EC-E0FF0B0DEA92}"/>
                </a:ext>
              </a:extLst>
            </p:cNvPr>
            <p:cNvSpPr txBox="1"/>
            <p:nvPr/>
          </p:nvSpPr>
          <p:spPr>
            <a:xfrm>
              <a:off x="2515503" y="5407466"/>
              <a:ext cx="838106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S</a:t>
              </a:r>
              <a:r>
                <a:rPr lang="en-US" sz="2400" baseline="-25000" dirty="0">
                  <a:latin typeface="+mj-lt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9052F0-5F52-4511-A7B9-C80B339CEE3C}"/>
                </a:ext>
              </a:extLst>
            </p:cNvPr>
            <p:cNvCxnSpPr/>
            <p:nvPr/>
          </p:nvCxnSpPr>
          <p:spPr>
            <a:xfrm>
              <a:off x="2279100" y="4620328"/>
              <a:ext cx="0" cy="12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4889D2B-91FC-436A-92D9-8BDA73033B0F}"/>
                </a:ext>
              </a:extLst>
            </p:cNvPr>
            <p:cNvCxnSpPr/>
            <p:nvPr/>
          </p:nvCxnSpPr>
          <p:spPr>
            <a:xfrm>
              <a:off x="2870058" y="4620328"/>
              <a:ext cx="0" cy="12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E34D73-D563-432E-A2C8-B5B3CB522088}"/>
                </a:ext>
              </a:extLst>
            </p:cNvPr>
            <p:cNvCxnSpPr/>
            <p:nvPr/>
          </p:nvCxnSpPr>
          <p:spPr>
            <a:xfrm>
              <a:off x="7848940" y="4693224"/>
              <a:ext cx="0" cy="12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22280B-7517-4FD7-9621-D6DC37F097E5}"/>
                </a:ext>
              </a:extLst>
            </p:cNvPr>
            <p:cNvCxnSpPr/>
            <p:nvPr/>
          </p:nvCxnSpPr>
          <p:spPr>
            <a:xfrm>
              <a:off x="8569166" y="4678757"/>
              <a:ext cx="0" cy="12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5C1E05-BB54-42B6-B5F7-902A2E099B60}"/>
                </a:ext>
              </a:extLst>
            </p:cNvPr>
            <p:cNvCxnSpPr/>
            <p:nvPr/>
          </p:nvCxnSpPr>
          <p:spPr>
            <a:xfrm>
              <a:off x="9297638" y="4674451"/>
              <a:ext cx="0" cy="12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8FC6EF-0207-46B4-8EBA-3B20A3034DFF}"/>
                </a:ext>
              </a:extLst>
            </p:cNvPr>
            <p:cNvSpPr txBox="1"/>
            <p:nvPr/>
          </p:nvSpPr>
          <p:spPr>
            <a:xfrm>
              <a:off x="7623183" y="5406342"/>
              <a:ext cx="931814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</a:t>
              </a:r>
              <a:r>
                <a:rPr lang="en-US" sz="2400" baseline="-25000" dirty="0">
                  <a:latin typeface="+mj-lt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62837E6-9983-40A0-93AD-CCD887FED4AA}"/>
                </a:ext>
              </a:extLst>
            </p:cNvPr>
            <p:cNvSpPr txBox="1"/>
            <p:nvPr/>
          </p:nvSpPr>
          <p:spPr>
            <a:xfrm>
              <a:off x="5299039" y="3202235"/>
              <a:ext cx="832249" cy="73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N</a:t>
              </a:r>
              <a:r>
                <a:rPr lang="en-US" sz="2000" baseline="-25000" dirty="0">
                  <a:latin typeface="+mj-lt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09AA1B-C072-44E8-8672-CF115D80D536}"/>
                </a:ext>
              </a:extLst>
            </p:cNvPr>
            <p:cNvSpPr txBox="1"/>
            <p:nvPr/>
          </p:nvSpPr>
          <p:spPr>
            <a:xfrm>
              <a:off x="4556059" y="5596311"/>
              <a:ext cx="832249" cy="73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N</a:t>
              </a:r>
              <a:r>
                <a:rPr lang="en-US" sz="2000" baseline="-25000" dirty="0">
                  <a:latin typeface="+mj-lt"/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E14F54-D201-4EE7-81FD-2388C05E5E2B}"/>
                </a:ext>
              </a:extLst>
            </p:cNvPr>
            <p:cNvSpPr txBox="1"/>
            <p:nvPr/>
          </p:nvSpPr>
          <p:spPr>
            <a:xfrm>
              <a:off x="6251130" y="4655329"/>
              <a:ext cx="1020519" cy="733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N</a:t>
              </a:r>
              <a:r>
                <a:rPr lang="en-US" sz="2000" baseline="-25000" dirty="0">
                  <a:latin typeface="+mj-lt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C0AE9E-A57F-46F6-872E-194FCC844A2A}"/>
                </a:ext>
              </a:extLst>
            </p:cNvPr>
            <p:cNvSpPr txBox="1"/>
            <p:nvPr/>
          </p:nvSpPr>
          <p:spPr>
            <a:xfrm>
              <a:off x="8363417" y="5406344"/>
              <a:ext cx="931814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</a:t>
              </a:r>
              <a:r>
                <a:rPr lang="en-US" sz="2400" baseline="-25000" dirty="0">
                  <a:latin typeface="+mj-lt"/>
                </a:rPr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FDA039-7E1B-4850-AB9A-A32A0CC13841}"/>
                </a:ext>
              </a:extLst>
            </p:cNvPr>
            <p:cNvSpPr txBox="1"/>
            <p:nvPr/>
          </p:nvSpPr>
          <p:spPr>
            <a:xfrm>
              <a:off x="9045188" y="5408297"/>
              <a:ext cx="931814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</a:t>
              </a:r>
              <a:r>
                <a:rPr lang="en-US" sz="2400" baseline="-25000" dirty="0">
                  <a:latin typeface="+mj-lt"/>
                </a:rPr>
                <a:t>3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6ADF5-78C0-42E9-987D-0B07EC950C4E}"/>
                </a:ext>
              </a:extLst>
            </p:cNvPr>
            <p:cNvCxnSpPr/>
            <p:nvPr/>
          </p:nvCxnSpPr>
          <p:spPr>
            <a:xfrm>
              <a:off x="10106480" y="4683906"/>
              <a:ext cx="0" cy="854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89A1CD-0078-4FA0-8FC2-E174149CC09D}"/>
                </a:ext>
              </a:extLst>
            </p:cNvPr>
            <p:cNvSpPr txBox="1"/>
            <p:nvPr/>
          </p:nvSpPr>
          <p:spPr>
            <a:xfrm>
              <a:off x="9901849" y="5408297"/>
              <a:ext cx="931814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</a:t>
              </a:r>
              <a:r>
                <a:rPr lang="en-US" sz="2400" baseline="-25000" dirty="0">
                  <a:latin typeface="+mj-lt"/>
                </a:rPr>
                <a:t>4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150CE79-610E-40C6-938F-25630796D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043837" y="3227515"/>
              <a:ext cx="997262" cy="100089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B93FCBA-8393-43FF-AC0B-F66414B02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638760" y="3231803"/>
              <a:ext cx="997262" cy="100089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16FD557-73A0-43A1-9739-0C0756B5F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637292" y="5289852"/>
              <a:ext cx="997262" cy="100089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896D922-C03E-4271-843D-9304C94A4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035006" y="5305732"/>
              <a:ext cx="997262" cy="1000898"/>
            </a:xfrm>
            <a:prstGeom prst="rect">
              <a:avLst/>
            </a:prstGeom>
          </p:spPr>
        </p:pic>
      </p:grpSp>
      <p:pic>
        <p:nvPicPr>
          <p:cNvPr id="60" name="Picture 59" descr="A picture containing electronics, connector&#10;&#10;Description automatically generated">
            <a:extLst>
              <a:ext uri="{FF2B5EF4-FFF2-40B4-BE49-F238E27FC236}">
                <a16:creationId xmlns:a16="http://schemas.microsoft.com/office/drawing/2014/main" id="{546B3576-1961-44F8-B222-63225344F4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33" y="1565224"/>
            <a:ext cx="2160156" cy="187970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640A881-082C-43DD-BF3E-788589FA9F44}"/>
              </a:ext>
            </a:extLst>
          </p:cNvPr>
          <p:cNvGrpSpPr/>
          <p:nvPr/>
        </p:nvGrpSpPr>
        <p:grpSpPr>
          <a:xfrm>
            <a:off x="1419225" y="1371600"/>
            <a:ext cx="7121708" cy="2266950"/>
            <a:chOff x="1419225" y="1371600"/>
            <a:chExt cx="7121708" cy="226695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58A9EE3-81B6-452F-B7BA-0D40216390FA}"/>
                </a:ext>
              </a:extLst>
            </p:cNvPr>
            <p:cNvSpPr/>
            <p:nvPr/>
          </p:nvSpPr>
          <p:spPr>
            <a:xfrm>
              <a:off x="1419225" y="1371600"/>
              <a:ext cx="5124450" cy="22669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7D9189-AC50-4C16-9D6A-705BC90736D2}"/>
                </a:ext>
              </a:extLst>
            </p:cNvPr>
            <p:cNvCxnSpPr>
              <a:stCxn id="3" idx="3"/>
              <a:endCxn id="60" idx="1"/>
            </p:cNvCxnSpPr>
            <p:nvPr/>
          </p:nvCxnSpPr>
          <p:spPr>
            <a:xfrm>
              <a:off x="6543675" y="2505075"/>
              <a:ext cx="19972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3B9D6AD-8A28-46D0-967A-BDB63A71B7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96" y="2124070"/>
            <a:ext cx="6807793" cy="4084676"/>
          </a:xfrm>
          <a:prstGeom prst="rect">
            <a:avLst/>
          </a:prstGeom>
        </p:spPr>
      </p:pic>
      <p:pic>
        <p:nvPicPr>
          <p:cNvPr id="64" name="Picture 101" descr="MCj03491210000[1]">
            <a:extLst>
              <a:ext uri="{FF2B5EF4-FFF2-40B4-BE49-F238E27FC236}">
                <a16:creationId xmlns:a16="http://schemas.microsoft.com/office/drawing/2014/main" id="{8961FE18-0EBF-4F41-956A-3F0C55D2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76479" y="2582050"/>
            <a:ext cx="838204" cy="762479"/>
          </a:xfrm>
          <a:prstGeom prst="rect">
            <a:avLst/>
          </a:prstGeom>
          <a:noFill/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C61B39-8F15-4404-8FF5-8E5AA8C62C75}"/>
              </a:ext>
            </a:extLst>
          </p:cNvPr>
          <p:cNvCxnSpPr>
            <a:cxnSpLocks/>
          </p:cNvCxnSpPr>
          <p:nvPr/>
        </p:nvCxnSpPr>
        <p:spPr>
          <a:xfrm>
            <a:off x="7921592" y="2309127"/>
            <a:ext cx="0" cy="34756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6D70270-B490-4D0C-808E-2F325BEFB5F6}"/>
              </a:ext>
            </a:extLst>
          </p:cNvPr>
          <p:cNvSpPr/>
          <p:nvPr/>
        </p:nvSpPr>
        <p:spPr>
          <a:xfrm>
            <a:off x="7921592" y="3401979"/>
            <a:ext cx="2992841" cy="742950"/>
          </a:xfrm>
          <a:prstGeom prst="roundRect">
            <a:avLst/>
          </a:prstGeom>
          <a:solidFill>
            <a:srgbClr val="00FFFF">
              <a:alpha val="75000"/>
            </a:srgbClr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Recovery Occurs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BC08D-488D-43EB-909E-354250116C7F}"/>
              </a:ext>
            </a:extLst>
          </p:cNvPr>
          <p:cNvSpPr txBox="1"/>
          <p:nvPr/>
        </p:nvSpPr>
        <p:spPr>
          <a:xfrm>
            <a:off x="4877078" y="2488737"/>
            <a:ext cx="2610735" cy="36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Pressure Valve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7942F9-FCEB-43AA-8491-8DAB6B015737}"/>
              </a:ext>
            </a:extLst>
          </p:cNvPr>
          <p:cNvSpPr txBox="1"/>
          <p:nvPr/>
        </p:nvSpPr>
        <p:spPr>
          <a:xfrm>
            <a:off x="4858435" y="3343043"/>
            <a:ext cx="2610735" cy="36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</a:rPr>
              <a:t>Pressure Alarm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63E35A-E350-42F0-8E39-C751970591B4}"/>
              </a:ext>
            </a:extLst>
          </p:cNvPr>
          <p:cNvSpPr txBox="1"/>
          <p:nvPr/>
        </p:nvSpPr>
        <p:spPr>
          <a:xfrm>
            <a:off x="4890694" y="4208480"/>
            <a:ext cx="2610735" cy="36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Monitor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19139E5-640B-489B-8BA3-782812267C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10" y="3617452"/>
            <a:ext cx="407916" cy="4079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DF1B76C-084A-454D-8B38-AAF32D9E29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75" y="4263802"/>
            <a:ext cx="767235" cy="7672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E32EFA6-9FD1-4CF8-A1EA-852C088385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63" y="2461797"/>
            <a:ext cx="788750" cy="864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9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3776 0.4365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2182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12747 0.448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2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1" grpId="0"/>
      <p:bldP spid="61" grpId="0"/>
      <p:bldP spid="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7E98944-A1BB-4A66-B7F0-39189096F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08" y="1899456"/>
            <a:ext cx="7428157" cy="4456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354FE-C23B-4999-89F3-259253DD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Platform: With REBOUND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E905A2-C21F-4521-A724-0A177906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03FB26-9AA0-45E0-BC28-887B0111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25</a:t>
            </a:fld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C61B39-8F15-4404-8FF5-8E5AA8C62C75}"/>
              </a:ext>
            </a:extLst>
          </p:cNvPr>
          <p:cNvCxnSpPr>
            <a:cxnSpLocks/>
          </p:cNvCxnSpPr>
          <p:nvPr/>
        </p:nvCxnSpPr>
        <p:spPr>
          <a:xfrm>
            <a:off x="8114122" y="1929561"/>
            <a:ext cx="0" cy="3855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D9B6E-AF8D-4249-A7CC-699041003742}"/>
              </a:ext>
            </a:extLst>
          </p:cNvPr>
          <p:cNvGrpSpPr/>
          <p:nvPr/>
        </p:nvGrpSpPr>
        <p:grpSpPr>
          <a:xfrm>
            <a:off x="8114122" y="1929561"/>
            <a:ext cx="190901" cy="3855222"/>
            <a:chOff x="8018872" y="1929561"/>
            <a:chExt cx="190901" cy="385522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1AEF6B-D576-4E89-91DD-38BEC31BB157}"/>
                </a:ext>
              </a:extLst>
            </p:cNvPr>
            <p:cNvCxnSpPr>
              <a:cxnSpLocks/>
            </p:cNvCxnSpPr>
            <p:nvPr/>
          </p:nvCxnSpPr>
          <p:spPr>
            <a:xfrm>
              <a:off x="8209773" y="1929561"/>
              <a:ext cx="0" cy="3855222"/>
            </a:xfrm>
            <a:prstGeom prst="line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2A03E8-09C1-4C9A-BFB8-EAC47E29C657}"/>
                </a:ext>
              </a:extLst>
            </p:cNvPr>
            <p:cNvSpPr/>
            <p:nvPr/>
          </p:nvSpPr>
          <p:spPr>
            <a:xfrm>
              <a:off x="8018872" y="1937221"/>
              <a:ext cx="186770" cy="384756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54AA45-5075-4A01-AFDD-0690AB848A73}"/>
              </a:ext>
            </a:extLst>
          </p:cNvPr>
          <p:cNvSpPr/>
          <p:nvPr/>
        </p:nvSpPr>
        <p:spPr>
          <a:xfrm>
            <a:off x="8330971" y="4249738"/>
            <a:ext cx="2993626" cy="742950"/>
          </a:xfrm>
          <a:prstGeom prst="roundRect">
            <a:avLst/>
          </a:prstGeom>
          <a:solidFill>
            <a:srgbClr val="00FF00">
              <a:alpha val="56000"/>
            </a:srgb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Application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2DD2F26-9903-4E2B-AE51-6CD97C9AB381}"/>
              </a:ext>
            </a:extLst>
          </p:cNvPr>
          <p:cNvSpPr/>
          <p:nvPr/>
        </p:nvSpPr>
        <p:spPr>
          <a:xfrm>
            <a:off x="8330969" y="3250902"/>
            <a:ext cx="2993627" cy="742950"/>
          </a:xfrm>
          <a:prstGeom prst="roundRect">
            <a:avLst/>
          </a:prstGeom>
          <a:solidFill>
            <a:srgbClr val="00FFFF">
              <a:alpha val="76000"/>
            </a:srgbClr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 Application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CECBF6B-04C0-4464-BC85-8D76DE3DE670}"/>
              </a:ext>
            </a:extLst>
          </p:cNvPr>
          <p:cNvSpPr/>
          <p:nvPr/>
        </p:nvSpPr>
        <p:spPr>
          <a:xfrm>
            <a:off x="836612" y="1362883"/>
            <a:ext cx="10847362" cy="9790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can detect + recover quickly in a real embedded platform!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89B20-F936-47C3-93FC-D0858C85632E}"/>
              </a:ext>
            </a:extLst>
          </p:cNvPr>
          <p:cNvGrpSpPr/>
          <p:nvPr/>
        </p:nvGrpSpPr>
        <p:grpSpPr>
          <a:xfrm>
            <a:off x="-61911" y="4712279"/>
            <a:ext cx="4891237" cy="1828221"/>
            <a:chOff x="1898277" y="3125150"/>
            <a:chExt cx="8935386" cy="3351999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D138964-8896-46F6-A613-D8D7438AB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5858" y="4869747"/>
              <a:ext cx="172556" cy="49068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E04A5CD-56FE-44FC-99BA-40CE218BC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84920" y="4928560"/>
              <a:ext cx="516791" cy="516791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6F01144-2685-4D91-942E-43DF6216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8343" y="4971186"/>
              <a:ext cx="312831" cy="38562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F8C7AAE-B7BA-49E9-9293-465180B9C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2952" y="4819625"/>
              <a:ext cx="617410" cy="67673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3761321-EB71-4594-A762-C3C31185D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68998" y="4864154"/>
              <a:ext cx="526868" cy="526868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CEA8DDD-A695-4081-B626-7E2BDE669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73737" y="4823895"/>
              <a:ext cx="703561" cy="703561"/>
            </a:xfrm>
            <a:prstGeom prst="rect">
              <a:avLst/>
            </a:prstGeom>
          </p:spPr>
        </p:pic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3017B07-0B22-4737-8001-4D1174757C17}"/>
                </a:ext>
              </a:extLst>
            </p:cNvPr>
            <p:cNvSpPr/>
            <p:nvPr/>
          </p:nvSpPr>
          <p:spPr>
            <a:xfrm>
              <a:off x="3484771" y="3125150"/>
              <a:ext cx="3049287" cy="2686148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99F2B49-8068-4ABC-A461-1DE17F299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771" y="3742008"/>
              <a:ext cx="312158" cy="2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E81E05F-2287-4BEA-8C75-3C48E59C3B31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>
              <a:off x="3484771" y="5811298"/>
              <a:ext cx="306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55FBD4-319C-4351-A636-F031A51646C7}"/>
                </a:ext>
              </a:extLst>
            </p:cNvPr>
            <p:cNvCxnSpPr>
              <a:cxnSpLocks/>
            </p:cNvCxnSpPr>
            <p:nvPr/>
          </p:nvCxnSpPr>
          <p:spPr>
            <a:xfrm>
              <a:off x="6548633" y="3125150"/>
              <a:ext cx="0" cy="192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50E560BB-892C-452A-967B-5610AF2DEA09}"/>
                </a:ext>
              </a:extLst>
            </p:cNvPr>
            <p:cNvSpPr/>
            <p:nvPr/>
          </p:nvSpPr>
          <p:spPr>
            <a:xfrm rot="11700000">
              <a:off x="4871101" y="4268153"/>
              <a:ext cx="1086692" cy="1086692"/>
            </a:xfrm>
            <a:prstGeom prst="arc">
              <a:avLst>
                <a:gd name="adj1" fmla="val 18327203"/>
                <a:gd name="adj2" fmla="val 1226583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7228F1-503C-4AB5-871E-DDD10D8CDA25}"/>
                </a:ext>
              </a:extLst>
            </p:cNvPr>
            <p:cNvCxnSpPr>
              <a:cxnSpLocks/>
            </p:cNvCxnSpPr>
            <p:nvPr/>
          </p:nvCxnSpPr>
          <p:spPr>
            <a:xfrm>
              <a:off x="4424341" y="3770291"/>
              <a:ext cx="596908" cy="653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DFBEFB-5153-42DD-8D34-33065CE074DC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5834124" y="5156601"/>
              <a:ext cx="744037" cy="2278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AF9C04C-5F49-4C8A-8996-D25DCD43F3A9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 flipV="1">
              <a:off x="4218233" y="5157450"/>
              <a:ext cx="777236" cy="2269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18EDEE-56C8-4433-A403-2146CF1D0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9259" y="4026686"/>
              <a:ext cx="335612" cy="397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3DB53B05-79EF-4718-88A4-AE29C6394FC6}"/>
                </a:ext>
              </a:extLst>
            </p:cNvPr>
            <p:cNvSpPr/>
            <p:nvPr/>
          </p:nvSpPr>
          <p:spPr>
            <a:xfrm rot="10800000">
              <a:off x="4218233" y="3756003"/>
              <a:ext cx="3002783" cy="2721146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EADC12E-6FC7-4582-8456-C72031D34F54}"/>
                </a:ext>
              </a:extLst>
            </p:cNvPr>
            <p:cNvCxnSpPr>
              <a:cxnSpLocks/>
            </p:cNvCxnSpPr>
            <p:nvPr/>
          </p:nvCxnSpPr>
          <p:spPr>
            <a:xfrm>
              <a:off x="6975502" y="3744597"/>
              <a:ext cx="2455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BDD0534-ED89-4C0C-A791-2DEF67BE37F2}"/>
                </a:ext>
              </a:extLst>
            </p:cNvPr>
            <p:cNvCxnSpPr>
              <a:cxnSpLocks/>
            </p:cNvCxnSpPr>
            <p:nvPr/>
          </p:nvCxnSpPr>
          <p:spPr>
            <a:xfrm>
              <a:off x="4218233" y="6238167"/>
              <a:ext cx="0" cy="230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95122E8-011B-4508-AF94-CCBC6FA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7005030" y="5832516"/>
              <a:ext cx="2159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06E193-3CA8-4E01-9F03-2B2EEDCB51DB}"/>
                </a:ext>
              </a:extLst>
            </p:cNvPr>
            <p:cNvCxnSpPr>
              <a:cxnSpLocks/>
            </p:cNvCxnSpPr>
            <p:nvPr/>
          </p:nvCxnSpPr>
          <p:spPr>
            <a:xfrm>
              <a:off x="7221017" y="4673315"/>
              <a:ext cx="2894607" cy="1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3C8B5C7-022E-44B3-AF69-6C1EAAF31EB9}"/>
                </a:ext>
              </a:extLst>
            </p:cNvPr>
            <p:cNvCxnSpPr>
              <a:cxnSpLocks/>
            </p:cNvCxnSpPr>
            <p:nvPr/>
          </p:nvCxnSpPr>
          <p:spPr>
            <a:xfrm>
              <a:off x="2277850" y="4621116"/>
              <a:ext cx="12208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FAC815-A204-4830-B412-F2D4F60DDFCA}"/>
                </a:ext>
              </a:extLst>
            </p:cNvPr>
            <p:cNvSpPr txBox="1"/>
            <p:nvPr/>
          </p:nvSpPr>
          <p:spPr>
            <a:xfrm>
              <a:off x="3847215" y="4206723"/>
              <a:ext cx="832249" cy="73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N</a:t>
              </a:r>
              <a:r>
                <a:rPr lang="en-US" sz="2000" baseline="-25000" dirty="0">
                  <a:latin typeface="+mj-lt"/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F1A8B85-191F-4E0B-BEC5-43D27F404EF2}"/>
                </a:ext>
              </a:extLst>
            </p:cNvPr>
            <p:cNvSpPr txBox="1"/>
            <p:nvPr/>
          </p:nvSpPr>
          <p:spPr>
            <a:xfrm>
              <a:off x="1898277" y="5418392"/>
              <a:ext cx="838106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S</a:t>
              </a:r>
              <a:r>
                <a:rPr lang="en-US" sz="2400" baseline="-25000" dirty="0">
                  <a:latin typeface="+mj-lt"/>
                </a:rPr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977135-7336-4876-AF51-EEBD1239A166}"/>
                </a:ext>
              </a:extLst>
            </p:cNvPr>
            <p:cNvSpPr txBox="1"/>
            <p:nvPr/>
          </p:nvSpPr>
          <p:spPr>
            <a:xfrm>
              <a:off x="2515503" y="5407466"/>
              <a:ext cx="838106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S</a:t>
              </a:r>
              <a:r>
                <a:rPr lang="en-US" sz="2400" baseline="-25000" dirty="0">
                  <a:latin typeface="+mj-lt"/>
                </a:rPr>
                <a:t>2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35ADD4-5276-4CB8-BE68-4A3F71E493B7}"/>
                </a:ext>
              </a:extLst>
            </p:cNvPr>
            <p:cNvCxnSpPr/>
            <p:nvPr/>
          </p:nvCxnSpPr>
          <p:spPr>
            <a:xfrm>
              <a:off x="2279100" y="4620328"/>
              <a:ext cx="0" cy="12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F8F436E-4E3B-4DDA-9FF2-3EC5F27A6FEE}"/>
                </a:ext>
              </a:extLst>
            </p:cNvPr>
            <p:cNvCxnSpPr/>
            <p:nvPr/>
          </p:nvCxnSpPr>
          <p:spPr>
            <a:xfrm>
              <a:off x="2870058" y="4620328"/>
              <a:ext cx="0" cy="12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ECE012C-C633-49FF-A919-9687A7797456}"/>
                </a:ext>
              </a:extLst>
            </p:cNvPr>
            <p:cNvCxnSpPr/>
            <p:nvPr/>
          </p:nvCxnSpPr>
          <p:spPr>
            <a:xfrm>
              <a:off x="7848940" y="4693224"/>
              <a:ext cx="0" cy="12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84122D8-812F-4C86-8BA3-B1B9F1982965}"/>
                </a:ext>
              </a:extLst>
            </p:cNvPr>
            <p:cNvCxnSpPr/>
            <p:nvPr/>
          </p:nvCxnSpPr>
          <p:spPr>
            <a:xfrm>
              <a:off x="8569166" y="4678757"/>
              <a:ext cx="0" cy="12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56DFD38-605C-4759-8865-CC7BE5664209}"/>
                </a:ext>
              </a:extLst>
            </p:cNvPr>
            <p:cNvCxnSpPr/>
            <p:nvPr/>
          </p:nvCxnSpPr>
          <p:spPr>
            <a:xfrm>
              <a:off x="9297638" y="4674451"/>
              <a:ext cx="0" cy="12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F47FD3-8F11-402D-9E40-02B9E0F9C105}"/>
                </a:ext>
              </a:extLst>
            </p:cNvPr>
            <p:cNvSpPr txBox="1"/>
            <p:nvPr/>
          </p:nvSpPr>
          <p:spPr>
            <a:xfrm>
              <a:off x="7623183" y="5406342"/>
              <a:ext cx="931814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</a:t>
              </a:r>
              <a:r>
                <a:rPr lang="en-US" sz="2400" baseline="-25000" dirty="0">
                  <a:latin typeface="+mj-lt"/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F78BA94-9DCF-4840-B421-7C6F5DFC4372}"/>
                </a:ext>
              </a:extLst>
            </p:cNvPr>
            <p:cNvSpPr txBox="1"/>
            <p:nvPr/>
          </p:nvSpPr>
          <p:spPr>
            <a:xfrm>
              <a:off x="5299040" y="3202234"/>
              <a:ext cx="465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N</a:t>
              </a:r>
              <a:r>
                <a:rPr lang="en-US" sz="2000" baseline="-25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7DFC9B-E92A-440C-BEBD-D8D240438D6B}"/>
                </a:ext>
              </a:extLst>
            </p:cNvPr>
            <p:cNvSpPr txBox="1"/>
            <p:nvPr/>
          </p:nvSpPr>
          <p:spPr>
            <a:xfrm>
              <a:off x="4556059" y="5596311"/>
              <a:ext cx="832249" cy="73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N</a:t>
              </a:r>
              <a:r>
                <a:rPr lang="en-US" sz="2000" baseline="-25000" dirty="0">
                  <a:latin typeface="+mj-lt"/>
                </a:rPr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2760E34-3933-4FBC-A854-6635250B89C6}"/>
                </a:ext>
              </a:extLst>
            </p:cNvPr>
            <p:cNvSpPr txBox="1"/>
            <p:nvPr/>
          </p:nvSpPr>
          <p:spPr>
            <a:xfrm>
              <a:off x="6251130" y="4655329"/>
              <a:ext cx="1020519" cy="733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N</a:t>
              </a:r>
              <a:r>
                <a:rPr lang="en-US" sz="2000" baseline="-25000" dirty="0">
                  <a:latin typeface="+mj-lt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C059FC1-1E42-4186-A9D3-9A4617708B1F}"/>
                </a:ext>
              </a:extLst>
            </p:cNvPr>
            <p:cNvSpPr txBox="1"/>
            <p:nvPr/>
          </p:nvSpPr>
          <p:spPr>
            <a:xfrm>
              <a:off x="8363417" y="5406344"/>
              <a:ext cx="931814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</a:t>
              </a:r>
              <a:r>
                <a:rPr lang="en-US" sz="2400" baseline="-25000" dirty="0">
                  <a:latin typeface="+mj-lt"/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EEE871F-C794-40AA-84A8-999EEA6BA199}"/>
                </a:ext>
              </a:extLst>
            </p:cNvPr>
            <p:cNvSpPr txBox="1"/>
            <p:nvPr/>
          </p:nvSpPr>
          <p:spPr>
            <a:xfrm>
              <a:off x="9045188" y="5408297"/>
              <a:ext cx="931814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</a:t>
              </a:r>
              <a:r>
                <a:rPr lang="en-US" sz="2400" baseline="-25000" dirty="0">
                  <a:latin typeface="+mj-lt"/>
                </a:rPr>
                <a:t>3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99EA3B-FC24-452E-AA8C-CFE6EBDDF97B}"/>
                </a:ext>
              </a:extLst>
            </p:cNvPr>
            <p:cNvCxnSpPr/>
            <p:nvPr/>
          </p:nvCxnSpPr>
          <p:spPr>
            <a:xfrm>
              <a:off x="10106480" y="4683906"/>
              <a:ext cx="0" cy="854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85EF630-7A80-4CC0-98B8-D87B4544C82E}"/>
                </a:ext>
              </a:extLst>
            </p:cNvPr>
            <p:cNvSpPr txBox="1"/>
            <p:nvPr/>
          </p:nvSpPr>
          <p:spPr>
            <a:xfrm>
              <a:off x="9901849" y="5408297"/>
              <a:ext cx="931814" cy="846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</a:t>
              </a:r>
              <a:r>
                <a:rPr lang="en-US" sz="2400" baseline="-25000" dirty="0">
                  <a:latin typeface="+mj-lt"/>
                </a:rPr>
                <a:t>4</a:t>
              </a:r>
            </a:p>
          </p:txBody>
        </p:sp>
        <p:pic>
          <p:nvPicPr>
            <p:cNvPr id="103" name="Picture 55">
              <a:extLst>
                <a:ext uri="{FF2B5EF4-FFF2-40B4-BE49-F238E27FC236}">
                  <a16:creationId xmlns:a16="http://schemas.microsoft.com/office/drawing/2014/main" id="{7A6ED732-217A-49AC-A261-9C03B4329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043837" y="3227515"/>
              <a:ext cx="997262" cy="1000898"/>
            </a:xfrm>
            <a:prstGeom prst="rect">
              <a:avLst/>
            </a:prstGeom>
          </p:spPr>
        </p:pic>
        <p:pic>
          <p:nvPicPr>
            <p:cNvPr id="104" name="Picture 56">
              <a:extLst>
                <a:ext uri="{FF2B5EF4-FFF2-40B4-BE49-F238E27FC236}">
                  <a16:creationId xmlns:a16="http://schemas.microsoft.com/office/drawing/2014/main" id="{A86B24A0-0493-4079-BA16-A4C763471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638760" y="3231803"/>
              <a:ext cx="997262" cy="1000898"/>
            </a:xfrm>
            <a:prstGeom prst="rect">
              <a:avLst/>
            </a:prstGeom>
          </p:spPr>
        </p:pic>
        <p:pic>
          <p:nvPicPr>
            <p:cNvPr id="105" name="Picture 57">
              <a:extLst>
                <a:ext uri="{FF2B5EF4-FFF2-40B4-BE49-F238E27FC236}">
                  <a16:creationId xmlns:a16="http://schemas.microsoft.com/office/drawing/2014/main" id="{95353A73-F00C-4E6B-A07B-168FF34B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637292" y="5289852"/>
              <a:ext cx="997262" cy="1000898"/>
            </a:xfrm>
            <a:prstGeom prst="rect">
              <a:avLst/>
            </a:prstGeom>
          </p:spPr>
        </p:pic>
        <p:pic>
          <p:nvPicPr>
            <p:cNvPr id="106" name="Picture 58">
              <a:extLst>
                <a:ext uri="{FF2B5EF4-FFF2-40B4-BE49-F238E27FC236}">
                  <a16:creationId xmlns:a16="http://schemas.microsoft.com/office/drawing/2014/main" id="{75F281F5-A4B8-4E91-99B9-4621679C6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6035006" y="5305732"/>
              <a:ext cx="997262" cy="1000898"/>
            </a:xfrm>
            <a:prstGeom prst="rect">
              <a:avLst/>
            </a:prstGeom>
          </p:spPr>
        </p:pic>
      </p:grpSp>
      <p:pic>
        <p:nvPicPr>
          <p:cNvPr id="149" name="Picture 101" descr="MCj03491210000[1]">
            <a:extLst>
              <a:ext uri="{FF2B5EF4-FFF2-40B4-BE49-F238E27FC236}">
                <a16:creationId xmlns:a16="http://schemas.microsoft.com/office/drawing/2014/main" id="{E3087437-1D18-41C5-9F97-B283AB6A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67055" y="5726031"/>
            <a:ext cx="838204" cy="762479"/>
          </a:xfrm>
          <a:prstGeom prst="rect">
            <a:avLst/>
          </a:prstGeom>
          <a:noFill/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EA8EA0E-6126-4440-ACE1-6C2F8AF8800C}"/>
              </a:ext>
            </a:extLst>
          </p:cNvPr>
          <p:cNvSpPr txBox="1"/>
          <p:nvPr/>
        </p:nvSpPr>
        <p:spPr>
          <a:xfrm>
            <a:off x="4790632" y="2299435"/>
            <a:ext cx="2610735" cy="36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Pressure Valve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1DB5D9-BDCB-4598-8F83-A088944FE422}"/>
              </a:ext>
            </a:extLst>
          </p:cNvPr>
          <p:cNvSpPr txBox="1"/>
          <p:nvPr/>
        </p:nvSpPr>
        <p:spPr>
          <a:xfrm>
            <a:off x="4813443" y="3225445"/>
            <a:ext cx="2610735" cy="36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</a:rPr>
              <a:t>Pressure Alarm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8A6670-1F44-4AEF-B8A2-6BA3958EA2C2}"/>
              </a:ext>
            </a:extLst>
          </p:cNvPr>
          <p:cNvSpPr txBox="1"/>
          <p:nvPr/>
        </p:nvSpPr>
        <p:spPr>
          <a:xfrm>
            <a:off x="4862781" y="4216747"/>
            <a:ext cx="2610735" cy="36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Monitor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B344350-DDDF-4DBD-9CDF-BF64643763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80" y="3617452"/>
            <a:ext cx="407916" cy="407916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1A2F295-242A-4047-A073-9849E39268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45" y="4263802"/>
            <a:ext cx="767235" cy="76723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35A7153-683A-470E-8869-A793C9FCD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9" y="2462725"/>
            <a:ext cx="788750" cy="864531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6D9BAC-1EA6-4D60-845E-ABA54BD78148}"/>
              </a:ext>
            </a:extLst>
          </p:cNvPr>
          <p:cNvGrpSpPr/>
          <p:nvPr/>
        </p:nvGrpSpPr>
        <p:grpSpPr>
          <a:xfrm>
            <a:off x="1294735" y="2898313"/>
            <a:ext cx="1559684" cy="627504"/>
            <a:chOff x="5914099" y="2026735"/>
            <a:chExt cx="1397978" cy="562445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AF2D4F0-41CA-489F-B5B8-BEFB69E50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952" y="2026735"/>
              <a:ext cx="98808" cy="280971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6E02FF7-AFD8-4E0F-96A2-2C0169FFF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099" y="2318667"/>
              <a:ext cx="270513" cy="270513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AE31D809-3C4B-455F-9CD4-13E1D0C1A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110" y="2203281"/>
              <a:ext cx="178967" cy="220608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E0476F6-6516-4AD4-BDE3-0E36898F3729}"/>
                </a:ext>
              </a:extLst>
            </p:cNvPr>
            <p:cNvSpPr/>
            <p:nvPr/>
          </p:nvSpPr>
          <p:spPr>
            <a:xfrm>
              <a:off x="6405464" y="2232638"/>
              <a:ext cx="171073" cy="159333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79FC4B0-3B02-4E54-878C-A6BACB416AC7}"/>
                </a:ext>
              </a:extLst>
            </p:cNvPr>
            <p:cNvSpPr/>
            <p:nvPr/>
          </p:nvSpPr>
          <p:spPr>
            <a:xfrm>
              <a:off x="6719098" y="2232638"/>
              <a:ext cx="171073" cy="159333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7851850-3B7E-4F9B-A951-0C4E368480BF}"/>
                </a:ext>
              </a:extLst>
            </p:cNvPr>
            <p:cNvCxnSpPr>
              <a:stCxn id="110" idx="3"/>
              <a:endCxn id="113" idx="1"/>
            </p:cNvCxnSpPr>
            <p:nvPr/>
          </p:nvCxnSpPr>
          <p:spPr>
            <a:xfrm>
              <a:off x="6098760" y="2167221"/>
              <a:ext cx="306704" cy="145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561B5EA-E795-483B-ABA1-7D7A7C6E9523}"/>
                </a:ext>
              </a:extLst>
            </p:cNvPr>
            <p:cNvCxnSpPr>
              <a:stCxn id="111" idx="3"/>
              <a:endCxn id="113" idx="1"/>
            </p:cNvCxnSpPr>
            <p:nvPr/>
          </p:nvCxnSpPr>
          <p:spPr>
            <a:xfrm flipV="1">
              <a:off x="6184612" y="2312305"/>
              <a:ext cx="220852" cy="141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11993AB-8FBD-4491-A95F-1548B6F7113F}"/>
                </a:ext>
              </a:extLst>
            </p:cNvPr>
            <p:cNvCxnSpPr>
              <a:stCxn id="113" idx="3"/>
              <a:endCxn id="114" idx="1"/>
            </p:cNvCxnSpPr>
            <p:nvPr/>
          </p:nvCxnSpPr>
          <p:spPr>
            <a:xfrm>
              <a:off x="6576537" y="2312305"/>
              <a:ext cx="142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A85B564-9D4D-43EE-BBF6-365976611391}"/>
                </a:ext>
              </a:extLst>
            </p:cNvPr>
            <p:cNvCxnSpPr/>
            <p:nvPr/>
          </p:nvCxnSpPr>
          <p:spPr>
            <a:xfrm>
              <a:off x="6895254" y="2313187"/>
              <a:ext cx="215932" cy="4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355D9A7-BBB2-432E-AA5B-F7590ECC9068}"/>
              </a:ext>
            </a:extLst>
          </p:cNvPr>
          <p:cNvGrpSpPr/>
          <p:nvPr/>
        </p:nvGrpSpPr>
        <p:grpSpPr>
          <a:xfrm>
            <a:off x="1368599" y="2464121"/>
            <a:ext cx="1288916" cy="301804"/>
            <a:chOff x="6043321" y="1751623"/>
            <a:chExt cx="1155283" cy="270513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C534BB9-317A-4F98-B98F-FC88CE66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321" y="1751623"/>
              <a:ext cx="270513" cy="270513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FADC68F-95AD-4FA7-8BED-45D15A9BD971}"/>
                </a:ext>
              </a:extLst>
            </p:cNvPr>
            <p:cNvSpPr/>
            <p:nvPr/>
          </p:nvSpPr>
          <p:spPr>
            <a:xfrm>
              <a:off x="6537793" y="1810898"/>
              <a:ext cx="171073" cy="159333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15DD180-823F-4257-A807-5593319B0E34}"/>
                </a:ext>
              </a:extLst>
            </p:cNvPr>
            <p:cNvCxnSpPr>
              <a:stCxn id="120" idx="3"/>
            </p:cNvCxnSpPr>
            <p:nvPr/>
          </p:nvCxnSpPr>
          <p:spPr>
            <a:xfrm>
              <a:off x="6313834" y="1886880"/>
              <a:ext cx="220852" cy="3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E974937-99C0-4144-8962-0DDCFC78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9353" y="1757255"/>
              <a:ext cx="259251" cy="259251"/>
            </a:xfrm>
            <a:prstGeom prst="rect">
              <a:avLst/>
            </a:prstGeom>
          </p:spPr>
        </p:pic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51CE02A-54F4-4914-A59D-776BE0B5A3D1}"/>
                </a:ext>
              </a:extLst>
            </p:cNvPr>
            <p:cNvCxnSpPr>
              <a:stCxn id="121" idx="3"/>
              <a:endCxn id="123" idx="1"/>
            </p:cNvCxnSpPr>
            <p:nvPr/>
          </p:nvCxnSpPr>
          <p:spPr>
            <a:xfrm flipV="1">
              <a:off x="6708867" y="1886881"/>
              <a:ext cx="230486" cy="3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CEF4285-D4E5-433B-9674-0A6522A34332}"/>
              </a:ext>
            </a:extLst>
          </p:cNvPr>
          <p:cNvGrpSpPr/>
          <p:nvPr/>
        </p:nvGrpSpPr>
        <p:grpSpPr>
          <a:xfrm>
            <a:off x="1280057" y="3925788"/>
            <a:ext cx="1996978" cy="640606"/>
            <a:chOff x="5728607" y="2782172"/>
            <a:chExt cx="1789934" cy="574189"/>
          </a:xfrm>
        </p:grpSpPr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A69A3AFF-8ABD-4182-860C-80B873DF4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460" y="2782172"/>
              <a:ext cx="98808" cy="280971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5F6F906D-E16C-436A-8B0B-A546EDE38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607" y="3085848"/>
              <a:ext cx="270513" cy="270513"/>
            </a:xfrm>
            <a:prstGeom prst="rect">
              <a:avLst/>
            </a:prstGeom>
          </p:spPr>
        </p:pic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6603A4D-D76C-4B07-AC34-D4FB490CA9D4}"/>
                </a:ext>
              </a:extLst>
            </p:cNvPr>
            <p:cNvSpPr/>
            <p:nvPr/>
          </p:nvSpPr>
          <p:spPr>
            <a:xfrm>
              <a:off x="6219972" y="2983477"/>
              <a:ext cx="171073" cy="159333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D5D32B1-D123-4A45-8E28-3A219B4D7F44}"/>
                </a:ext>
              </a:extLst>
            </p:cNvPr>
            <p:cNvSpPr/>
            <p:nvPr/>
          </p:nvSpPr>
          <p:spPr>
            <a:xfrm>
              <a:off x="6533607" y="2983477"/>
              <a:ext cx="171073" cy="159333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22C5F9-025E-4EE3-BDE5-CCDAD6866C69}"/>
                </a:ext>
              </a:extLst>
            </p:cNvPr>
            <p:cNvSpPr/>
            <p:nvPr/>
          </p:nvSpPr>
          <p:spPr>
            <a:xfrm>
              <a:off x="6853067" y="2983477"/>
              <a:ext cx="171073" cy="159333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A5B2A08-724F-457B-A76B-9AF35C1FAD83}"/>
                </a:ext>
              </a:extLst>
            </p:cNvPr>
            <p:cNvCxnSpPr/>
            <p:nvPr/>
          </p:nvCxnSpPr>
          <p:spPr>
            <a:xfrm>
              <a:off x="5913268" y="2874170"/>
              <a:ext cx="306704" cy="188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2801AAD-A0C7-40EF-AEC8-5A2F7B223932}"/>
                </a:ext>
              </a:extLst>
            </p:cNvPr>
            <p:cNvCxnSpPr/>
            <p:nvPr/>
          </p:nvCxnSpPr>
          <p:spPr>
            <a:xfrm flipV="1">
              <a:off x="5999121" y="3063144"/>
              <a:ext cx="220852" cy="203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C393786-DF15-43FD-B05D-34335019B9D0}"/>
                </a:ext>
              </a:extLst>
            </p:cNvPr>
            <p:cNvCxnSpPr/>
            <p:nvPr/>
          </p:nvCxnSpPr>
          <p:spPr>
            <a:xfrm>
              <a:off x="6391046" y="3063144"/>
              <a:ext cx="142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51A1CACB-A709-4126-B11E-28D400F8BCA0}"/>
                </a:ext>
              </a:extLst>
            </p:cNvPr>
            <p:cNvCxnSpPr/>
            <p:nvPr/>
          </p:nvCxnSpPr>
          <p:spPr>
            <a:xfrm>
              <a:off x="6704680" y="3063144"/>
              <a:ext cx="142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A48057FF-223D-4158-9DAA-CB5B7F740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804" y="2924775"/>
              <a:ext cx="276737" cy="276737"/>
            </a:xfrm>
            <a:prstGeom prst="rect">
              <a:avLst/>
            </a:prstGeom>
          </p:spPr>
        </p:pic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ADA49BF-22C6-49C9-9C2B-05F871C952FA}"/>
                </a:ext>
              </a:extLst>
            </p:cNvPr>
            <p:cNvCxnSpPr>
              <a:stCxn id="130" idx="3"/>
              <a:endCxn id="135" idx="1"/>
            </p:cNvCxnSpPr>
            <p:nvPr/>
          </p:nvCxnSpPr>
          <p:spPr>
            <a:xfrm>
              <a:off x="7024140" y="3063144"/>
              <a:ext cx="2176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7FABD33-ABF2-4FBA-99D0-688827CBF414}"/>
              </a:ext>
            </a:extLst>
          </p:cNvPr>
          <p:cNvGrpSpPr/>
          <p:nvPr/>
        </p:nvGrpSpPr>
        <p:grpSpPr>
          <a:xfrm>
            <a:off x="1388390" y="3511115"/>
            <a:ext cx="1654483" cy="427574"/>
            <a:chOff x="6039108" y="2470736"/>
            <a:chExt cx="1482950" cy="38324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8A492990-B676-4FA5-8DF2-5D1CFF031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407" y="2470736"/>
              <a:ext cx="349651" cy="383244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B8B864CA-7052-4FDE-B4E7-3FC370F4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108" y="2536276"/>
              <a:ext cx="98808" cy="280971"/>
            </a:xfrm>
            <a:prstGeom prst="rect">
              <a:avLst/>
            </a:prstGeom>
          </p:spPr>
        </p:pic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83B9E87-C032-4155-A183-A5C5A8FEC8D5}"/>
                </a:ext>
              </a:extLst>
            </p:cNvPr>
            <p:cNvSpPr/>
            <p:nvPr/>
          </p:nvSpPr>
          <p:spPr>
            <a:xfrm>
              <a:off x="6400055" y="2610616"/>
              <a:ext cx="171073" cy="159333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8211E38-D620-4603-A6C6-01721E6F330D}"/>
                </a:ext>
              </a:extLst>
            </p:cNvPr>
            <p:cNvSpPr/>
            <p:nvPr/>
          </p:nvSpPr>
          <p:spPr>
            <a:xfrm>
              <a:off x="6713689" y="2610616"/>
              <a:ext cx="171073" cy="159333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94763BFA-D372-4CC3-9EA6-B49DECE1E690}"/>
                </a:ext>
              </a:extLst>
            </p:cNvPr>
            <p:cNvCxnSpPr/>
            <p:nvPr/>
          </p:nvCxnSpPr>
          <p:spPr>
            <a:xfrm>
              <a:off x="6179203" y="2710085"/>
              <a:ext cx="220852" cy="3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ACEC481-FF8A-4B63-BCDB-B9E0ABEAF1BF}"/>
                </a:ext>
              </a:extLst>
            </p:cNvPr>
            <p:cNvCxnSpPr/>
            <p:nvPr/>
          </p:nvCxnSpPr>
          <p:spPr>
            <a:xfrm flipV="1">
              <a:off x="6884763" y="2710086"/>
              <a:ext cx="230486" cy="3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4BC90BC-9CF1-434F-87BE-A671AC51E885}"/>
                </a:ext>
              </a:extLst>
            </p:cNvPr>
            <p:cNvCxnSpPr/>
            <p:nvPr/>
          </p:nvCxnSpPr>
          <p:spPr>
            <a:xfrm>
              <a:off x="6575784" y="2713770"/>
              <a:ext cx="137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8" name="Graphic 147" descr="Close with solid fill">
            <a:extLst>
              <a:ext uri="{FF2B5EF4-FFF2-40B4-BE49-F238E27FC236}">
                <a16:creationId xmlns:a16="http://schemas.microsoft.com/office/drawing/2014/main" id="{AAD69C89-C2D2-4E9F-9F1B-CE2923B050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08035" y="3910335"/>
            <a:ext cx="2332696" cy="714004"/>
          </a:xfrm>
          <a:prstGeom prst="rect">
            <a:avLst/>
          </a:prstGeom>
        </p:spPr>
      </p:pic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62E53A4-B255-48FA-A4C3-C53CA44387E6}"/>
              </a:ext>
            </a:extLst>
          </p:cNvPr>
          <p:cNvGrpSpPr/>
          <p:nvPr/>
        </p:nvGrpSpPr>
        <p:grpSpPr>
          <a:xfrm>
            <a:off x="-29560" y="2294461"/>
            <a:ext cx="1250782" cy="2382434"/>
            <a:chOff x="6238155" y="1019267"/>
            <a:chExt cx="2097816" cy="3995827"/>
          </a:xfrm>
        </p:grpSpPr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9C51D000-139E-401A-86C5-B0A77EEC2FCD}"/>
                </a:ext>
              </a:extLst>
            </p:cNvPr>
            <p:cNvSpPr/>
            <p:nvPr/>
          </p:nvSpPr>
          <p:spPr>
            <a:xfrm>
              <a:off x="7772886" y="1329058"/>
              <a:ext cx="563085" cy="3560804"/>
            </a:xfrm>
            <a:prstGeom prst="downArrow">
              <a:avLst/>
            </a:prstGeom>
            <a:gradFill flip="none" rotWithShape="1">
              <a:gsLst>
                <a:gs pos="0">
                  <a:srgbClr val="00B050"/>
                </a:gs>
                <a:gs pos="38000">
                  <a:srgbClr val="FFFF00"/>
                </a:gs>
                <a:gs pos="66000">
                  <a:schemeClr val="accent2"/>
                </a:gs>
                <a:gs pos="100000">
                  <a:srgbClr val="FF0000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0C416E1-65A8-448A-98A5-348990E5563B}"/>
                </a:ext>
              </a:extLst>
            </p:cNvPr>
            <p:cNvSpPr txBox="1"/>
            <p:nvPr/>
          </p:nvSpPr>
          <p:spPr>
            <a:xfrm>
              <a:off x="6303663" y="1019267"/>
              <a:ext cx="1573509" cy="98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Most Critical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E8C3790-97C5-426A-A82F-6923C708D0D9}"/>
                </a:ext>
              </a:extLst>
            </p:cNvPr>
            <p:cNvSpPr txBox="1"/>
            <p:nvPr/>
          </p:nvSpPr>
          <p:spPr>
            <a:xfrm>
              <a:off x="6238155" y="4034307"/>
              <a:ext cx="1573509" cy="98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Least Critical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6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61" grpId="0" animBg="1"/>
      <p:bldP spid="150" grpId="0"/>
      <p:bldP spid="151" grpId="0"/>
      <p:bldP spid="1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3D69-E138-4838-A5D0-2165E87D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E9E9A-75C9-4AAC-8259-1260AB86C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754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Bounded-Time Recovery:</a:t>
                </a:r>
              </a:p>
              <a:p>
                <a:pPr lvl="1"/>
                <a:r>
                  <a:rPr lang="en-US" dirty="0"/>
                  <a:t>New approach to defend distributed systems against attacks</a:t>
                </a:r>
              </a:p>
              <a:p>
                <a:pPr lvl="1"/>
                <a:r>
                  <a:rPr lang="en-US" dirty="0"/>
                  <a:t>Low 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replicas to tolerate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Byzantine faults</a:t>
                </a:r>
              </a:p>
              <a:p>
                <a:pPr lvl="1"/>
                <a:r>
                  <a:rPr lang="en-US" dirty="0"/>
                  <a:t>In bounded time, detects and recovers from attack</a:t>
                </a:r>
              </a:p>
              <a:p>
                <a:r>
                  <a:rPr lang="en-US" dirty="0"/>
                  <a:t>Good fit for CPS</a:t>
                </a:r>
              </a:p>
              <a:p>
                <a:pPr lvl="1"/>
                <a:r>
                  <a:rPr lang="en-US" dirty="0"/>
                  <a:t>Resource-constrained</a:t>
                </a:r>
              </a:p>
              <a:p>
                <a:pPr lvl="1"/>
                <a:r>
                  <a:rPr lang="en-US" dirty="0"/>
                  <a:t>Often do not need full fault masking</a:t>
                </a:r>
              </a:p>
              <a:p>
                <a:r>
                  <a:rPr lang="en-US" dirty="0"/>
                  <a:t>REBOUND: First algorithm to use a BTR approach to protect against Byzantine faults</a:t>
                </a:r>
              </a:p>
              <a:p>
                <a:pPr lvl="1"/>
                <a:r>
                  <a:rPr lang="en-US" dirty="0"/>
                  <a:t>Multi-mode system</a:t>
                </a:r>
              </a:p>
              <a:p>
                <a:pPr lvl="1"/>
                <a:r>
                  <a:rPr lang="en-US" dirty="0"/>
                  <a:t>Mode transitions in response to faults</a:t>
                </a:r>
              </a:p>
              <a:p>
                <a:pPr lvl="1"/>
                <a:r>
                  <a:rPr lang="en-US" dirty="0"/>
                  <a:t>Able to keep the most critical applications running by dropping the least critical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E9E9A-75C9-4AAC-8259-1260AB86C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75425"/>
              </a:xfrm>
              <a:blipFill>
                <a:blip r:embed="rId4"/>
                <a:stretch>
                  <a:fillRect l="-928" t="-3134" b="-2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5ECB-4CDE-4D3D-BF74-7537388D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9AE91-3189-4B8F-858E-7F62FEAE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FB7A2-AF54-47E3-B110-C7FD57CF1EC9}"/>
              </a:ext>
            </a:extLst>
          </p:cNvPr>
          <p:cNvSpPr txBox="1"/>
          <p:nvPr/>
        </p:nvSpPr>
        <p:spPr>
          <a:xfrm>
            <a:off x="4984157" y="6063962"/>
            <a:ext cx="222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114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F8E3-EA08-4107-8C6B-723EB5DE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CPS Can be Attacked!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26098-58CA-4316-8D16-E9504F12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3CB44-9F5D-4F0F-87B1-CFDDDEFE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3</a:t>
            </a:fld>
            <a:endParaRPr lang="en-US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AAF22414-7443-4CF6-BED9-7528DFE55186}"/>
              </a:ext>
            </a:extLst>
          </p:cNvPr>
          <p:cNvGrpSpPr/>
          <p:nvPr/>
        </p:nvGrpSpPr>
        <p:grpSpPr>
          <a:xfrm>
            <a:off x="1588953" y="3049170"/>
            <a:ext cx="1384497" cy="1505688"/>
            <a:chOff x="6735727" y="4807131"/>
            <a:chExt cx="945798" cy="102858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F1E8C8B-4A6E-42F1-AEF8-6E6B9BB30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911" y="4807131"/>
              <a:ext cx="155468" cy="44209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70E92D-EED6-4279-B4B1-6B9691E699D6}"/>
                </a:ext>
              </a:extLst>
            </p:cNvPr>
            <p:cNvSpPr txBox="1"/>
            <p:nvPr/>
          </p:nvSpPr>
          <p:spPr>
            <a:xfrm>
              <a:off x="6735727" y="5213967"/>
              <a:ext cx="38543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71D1A3-4F31-4079-8D73-D7644E5CBF7D}"/>
                </a:ext>
              </a:extLst>
            </p:cNvPr>
            <p:cNvSpPr txBox="1"/>
            <p:nvPr/>
          </p:nvSpPr>
          <p:spPr>
            <a:xfrm>
              <a:off x="7216991" y="5216815"/>
              <a:ext cx="38543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1095836-54D6-4E57-B6D3-C4A903119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334" y="4817117"/>
              <a:ext cx="425636" cy="42563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DFD9A5-AEB7-439B-963D-AEAD65275B16}"/>
                </a:ext>
              </a:extLst>
            </p:cNvPr>
            <p:cNvSpPr txBox="1"/>
            <p:nvPr/>
          </p:nvSpPr>
          <p:spPr>
            <a:xfrm>
              <a:off x="6803302" y="5562390"/>
              <a:ext cx="878223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Sensors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B26851D-505E-4FE5-BBAD-58B64E51D6F8}"/>
              </a:ext>
            </a:extLst>
          </p:cNvPr>
          <p:cNvGrpSpPr/>
          <p:nvPr/>
        </p:nvGrpSpPr>
        <p:grpSpPr>
          <a:xfrm>
            <a:off x="1762656" y="1548930"/>
            <a:ext cx="6158190" cy="2989693"/>
            <a:chOff x="6861645" y="3767190"/>
            <a:chExt cx="4206876" cy="204236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2688423-899E-4CA5-BE4C-216B0997CD60}"/>
                </a:ext>
              </a:extLst>
            </p:cNvPr>
            <p:cNvSpPr/>
            <p:nvPr/>
          </p:nvSpPr>
          <p:spPr>
            <a:xfrm>
              <a:off x="7753613" y="3767190"/>
              <a:ext cx="1345868" cy="1314200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7C9FB5-BA01-4083-945E-419EFAE4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753613" y="407331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B8A08AC-E1B7-4A90-86CA-F9FE1EA0A48D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7753613" y="508139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DAE807-C31F-431E-B401-A43A529759BE}"/>
                </a:ext>
              </a:extLst>
            </p:cNvPr>
            <p:cNvCxnSpPr>
              <a:cxnSpLocks/>
            </p:cNvCxnSpPr>
            <p:nvPr/>
          </p:nvCxnSpPr>
          <p:spPr>
            <a:xfrm>
              <a:off x="9104758" y="3767190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8B836B5-CDFE-4208-8164-86E80C6505B5}"/>
                </a:ext>
              </a:extLst>
            </p:cNvPr>
            <p:cNvSpPr/>
            <p:nvPr/>
          </p:nvSpPr>
          <p:spPr>
            <a:xfrm rot="11700000">
              <a:off x="8221340" y="4237960"/>
              <a:ext cx="777205" cy="777205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D6B8F5-7D3E-4968-9A97-62DBEA812543}"/>
                </a:ext>
              </a:extLst>
            </p:cNvPr>
            <p:cNvCxnSpPr>
              <a:cxnSpLocks/>
            </p:cNvCxnSpPr>
            <p:nvPr/>
          </p:nvCxnSpPr>
          <p:spPr>
            <a:xfrm>
              <a:off x="8244678" y="4216033"/>
              <a:ext cx="104476" cy="104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7B56DF-F67D-4D71-A370-7DA96B430331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8910097" y="4873380"/>
              <a:ext cx="67771" cy="75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FB92D9-3B75-4BA5-9192-78F684350CEF}"/>
                </a:ext>
              </a:extLst>
            </p:cNvPr>
            <p:cNvCxnSpPr>
              <a:endCxn id="15" idx="0"/>
            </p:cNvCxnSpPr>
            <p:nvPr/>
          </p:nvCxnSpPr>
          <p:spPr>
            <a:xfrm flipV="1">
              <a:off x="8244678" y="4873988"/>
              <a:ext cx="65611" cy="75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D45AC7-B62F-4AD3-88BA-264A3FD96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3392" y="4216033"/>
              <a:ext cx="104476" cy="104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F450E18-6326-4191-BB02-E83347F16E62}"/>
                </a:ext>
              </a:extLst>
            </p:cNvPr>
            <p:cNvSpPr/>
            <p:nvPr/>
          </p:nvSpPr>
          <p:spPr>
            <a:xfrm rot="10800000">
              <a:off x="8117786" y="4073308"/>
              <a:ext cx="1335693" cy="1330034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CE768C-EC37-49E3-B2AF-0BCF0C8366B6}"/>
                </a:ext>
              </a:extLst>
            </p:cNvPr>
            <p:cNvCxnSpPr>
              <a:cxnSpLocks/>
            </p:cNvCxnSpPr>
            <p:nvPr/>
          </p:nvCxnSpPr>
          <p:spPr>
            <a:xfrm>
              <a:off x="9268755" y="4078587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8A70AF-9F6B-4FBC-AD39-C60A1EAB3319}"/>
                </a:ext>
              </a:extLst>
            </p:cNvPr>
            <p:cNvCxnSpPr>
              <a:cxnSpLocks/>
            </p:cNvCxnSpPr>
            <p:nvPr/>
          </p:nvCxnSpPr>
          <p:spPr>
            <a:xfrm>
              <a:off x="8117788" y="5260840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719522-C323-4340-AD98-B11597939048}"/>
                </a:ext>
              </a:extLst>
            </p:cNvPr>
            <p:cNvCxnSpPr>
              <a:cxnSpLocks/>
            </p:cNvCxnSpPr>
            <p:nvPr/>
          </p:nvCxnSpPr>
          <p:spPr>
            <a:xfrm>
              <a:off x="9284207" y="508139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15D453-DF95-4DF0-A10E-69CAC213F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3480" y="4626562"/>
              <a:ext cx="1615041" cy="9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AF506E-2B99-4DA8-BFAB-150E807D9D41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45" y="4627490"/>
              <a:ext cx="8919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663895-CBB7-4071-B14E-DD8A827D50D5}"/>
                </a:ext>
              </a:extLst>
            </p:cNvPr>
            <p:cNvSpPr txBox="1"/>
            <p:nvPr/>
          </p:nvSpPr>
          <p:spPr>
            <a:xfrm>
              <a:off x="8244678" y="3892107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739C57-FE03-409A-93F3-252BC95F90DE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45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74DA6D-5E55-438F-B747-0600A9A8BE0D}"/>
                </a:ext>
              </a:extLst>
            </p:cNvPr>
            <p:cNvCxnSpPr>
              <a:cxnSpLocks/>
            </p:cNvCxnSpPr>
            <p:nvPr/>
          </p:nvCxnSpPr>
          <p:spPr>
            <a:xfrm>
              <a:off x="7342152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D20E4F-CDAF-4172-96B0-A636909A29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2827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73E625-9284-4786-A613-5D3E12CD702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1449" y="4631633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4211DFE-C4B1-49D2-93A6-A3509AB85949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072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BF0DE2-9A34-4759-9ADC-200621AC6ADE}"/>
                </a:ext>
              </a:extLst>
            </p:cNvPr>
            <p:cNvSpPr txBox="1"/>
            <p:nvPr/>
          </p:nvSpPr>
          <p:spPr>
            <a:xfrm>
              <a:off x="8643932" y="3892107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52EFEC-A736-493D-910B-72CBE72CA811}"/>
                </a:ext>
              </a:extLst>
            </p:cNvPr>
            <p:cNvSpPr txBox="1"/>
            <p:nvPr/>
          </p:nvSpPr>
          <p:spPr>
            <a:xfrm>
              <a:off x="8237573" y="4903712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4E9FAD-DD44-4C1F-BEA8-CD6A427E27D8}"/>
                </a:ext>
              </a:extLst>
            </p:cNvPr>
            <p:cNvSpPr txBox="1"/>
            <p:nvPr/>
          </p:nvSpPr>
          <p:spPr>
            <a:xfrm>
              <a:off x="8636828" y="4903712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6EA539-523C-49A1-B588-4D09299B52AD}"/>
                </a:ext>
              </a:extLst>
            </p:cNvPr>
            <p:cNvCxnSpPr>
              <a:cxnSpLocks/>
            </p:cNvCxnSpPr>
            <p:nvPr/>
          </p:nvCxnSpPr>
          <p:spPr>
            <a:xfrm>
              <a:off x="11068521" y="4637696"/>
              <a:ext cx="0" cy="100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287A91-4194-42BF-86D9-29FD8CC092A2}"/>
                </a:ext>
              </a:extLst>
            </p:cNvPr>
            <p:cNvSpPr/>
            <p:nvPr/>
          </p:nvSpPr>
          <p:spPr>
            <a:xfrm>
              <a:off x="7879258" y="3874301"/>
              <a:ext cx="412854" cy="41285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6B353F3-FA7A-429A-9166-6BBF01EBDD1C}"/>
                </a:ext>
              </a:extLst>
            </p:cNvPr>
            <p:cNvSpPr/>
            <p:nvPr/>
          </p:nvSpPr>
          <p:spPr>
            <a:xfrm>
              <a:off x="8909586" y="3867760"/>
              <a:ext cx="408411" cy="40841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D828D3-DDF1-4CA8-AB91-173C9990D5A1}"/>
                </a:ext>
              </a:extLst>
            </p:cNvPr>
            <p:cNvSpPr/>
            <p:nvPr/>
          </p:nvSpPr>
          <p:spPr>
            <a:xfrm>
              <a:off x="8913277" y="4891611"/>
              <a:ext cx="401029" cy="40102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7A6DC5B-E5EC-49B4-805B-23C548A535E9}"/>
                </a:ext>
              </a:extLst>
            </p:cNvPr>
            <p:cNvSpPr/>
            <p:nvPr/>
          </p:nvSpPr>
          <p:spPr>
            <a:xfrm>
              <a:off x="7879258" y="4890897"/>
              <a:ext cx="415455" cy="415455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5B321ED-C64A-4771-93AB-37C4DA1F3249}"/>
                </a:ext>
              </a:extLst>
            </p:cNvPr>
            <p:cNvSpPr txBox="1"/>
            <p:nvPr/>
          </p:nvSpPr>
          <p:spPr>
            <a:xfrm>
              <a:off x="7897467" y="5536225"/>
              <a:ext cx="142394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nodes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C42231-8056-4671-946A-69904165E8CE}"/>
              </a:ext>
            </a:extLst>
          </p:cNvPr>
          <p:cNvGrpSpPr/>
          <p:nvPr/>
        </p:nvGrpSpPr>
        <p:grpSpPr>
          <a:xfrm>
            <a:off x="5566198" y="2911212"/>
            <a:ext cx="2575044" cy="1605191"/>
            <a:chOff x="4201684" y="4761195"/>
            <a:chExt cx="1759103" cy="1096562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BCD57A6-6F13-41AF-A91F-034C18BF5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439" y="4898597"/>
              <a:ext cx="281594" cy="347114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2547B2-665C-4617-A943-369AB6B43057}"/>
                </a:ext>
              </a:extLst>
            </p:cNvPr>
            <p:cNvGrpSpPr/>
            <p:nvPr/>
          </p:nvGrpSpPr>
          <p:grpSpPr>
            <a:xfrm>
              <a:off x="4201684" y="4761195"/>
              <a:ext cx="1759103" cy="1096562"/>
              <a:chOff x="9529813" y="4739156"/>
              <a:chExt cx="1759103" cy="1096562"/>
            </a:xfrm>
          </p:grpSpPr>
          <p:grpSp>
            <p:nvGrpSpPr>
              <p:cNvPr id="1043" name="Group 1042">
                <a:extLst>
                  <a:ext uri="{FF2B5EF4-FFF2-40B4-BE49-F238E27FC236}">
                    <a16:creationId xmlns:a16="http://schemas.microsoft.com/office/drawing/2014/main" id="{BD3C3C42-9DCC-4508-80BE-6F120F8D360A}"/>
                  </a:ext>
                </a:extLst>
              </p:cNvPr>
              <p:cNvGrpSpPr/>
              <p:nvPr/>
            </p:nvGrpSpPr>
            <p:grpSpPr>
              <a:xfrm>
                <a:off x="9529813" y="4852925"/>
                <a:ext cx="1759103" cy="982793"/>
                <a:chOff x="9529813" y="4852925"/>
                <a:chExt cx="1759103" cy="982793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F29D76-92DC-4F79-95C7-484E4CDBB0EE}"/>
                    </a:ext>
                  </a:extLst>
                </p:cNvPr>
                <p:cNvSpPr txBox="1"/>
                <p:nvPr/>
              </p:nvSpPr>
              <p:spPr>
                <a:xfrm>
                  <a:off x="9529813" y="5231238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B6DFED-E3ED-493A-82AE-7C678228F484}"/>
                    </a:ext>
                  </a:extLst>
                </p:cNvPr>
                <p:cNvSpPr txBox="1"/>
                <p:nvPr/>
              </p:nvSpPr>
              <p:spPr>
                <a:xfrm>
                  <a:off x="9975521" y="5231238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0B29F3C-B780-4C0C-BA50-8916EDB85CDA}"/>
                    </a:ext>
                  </a:extLst>
                </p:cNvPr>
                <p:cNvSpPr txBox="1"/>
                <p:nvPr/>
              </p:nvSpPr>
              <p:spPr>
                <a:xfrm>
                  <a:off x="10453646" y="5222140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9B9F9558-3A04-4731-A53F-8805FD7F66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2177" y="4852925"/>
                  <a:ext cx="407916" cy="407916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9A80CA30-CA01-4DB7-9ADB-DF7E29366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53487" y="4866853"/>
                  <a:ext cx="435429" cy="435429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B9068BA-45D5-4F33-AD34-DFF65D6E7DA7}"/>
                    </a:ext>
                  </a:extLst>
                </p:cNvPr>
                <p:cNvSpPr txBox="1"/>
                <p:nvPr/>
              </p:nvSpPr>
              <p:spPr>
                <a:xfrm>
                  <a:off x="10877059" y="5236920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544D8A5-6BF0-4C06-98C1-88EBBECD9892}"/>
                    </a:ext>
                  </a:extLst>
                </p:cNvPr>
                <p:cNvSpPr txBox="1"/>
                <p:nvPr/>
              </p:nvSpPr>
              <p:spPr>
                <a:xfrm>
                  <a:off x="9864275" y="5562389"/>
                  <a:ext cx="1046212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Actuators</a:t>
                  </a:r>
                </a:p>
              </p:txBody>
            </p:sp>
          </p:grp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718C466E-2DAF-4DAC-B92B-CFFBEB53D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3492" y="4739156"/>
                <a:ext cx="550154" cy="603011"/>
              </a:xfrm>
              <a:prstGeom prst="rect">
                <a:avLst/>
              </a:prstGeom>
            </p:spPr>
          </p:pic>
        </p:grp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C0B17785-A520-40D3-8654-E71571299BF8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5222" y="4812841"/>
            <a:ext cx="476123" cy="586905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6077E8F-8FBB-4844-9130-BC54E872AB4E}"/>
              </a:ext>
            </a:extLst>
          </p:cNvPr>
          <p:cNvGrpSpPr/>
          <p:nvPr/>
        </p:nvGrpSpPr>
        <p:grpSpPr>
          <a:xfrm>
            <a:off x="9155907" y="2667434"/>
            <a:ext cx="1440654" cy="2154213"/>
            <a:chOff x="9155907" y="3891218"/>
            <a:chExt cx="1440654" cy="215421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BF6BFA-90BF-4205-B662-82C20D19D384}"/>
                </a:ext>
              </a:extLst>
            </p:cNvPr>
            <p:cNvSpPr/>
            <p:nvPr/>
          </p:nvSpPr>
          <p:spPr>
            <a:xfrm>
              <a:off x="9228083" y="4227125"/>
              <a:ext cx="1288131" cy="17415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extLst>
                <a:ext uri="{C807C97D-BFC1-408E-A445-0C87EB9F89A2}">
                  <ask:lineSketchStyleProps xmlns:ask="http://schemas.microsoft.com/office/drawing/2018/sketchyshapes" sd="1420030167">
                    <a:custGeom>
                      <a:avLst/>
                      <a:gdLst>
                        <a:gd name="connsiteX0" fmla="*/ 0 w 1175877"/>
                        <a:gd name="connsiteY0" fmla="*/ 0 h 1436221"/>
                        <a:gd name="connsiteX1" fmla="*/ 599697 w 1175877"/>
                        <a:gd name="connsiteY1" fmla="*/ 0 h 1436221"/>
                        <a:gd name="connsiteX2" fmla="*/ 1175877 w 1175877"/>
                        <a:gd name="connsiteY2" fmla="*/ 0 h 1436221"/>
                        <a:gd name="connsiteX3" fmla="*/ 1175877 w 1175877"/>
                        <a:gd name="connsiteY3" fmla="*/ 464378 h 1436221"/>
                        <a:gd name="connsiteX4" fmla="*/ 1175877 w 1175877"/>
                        <a:gd name="connsiteY4" fmla="*/ 928756 h 1436221"/>
                        <a:gd name="connsiteX5" fmla="*/ 1175877 w 1175877"/>
                        <a:gd name="connsiteY5" fmla="*/ 1436221 h 1436221"/>
                        <a:gd name="connsiteX6" fmla="*/ 599697 w 1175877"/>
                        <a:gd name="connsiteY6" fmla="*/ 1436221 h 1436221"/>
                        <a:gd name="connsiteX7" fmla="*/ 0 w 1175877"/>
                        <a:gd name="connsiteY7" fmla="*/ 1436221 h 1436221"/>
                        <a:gd name="connsiteX8" fmla="*/ 0 w 1175877"/>
                        <a:gd name="connsiteY8" fmla="*/ 986205 h 1436221"/>
                        <a:gd name="connsiteX9" fmla="*/ 0 w 1175877"/>
                        <a:gd name="connsiteY9" fmla="*/ 493103 h 1436221"/>
                        <a:gd name="connsiteX10" fmla="*/ 0 w 1175877"/>
                        <a:gd name="connsiteY10" fmla="*/ 0 h 14362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175877" h="1436221" fill="none" extrusionOk="0">
                          <a:moveTo>
                            <a:pt x="0" y="0"/>
                          </a:moveTo>
                          <a:cubicBezTo>
                            <a:pt x="138968" y="-5286"/>
                            <a:pt x="303685" y="60925"/>
                            <a:pt x="599697" y="0"/>
                          </a:cubicBezTo>
                          <a:cubicBezTo>
                            <a:pt x="895709" y="-60925"/>
                            <a:pt x="1003496" y="53680"/>
                            <a:pt x="1175877" y="0"/>
                          </a:cubicBezTo>
                          <a:cubicBezTo>
                            <a:pt x="1203837" y="176941"/>
                            <a:pt x="1161489" y="295099"/>
                            <a:pt x="1175877" y="464378"/>
                          </a:cubicBezTo>
                          <a:cubicBezTo>
                            <a:pt x="1190265" y="633657"/>
                            <a:pt x="1126138" y="802661"/>
                            <a:pt x="1175877" y="928756"/>
                          </a:cubicBezTo>
                          <a:cubicBezTo>
                            <a:pt x="1225616" y="1054851"/>
                            <a:pt x="1133248" y="1230500"/>
                            <a:pt x="1175877" y="1436221"/>
                          </a:cubicBezTo>
                          <a:cubicBezTo>
                            <a:pt x="1014630" y="1467461"/>
                            <a:pt x="724101" y="1368218"/>
                            <a:pt x="599697" y="1436221"/>
                          </a:cubicBezTo>
                          <a:cubicBezTo>
                            <a:pt x="475293" y="1504224"/>
                            <a:pt x="119977" y="1392746"/>
                            <a:pt x="0" y="1436221"/>
                          </a:cubicBezTo>
                          <a:cubicBezTo>
                            <a:pt x="-24088" y="1303698"/>
                            <a:pt x="13554" y="1173695"/>
                            <a:pt x="0" y="986205"/>
                          </a:cubicBezTo>
                          <a:cubicBezTo>
                            <a:pt x="-13554" y="798715"/>
                            <a:pt x="3995" y="654981"/>
                            <a:pt x="0" y="493103"/>
                          </a:cubicBezTo>
                          <a:cubicBezTo>
                            <a:pt x="-3995" y="331225"/>
                            <a:pt x="49096" y="173681"/>
                            <a:pt x="0" y="0"/>
                          </a:cubicBezTo>
                          <a:close/>
                        </a:path>
                        <a:path w="1175877" h="1436221" stroke="0" extrusionOk="0">
                          <a:moveTo>
                            <a:pt x="0" y="0"/>
                          </a:moveTo>
                          <a:cubicBezTo>
                            <a:pt x="226513" y="-12646"/>
                            <a:pt x="338721" y="69394"/>
                            <a:pt x="587939" y="0"/>
                          </a:cubicBezTo>
                          <a:cubicBezTo>
                            <a:pt x="837157" y="-69394"/>
                            <a:pt x="956267" y="3782"/>
                            <a:pt x="1175877" y="0"/>
                          </a:cubicBezTo>
                          <a:cubicBezTo>
                            <a:pt x="1204438" y="188401"/>
                            <a:pt x="1144645" y="285540"/>
                            <a:pt x="1175877" y="478740"/>
                          </a:cubicBezTo>
                          <a:cubicBezTo>
                            <a:pt x="1207109" y="671940"/>
                            <a:pt x="1129165" y="704991"/>
                            <a:pt x="1175877" y="914394"/>
                          </a:cubicBezTo>
                          <a:cubicBezTo>
                            <a:pt x="1222589" y="1123797"/>
                            <a:pt x="1133181" y="1262900"/>
                            <a:pt x="1175877" y="1436221"/>
                          </a:cubicBezTo>
                          <a:cubicBezTo>
                            <a:pt x="974540" y="1471838"/>
                            <a:pt x="785893" y="1430756"/>
                            <a:pt x="623215" y="1436221"/>
                          </a:cubicBezTo>
                          <a:cubicBezTo>
                            <a:pt x="460537" y="1441686"/>
                            <a:pt x="250271" y="1424215"/>
                            <a:pt x="0" y="1436221"/>
                          </a:cubicBezTo>
                          <a:cubicBezTo>
                            <a:pt x="-19485" y="1209575"/>
                            <a:pt x="17266" y="1126035"/>
                            <a:pt x="0" y="971843"/>
                          </a:cubicBezTo>
                          <a:cubicBezTo>
                            <a:pt x="-17266" y="817651"/>
                            <a:pt x="42691" y="663956"/>
                            <a:pt x="0" y="536189"/>
                          </a:cubicBezTo>
                          <a:cubicBezTo>
                            <a:pt x="-42691" y="408422"/>
                            <a:pt x="31276" y="17206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Chemical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A66DDCD-DD99-40F1-B16A-E9F9E34BB342}"/>
                </a:ext>
              </a:extLst>
            </p:cNvPr>
            <p:cNvGrpSpPr/>
            <p:nvPr/>
          </p:nvGrpSpPr>
          <p:grpSpPr>
            <a:xfrm>
              <a:off x="9155907" y="3891218"/>
              <a:ext cx="1440654" cy="2154213"/>
              <a:chOff x="7271407" y="3356059"/>
              <a:chExt cx="1326022" cy="1982804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480EFE-AB74-4004-B5C3-CA3E5DB85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5575" y="3359216"/>
                <a:ext cx="0" cy="197964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B098748-E8E0-48B4-822E-27DEC7A58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37839" y="5300363"/>
                <a:ext cx="123680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485D37C-85BD-4A62-99EA-E44299509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1812" y="3356059"/>
                <a:ext cx="0" cy="198280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0D0BAA8-6EEB-4CDC-9347-AF3F038236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1407" y="3380971"/>
                <a:ext cx="1326022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C9B42455-485B-4AD7-8B50-9DC6E76D3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38" y="2349384"/>
            <a:ext cx="407916" cy="40791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F5AE8E5-3240-444B-9C05-342DDDB91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70" y="1965766"/>
            <a:ext cx="767235" cy="76723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9FC5552-CC8D-49CB-B428-76C5016B1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46" y="4047655"/>
            <a:ext cx="788750" cy="864531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522993-E56B-4552-B3EB-B94B83E79BBC}"/>
              </a:ext>
            </a:extLst>
          </p:cNvPr>
          <p:cNvCxnSpPr>
            <a:stCxn id="58" idx="1"/>
            <a:endCxn id="58" idx="1"/>
          </p:cNvCxnSpPr>
          <p:nvPr/>
        </p:nvCxnSpPr>
        <p:spPr>
          <a:xfrm>
            <a:off x="10506052" y="42948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CF43EC-20B3-4BDA-A0A1-9A96C818EB78}"/>
              </a:ext>
            </a:extLst>
          </p:cNvPr>
          <p:cNvGrpSpPr/>
          <p:nvPr/>
        </p:nvGrpSpPr>
        <p:grpSpPr>
          <a:xfrm>
            <a:off x="10506052" y="3568848"/>
            <a:ext cx="837089" cy="874929"/>
            <a:chOff x="10516214" y="4781457"/>
            <a:chExt cx="837089" cy="87492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442E3F-B604-4904-BF38-2C4D8A9B443D}"/>
                </a:ext>
              </a:extLst>
            </p:cNvPr>
            <p:cNvSpPr/>
            <p:nvPr/>
          </p:nvSpPr>
          <p:spPr>
            <a:xfrm>
              <a:off x="10516214" y="5432793"/>
              <a:ext cx="683247" cy="14936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83A11DF-EA77-40E1-9F9C-3114C64E4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5621" y="4781457"/>
              <a:ext cx="307682" cy="874929"/>
            </a:xfrm>
            <a:prstGeom prst="rect">
              <a:avLst/>
            </a:prstGeom>
          </p:spPr>
        </p:pic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5E3769-D928-4096-A690-F1522536D395}"/>
                </a:ext>
              </a:extLst>
            </p:cNvPr>
            <p:cNvCxnSpPr/>
            <p:nvPr/>
          </p:nvCxnSpPr>
          <p:spPr>
            <a:xfrm>
              <a:off x="10516214" y="5432793"/>
              <a:ext cx="0" cy="149367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4B83C44-EF78-4B31-BA2D-81FD9C1B5C9C}"/>
              </a:ext>
            </a:extLst>
          </p:cNvPr>
          <p:cNvGrpSpPr/>
          <p:nvPr/>
        </p:nvGrpSpPr>
        <p:grpSpPr>
          <a:xfrm>
            <a:off x="10516214" y="2995968"/>
            <a:ext cx="926655" cy="494425"/>
            <a:chOff x="10516214" y="4097238"/>
            <a:chExt cx="926655" cy="49442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B9BF4C2-3CAC-4679-8089-6C7AF71DC0B2}"/>
                </a:ext>
              </a:extLst>
            </p:cNvPr>
            <p:cNvSpPr/>
            <p:nvPr/>
          </p:nvSpPr>
          <p:spPr>
            <a:xfrm>
              <a:off x="10516214" y="4279801"/>
              <a:ext cx="683247" cy="14936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7FB39E-4F54-4AEB-B26F-38B9635DBFA6}"/>
                </a:ext>
              </a:extLst>
            </p:cNvPr>
            <p:cNvCxnSpPr/>
            <p:nvPr/>
          </p:nvCxnSpPr>
          <p:spPr>
            <a:xfrm>
              <a:off x="10516214" y="4279801"/>
              <a:ext cx="0" cy="149367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8CBE03E-2BFE-4B50-B8CD-CD1300B46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55507" y="4097238"/>
              <a:ext cx="487362" cy="494425"/>
            </a:xfrm>
            <a:prstGeom prst="rect">
              <a:avLst/>
            </a:prstGeom>
          </p:spPr>
        </p:pic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527F0F1-EE0F-4B78-A124-493F5B9ABED5}"/>
              </a:ext>
            </a:extLst>
          </p:cNvPr>
          <p:cNvSpPr/>
          <p:nvPr/>
        </p:nvSpPr>
        <p:spPr>
          <a:xfrm>
            <a:off x="3298709" y="1772092"/>
            <a:ext cx="221622" cy="205279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pic>
        <p:nvPicPr>
          <p:cNvPr id="249" name="Picture 101" descr="MCj03491210000[1]">
            <a:extLst>
              <a:ext uri="{FF2B5EF4-FFF2-40B4-BE49-F238E27FC236}">
                <a16:creationId xmlns:a16="http://schemas.microsoft.com/office/drawing/2014/main" id="{E8501C68-6E5B-4BA7-99A3-0A85AB1B3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095340" y="401163"/>
            <a:ext cx="844273" cy="768000"/>
          </a:xfrm>
          <a:prstGeom prst="rect">
            <a:avLst/>
          </a:prstGeom>
          <a:noFill/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607FAB13-01F1-4D20-B433-9D3F0614C1E0}"/>
              </a:ext>
            </a:extLst>
          </p:cNvPr>
          <p:cNvSpPr/>
          <p:nvPr/>
        </p:nvSpPr>
        <p:spPr>
          <a:xfrm>
            <a:off x="4766873" y="3193731"/>
            <a:ext cx="587042" cy="5870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FABF47-6B06-49D9-9F4D-7FA048D2EE4B}"/>
              </a:ext>
            </a:extLst>
          </p:cNvPr>
          <p:cNvGrpSpPr/>
          <p:nvPr/>
        </p:nvGrpSpPr>
        <p:grpSpPr>
          <a:xfrm>
            <a:off x="1588953" y="2026486"/>
            <a:ext cx="6260336" cy="1700556"/>
            <a:chOff x="1588952" y="2035903"/>
            <a:chExt cx="6260336" cy="1700556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EC1126CC-96E1-41BE-8C0D-E661910E8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88952" y="2110368"/>
              <a:ext cx="6260336" cy="1597571"/>
            </a:xfrm>
            <a:prstGeom prst="rect">
              <a:avLst/>
            </a:prstGeom>
          </p:spPr>
        </p:pic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2E627F11-D385-456D-A176-2D7AF9FA50FD}"/>
                </a:ext>
              </a:extLst>
            </p:cNvPr>
            <p:cNvSpPr/>
            <p:nvPr/>
          </p:nvSpPr>
          <p:spPr>
            <a:xfrm>
              <a:off x="3296023" y="3492389"/>
              <a:ext cx="232207" cy="216272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6B8D7CD-46FA-41CE-9A99-E5F1A3C7D9ED}"/>
                </a:ext>
              </a:extLst>
            </p:cNvPr>
            <p:cNvSpPr/>
            <p:nvPr/>
          </p:nvSpPr>
          <p:spPr>
            <a:xfrm>
              <a:off x="4826653" y="2035903"/>
              <a:ext cx="217213" cy="202307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8C44A16-FB84-49AF-A517-22A5506D72C5}"/>
                </a:ext>
              </a:extLst>
            </p:cNvPr>
            <p:cNvSpPr/>
            <p:nvPr/>
          </p:nvSpPr>
          <p:spPr>
            <a:xfrm>
              <a:off x="4810621" y="3513445"/>
              <a:ext cx="239447" cy="223014"/>
            </a:xfrm>
            <a:prstGeom prst="rect">
              <a:avLst/>
            </a:prstGeom>
            <a:solidFill>
              <a:srgbClr val="83C937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5DA5-CD08-4CA2-9599-60D8BE8066B0}"/>
              </a:ext>
            </a:extLst>
          </p:cNvPr>
          <p:cNvGrpSpPr/>
          <p:nvPr/>
        </p:nvGrpSpPr>
        <p:grpSpPr>
          <a:xfrm>
            <a:off x="1673562" y="2289628"/>
            <a:ext cx="4300988" cy="1191140"/>
            <a:chOff x="1673562" y="2289628"/>
            <a:chExt cx="4300988" cy="1191140"/>
          </a:xfrm>
        </p:grpSpPr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392D2225-6637-4012-B6B6-5477E261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73562" y="2289628"/>
              <a:ext cx="4300988" cy="1154111"/>
            </a:xfrm>
            <a:prstGeom prst="rect">
              <a:avLst/>
            </a:prstGeom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33402F5-ED53-4BA0-83B5-69471487D17F}"/>
                </a:ext>
              </a:extLst>
            </p:cNvPr>
            <p:cNvSpPr/>
            <p:nvPr/>
          </p:nvSpPr>
          <p:spPr>
            <a:xfrm>
              <a:off x="3296024" y="3241447"/>
              <a:ext cx="232207" cy="216272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6C190481-547D-4726-AB9C-84BE30911101}"/>
                </a:ext>
              </a:extLst>
            </p:cNvPr>
            <p:cNvSpPr/>
            <p:nvPr/>
          </p:nvSpPr>
          <p:spPr>
            <a:xfrm>
              <a:off x="4811092" y="3257754"/>
              <a:ext cx="239447" cy="223014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52F804-3D81-489F-BF3A-C58A484E8B6C}"/>
              </a:ext>
            </a:extLst>
          </p:cNvPr>
          <p:cNvGrpSpPr/>
          <p:nvPr/>
        </p:nvGrpSpPr>
        <p:grpSpPr>
          <a:xfrm>
            <a:off x="1765696" y="1468169"/>
            <a:ext cx="4762791" cy="1607918"/>
            <a:chOff x="1765696" y="1468169"/>
            <a:chExt cx="4762791" cy="1607918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648626-8F21-4364-AF3F-786B68565F8C}"/>
                </a:ext>
              </a:extLst>
            </p:cNvPr>
            <p:cNvSpPr/>
            <p:nvPr/>
          </p:nvSpPr>
          <p:spPr>
            <a:xfrm>
              <a:off x="3294977" y="2033228"/>
              <a:ext cx="225354" cy="209889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5FC91EA-8917-41A0-B224-194694BF699E}"/>
                </a:ext>
              </a:extLst>
            </p:cNvPr>
            <p:cNvSpPr/>
            <p:nvPr/>
          </p:nvSpPr>
          <p:spPr>
            <a:xfrm>
              <a:off x="4826654" y="1776712"/>
              <a:ext cx="217213" cy="202307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91AAB4DE-13C7-4CAE-BF83-3BDD0179A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65696" y="1468169"/>
              <a:ext cx="4762791" cy="1607918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0EAD848C-1205-4308-8D4B-CF2CF2D2C4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91247" y="1576306"/>
            <a:ext cx="4691688" cy="153863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0A11D6C-44F1-42A8-A878-6EE833D887CB}"/>
              </a:ext>
            </a:extLst>
          </p:cNvPr>
          <p:cNvSpPr txBox="1"/>
          <p:nvPr/>
        </p:nvSpPr>
        <p:spPr>
          <a:xfrm>
            <a:off x="2059907" y="5606872"/>
            <a:ext cx="807049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fault tolerance for more than crash faults</a:t>
            </a:r>
          </a:p>
        </p:txBody>
      </p:sp>
      <p:pic>
        <p:nvPicPr>
          <p:cNvPr id="97" name="Picture 101" descr="MCj03491210000[1]">
            <a:extLst>
              <a:ext uri="{FF2B5EF4-FFF2-40B4-BE49-F238E27FC236}">
                <a16:creationId xmlns:a16="http://schemas.microsoft.com/office/drawing/2014/main" id="{ED227BED-1677-4955-B8F0-242134E64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29985" y="3239589"/>
            <a:ext cx="855878" cy="778556"/>
          </a:xfrm>
          <a:prstGeom prst="rect">
            <a:avLst/>
          </a:prstGeom>
          <a:noFill/>
        </p:spPr>
      </p:pic>
      <p:pic>
        <p:nvPicPr>
          <p:cNvPr id="98" name="Picture 2" descr="Color mushroom cloud vector image">
            <a:extLst>
              <a:ext uri="{FF2B5EF4-FFF2-40B4-BE49-F238E27FC236}">
                <a16:creationId xmlns:a16="http://schemas.microsoft.com/office/drawing/2014/main" id="{47896156-737E-4815-B752-4A7C2BC9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853" y="2397905"/>
            <a:ext cx="2973167" cy="231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51D29AD4-DD8D-45DC-91FA-5CE0D13D3A30}"/>
              </a:ext>
            </a:extLst>
          </p:cNvPr>
          <p:cNvSpPr/>
          <p:nvPr/>
        </p:nvSpPr>
        <p:spPr>
          <a:xfrm>
            <a:off x="9475951" y="4686790"/>
            <a:ext cx="844666" cy="84466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B010FFB9-718C-4F9C-AE63-B8709B91D9B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65315" y="2912135"/>
            <a:ext cx="909235" cy="493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56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3" grpId="0" animBg="1"/>
      <p:bldP spid="99" grpId="0" animBg="1"/>
      <p:bldP spid="9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0AA0-0CF9-447F-934A-8A3FDE21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Option Is to Use BFT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60AC58-8A85-4A23-B274-BA3967FC0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4225"/>
                <a:ext cx="5099959" cy="1957936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PRO: </a:t>
                </a:r>
                <a:r>
                  <a:rPr lang="en-US" sz="2400" dirty="0"/>
                  <a:t>Can completely mask faults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CON: </a:t>
                </a:r>
                <a:r>
                  <a:rPr lang="en-US" sz="2400" dirty="0"/>
                  <a:t>Substantial cost to implement</a:t>
                </a:r>
              </a:p>
              <a:p>
                <a:pPr lvl="1"/>
                <a:r>
                  <a:rPr lang="en-US" sz="2000" dirty="0"/>
                  <a:t>Synchronous BFT needs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replicas</a:t>
                </a:r>
              </a:p>
              <a:p>
                <a:pPr lvl="1"/>
                <a:r>
                  <a:rPr lang="en-US" sz="2000" dirty="0"/>
                  <a:t>CPS are resource-constrained</a:t>
                </a:r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60AC58-8A85-4A23-B274-BA3967FC0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4225"/>
                <a:ext cx="5099959" cy="1957936"/>
              </a:xfrm>
              <a:blipFill>
                <a:blip r:embed="rId6"/>
                <a:stretch>
                  <a:fillRect l="-1553" t="-4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7E108-F617-4364-9C99-BDF3FA8B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A89AE-77C1-4080-B768-F0B3AA28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CA41E2-7AF6-4282-BCF7-73B944394652}"/>
              </a:ext>
            </a:extLst>
          </p:cNvPr>
          <p:cNvGrpSpPr/>
          <p:nvPr/>
        </p:nvGrpSpPr>
        <p:grpSpPr>
          <a:xfrm>
            <a:off x="4589328" y="4008119"/>
            <a:ext cx="1384497" cy="1505688"/>
            <a:chOff x="6735727" y="4807131"/>
            <a:chExt cx="945798" cy="1028588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CB47274-3DAA-453A-AB3C-7B48549C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911" y="4807131"/>
              <a:ext cx="155468" cy="442091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030DA3-F7D1-45C0-AEC5-3BA8C68DF21B}"/>
                </a:ext>
              </a:extLst>
            </p:cNvPr>
            <p:cNvSpPr txBox="1"/>
            <p:nvPr/>
          </p:nvSpPr>
          <p:spPr>
            <a:xfrm>
              <a:off x="6735727" y="5213967"/>
              <a:ext cx="38543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4ECC89-6CD3-422A-9B76-D845EBB06B6B}"/>
                </a:ext>
              </a:extLst>
            </p:cNvPr>
            <p:cNvSpPr txBox="1"/>
            <p:nvPr/>
          </p:nvSpPr>
          <p:spPr>
            <a:xfrm>
              <a:off x="7216991" y="5216815"/>
              <a:ext cx="38543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4398D61-D635-45E2-83E6-9C5BFEFF7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334" y="4817117"/>
              <a:ext cx="425636" cy="425636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FA63B6-8169-42B0-A0C2-2AD27BD85787}"/>
                </a:ext>
              </a:extLst>
            </p:cNvPr>
            <p:cNvSpPr txBox="1"/>
            <p:nvPr/>
          </p:nvSpPr>
          <p:spPr>
            <a:xfrm>
              <a:off x="6803302" y="5562390"/>
              <a:ext cx="878223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27339F5-7896-4141-9664-050E325F535C}"/>
              </a:ext>
            </a:extLst>
          </p:cNvPr>
          <p:cNvGrpSpPr/>
          <p:nvPr/>
        </p:nvGrpSpPr>
        <p:grpSpPr>
          <a:xfrm>
            <a:off x="4763031" y="2507879"/>
            <a:ext cx="6158190" cy="2989693"/>
            <a:chOff x="6861645" y="3767190"/>
            <a:chExt cx="4206876" cy="2042364"/>
          </a:xfrm>
        </p:grpSpPr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AB330159-ABBD-41E8-8433-392592490FB8}"/>
                </a:ext>
              </a:extLst>
            </p:cNvPr>
            <p:cNvSpPr/>
            <p:nvPr/>
          </p:nvSpPr>
          <p:spPr>
            <a:xfrm>
              <a:off x="7753613" y="3767190"/>
              <a:ext cx="1345868" cy="1314200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DBD3B57-0E53-49EC-809E-EB69D5F512E3}"/>
                </a:ext>
              </a:extLst>
            </p:cNvPr>
            <p:cNvCxnSpPr>
              <a:cxnSpLocks/>
            </p:cNvCxnSpPr>
            <p:nvPr/>
          </p:nvCxnSpPr>
          <p:spPr>
            <a:xfrm>
              <a:off x="7753613" y="407331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027C09-D911-4F90-B517-AFD4A83F6B27}"/>
                </a:ext>
              </a:extLst>
            </p:cNvPr>
            <p:cNvCxnSpPr>
              <a:endCxn id="103" idx="2"/>
            </p:cNvCxnSpPr>
            <p:nvPr/>
          </p:nvCxnSpPr>
          <p:spPr>
            <a:xfrm>
              <a:off x="7753613" y="508139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4B1772-5F96-4734-9DA6-0F3C489FEB50}"/>
                </a:ext>
              </a:extLst>
            </p:cNvPr>
            <p:cNvCxnSpPr>
              <a:cxnSpLocks/>
            </p:cNvCxnSpPr>
            <p:nvPr/>
          </p:nvCxnSpPr>
          <p:spPr>
            <a:xfrm>
              <a:off x="9104758" y="3767190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40904084-FCCD-4782-892A-D8516796C7E4}"/>
                </a:ext>
              </a:extLst>
            </p:cNvPr>
            <p:cNvSpPr/>
            <p:nvPr/>
          </p:nvSpPr>
          <p:spPr>
            <a:xfrm rot="11700000">
              <a:off x="8221340" y="4237960"/>
              <a:ext cx="777205" cy="777205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BCC9937-8ED3-4BF6-94C9-1E2D3EBDD67D}"/>
                </a:ext>
              </a:extLst>
            </p:cNvPr>
            <p:cNvCxnSpPr>
              <a:cxnSpLocks/>
            </p:cNvCxnSpPr>
            <p:nvPr/>
          </p:nvCxnSpPr>
          <p:spPr>
            <a:xfrm>
              <a:off x="8244678" y="4216033"/>
              <a:ext cx="104476" cy="104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2BF368B-8396-41B8-B0B0-E6759C3AD9BB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8910097" y="4873380"/>
              <a:ext cx="67771" cy="75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27A4C38-CB98-4BA9-B314-564764C25B55}"/>
                </a:ext>
              </a:extLst>
            </p:cNvPr>
            <p:cNvCxnSpPr>
              <a:endCxn id="105" idx="0"/>
            </p:cNvCxnSpPr>
            <p:nvPr/>
          </p:nvCxnSpPr>
          <p:spPr>
            <a:xfrm flipV="1">
              <a:off x="8244678" y="4873988"/>
              <a:ext cx="65611" cy="75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1502F94-DC56-4EF2-B7C6-D3EB3923B1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3392" y="4216033"/>
              <a:ext cx="104476" cy="104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 37">
              <a:extLst>
                <a:ext uri="{FF2B5EF4-FFF2-40B4-BE49-F238E27FC236}">
                  <a16:creationId xmlns:a16="http://schemas.microsoft.com/office/drawing/2014/main" id="{7728F6BD-B147-4F62-8929-260C7CC40123}"/>
                </a:ext>
              </a:extLst>
            </p:cNvPr>
            <p:cNvSpPr/>
            <p:nvPr/>
          </p:nvSpPr>
          <p:spPr>
            <a:xfrm rot="10800000">
              <a:off x="8117786" y="4073308"/>
              <a:ext cx="1335693" cy="1330034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8EB8647-9D1D-4C6B-909D-ECB875015EFD}"/>
                </a:ext>
              </a:extLst>
            </p:cNvPr>
            <p:cNvCxnSpPr>
              <a:cxnSpLocks/>
            </p:cNvCxnSpPr>
            <p:nvPr/>
          </p:nvCxnSpPr>
          <p:spPr>
            <a:xfrm>
              <a:off x="9268755" y="4078587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A2057AA-413A-476B-B89F-53F6E3FF3CF4}"/>
                </a:ext>
              </a:extLst>
            </p:cNvPr>
            <p:cNvCxnSpPr>
              <a:cxnSpLocks/>
            </p:cNvCxnSpPr>
            <p:nvPr/>
          </p:nvCxnSpPr>
          <p:spPr>
            <a:xfrm>
              <a:off x="8117788" y="5260840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A1B21B-B5AC-4DC3-A184-851BADBE11C5}"/>
                </a:ext>
              </a:extLst>
            </p:cNvPr>
            <p:cNvCxnSpPr>
              <a:cxnSpLocks/>
            </p:cNvCxnSpPr>
            <p:nvPr/>
          </p:nvCxnSpPr>
          <p:spPr>
            <a:xfrm>
              <a:off x="9284207" y="5081390"/>
              <a:ext cx="1847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FB5A95F-6258-419F-99AB-12CF18EA0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3480" y="4626562"/>
              <a:ext cx="1615041" cy="9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26461A0-CF5D-4C95-BA11-3D55D7B1742D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45" y="4627490"/>
              <a:ext cx="8919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B8E86BD-CC0D-40FD-A8B8-092A6A65E3FB}"/>
                </a:ext>
              </a:extLst>
            </p:cNvPr>
            <p:cNvSpPr txBox="1"/>
            <p:nvPr/>
          </p:nvSpPr>
          <p:spPr>
            <a:xfrm>
              <a:off x="8244678" y="3892107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976173D-BDAD-4639-A1B7-99C6A92ABBDF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45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75EA524-0F60-4B7B-8C46-17041A21F7FF}"/>
                </a:ext>
              </a:extLst>
            </p:cNvPr>
            <p:cNvCxnSpPr>
              <a:cxnSpLocks/>
            </p:cNvCxnSpPr>
            <p:nvPr/>
          </p:nvCxnSpPr>
          <p:spPr>
            <a:xfrm>
              <a:off x="7342152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CD145EE-7BC9-4758-99EB-A54B20367E40}"/>
                </a:ext>
              </a:extLst>
            </p:cNvPr>
            <p:cNvCxnSpPr>
              <a:cxnSpLocks/>
            </p:cNvCxnSpPr>
            <p:nvPr/>
          </p:nvCxnSpPr>
          <p:spPr>
            <a:xfrm>
              <a:off x="9732827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02A675E-A8AD-4079-A98F-0B04CA980F1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1449" y="4631633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DA1F6DD-7E6C-4F61-82CE-0E376C6FE540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072" y="4626562"/>
              <a:ext cx="0" cy="142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2EAF4FA-07B2-4613-B6DE-F98751A8BC7A}"/>
                </a:ext>
              </a:extLst>
            </p:cNvPr>
            <p:cNvSpPr txBox="1"/>
            <p:nvPr/>
          </p:nvSpPr>
          <p:spPr>
            <a:xfrm>
              <a:off x="8643932" y="3892107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A23CCE2-64DD-4994-B5AD-CB3AE8D904C8}"/>
                </a:ext>
              </a:extLst>
            </p:cNvPr>
            <p:cNvSpPr txBox="1"/>
            <p:nvPr/>
          </p:nvSpPr>
          <p:spPr>
            <a:xfrm>
              <a:off x="8237573" y="4903712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D07C140-1EE6-479C-8B69-8FB5E5EBE6B0}"/>
                </a:ext>
              </a:extLst>
            </p:cNvPr>
            <p:cNvSpPr txBox="1"/>
            <p:nvPr/>
          </p:nvSpPr>
          <p:spPr>
            <a:xfrm>
              <a:off x="8636828" y="4903712"/>
              <a:ext cx="425068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CEC2D7-24A1-4ED5-BD7F-79E6A280BD0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8521" y="4637696"/>
              <a:ext cx="0" cy="100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9AF360F-449D-4264-B139-9D0445587CC0}"/>
                </a:ext>
              </a:extLst>
            </p:cNvPr>
            <p:cNvSpPr/>
            <p:nvPr/>
          </p:nvSpPr>
          <p:spPr>
            <a:xfrm>
              <a:off x="7879258" y="3874301"/>
              <a:ext cx="412854" cy="41285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0C36028-7AC9-42E1-9550-D13B776113FC}"/>
                </a:ext>
              </a:extLst>
            </p:cNvPr>
            <p:cNvSpPr/>
            <p:nvPr/>
          </p:nvSpPr>
          <p:spPr>
            <a:xfrm>
              <a:off x="8909586" y="3867760"/>
              <a:ext cx="408411" cy="40841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D16B30C-3E17-4BAB-AE36-C7B9C3A8973A}"/>
                </a:ext>
              </a:extLst>
            </p:cNvPr>
            <p:cNvSpPr/>
            <p:nvPr/>
          </p:nvSpPr>
          <p:spPr>
            <a:xfrm>
              <a:off x="8913277" y="4891611"/>
              <a:ext cx="401029" cy="40102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7A448D6-1685-4740-BE79-592F4936BFC3}"/>
                </a:ext>
              </a:extLst>
            </p:cNvPr>
            <p:cNvSpPr/>
            <p:nvPr/>
          </p:nvSpPr>
          <p:spPr>
            <a:xfrm>
              <a:off x="7879258" y="4890897"/>
              <a:ext cx="415455" cy="415455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3F6227F-B100-4D17-9253-6B241730659E}"/>
                </a:ext>
              </a:extLst>
            </p:cNvPr>
            <p:cNvSpPr txBox="1"/>
            <p:nvPr/>
          </p:nvSpPr>
          <p:spPr>
            <a:xfrm>
              <a:off x="7897467" y="5536225"/>
              <a:ext cx="1423942" cy="27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nodes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6277364-FEBB-475C-8258-E889E6EDD277}"/>
              </a:ext>
            </a:extLst>
          </p:cNvPr>
          <p:cNvGrpSpPr/>
          <p:nvPr/>
        </p:nvGrpSpPr>
        <p:grpSpPr>
          <a:xfrm>
            <a:off x="8566573" y="3870161"/>
            <a:ext cx="2575044" cy="1605191"/>
            <a:chOff x="4201684" y="4761195"/>
            <a:chExt cx="1759103" cy="1096562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CAB7053-C80A-439B-8A98-6187B856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439" y="4898597"/>
              <a:ext cx="281594" cy="347114"/>
            </a:xfrm>
            <a:prstGeom prst="rect">
              <a:avLst/>
            </a:prstGeom>
          </p:spPr>
        </p:pic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86E2261-5B9F-4EB1-B801-DF6AC2DCE3F4}"/>
                </a:ext>
              </a:extLst>
            </p:cNvPr>
            <p:cNvGrpSpPr/>
            <p:nvPr/>
          </p:nvGrpSpPr>
          <p:grpSpPr>
            <a:xfrm>
              <a:off x="4201684" y="4761195"/>
              <a:ext cx="1759103" cy="1096562"/>
              <a:chOff x="9529813" y="4739156"/>
              <a:chExt cx="1759103" cy="1096562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20C946D9-06CE-41FB-A384-F8C7E1420FD1}"/>
                  </a:ext>
                </a:extLst>
              </p:cNvPr>
              <p:cNvGrpSpPr/>
              <p:nvPr/>
            </p:nvGrpSpPr>
            <p:grpSpPr>
              <a:xfrm>
                <a:off x="9529813" y="4852925"/>
                <a:ext cx="1759103" cy="982793"/>
                <a:chOff x="9529813" y="4852925"/>
                <a:chExt cx="1759103" cy="982793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A6A4113D-3B30-4B5C-8594-FC505BD97680}"/>
                    </a:ext>
                  </a:extLst>
                </p:cNvPr>
                <p:cNvSpPr txBox="1"/>
                <p:nvPr/>
              </p:nvSpPr>
              <p:spPr>
                <a:xfrm>
                  <a:off x="9529813" y="5231238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8754D4E-DAAE-43EF-B76C-F0AF2A424C90}"/>
                    </a:ext>
                  </a:extLst>
                </p:cNvPr>
                <p:cNvSpPr txBox="1"/>
                <p:nvPr/>
              </p:nvSpPr>
              <p:spPr>
                <a:xfrm>
                  <a:off x="9975521" y="5231238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DA271A16-8869-4BAB-B1F0-F9D454D9BA9A}"/>
                    </a:ext>
                  </a:extLst>
                </p:cNvPr>
                <p:cNvSpPr txBox="1"/>
                <p:nvPr/>
              </p:nvSpPr>
              <p:spPr>
                <a:xfrm>
                  <a:off x="10453646" y="5222140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B660EB32-CE0E-4FE2-8B4D-D088F147E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2177" y="4852925"/>
                  <a:ext cx="407916" cy="407916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F26C3917-B30B-45BD-B7B3-42AC158351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53487" y="4866853"/>
                  <a:ext cx="435429" cy="435429"/>
                </a:xfrm>
                <a:prstGeom prst="rect">
                  <a:avLst/>
                </a:prstGeom>
              </p:spPr>
            </p:pic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B991C95-6EA2-454B-8969-AAC6C7902D23}"/>
                    </a:ext>
                  </a:extLst>
                </p:cNvPr>
                <p:cNvSpPr txBox="1"/>
                <p:nvPr/>
              </p:nvSpPr>
              <p:spPr>
                <a:xfrm>
                  <a:off x="10877059" y="5236920"/>
                  <a:ext cx="411857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FFDC64BA-6FBB-4B60-AB3D-E0CF6B79A4C0}"/>
                    </a:ext>
                  </a:extLst>
                </p:cNvPr>
                <p:cNvSpPr txBox="1"/>
                <p:nvPr/>
              </p:nvSpPr>
              <p:spPr>
                <a:xfrm>
                  <a:off x="9864275" y="5562389"/>
                  <a:ext cx="1046212" cy="27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Actuators</a:t>
                  </a:r>
                </a:p>
              </p:txBody>
            </p:sp>
          </p:grp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59ACACA3-4C54-4309-B6B1-6F00FDBCF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3492" y="4739156"/>
                <a:ext cx="550154" cy="603011"/>
              </a:xfrm>
              <a:prstGeom prst="rect">
                <a:avLst/>
              </a:prstGeom>
            </p:spPr>
          </p:pic>
        </p:grp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8D34F68-3DFA-433C-8C86-40A1D8787700}"/>
              </a:ext>
            </a:extLst>
          </p:cNvPr>
          <p:cNvSpPr/>
          <p:nvPr/>
        </p:nvSpPr>
        <p:spPr>
          <a:xfrm>
            <a:off x="6299084" y="2731041"/>
            <a:ext cx="221622" cy="205279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8D31E0-592F-43A3-9869-9A44F0A21A61}"/>
              </a:ext>
            </a:extLst>
          </p:cNvPr>
          <p:cNvSpPr/>
          <p:nvPr/>
        </p:nvSpPr>
        <p:spPr>
          <a:xfrm>
            <a:off x="6296399" y="4200396"/>
            <a:ext cx="232207" cy="216272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CDF86C9-7643-47F3-8E64-6221BE6FA802}"/>
              </a:ext>
            </a:extLst>
          </p:cNvPr>
          <p:cNvSpPr/>
          <p:nvPr/>
        </p:nvSpPr>
        <p:spPr>
          <a:xfrm>
            <a:off x="7811467" y="4216703"/>
            <a:ext cx="239447" cy="223014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C3D089-F96B-424A-AE84-DF1882ECE040}"/>
              </a:ext>
            </a:extLst>
          </p:cNvPr>
          <p:cNvSpPr/>
          <p:nvPr/>
        </p:nvSpPr>
        <p:spPr>
          <a:xfrm>
            <a:off x="6295352" y="2992177"/>
            <a:ext cx="225354" cy="20988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BD01BB5-65D5-4F0E-87CC-24B2CE6B9DC6}"/>
              </a:ext>
            </a:extLst>
          </p:cNvPr>
          <p:cNvSpPr/>
          <p:nvPr/>
        </p:nvSpPr>
        <p:spPr>
          <a:xfrm>
            <a:off x="7827029" y="2735661"/>
            <a:ext cx="217213" cy="202307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2EF1FE9-DEA9-4465-973E-CE775B905344}"/>
              </a:ext>
            </a:extLst>
          </p:cNvPr>
          <p:cNvSpPr/>
          <p:nvPr/>
        </p:nvSpPr>
        <p:spPr>
          <a:xfrm>
            <a:off x="6296398" y="4451338"/>
            <a:ext cx="232207" cy="216272"/>
          </a:xfrm>
          <a:prstGeom prst="rect">
            <a:avLst/>
          </a:prstGeom>
          <a:solidFill>
            <a:srgbClr val="83C93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96EB146-45DF-4B3D-93A3-7BF097B3CF4C}"/>
              </a:ext>
            </a:extLst>
          </p:cNvPr>
          <p:cNvSpPr/>
          <p:nvPr/>
        </p:nvSpPr>
        <p:spPr>
          <a:xfrm>
            <a:off x="7827028" y="2994852"/>
            <a:ext cx="217213" cy="202307"/>
          </a:xfrm>
          <a:prstGeom prst="rect">
            <a:avLst/>
          </a:prstGeom>
          <a:solidFill>
            <a:srgbClr val="83C93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9CF22F5-D2D1-49C6-871A-BF3AB7CC0CC8}"/>
              </a:ext>
            </a:extLst>
          </p:cNvPr>
          <p:cNvSpPr/>
          <p:nvPr/>
        </p:nvSpPr>
        <p:spPr>
          <a:xfrm>
            <a:off x="7810996" y="4472394"/>
            <a:ext cx="239447" cy="223014"/>
          </a:xfrm>
          <a:prstGeom prst="rect">
            <a:avLst/>
          </a:prstGeom>
          <a:solidFill>
            <a:srgbClr val="83C93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4F114EE-EA56-4744-A5C6-492B981596B0}"/>
              </a:ext>
            </a:extLst>
          </p:cNvPr>
          <p:cNvSpPr/>
          <p:nvPr/>
        </p:nvSpPr>
        <p:spPr>
          <a:xfrm>
            <a:off x="1560320" y="4349614"/>
            <a:ext cx="221622" cy="20527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E7AE837-650B-46D5-B206-3D10E9AB264F}"/>
              </a:ext>
            </a:extLst>
          </p:cNvPr>
          <p:cNvSpPr/>
          <p:nvPr/>
        </p:nvSpPr>
        <p:spPr>
          <a:xfrm>
            <a:off x="1864279" y="4350080"/>
            <a:ext cx="221622" cy="20527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9108BB5-AC71-481B-BA07-6E897161D4D6}"/>
              </a:ext>
            </a:extLst>
          </p:cNvPr>
          <p:cNvSpPr/>
          <p:nvPr/>
        </p:nvSpPr>
        <p:spPr>
          <a:xfrm>
            <a:off x="1561367" y="5817787"/>
            <a:ext cx="232207" cy="216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EE05483-3A8B-428C-855E-9FCA03CE73A9}"/>
              </a:ext>
            </a:extLst>
          </p:cNvPr>
          <p:cNvSpPr/>
          <p:nvPr/>
        </p:nvSpPr>
        <p:spPr>
          <a:xfrm>
            <a:off x="3007405" y="5834094"/>
            <a:ext cx="239447" cy="2230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AAD42C7-33D2-4504-86BA-380F1079E0EF}"/>
              </a:ext>
            </a:extLst>
          </p:cNvPr>
          <p:cNvSpPr/>
          <p:nvPr/>
        </p:nvSpPr>
        <p:spPr>
          <a:xfrm>
            <a:off x="1560320" y="4609568"/>
            <a:ext cx="225354" cy="20988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0A0DF3B-6F70-4863-92F5-06744CA23C35}"/>
              </a:ext>
            </a:extLst>
          </p:cNvPr>
          <p:cNvSpPr/>
          <p:nvPr/>
        </p:nvSpPr>
        <p:spPr>
          <a:xfrm>
            <a:off x="3022967" y="4353052"/>
            <a:ext cx="217213" cy="20230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5C53F6C-A7D7-44FD-971D-60B38C882350}"/>
              </a:ext>
            </a:extLst>
          </p:cNvPr>
          <p:cNvSpPr/>
          <p:nvPr/>
        </p:nvSpPr>
        <p:spPr>
          <a:xfrm>
            <a:off x="1561366" y="6068729"/>
            <a:ext cx="232207" cy="216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D201203-3987-45AD-9DC2-8110F7591278}"/>
              </a:ext>
            </a:extLst>
          </p:cNvPr>
          <p:cNvSpPr/>
          <p:nvPr/>
        </p:nvSpPr>
        <p:spPr>
          <a:xfrm>
            <a:off x="3022966" y="4612243"/>
            <a:ext cx="217213" cy="20230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9F81E3-30C0-4D0F-BA26-DEAD264C9A53}"/>
              </a:ext>
            </a:extLst>
          </p:cNvPr>
          <p:cNvSpPr/>
          <p:nvPr/>
        </p:nvSpPr>
        <p:spPr>
          <a:xfrm>
            <a:off x="3006934" y="6089785"/>
            <a:ext cx="239447" cy="2230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A088CC0-E1E9-44BD-ABE8-41042CF56C0E}"/>
              </a:ext>
            </a:extLst>
          </p:cNvPr>
          <p:cNvSpPr/>
          <p:nvPr/>
        </p:nvSpPr>
        <p:spPr>
          <a:xfrm>
            <a:off x="1865289" y="5817787"/>
            <a:ext cx="232207" cy="216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2891A2C-A57D-4739-A45C-D40157CBDE20}"/>
              </a:ext>
            </a:extLst>
          </p:cNvPr>
          <p:cNvSpPr/>
          <p:nvPr/>
        </p:nvSpPr>
        <p:spPr>
          <a:xfrm>
            <a:off x="3394450" y="5834094"/>
            <a:ext cx="239447" cy="2230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F21F608-3BC4-401D-8C14-FF6430C81292}"/>
              </a:ext>
            </a:extLst>
          </p:cNvPr>
          <p:cNvSpPr/>
          <p:nvPr/>
        </p:nvSpPr>
        <p:spPr>
          <a:xfrm>
            <a:off x="1864242" y="4609568"/>
            <a:ext cx="225354" cy="20988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10698FE-A2D2-4280-A088-EC36951C38B9}"/>
              </a:ext>
            </a:extLst>
          </p:cNvPr>
          <p:cNvSpPr/>
          <p:nvPr/>
        </p:nvSpPr>
        <p:spPr>
          <a:xfrm>
            <a:off x="3395919" y="4353052"/>
            <a:ext cx="217213" cy="20230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AFF37B-C8AC-490B-AE69-943E20F5AD81}"/>
              </a:ext>
            </a:extLst>
          </p:cNvPr>
          <p:cNvSpPr/>
          <p:nvPr/>
        </p:nvSpPr>
        <p:spPr>
          <a:xfrm>
            <a:off x="1865288" y="6068729"/>
            <a:ext cx="232207" cy="216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47C3BE8-B831-47A6-918F-06CDB9340DC2}"/>
              </a:ext>
            </a:extLst>
          </p:cNvPr>
          <p:cNvSpPr/>
          <p:nvPr/>
        </p:nvSpPr>
        <p:spPr>
          <a:xfrm>
            <a:off x="3395918" y="4612243"/>
            <a:ext cx="217213" cy="20230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525833E-3373-4E05-87FC-17EBCA35B0EE}"/>
              </a:ext>
            </a:extLst>
          </p:cNvPr>
          <p:cNvSpPr/>
          <p:nvPr/>
        </p:nvSpPr>
        <p:spPr>
          <a:xfrm>
            <a:off x="3393979" y="6089785"/>
            <a:ext cx="239447" cy="2230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96950F-B1DB-499D-8125-CBF648FDB64F}"/>
              </a:ext>
            </a:extLst>
          </p:cNvPr>
          <p:cNvSpPr/>
          <p:nvPr/>
        </p:nvSpPr>
        <p:spPr>
          <a:xfrm>
            <a:off x="1171575" y="4127164"/>
            <a:ext cx="2720877" cy="24643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82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5349 -0.019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5" y="-99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38594 -0.0233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97" y="-11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41172 -0.4516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86" y="-2259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0.41667 -0.4164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-2083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41563 -0.0208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104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38542 -0.4590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1" y="-2296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022E-16 L 0.38581 -0.0233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4" y="-11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38685 -0.4474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36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2" grpId="0" animBg="1"/>
      <p:bldP spid="193" grpId="0" animBg="1"/>
      <p:bldP spid="194" grpId="0" animBg="1"/>
      <p:bldP spid="194" grpId="1" animBg="1"/>
      <p:bldP spid="195" grpId="0" animBg="1"/>
      <p:bldP spid="196" grpId="0" animBg="1"/>
      <p:bldP spid="197" grpId="0" animBg="1"/>
      <p:bldP spid="197" grpId="1" animBg="1"/>
      <p:bldP spid="198" grpId="0" animBg="1"/>
      <p:bldP spid="198" grpId="1" animBg="1"/>
      <p:bldP spid="199" grpId="0" animBg="1"/>
      <p:bldP spid="200" grpId="0" animBg="1"/>
      <p:bldP spid="200" grpId="1" animBg="1"/>
      <p:bldP spid="201" grpId="0" animBg="1"/>
      <p:bldP spid="202" grpId="0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0" descr="Photo Of An Industrial Factory Emitting Smoke">
            <a:extLst>
              <a:ext uri="{FF2B5EF4-FFF2-40B4-BE49-F238E27FC236}">
                <a16:creationId xmlns:a16="http://schemas.microsoft.com/office/drawing/2014/main" id="{70205B32-7DDC-4CE7-BF9B-AD5A61E6C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99" y="4309340"/>
            <a:ext cx="1203763" cy="80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98A34-4183-4675-942D-A23563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Insight</a:t>
            </a:r>
            <a:r>
              <a:rPr lang="en-US" sz="4000" dirty="0"/>
              <a:t>: Many CPS Do Not Need Perfect Masking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9439A-70CE-46BD-A614-F7D6AD4B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2DA6F-BCC5-40E8-8EF9-E4DA7FF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E8AA06-97CA-4DCA-83A8-B78D3E4AB972}"/>
              </a:ext>
            </a:extLst>
          </p:cNvPr>
          <p:cNvGrpSpPr/>
          <p:nvPr/>
        </p:nvGrpSpPr>
        <p:grpSpPr>
          <a:xfrm>
            <a:off x="808199" y="1655852"/>
            <a:ext cx="4776493" cy="2164532"/>
            <a:chOff x="4189071" y="3951287"/>
            <a:chExt cx="4056515" cy="183826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E9522D3-5F33-4EE9-B564-C474F17E7BE2}"/>
                </a:ext>
              </a:extLst>
            </p:cNvPr>
            <p:cNvSpPr/>
            <p:nvPr/>
          </p:nvSpPr>
          <p:spPr>
            <a:xfrm>
              <a:off x="5182377" y="3951287"/>
              <a:ext cx="1143000" cy="1116106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B666F3B-1DDD-4173-90B3-978BB9EBA1B5}"/>
                </a:ext>
              </a:extLst>
            </p:cNvPr>
            <p:cNvCxnSpPr>
              <a:cxnSpLocks/>
            </p:cNvCxnSpPr>
            <p:nvPr/>
          </p:nvCxnSpPr>
          <p:spPr>
            <a:xfrm>
              <a:off x="5182377" y="4211264"/>
              <a:ext cx="1568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C0802A-0FD2-40AF-9E0D-6E9766F226A3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5182377" y="5067393"/>
              <a:ext cx="1568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BBC3CE-EC7E-4468-A077-FE69DE348601}"/>
                </a:ext>
              </a:extLst>
            </p:cNvPr>
            <p:cNvCxnSpPr>
              <a:cxnSpLocks/>
            </p:cNvCxnSpPr>
            <p:nvPr/>
          </p:nvCxnSpPr>
          <p:spPr>
            <a:xfrm>
              <a:off x="6329859" y="3951287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EC7B223D-798D-450E-A123-00C9155F6E38}"/>
                </a:ext>
              </a:extLst>
            </p:cNvPr>
            <p:cNvSpPr/>
            <p:nvPr/>
          </p:nvSpPr>
          <p:spPr>
            <a:xfrm rot="11700000">
              <a:off x="5579602" y="4351096"/>
              <a:ext cx="660054" cy="660054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7F8F02-F3C0-4E10-8AAF-4904F775522B}"/>
                </a:ext>
              </a:extLst>
            </p:cNvPr>
            <p:cNvCxnSpPr>
              <a:cxnSpLocks/>
            </p:cNvCxnSpPr>
            <p:nvPr/>
          </p:nvCxnSpPr>
          <p:spPr>
            <a:xfrm>
              <a:off x="5599422" y="4332474"/>
              <a:ext cx="88728" cy="88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D94260-824F-4BDF-941B-AD56CB821F0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164540" y="4890737"/>
              <a:ext cx="57556" cy="64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86B136-85A2-442B-A406-1A2CC78EA889}"/>
                </a:ext>
              </a:extLst>
            </p:cNvPr>
            <p:cNvCxnSpPr>
              <a:endCxn id="16" idx="0"/>
            </p:cNvCxnSpPr>
            <p:nvPr/>
          </p:nvCxnSpPr>
          <p:spPr>
            <a:xfrm flipV="1">
              <a:off x="5599422" y="4891253"/>
              <a:ext cx="55721" cy="63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8E2EE2-C53F-4E3D-9A3D-AF37691266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3368" y="4332474"/>
              <a:ext cx="88728" cy="88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35E5FB17-C71D-4340-A96A-71B156AF5038}"/>
                </a:ext>
              </a:extLst>
            </p:cNvPr>
            <p:cNvSpPr/>
            <p:nvPr/>
          </p:nvSpPr>
          <p:spPr>
            <a:xfrm rot="10800000">
              <a:off x="5491657" y="4211263"/>
              <a:ext cx="1134359" cy="1129553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6DDF70-834A-4204-8D46-BE09E3ADDAE4}"/>
                </a:ext>
              </a:extLst>
            </p:cNvPr>
            <p:cNvCxnSpPr>
              <a:cxnSpLocks/>
            </p:cNvCxnSpPr>
            <p:nvPr/>
          </p:nvCxnSpPr>
          <p:spPr>
            <a:xfrm>
              <a:off x="6469136" y="4215746"/>
              <a:ext cx="1568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96212E-E5B8-4527-93C2-A24FD4465C3E}"/>
                </a:ext>
              </a:extLst>
            </p:cNvPr>
            <p:cNvCxnSpPr>
              <a:cxnSpLocks/>
            </p:cNvCxnSpPr>
            <p:nvPr/>
          </p:nvCxnSpPr>
          <p:spPr>
            <a:xfrm>
              <a:off x="5491659" y="5219794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AEE178-753B-4F34-BCFA-F6A01AA595D7}"/>
                </a:ext>
              </a:extLst>
            </p:cNvPr>
            <p:cNvCxnSpPr>
              <a:cxnSpLocks/>
            </p:cNvCxnSpPr>
            <p:nvPr/>
          </p:nvCxnSpPr>
          <p:spPr>
            <a:xfrm>
              <a:off x="6482259" y="5067393"/>
              <a:ext cx="1568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EDF315-E62A-4F8F-8B16-E3802C457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017" y="4681123"/>
              <a:ext cx="1371600" cy="7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9EA13B-7E77-408A-86D2-799DC5F70621}"/>
                </a:ext>
              </a:extLst>
            </p:cNvPr>
            <p:cNvCxnSpPr>
              <a:cxnSpLocks/>
            </p:cNvCxnSpPr>
            <p:nvPr/>
          </p:nvCxnSpPr>
          <p:spPr>
            <a:xfrm>
              <a:off x="4424859" y="4681911"/>
              <a:ext cx="7575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5C417A-21F4-42A4-8D72-1CAD17E48797}"/>
                </a:ext>
              </a:extLst>
            </p:cNvPr>
            <p:cNvSpPr txBox="1"/>
            <p:nvPr/>
          </p:nvSpPr>
          <p:spPr>
            <a:xfrm>
              <a:off x="5599422" y="4057375"/>
              <a:ext cx="360996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32D65A2-BA7F-4E4D-A77F-BDFB82A49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842" y="4834474"/>
              <a:ext cx="132034" cy="37545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71C0A-63FF-4100-9BCA-225932C1D92E}"/>
                </a:ext>
              </a:extLst>
            </p:cNvPr>
            <p:cNvSpPr txBox="1"/>
            <p:nvPr/>
          </p:nvSpPr>
          <p:spPr>
            <a:xfrm>
              <a:off x="4189071" y="5179986"/>
              <a:ext cx="441121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278CDB-6B54-4A1D-A8E0-D6DBBA36F040}"/>
                </a:ext>
              </a:extLst>
            </p:cNvPr>
            <p:cNvSpPr txBox="1"/>
            <p:nvPr/>
          </p:nvSpPr>
          <p:spPr>
            <a:xfrm>
              <a:off x="4597792" y="5182405"/>
              <a:ext cx="441121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5A35832-6AA0-433B-839D-C2704660C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198" y="4842955"/>
              <a:ext cx="361478" cy="361478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C253FE-9CD2-4AF6-96CE-EC261B96DEA8}"/>
                </a:ext>
              </a:extLst>
            </p:cNvPr>
            <p:cNvCxnSpPr>
              <a:cxnSpLocks/>
            </p:cNvCxnSpPr>
            <p:nvPr/>
          </p:nvCxnSpPr>
          <p:spPr>
            <a:xfrm>
              <a:off x="4424859" y="4681123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24DB62-F074-402A-A61F-7C633A91DC9B}"/>
                </a:ext>
              </a:extLst>
            </p:cNvPr>
            <p:cNvCxnSpPr>
              <a:cxnSpLocks/>
            </p:cNvCxnSpPr>
            <p:nvPr/>
          </p:nvCxnSpPr>
          <p:spPr>
            <a:xfrm>
              <a:off x="4832937" y="4681123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F171DC-A855-415E-8066-D0832B40CA3F}"/>
                </a:ext>
              </a:extLst>
            </p:cNvPr>
            <p:cNvCxnSpPr>
              <a:cxnSpLocks/>
            </p:cNvCxnSpPr>
            <p:nvPr/>
          </p:nvCxnSpPr>
          <p:spPr>
            <a:xfrm>
              <a:off x="6863257" y="4681123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B5E355-51A9-4647-8D2A-095FCDFF6E8F}"/>
                </a:ext>
              </a:extLst>
            </p:cNvPr>
            <p:cNvCxnSpPr>
              <a:cxnSpLocks/>
            </p:cNvCxnSpPr>
            <p:nvPr/>
          </p:nvCxnSpPr>
          <p:spPr>
            <a:xfrm>
              <a:off x="7244257" y="4685429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4DB5E0-0917-4693-AFB2-92948FC60FC4}"/>
                </a:ext>
              </a:extLst>
            </p:cNvPr>
            <p:cNvCxnSpPr>
              <a:cxnSpLocks/>
            </p:cNvCxnSpPr>
            <p:nvPr/>
          </p:nvCxnSpPr>
          <p:spPr>
            <a:xfrm>
              <a:off x="7625257" y="4681123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B11EC6-A0C1-4C63-BB3A-332140A02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105" y="4885194"/>
              <a:ext cx="239148" cy="29479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C81126-8ECF-4C5C-8C4F-7FB1F380FDCB}"/>
                </a:ext>
              </a:extLst>
            </p:cNvPr>
            <p:cNvSpPr txBox="1"/>
            <p:nvPr/>
          </p:nvSpPr>
          <p:spPr>
            <a:xfrm>
              <a:off x="6630050" y="5194654"/>
              <a:ext cx="471365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2424A4-DD22-4C46-BEF5-61A574409BFF}"/>
                </a:ext>
              </a:extLst>
            </p:cNvPr>
            <p:cNvSpPr txBox="1"/>
            <p:nvPr/>
          </p:nvSpPr>
          <p:spPr>
            <a:xfrm>
              <a:off x="5890056" y="4057375"/>
              <a:ext cx="360996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5BBAAA-BEF1-4D77-B784-51F4D8B759F9}"/>
                </a:ext>
              </a:extLst>
            </p:cNvPr>
            <p:cNvSpPr txBox="1"/>
            <p:nvPr/>
          </p:nvSpPr>
          <p:spPr>
            <a:xfrm>
              <a:off x="5593388" y="4916497"/>
              <a:ext cx="360996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D169FC-B42A-4AF0-9D31-8CF02C912110}"/>
                </a:ext>
              </a:extLst>
            </p:cNvPr>
            <p:cNvSpPr txBox="1"/>
            <p:nvPr/>
          </p:nvSpPr>
          <p:spPr>
            <a:xfrm>
              <a:off x="5884022" y="4916497"/>
              <a:ext cx="360996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A66BA9-F48C-4FBC-8534-F547DA0FE667}"/>
                </a:ext>
              </a:extLst>
            </p:cNvPr>
            <p:cNvSpPr txBox="1"/>
            <p:nvPr/>
          </p:nvSpPr>
          <p:spPr>
            <a:xfrm>
              <a:off x="7008575" y="5194654"/>
              <a:ext cx="471365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FFF2C9-AC2F-4B97-8930-E09C877E146C}"/>
                </a:ext>
              </a:extLst>
            </p:cNvPr>
            <p:cNvSpPr txBox="1"/>
            <p:nvPr/>
          </p:nvSpPr>
          <p:spPr>
            <a:xfrm>
              <a:off x="7414630" y="5186927"/>
              <a:ext cx="471365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E426A3C-BB5F-46DB-92C7-4D290D1D8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197" y="4776745"/>
              <a:ext cx="467227" cy="51211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6F066C7-C8B6-40DC-8C79-5DBBC9632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684" y="4873365"/>
              <a:ext cx="346429" cy="346429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EB73F4-5B52-4EC1-BA81-5D597D551519}"/>
                </a:ext>
              </a:extLst>
            </p:cNvPr>
            <p:cNvCxnSpPr>
              <a:cxnSpLocks/>
            </p:cNvCxnSpPr>
            <p:nvPr/>
          </p:nvCxnSpPr>
          <p:spPr>
            <a:xfrm>
              <a:off x="7997617" y="4690578"/>
              <a:ext cx="0" cy="85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16DD59B-F9F6-4C78-AAC7-36D41A63D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996" y="4885194"/>
              <a:ext cx="369795" cy="36979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B053D0-AD62-4265-A99F-3B0BD6E79D64}"/>
                </a:ext>
              </a:extLst>
            </p:cNvPr>
            <p:cNvSpPr txBox="1"/>
            <p:nvPr/>
          </p:nvSpPr>
          <p:spPr>
            <a:xfrm>
              <a:off x="7774221" y="5199479"/>
              <a:ext cx="471365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EB50151-7A1D-4671-9777-D3423B94A16A}"/>
                </a:ext>
              </a:extLst>
            </p:cNvPr>
            <p:cNvSpPr/>
            <p:nvPr/>
          </p:nvSpPr>
          <p:spPr>
            <a:xfrm>
              <a:off x="5321544" y="4074713"/>
              <a:ext cx="285702" cy="28570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450DD5-EAB6-48D4-B481-8C57B4EBF01D}"/>
                </a:ext>
              </a:extLst>
            </p:cNvPr>
            <p:cNvSpPr/>
            <p:nvPr/>
          </p:nvSpPr>
          <p:spPr>
            <a:xfrm>
              <a:off x="6194680" y="4067271"/>
              <a:ext cx="285702" cy="28570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8E479E-D4DF-45E2-B81D-2286D314BB50}"/>
                </a:ext>
              </a:extLst>
            </p:cNvPr>
            <p:cNvSpPr/>
            <p:nvPr/>
          </p:nvSpPr>
          <p:spPr>
            <a:xfrm>
              <a:off x="6194680" y="4933660"/>
              <a:ext cx="285702" cy="28570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13BB09-FD94-482D-94C3-08870B5848F4}"/>
                </a:ext>
              </a:extLst>
            </p:cNvPr>
            <p:cNvSpPr/>
            <p:nvPr/>
          </p:nvSpPr>
          <p:spPr>
            <a:xfrm>
              <a:off x="5322649" y="4939179"/>
              <a:ext cx="285702" cy="28570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AE74A6-6067-4388-B05A-221FD7D3D90E}"/>
                </a:ext>
              </a:extLst>
            </p:cNvPr>
            <p:cNvSpPr txBox="1"/>
            <p:nvPr/>
          </p:nvSpPr>
          <p:spPr>
            <a:xfrm>
              <a:off x="4195586" y="5475890"/>
              <a:ext cx="783774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7F57C7-E1AC-4F1A-8DDE-5249AF3C7510}"/>
                </a:ext>
              </a:extLst>
            </p:cNvPr>
            <p:cNvSpPr txBox="1"/>
            <p:nvPr/>
          </p:nvSpPr>
          <p:spPr>
            <a:xfrm>
              <a:off x="5266067" y="5475890"/>
              <a:ext cx="1286266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nodes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44D9BD-B1EA-419B-B759-F0F85351F19A}"/>
                </a:ext>
              </a:extLst>
            </p:cNvPr>
            <p:cNvSpPr txBox="1"/>
            <p:nvPr/>
          </p:nvSpPr>
          <p:spPr>
            <a:xfrm>
              <a:off x="6952299" y="5475889"/>
              <a:ext cx="933695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Actuators</a:t>
              </a: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E290A6-C041-4A2B-B317-C904817B3C69}"/>
              </a:ext>
            </a:extLst>
          </p:cNvPr>
          <p:cNvCxnSpPr>
            <a:cxnSpLocks/>
          </p:cNvCxnSpPr>
          <p:nvPr/>
        </p:nvCxnSpPr>
        <p:spPr>
          <a:xfrm>
            <a:off x="1222031" y="5856431"/>
            <a:ext cx="9576707" cy="0"/>
          </a:xfrm>
          <a:prstGeom prst="line">
            <a:avLst/>
          </a:prstGeom>
          <a:ln w="76200">
            <a:solidFill>
              <a:srgbClr val="9500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F1B926E-9AD8-4191-B93D-92126E0658B5}"/>
              </a:ext>
            </a:extLst>
          </p:cNvPr>
          <p:cNvSpPr txBox="1"/>
          <p:nvPr/>
        </p:nvSpPr>
        <p:spPr>
          <a:xfrm>
            <a:off x="1222031" y="5979336"/>
            <a:ext cx="6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256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66FF73-F067-4A7D-A8A7-22AC033E8C9B}"/>
              </a:ext>
            </a:extLst>
          </p:cNvPr>
          <p:cNvCxnSpPr/>
          <p:nvPr/>
        </p:nvCxnSpPr>
        <p:spPr>
          <a:xfrm>
            <a:off x="1282544" y="5995664"/>
            <a:ext cx="710292" cy="0"/>
          </a:xfrm>
          <a:prstGeom prst="straightConnector1">
            <a:avLst/>
          </a:prstGeom>
          <a:ln w="38100">
            <a:solidFill>
              <a:srgbClr val="0125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E7DE301-1E6F-462E-A42C-9EE0FADC3CCB}"/>
              </a:ext>
            </a:extLst>
          </p:cNvPr>
          <p:cNvSpPr/>
          <p:nvPr/>
        </p:nvSpPr>
        <p:spPr>
          <a:xfrm>
            <a:off x="1222032" y="5377697"/>
            <a:ext cx="4119106" cy="457200"/>
          </a:xfrm>
          <a:prstGeom prst="rect">
            <a:avLst/>
          </a:prstGeom>
          <a:solidFill>
            <a:srgbClr val="8E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Operation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B582AD-2446-448F-9C8F-89CA8EFC9606}"/>
              </a:ext>
            </a:extLst>
          </p:cNvPr>
          <p:cNvSpPr/>
          <p:nvPr/>
        </p:nvSpPr>
        <p:spPr>
          <a:xfrm>
            <a:off x="6945038" y="5377695"/>
            <a:ext cx="3853700" cy="4462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Non-recoverable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68F313-DD1C-412B-9D16-7AD9D3C2A67D}"/>
              </a:ext>
            </a:extLst>
          </p:cNvPr>
          <p:cNvSpPr/>
          <p:nvPr/>
        </p:nvSpPr>
        <p:spPr>
          <a:xfrm>
            <a:off x="5307052" y="5377696"/>
            <a:ext cx="1637986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Recoverable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ACA34A-DEB2-48CF-9FF7-F0F061020D11}"/>
              </a:ext>
            </a:extLst>
          </p:cNvPr>
          <p:cNvSpPr/>
          <p:nvPr/>
        </p:nvSpPr>
        <p:spPr>
          <a:xfrm>
            <a:off x="1163569" y="5262018"/>
            <a:ext cx="4143481" cy="1057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B64990-B7A7-4DDB-A38B-C79AC31CA877}"/>
              </a:ext>
            </a:extLst>
          </p:cNvPr>
          <p:cNvSpPr/>
          <p:nvPr/>
        </p:nvSpPr>
        <p:spPr>
          <a:xfrm>
            <a:off x="5280700" y="4983414"/>
            <a:ext cx="1664336" cy="1057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4D6726-AE06-4365-A499-87A247B76307}"/>
              </a:ext>
            </a:extLst>
          </p:cNvPr>
          <p:cNvSpPr/>
          <p:nvPr/>
        </p:nvSpPr>
        <p:spPr>
          <a:xfrm>
            <a:off x="6943294" y="5363102"/>
            <a:ext cx="4060403" cy="1057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B124DC-B5B9-49F9-9E66-29379A04855E}"/>
              </a:ext>
            </a:extLst>
          </p:cNvPr>
          <p:cNvGrpSpPr/>
          <p:nvPr/>
        </p:nvGrpSpPr>
        <p:grpSpPr>
          <a:xfrm>
            <a:off x="4945642" y="5038725"/>
            <a:ext cx="659155" cy="1656270"/>
            <a:chOff x="4936117" y="4819650"/>
            <a:chExt cx="659155" cy="165627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C5D42F-666F-4D68-9CEF-1244FFB8FBA0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 flipV="1">
              <a:off x="5276850" y="4819650"/>
              <a:ext cx="3850" cy="1300440"/>
            </a:xfrm>
            <a:prstGeom prst="straightConnector1">
              <a:avLst/>
            </a:prstGeom>
            <a:ln>
              <a:solidFill>
                <a:srgbClr val="0125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FEEE08-603C-46D3-8B4A-C476E916A315}"/>
                </a:ext>
              </a:extLst>
            </p:cNvPr>
            <p:cNvSpPr txBox="1"/>
            <p:nvPr/>
          </p:nvSpPr>
          <p:spPr>
            <a:xfrm>
              <a:off x="4936117" y="610658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1256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Fault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4171FE-87D9-42FD-8A91-27910E37B631}"/>
              </a:ext>
            </a:extLst>
          </p:cNvPr>
          <p:cNvGrpSpPr/>
          <p:nvPr/>
        </p:nvGrpSpPr>
        <p:grpSpPr>
          <a:xfrm>
            <a:off x="6299529" y="4705350"/>
            <a:ext cx="1287532" cy="1989645"/>
            <a:chOff x="6299529" y="4486275"/>
            <a:chExt cx="1287532" cy="198964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353D57-9B4E-4749-9308-88D141EC6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5038" y="4486275"/>
              <a:ext cx="0" cy="1628471"/>
            </a:xfrm>
            <a:prstGeom prst="straightConnector1">
              <a:avLst/>
            </a:prstGeom>
            <a:ln>
              <a:solidFill>
                <a:srgbClr val="0125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0B8908-9B49-4238-88E2-FC86228DE174}"/>
                </a:ext>
              </a:extLst>
            </p:cNvPr>
            <p:cNvSpPr txBox="1"/>
            <p:nvPr/>
          </p:nvSpPr>
          <p:spPr>
            <a:xfrm>
              <a:off x="6299529" y="610658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1256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Catastrophe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225044F-5A25-41D9-9104-3B422B8FF670}"/>
              </a:ext>
            </a:extLst>
          </p:cNvPr>
          <p:cNvGrpSpPr/>
          <p:nvPr/>
        </p:nvGrpSpPr>
        <p:grpSpPr>
          <a:xfrm>
            <a:off x="5292713" y="2894197"/>
            <a:ext cx="2898786" cy="1790872"/>
            <a:chOff x="5292713" y="3331864"/>
            <a:chExt cx="2898786" cy="1790872"/>
          </a:xfrm>
        </p:grpSpPr>
        <p:sp>
          <p:nvSpPr>
            <p:cNvPr id="79" name="Left Brace 78">
              <a:extLst>
                <a:ext uri="{FF2B5EF4-FFF2-40B4-BE49-F238E27FC236}">
                  <a16:creationId xmlns:a16="http://schemas.microsoft.com/office/drawing/2014/main" id="{D10F05DA-7EE0-47F9-B15A-C4DCA63BF71F}"/>
                </a:ext>
              </a:extLst>
            </p:cNvPr>
            <p:cNvSpPr/>
            <p:nvPr/>
          </p:nvSpPr>
          <p:spPr>
            <a:xfrm rot="5400000">
              <a:off x="5782540" y="3974805"/>
              <a:ext cx="658104" cy="1637758"/>
            </a:xfrm>
            <a:prstGeom prst="leftBrace">
              <a:avLst/>
            </a:prstGeom>
            <a:ln w="38100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07C15C1-14A1-4092-B5A2-6AA9D6CE4938}"/>
                </a:ext>
              </a:extLst>
            </p:cNvPr>
            <p:cNvSpPr/>
            <p:nvPr/>
          </p:nvSpPr>
          <p:spPr>
            <a:xfrm>
              <a:off x="5625256" y="3331864"/>
              <a:ext cx="2566243" cy="9287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can leverage </a:t>
              </a:r>
            </a:p>
            <a:p>
              <a:pPr algn="ctr"/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“recovery” period!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C598EC2-BAFC-4FCE-B3DE-7446C740973E}"/>
              </a:ext>
            </a:extLst>
          </p:cNvPr>
          <p:cNvGrpSpPr/>
          <p:nvPr/>
        </p:nvGrpSpPr>
        <p:grpSpPr>
          <a:xfrm>
            <a:off x="912438" y="4494748"/>
            <a:ext cx="9886300" cy="699294"/>
            <a:chOff x="912438" y="4494748"/>
            <a:chExt cx="9886300" cy="69929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602A826-C985-4F9D-B74F-B15EAD47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38" y="4650991"/>
              <a:ext cx="155468" cy="44209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896A614-994C-4248-A6A2-8200C5D9F616}"/>
                </a:ext>
              </a:extLst>
            </p:cNvPr>
            <p:cNvCxnSpPr/>
            <p:nvPr/>
          </p:nvCxnSpPr>
          <p:spPr>
            <a:xfrm flipV="1">
              <a:off x="1222031" y="4494748"/>
              <a:ext cx="0" cy="6992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87A00E-DFB6-4A18-A776-F69C36DB9510}"/>
                </a:ext>
              </a:extLst>
            </p:cNvPr>
            <p:cNvCxnSpPr>
              <a:cxnSpLocks/>
            </p:cNvCxnSpPr>
            <p:nvPr/>
          </p:nvCxnSpPr>
          <p:spPr>
            <a:xfrm>
              <a:off x="1222031" y="5194042"/>
              <a:ext cx="95767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54427E9-0EA1-4EA0-8CF8-FDB0997E7631}"/>
              </a:ext>
            </a:extLst>
          </p:cNvPr>
          <p:cNvSpPr/>
          <p:nvPr/>
        </p:nvSpPr>
        <p:spPr>
          <a:xfrm>
            <a:off x="1228725" y="4971863"/>
            <a:ext cx="4057650" cy="66862"/>
          </a:xfrm>
          <a:custGeom>
            <a:avLst/>
            <a:gdLst>
              <a:gd name="connsiteX0" fmla="*/ 0 w 4057650"/>
              <a:gd name="connsiteY0" fmla="*/ 9712 h 66862"/>
              <a:gd name="connsiteX1" fmla="*/ 619125 w 4057650"/>
              <a:gd name="connsiteY1" fmla="*/ 38287 h 66862"/>
              <a:gd name="connsiteX2" fmla="*/ 1352550 w 4057650"/>
              <a:gd name="connsiteY2" fmla="*/ 19237 h 66862"/>
              <a:gd name="connsiteX3" fmla="*/ 1914525 w 4057650"/>
              <a:gd name="connsiteY3" fmla="*/ 38287 h 66862"/>
              <a:gd name="connsiteX4" fmla="*/ 2543175 w 4057650"/>
              <a:gd name="connsiteY4" fmla="*/ 187 h 66862"/>
              <a:gd name="connsiteX5" fmla="*/ 3133725 w 4057650"/>
              <a:gd name="connsiteY5" fmla="*/ 57337 h 66862"/>
              <a:gd name="connsiteX6" fmla="*/ 3486150 w 4057650"/>
              <a:gd name="connsiteY6" fmla="*/ 38287 h 66862"/>
              <a:gd name="connsiteX7" fmla="*/ 4057650 w 4057650"/>
              <a:gd name="connsiteY7" fmla="*/ 66862 h 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7650" h="66862">
                <a:moveTo>
                  <a:pt x="0" y="9712"/>
                </a:moveTo>
                <a:cubicBezTo>
                  <a:pt x="196850" y="23206"/>
                  <a:pt x="393700" y="36700"/>
                  <a:pt x="619125" y="38287"/>
                </a:cubicBezTo>
                <a:cubicBezTo>
                  <a:pt x="844550" y="39874"/>
                  <a:pt x="1136650" y="19237"/>
                  <a:pt x="1352550" y="19237"/>
                </a:cubicBezTo>
                <a:cubicBezTo>
                  <a:pt x="1568450" y="19237"/>
                  <a:pt x="1716088" y="41462"/>
                  <a:pt x="1914525" y="38287"/>
                </a:cubicBezTo>
                <a:cubicBezTo>
                  <a:pt x="2112962" y="35112"/>
                  <a:pt x="2339975" y="-2988"/>
                  <a:pt x="2543175" y="187"/>
                </a:cubicBezTo>
                <a:cubicBezTo>
                  <a:pt x="2746375" y="3362"/>
                  <a:pt x="2976563" y="50987"/>
                  <a:pt x="3133725" y="57337"/>
                </a:cubicBezTo>
                <a:cubicBezTo>
                  <a:pt x="3290888" y="63687"/>
                  <a:pt x="3332163" y="36700"/>
                  <a:pt x="3486150" y="38287"/>
                </a:cubicBezTo>
                <a:cubicBezTo>
                  <a:pt x="3640137" y="39874"/>
                  <a:pt x="3848893" y="53368"/>
                  <a:pt x="4057650" y="66862"/>
                </a:cubicBez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BD5E664-B9D0-470A-9268-BD6F9C4679A4}"/>
              </a:ext>
            </a:extLst>
          </p:cNvPr>
          <p:cNvSpPr/>
          <p:nvPr/>
        </p:nvSpPr>
        <p:spPr>
          <a:xfrm>
            <a:off x="5276850" y="4705350"/>
            <a:ext cx="1657350" cy="333375"/>
          </a:xfrm>
          <a:custGeom>
            <a:avLst/>
            <a:gdLst>
              <a:gd name="connsiteX0" fmla="*/ 0 w 1657350"/>
              <a:gd name="connsiteY0" fmla="*/ 333375 h 333375"/>
              <a:gd name="connsiteX1" fmla="*/ 200025 w 1657350"/>
              <a:gd name="connsiteY1" fmla="*/ 314325 h 333375"/>
              <a:gd name="connsiteX2" fmla="*/ 609600 w 1657350"/>
              <a:gd name="connsiteY2" fmla="*/ 228600 h 333375"/>
              <a:gd name="connsiteX3" fmla="*/ 1085850 w 1657350"/>
              <a:gd name="connsiteY3" fmla="*/ 152400 h 333375"/>
              <a:gd name="connsiteX4" fmla="*/ 1657350 w 1657350"/>
              <a:gd name="connsiteY4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333375">
                <a:moveTo>
                  <a:pt x="0" y="333375"/>
                </a:moveTo>
                <a:cubicBezTo>
                  <a:pt x="49212" y="332581"/>
                  <a:pt x="98425" y="331787"/>
                  <a:pt x="200025" y="314325"/>
                </a:cubicBezTo>
                <a:cubicBezTo>
                  <a:pt x="301625" y="296863"/>
                  <a:pt x="461963" y="255587"/>
                  <a:pt x="609600" y="228600"/>
                </a:cubicBezTo>
                <a:cubicBezTo>
                  <a:pt x="757237" y="201613"/>
                  <a:pt x="911225" y="190500"/>
                  <a:pt x="1085850" y="152400"/>
                </a:cubicBezTo>
                <a:cubicBezTo>
                  <a:pt x="1260475" y="114300"/>
                  <a:pt x="1458912" y="57150"/>
                  <a:pt x="1657350" y="0"/>
                </a:cubicBez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or mushroom cloud vector image">
            <a:extLst>
              <a:ext uri="{FF2B5EF4-FFF2-40B4-BE49-F238E27FC236}">
                <a16:creationId xmlns:a16="http://schemas.microsoft.com/office/drawing/2014/main" id="{173406EE-D5DB-4F9C-98A0-F6A8C4A1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57" y="3824764"/>
            <a:ext cx="1637758" cy="127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AE6FBE07-5FA8-419A-8FD7-AC791B0164C8}"/>
              </a:ext>
            </a:extLst>
          </p:cNvPr>
          <p:cNvGrpSpPr/>
          <p:nvPr/>
        </p:nvGrpSpPr>
        <p:grpSpPr>
          <a:xfrm>
            <a:off x="986851" y="2185328"/>
            <a:ext cx="3008216" cy="811295"/>
            <a:chOff x="1673562" y="2289628"/>
            <a:chExt cx="4300988" cy="1191140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6D7DF97D-3FE2-4E4F-AFA8-D2B6A8EB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73562" y="2289628"/>
              <a:ext cx="4300988" cy="1154111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BAF54A-5B1E-497F-AC13-6AC4FD69AA0F}"/>
                </a:ext>
              </a:extLst>
            </p:cNvPr>
            <p:cNvSpPr/>
            <p:nvPr/>
          </p:nvSpPr>
          <p:spPr>
            <a:xfrm>
              <a:off x="3349842" y="3241448"/>
              <a:ext cx="232207" cy="216273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81421C-5917-4CD8-9C13-37E592459FA1}"/>
                </a:ext>
              </a:extLst>
            </p:cNvPr>
            <p:cNvSpPr/>
            <p:nvPr/>
          </p:nvSpPr>
          <p:spPr>
            <a:xfrm>
              <a:off x="4838331" y="3257753"/>
              <a:ext cx="239447" cy="223015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pic>
        <p:nvPicPr>
          <p:cNvPr id="89" name="Picture 101" descr="MCj03491210000[1]">
            <a:extLst>
              <a:ext uri="{FF2B5EF4-FFF2-40B4-BE49-F238E27FC236}">
                <a16:creationId xmlns:a16="http://schemas.microsoft.com/office/drawing/2014/main" id="{39617140-3499-4A83-9095-0C0B96D5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46892" y="2807829"/>
            <a:ext cx="623291" cy="566982"/>
          </a:xfrm>
          <a:prstGeom prst="rect">
            <a:avLst/>
          </a:prstGeom>
          <a:noFill/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22823CD4-8DC7-4D9C-B1F8-B8DEF15C68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77010" y="2607978"/>
            <a:ext cx="585390" cy="3302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18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2" grpId="0" animBg="1"/>
      <p:bldP spid="57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7932-ACE3-4E40-97B5-6832AC03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does recovery need to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680F-D37E-4B04-87D8-2571CA0F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2498"/>
            <a:ext cx="10515600" cy="1089025"/>
          </a:xfrm>
        </p:spPr>
        <p:txBody>
          <a:bodyPr/>
          <a:lstStyle/>
          <a:p>
            <a:r>
              <a:rPr lang="en-US" dirty="0"/>
              <a:t>Timing varies by system</a:t>
            </a:r>
          </a:p>
          <a:p>
            <a:r>
              <a:rPr lang="en-US" dirty="0"/>
              <a:t>Many CPS have sufficiently large recovery bound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669C2-65DD-4874-83D8-C3CB0F5C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7F1E-06AF-4C22-A265-42E6DABF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80C47E-EE57-42AA-B0E9-836D4204F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41486"/>
              </p:ext>
            </p:extLst>
          </p:nvPr>
        </p:nvGraphicFramePr>
        <p:xfrm>
          <a:off x="3933010" y="1532978"/>
          <a:ext cx="4772840" cy="31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124">
                  <a:extLst>
                    <a:ext uri="{9D8B030D-6E8A-4147-A177-3AD203B41FA5}">
                      <a16:colId xmlns:a16="http://schemas.microsoft.com/office/drawing/2014/main" val="1432772175"/>
                    </a:ext>
                  </a:extLst>
                </a:gridCol>
                <a:gridCol w="934716">
                  <a:extLst>
                    <a:ext uri="{9D8B030D-6E8A-4147-A177-3AD203B41FA5}">
                      <a16:colId xmlns:a16="http://schemas.microsoft.com/office/drawing/2014/main" val="3031769463"/>
                    </a:ext>
                  </a:extLst>
                </a:gridCol>
              </a:tblGrid>
              <a:tr h="38223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DC/DC converters (STM)</a:t>
                      </a: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20μ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s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66648"/>
                  </a:ext>
                </a:extLst>
              </a:tr>
              <a:tr h="382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Direct torque control (ABB)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25μ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s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419383"/>
                  </a:ext>
                </a:extLst>
              </a:tr>
              <a:tr h="382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AC/DC converters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50μ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s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252945"/>
                  </a:ext>
                </a:extLst>
              </a:tr>
              <a:tr h="382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Electronic throttle control (Ford)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5ms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40739"/>
                  </a:ext>
                </a:extLst>
              </a:tr>
              <a:tr h="382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Traction control (Ford)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20ms</a:t>
                      </a: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59424"/>
                  </a:ext>
                </a:extLst>
              </a:tr>
              <a:tr h="382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Micro-scale race cars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40ms</a:t>
                      </a: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299634"/>
                  </a:ext>
                </a:extLst>
              </a:tr>
              <a:tr h="382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Autonomous vehicle steering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50ms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10144"/>
                  </a:ext>
                </a:extLst>
              </a:tr>
              <a:tr h="382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Energy-efficient building control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500ms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114672" marR="114672" marT="57336" marB="5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340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2A380-4632-4B29-8645-A2D43A136723}"/>
              </a:ext>
            </a:extLst>
          </p:cNvPr>
          <p:cNvSpPr txBox="1"/>
          <p:nvPr/>
        </p:nvSpPr>
        <p:spPr>
          <a:xfrm>
            <a:off x="4304485" y="4695109"/>
            <a:ext cx="402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Source: M.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Morari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 Fast model predictive control (MPC).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2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F4D0-2D77-48A1-946D-AF87E7C2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20125" cy="1325563"/>
          </a:xfrm>
        </p:spPr>
        <p:txBody>
          <a:bodyPr/>
          <a:lstStyle/>
          <a:p>
            <a:r>
              <a:rPr lang="en-US" dirty="0"/>
              <a:t>Bounded-Time Recovery from Faults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C961A-74BD-4800-A8BB-6D1BEC13E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0445" y="2231880"/>
                <a:ext cx="7031110" cy="1365980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anchor="ctr"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BTR guarantees that a system will always provide correct output if there is no fault within the </a:t>
                </a:r>
                <a:br>
                  <a:rPr lang="en-US" dirty="0"/>
                </a:br>
                <a:r>
                  <a:rPr lang="en-US" dirty="0"/>
                  <a:t>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seconds.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C961A-74BD-4800-A8BB-6D1BEC13E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445" y="2231880"/>
                <a:ext cx="7031110" cy="1365980"/>
              </a:xfrm>
              <a:blipFill>
                <a:blip r:embed="rId5"/>
                <a:stretch>
                  <a:fillRect r="-1038" b="-3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2B394-2CDC-44AB-95C7-CFFDF8F3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8165-7029-462E-BEE7-FE5FCF03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47E6C5C-41B6-42F3-B8AE-E29050C7483C}"/>
              </a:ext>
            </a:extLst>
          </p:cNvPr>
          <p:cNvGrpSpPr/>
          <p:nvPr/>
        </p:nvGrpSpPr>
        <p:grpSpPr>
          <a:xfrm>
            <a:off x="2437174" y="4618667"/>
            <a:ext cx="3052172" cy="499544"/>
            <a:chOff x="4437207" y="2912573"/>
            <a:chExt cx="3052172" cy="499544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8F883AB-B375-4F5F-BF96-EF8D8FE305AD}"/>
                </a:ext>
              </a:extLst>
            </p:cNvPr>
            <p:cNvCxnSpPr>
              <a:cxnSpLocks/>
            </p:cNvCxnSpPr>
            <p:nvPr/>
          </p:nvCxnSpPr>
          <p:spPr>
            <a:xfrm>
              <a:off x="4497720" y="3412116"/>
              <a:ext cx="526311" cy="1"/>
            </a:xfrm>
            <a:prstGeom prst="straightConnector1">
              <a:avLst/>
            </a:prstGeom>
            <a:ln w="38100">
              <a:solidFill>
                <a:srgbClr val="0125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18E858-253C-40B1-944E-386644F8BD3D}"/>
                </a:ext>
              </a:extLst>
            </p:cNvPr>
            <p:cNvSpPr/>
            <p:nvPr/>
          </p:nvSpPr>
          <p:spPr>
            <a:xfrm>
              <a:off x="4437208" y="2912573"/>
              <a:ext cx="3052171" cy="338776"/>
            </a:xfrm>
            <a:prstGeom prst="rect">
              <a:avLst/>
            </a:prstGeom>
            <a:solidFill>
              <a:srgbClr val="8E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Correct Operation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A88E4A-48BF-4795-9855-4F7E9BEF90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7207" y="3272883"/>
              <a:ext cx="3052171" cy="5557"/>
            </a:xfrm>
            <a:prstGeom prst="line">
              <a:avLst/>
            </a:prstGeom>
            <a:ln w="76200">
              <a:solidFill>
                <a:srgbClr val="9500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21F586-898D-4135-B88E-DE4B886656B4}"/>
              </a:ext>
            </a:extLst>
          </p:cNvPr>
          <p:cNvGrpSpPr/>
          <p:nvPr/>
        </p:nvGrpSpPr>
        <p:grpSpPr>
          <a:xfrm>
            <a:off x="5476877" y="4618038"/>
            <a:ext cx="1621508" cy="369589"/>
            <a:chOff x="7489378" y="2912044"/>
            <a:chExt cx="1530797" cy="36958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21F5DA7-20DF-4C81-BCA7-3B91B4198FDB}"/>
                </a:ext>
              </a:extLst>
            </p:cNvPr>
            <p:cNvSpPr/>
            <p:nvPr/>
          </p:nvSpPr>
          <p:spPr>
            <a:xfrm>
              <a:off x="7489379" y="2912044"/>
              <a:ext cx="1530796" cy="3387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Bounded Time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4742853-3A88-4F36-B276-5152F622F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378" y="3275283"/>
              <a:ext cx="1530797" cy="6350"/>
            </a:xfrm>
            <a:prstGeom prst="line">
              <a:avLst/>
            </a:prstGeom>
            <a:ln w="76200">
              <a:solidFill>
                <a:srgbClr val="9500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A9FCE8-D36F-4304-88FC-61D2D9C9F238}"/>
              </a:ext>
            </a:extLst>
          </p:cNvPr>
          <p:cNvGrpSpPr/>
          <p:nvPr/>
        </p:nvGrpSpPr>
        <p:grpSpPr>
          <a:xfrm>
            <a:off x="7088859" y="4626121"/>
            <a:ext cx="2522696" cy="355138"/>
            <a:chOff x="9010650" y="2920127"/>
            <a:chExt cx="2522696" cy="35513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3CF0D3-69A3-461F-9B36-591F1215E1A1}"/>
                </a:ext>
              </a:extLst>
            </p:cNvPr>
            <p:cNvSpPr/>
            <p:nvPr/>
          </p:nvSpPr>
          <p:spPr>
            <a:xfrm>
              <a:off x="9020175" y="2920127"/>
              <a:ext cx="2513171" cy="330693"/>
            </a:xfrm>
            <a:prstGeom prst="rect">
              <a:avLst/>
            </a:prstGeom>
            <a:solidFill>
              <a:srgbClr val="8EFA00"/>
            </a:solidFill>
            <a:ln>
              <a:solidFill>
                <a:srgbClr val="8E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Correct Operation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DE11E77-60C7-4EFA-BA72-46044751AB2D}"/>
                </a:ext>
              </a:extLst>
            </p:cNvPr>
            <p:cNvCxnSpPr>
              <a:cxnSpLocks/>
            </p:cNvCxnSpPr>
            <p:nvPr/>
          </p:nvCxnSpPr>
          <p:spPr>
            <a:xfrm>
              <a:off x="9010650" y="3275265"/>
              <a:ext cx="2513171" cy="0"/>
            </a:xfrm>
            <a:prstGeom prst="line">
              <a:avLst/>
            </a:prstGeom>
            <a:ln w="76200">
              <a:solidFill>
                <a:srgbClr val="9500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9D8DE1E-B6B7-4397-A31C-38F2BEF7FB55}"/>
              </a:ext>
            </a:extLst>
          </p:cNvPr>
          <p:cNvGrpSpPr/>
          <p:nvPr/>
        </p:nvGrpSpPr>
        <p:grpSpPr>
          <a:xfrm>
            <a:off x="4783321" y="3877925"/>
            <a:ext cx="816250" cy="748196"/>
            <a:chOff x="4571818" y="6109801"/>
            <a:chExt cx="816249" cy="74819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FDF632B-7E74-4BE2-8E95-1B3490306EB3}"/>
                </a:ext>
              </a:extLst>
            </p:cNvPr>
            <p:cNvCxnSpPr>
              <a:cxnSpLocks/>
            </p:cNvCxnSpPr>
            <p:nvPr/>
          </p:nvCxnSpPr>
          <p:spPr>
            <a:xfrm>
              <a:off x="5259358" y="6571466"/>
              <a:ext cx="0" cy="286531"/>
            </a:xfrm>
            <a:prstGeom prst="straightConnector1">
              <a:avLst/>
            </a:prstGeom>
            <a:ln w="28575">
              <a:solidFill>
                <a:srgbClr val="0125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ED26D7-77FF-4ECD-89C8-11A11C27A9E5}"/>
                </a:ext>
              </a:extLst>
            </p:cNvPr>
            <p:cNvSpPr txBox="1"/>
            <p:nvPr/>
          </p:nvSpPr>
          <p:spPr>
            <a:xfrm>
              <a:off x="4571818" y="6109801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1256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Fault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F889F6C-8F93-4D83-9210-44FD3D037222}"/>
              </a:ext>
            </a:extLst>
          </p:cNvPr>
          <p:cNvGrpSpPr/>
          <p:nvPr/>
        </p:nvGrpSpPr>
        <p:grpSpPr>
          <a:xfrm>
            <a:off x="5645150" y="3877925"/>
            <a:ext cx="1499128" cy="745068"/>
            <a:chOff x="4074556" y="6112929"/>
            <a:chExt cx="1499128" cy="745068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4F3F891-8117-444A-ADF9-148E4CED6B44}"/>
                </a:ext>
              </a:extLst>
            </p:cNvPr>
            <p:cNvCxnSpPr>
              <a:cxnSpLocks/>
            </p:cNvCxnSpPr>
            <p:nvPr/>
          </p:nvCxnSpPr>
          <p:spPr>
            <a:xfrm>
              <a:off x="5268318" y="6557298"/>
              <a:ext cx="0" cy="300699"/>
            </a:xfrm>
            <a:prstGeom prst="straightConnector1">
              <a:avLst/>
            </a:prstGeom>
            <a:ln w="28575">
              <a:solidFill>
                <a:srgbClr val="0125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591DDC7-CC6E-4DB7-8AA3-4E3F512B4DDC}"/>
                </a:ext>
              </a:extLst>
            </p:cNvPr>
            <p:cNvSpPr txBox="1"/>
            <p:nvPr/>
          </p:nvSpPr>
          <p:spPr>
            <a:xfrm>
              <a:off x="4074556" y="6112929"/>
              <a:ext cx="1499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1256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Recovered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A5CB3EA-4115-4F10-BEE2-677BE3E376A0}"/>
              </a:ext>
            </a:extLst>
          </p:cNvPr>
          <p:cNvGrpSpPr/>
          <p:nvPr/>
        </p:nvGrpSpPr>
        <p:grpSpPr>
          <a:xfrm>
            <a:off x="5215956" y="5034638"/>
            <a:ext cx="2143350" cy="1276593"/>
            <a:chOff x="5215956" y="5034638"/>
            <a:chExt cx="2143350" cy="127659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A919BF5-7A82-4BCD-A9A9-F929C57DFF8C}"/>
                </a:ext>
              </a:extLst>
            </p:cNvPr>
            <p:cNvSpPr/>
            <p:nvPr/>
          </p:nvSpPr>
          <p:spPr>
            <a:xfrm>
              <a:off x="5215956" y="5890875"/>
              <a:ext cx="2143350" cy="42035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Recovery Period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9E8D0F49-275D-4C2D-B4E5-8DC0CB7D9BF7}"/>
                </a:ext>
              </a:extLst>
            </p:cNvPr>
            <p:cNvSpPr/>
            <p:nvPr/>
          </p:nvSpPr>
          <p:spPr>
            <a:xfrm rot="16200000" flipV="1">
              <a:off x="5972104" y="4551878"/>
              <a:ext cx="648609" cy="1614129"/>
            </a:xfrm>
            <a:prstGeom prst="leftBrace">
              <a:avLst/>
            </a:prstGeom>
            <a:ln w="38100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DA4E037-BDA5-4506-9B99-C4BFE6B256C7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7949577" y="3206456"/>
            <a:ext cx="428992" cy="210262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D1AC1A-76BC-4CE0-8216-A2E8DF1575F6}"/>
                  </a:ext>
                </a:extLst>
              </p:cNvPr>
              <p:cNvSpPr/>
              <p:nvPr/>
            </p:nvSpPr>
            <p:spPr>
              <a:xfrm>
                <a:off x="7958798" y="3712578"/>
                <a:ext cx="2513171" cy="3306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𝒇𝒂𝒖𝒍𝒕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D1AC1A-76BC-4CE0-8216-A2E8DF157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798" y="3712578"/>
                <a:ext cx="2513171" cy="330693"/>
              </a:xfrm>
              <a:prstGeom prst="rect">
                <a:avLst/>
              </a:prstGeom>
              <a:blipFill>
                <a:blip r:embed="rId6"/>
                <a:stretch>
                  <a:fillRect b="-3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860C7-9B79-4C03-A6FC-8CE294ACC934}"/>
              </a:ext>
            </a:extLst>
          </p:cNvPr>
          <p:cNvCxnSpPr>
            <a:cxnSpLocks/>
          </p:cNvCxnSpPr>
          <p:nvPr/>
        </p:nvCxnSpPr>
        <p:spPr>
          <a:xfrm flipH="1">
            <a:off x="7100810" y="4472264"/>
            <a:ext cx="1" cy="5623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246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7BFB-7F69-49C0-898F-D16BC8E2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guarantee BTR?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07EE2-1AE1-432C-8A54-FF363C4F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3A914-B604-4BE2-BE99-1AF7F4BD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BE63A2AD-CFB3-473D-9CC5-BDFFF5AEE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874216" cy="376235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Two main pieces</a:t>
                </a:r>
              </a:p>
              <a:p>
                <a:pPr lvl="1"/>
                <a:r>
                  <a:rPr lang="en-US" sz="2800" dirty="0"/>
                  <a:t>Detection: can be done with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replicas for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faults</a:t>
                </a:r>
              </a:p>
              <a:p>
                <a:pPr lvl="1"/>
                <a:r>
                  <a:rPr lang="en-US" sz="2800" dirty="0"/>
                  <a:t>Recovery by migrating tasks</a:t>
                </a: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BE63A2AD-CFB3-473D-9CC5-BDFFF5AEE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874216" cy="3762357"/>
              </a:xfrm>
              <a:blipFill>
                <a:blip r:embed="rId6"/>
                <a:stretch>
                  <a:fillRect l="-3254" t="-3560" r="-4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427E-4D4B-4E99-8127-E2E3EE28E668}"/>
              </a:ext>
            </a:extLst>
          </p:cNvPr>
          <p:cNvGrpSpPr/>
          <p:nvPr/>
        </p:nvGrpSpPr>
        <p:grpSpPr>
          <a:xfrm>
            <a:off x="6004719" y="1757581"/>
            <a:ext cx="4855097" cy="4673121"/>
            <a:chOff x="324821" y="3271823"/>
            <a:chExt cx="2637852" cy="2538982"/>
          </a:xfrm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99724020-951C-4E82-8591-1AC73FA2220E}"/>
                </a:ext>
              </a:extLst>
            </p:cNvPr>
            <p:cNvSpPr/>
            <p:nvPr/>
          </p:nvSpPr>
          <p:spPr>
            <a:xfrm>
              <a:off x="324821" y="3271823"/>
              <a:ext cx="2088514" cy="2039373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53E9C5B-C419-4844-BE3F-4C1B44F67B8D}"/>
                </a:ext>
              </a:extLst>
            </p:cNvPr>
            <p:cNvCxnSpPr>
              <a:cxnSpLocks/>
            </p:cNvCxnSpPr>
            <p:nvPr/>
          </p:nvCxnSpPr>
          <p:spPr>
            <a:xfrm>
              <a:off x="324821" y="3746859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2C6372B-27A2-42E9-8F3C-E0A84932A75A}"/>
                </a:ext>
              </a:extLst>
            </p:cNvPr>
            <p:cNvCxnSpPr>
              <a:endCxn id="117" idx="2"/>
            </p:cNvCxnSpPr>
            <p:nvPr/>
          </p:nvCxnSpPr>
          <p:spPr>
            <a:xfrm>
              <a:off x="324821" y="5311196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70177AA-C396-4567-9C68-F2987A7141C8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25" y="3271823"/>
              <a:ext cx="0" cy="221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909D5512-E356-4BFE-8209-D728762DD17F}"/>
                </a:ext>
              </a:extLst>
            </p:cNvPr>
            <p:cNvSpPr/>
            <p:nvPr/>
          </p:nvSpPr>
          <p:spPr>
            <a:xfrm rot="11700000">
              <a:off x="1050639" y="4002363"/>
              <a:ext cx="1206065" cy="1206065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0B0D4ED-6397-48D1-BB0E-FFC29A4BDCB0}"/>
                </a:ext>
              </a:extLst>
            </p:cNvPr>
            <p:cNvCxnSpPr>
              <a:cxnSpLocks/>
            </p:cNvCxnSpPr>
            <p:nvPr/>
          </p:nvCxnSpPr>
          <p:spPr>
            <a:xfrm>
              <a:off x="1086855" y="3968336"/>
              <a:ext cx="177675" cy="177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147FCC2-B114-4148-910E-9E2CAFA5082D}"/>
                </a:ext>
              </a:extLst>
            </p:cNvPr>
            <p:cNvCxnSpPr>
              <a:cxnSpLocks/>
              <a:stCxn id="121" idx="2"/>
            </p:cNvCxnSpPr>
            <p:nvPr/>
          </p:nvCxnSpPr>
          <p:spPr>
            <a:xfrm>
              <a:off x="2119451" y="4988406"/>
              <a:ext cx="105168" cy="117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CCB1A3A-BAFA-43C4-86BE-8B579023F8EE}"/>
                </a:ext>
              </a:extLst>
            </p:cNvPr>
            <p:cNvCxnSpPr>
              <a:endCxn id="121" idx="0"/>
            </p:cNvCxnSpPr>
            <p:nvPr/>
          </p:nvCxnSpPr>
          <p:spPr>
            <a:xfrm flipV="1">
              <a:off x="1086855" y="4989349"/>
              <a:ext cx="101815" cy="116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DA029B2-FDDC-4D71-9619-BD391C54E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6944" y="3968336"/>
              <a:ext cx="177677" cy="177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C1E939C0-054D-4EB7-84D0-EC7A3B76BF28}"/>
                </a:ext>
              </a:extLst>
            </p:cNvPr>
            <p:cNvSpPr/>
            <p:nvPr/>
          </p:nvSpPr>
          <p:spPr>
            <a:xfrm rot="10800000">
              <a:off x="889944" y="3746857"/>
              <a:ext cx="2072725" cy="2063944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D8BEC2F-BBB9-4769-9AF5-F8AD1C4427F1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15" y="3755048"/>
              <a:ext cx="286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CB792C8-F50E-4AD8-99BE-D562C3924B60}"/>
                </a:ext>
              </a:extLst>
            </p:cNvPr>
            <p:cNvCxnSpPr>
              <a:cxnSpLocks/>
            </p:cNvCxnSpPr>
            <p:nvPr/>
          </p:nvCxnSpPr>
          <p:spPr>
            <a:xfrm>
              <a:off x="889948" y="5589667"/>
              <a:ext cx="0" cy="221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5FCB93-4D00-4A85-943C-99D855CD3ED0}"/>
                </a:ext>
              </a:extLst>
            </p:cNvPr>
            <p:cNvCxnSpPr>
              <a:cxnSpLocks/>
            </p:cNvCxnSpPr>
            <p:nvPr/>
          </p:nvCxnSpPr>
          <p:spPr>
            <a:xfrm>
              <a:off x="2699994" y="5311196"/>
              <a:ext cx="262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27F8650-2275-4833-B724-76D1A656DAB4}"/>
                </a:ext>
              </a:extLst>
            </p:cNvPr>
            <p:cNvSpPr txBox="1"/>
            <p:nvPr/>
          </p:nvSpPr>
          <p:spPr>
            <a:xfrm>
              <a:off x="1086855" y="3465669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381B9AF-57D6-4192-B7D3-FEDCABC152D1}"/>
                </a:ext>
              </a:extLst>
            </p:cNvPr>
            <p:cNvSpPr txBox="1"/>
            <p:nvPr/>
          </p:nvSpPr>
          <p:spPr>
            <a:xfrm>
              <a:off x="1740907" y="3456436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3F2EDFF-F038-4746-9A4A-C216A1231A1A}"/>
                </a:ext>
              </a:extLst>
            </p:cNvPr>
            <p:cNvSpPr txBox="1"/>
            <p:nvPr/>
          </p:nvSpPr>
          <p:spPr>
            <a:xfrm>
              <a:off x="1075829" y="5035476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4300D7C-096B-4DD4-8CC5-A63BCFB694C0}"/>
                </a:ext>
              </a:extLst>
            </p:cNvPr>
            <p:cNvSpPr txBox="1"/>
            <p:nvPr/>
          </p:nvSpPr>
          <p:spPr>
            <a:xfrm>
              <a:off x="1731176" y="5035476"/>
              <a:ext cx="65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C0BE48-D2AD-457C-A4B2-889BFCCCEAED}"/>
                </a:ext>
              </a:extLst>
            </p:cNvPr>
            <p:cNvSpPr/>
            <p:nvPr/>
          </p:nvSpPr>
          <p:spPr>
            <a:xfrm>
              <a:off x="579110" y="3497350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8873F25-7988-4689-B976-1A227EC18E94}"/>
                </a:ext>
              </a:extLst>
            </p:cNvPr>
            <p:cNvSpPr/>
            <p:nvPr/>
          </p:nvSpPr>
          <p:spPr>
            <a:xfrm>
              <a:off x="2174523" y="3483751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3BCADFC-CCB0-4E77-9214-D5983FB8446A}"/>
                </a:ext>
              </a:extLst>
            </p:cNvPr>
            <p:cNvSpPr/>
            <p:nvPr/>
          </p:nvSpPr>
          <p:spPr>
            <a:xfrm>
              <a:off x="2174523" y="5066836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6D41DD6-DF74-4695-9FA8-DFB2B7B2923A}"/>
                </a:ext>
              </a:extLst>
            </p:cNvPr>
            <p:cNvSpPr/>
            <p:nvPr/>
          </p:nvSpPr>
          <p:spPr>
            <a:xfrm>
              <a:off x="581129" y="5076921"/>
              <a:ext cx="522041" cy="5220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2D6DE7C-F400-4A6F-BCBA-DD9608907734}"/>
              </a:ext>
            </a:extLst>
          </p:cNvPr>
          <p:cNvSpPr/>
          <p:nvPr/>
        </p:nvSpPr>
        <p:spPr>
          <a:xfrm>
            <a:off x="6504476" y="2225234"/>
            <a:ext cx="407907" cy="377827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408BE6B-05A2-4EAE-9B3E-8C03EB695BEB}"/>
              </a:ext>
            </a:extLst>
          </p:cNvPr>
          <p:cNvSpPr/>
          <p:nvPr/>
        </p:nvSpPr>
        <p:spPr>
          <a:xfrm>
            <a:off x="6509602" y="5128372"/>
            <a:ext cx="427389" cy="398060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EA97CA4-3BAF-4646-9F04-37F72C492B13}"/>
              </a:ext>
            </a:extLst>
          </p:cNvPr>
          <p:cNvSpPr/>
          <p:nvPr/>
        </p:nvSpPr>
        <p:spPr>
          <a:xfrm>
            <a:off x="9437947" y="5096241"/>
            <a:ext cx="440715" cy="410469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25E9E1-482F-4B95-84C3-7E89DECFCDC1}"/>
              </a:ext>
            </a:extLst>
          </p:cNvPr>
          <p:cNvSpPr/>
          <p:nvPr/>
        </p:nvSpPr>
        <p:spPr>
          <a:xfrm>
            <a:off x="6497608" y="2705868"/>
            <a:ext cx="414775" cy="386311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CE5335B-1F10-403B-B7E9-72CBA8CBE6F1}"/>
              </a:ext>
            </a:extLst>
          </p:cNvPr>
          <p:cNvSpPr/>
          <p:nvPr/>
        </p:nvSpPr>
        <p:spPr>
          <a:xfrm>
            <a:off x="9444210" y="2190139"/>
            <a:ext cx="399792" cy="37235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1BF3B59-3D56-4FEC-AF76-997FA5CDC222}"/>
              </a:ext>
            </a:extLst>
          </p:cNvPr>
          <p:cNvSpPr/>
          <p:nvPr/>
        </p:nvSpPr>
        <p:spPr>
          <a:xfrm>
            <a:off x="6981140" y="5128372"/>
            <a:ext cx="427389" cy="3980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E690D8C-7EE2-4964-85C4-0AA05F7E049C}"/>
              </a:ext>
            </a:extLst>
          </p:cNvPr>
          <p:cNvSpPr/>
          <p:nvPr/>
        </p:nvSpPr>
        <p:spPr>
          <a:xfrm>
            <a:off x="6981140" y="5587983"/>
            <a:ext cx="427389" cy="3980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6834A7F-8114-4F2F-B187-2F05C59F65FB}"/>
              </a:ext>
            </a:extLst>
          </p:cNvPr>
          <p:cNvSpPr/>
          <p:nvPr/>
        </p:nvSpPr>
        <p:spPr>
          <a:xfrm>
            <a:off x="6988773" y="2226698"/>
            <a:ext cx="414775" cy="3819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C2440B7-E3E6-4F8F-A893-1369E1E60B17}"/>
              </a:ext>
            </a:extLst>
          </p:cNvPr>
          <p:cNvSpPr/>
          <p:nvPr/>
        </p:nvSpPr>
        <p:spPr>
          <a:xfrm>
            <a:off x="9919186" y="2183995"/>
            <a:ext cx="399792" cy="3723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F2577DD-C8EB-4F9A-A7BB-8B7AF25B6220}"/>
              </a:ext>
            </a:extLst>
          </p:cNvPr>
          <p:cNvSpPr/>
          <p:nvPr/>
        </p:nvSpPr>
        <p:spPr>
          <a:xfrm>
            <a:off x="9895290" y="5094291"/>
            <a:ext cx="440715" cy="4104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pic>
        <p:nvPicPr>
          <p:cNvPr id="49" name="Picture 101" descr="MCj03491210000[1]">
            <a:extLst>
              <a:ext uri="{FF2B5EF4-FFF2-40B4-BE49-F238E27FC236}">
                <a16:creationId xmlns:a16="http://schemas.microsoft.com/office/drawing/2014/main" id="{814FC479-D32C-4A11-8DEE-8C353193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81677" y="1050363"/>
            <a:ext cx="1976704" cy="1798124"/>
          </a:xfrm>
          <a:prstGeom prst="rect">
            <a:avLst/>
          </a:prstGeom>
          <a:noFill/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53B1023-6C85-4399-94AA-FBCBCB57BC52}"/>
              </a:ext>
            </a:extLst>
          </p:cNvPr>
          <p:cNvSpPr/>
          <p:nvPr/>
        </p:nvSpPr>
        <p:spPr>
          <a:xfrm>
            <a:off x="9437947" y="2183995"/>
            <a:ext cx="387211" cy="3867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10DEA77-5153-4360-B6DF-D8D0D326623A}"/>
              </a:ext>
            </a:extLst>
          </p:cNvPr>
          <p:cNvSpPr/>
          <p:nvPr/>
        </p:nvSpPr>
        <p:spPr>
          <a:xfrm>
            <a:off x="9915114" y="5117969"/>
            <a:ext cx="403664" cy="3867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C5EAA-EE57-41BA-86C5-1B8AAFF10D66}"/>
              </a:ext>
            </a:extLst>
          </p:cNvPr>
          <p:cNvSpPr txBox="1"/>
          <p:nvPr/>
        </p:nvSpPr>
        <p:spPr>
          <a:xfrm>
            <a:off x="5638800" y="29956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A94AC9-5BDF-4F30-A399-D0E1667C8DD8}"/>
                  </a:ext>
                </a:extLst>
              </p:cNvPr>
              <p:cNvSpPr txBox="1"/>
              <p:nvPr/>
            </p:nvSpPr>
            <p:spPr>
              <a:xfrm>
                <a:off x="4060259" y="6046114"/>
                <a:ext cx="2486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A94AC9-5BDF-4F30-A399-D0E1667C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59" y="6046114"/>
                <a:ext cx="2486025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9C44F614-3755-4650-807D-5A4598B3A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7021" y="4142115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96B2631-D186-43A9-8077-3643E6886E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12383" y="2397480"/>
            <a:ext cx="3341437" cy="265349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7282C95-820E-4CAE-AD5A-5544764C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55239" y="2803502"/>
            <a:ext cx="611150" cy="311059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40871E8-605F-4A4A-AD0E-DC662AB6349F}"/>
              </a:ext>
            </a:extLst>
          </p:cNvPr>
          <p:cNvGrpSpPr/>
          <p:nvPr/>
        </p:nvGrpSpPr>
        <p:grpSpPr>
          <a:xfrm>
            <a:off x="8961857" y="2397473"/>
            <a:ext cx="440827" cy="444839"/>
            <a:chOff x="8952332" y="2397473"/>
            <a:chExt cx="440827" cy="4448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369670-ED2E-4622-8D17-9F819E0EBA85}"/>
                </a:ext>
              </a:extLst>
            </p:cNvPr>
            <p:cNvSpPr/>
            <p:nvPr/>
          </p:nvSpPr>
          <p:spPr>
            <a:xfrm>
              <a:off x="8952332" y="2523687"/>
              <a:ext cx="440827" cy="318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42A23C-3DF3-42B5-92C1-A1EE591ED20A}"/>
                </a:ext>
              </a:extLst>
            </p:cNvPr>
            <p:cNvSpPr/>
            <p:nvPr/>
          </p:nvSpPr>
          <p:spPr>
            <a:xfrm>
              <a:off x="9226757" y="2397473"/>
              <a:ext cx="166402" cy="181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5547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23959 0.5006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2502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2.08333E-6 0.4914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6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7" grpId="1" animBg="1"/>
      <p:bldP spid="161" grpId="0" animBg="1"/>
      <p:bldP spid="162" grpId="0" animBg="1"/>
      <p:bldP spid="163" grpId="0" animBg="1"/>
      <p:bldP spid="165" grpId="0" animBg="1"/>
      <p:bldP spid="165" grpId="1" animBg="1"/>
      <p:bldP spid="167" grpId="0" animBg="1"/>
      <p:bldP spid="59" grpId="0" animBg="1"/>
      <p:bldP spid="59" grpId="1" animBg="1"/>
      <p:bldP spid="59" grpId="2" animBg="1"/>
      <p:bldP spid="169" grpId="0" animBg="1"/>
      <p:bldP spid="169" grpId="1" animBg="1"/>
      <p:bldP spid="169" grpId="2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422B-7F50-439F-B2ED-CE10A440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38AFB-387E-4E7A-8F10-F0211E00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01350" cy="4530711"/>
          </a:xfrm>
        </p:spPr>
        <p:txBody>
          <a:bodyPr>
            <a:normAutofit/>
          </a:bodyPr>
          <a:lstStyle/>
          <a:p>
            <a:r>
              <a:rPr lang="en-US" dirty="0"/>
              <a:t>Identify </a:t>
            </a:r>
            <a:r>
              <a:rPr lang="en-US" i="1" dirty="0"/>
              <a:t>when</a:t>
            </a:r>
            <a:r>
              <a:rPr lang="en-US" dirty="0"/>
              <a:t> a fault occurs</a:t>
            </a:r>
          </a:p>
          <a:p>
            <a:r>
              <a:rPr lang="en-US" dirty="0"/>
              <a:t>Identify </a:t>
            </a:r>
            <a:r>
              <a:rPr lang="en-US" i="1" dirty="0"/>
              <a:t>which</a:t>
            </a:r>
            <a:r>
              <a:rPr lang="en-US" dirty="0"/>
              <a:t> node is faulty</a:t>
            </a:r>
            <a:endParaRPr lang="en-US" i="1" dirty="0"/>
          </a:p>
          <a:p>
            <a:r>
              <a:rPr lang="en-US" dirty="0"/>
              <a:t>How to prevent</a:t>
            </a:r>
          </a:p>
          <a:p>
            <a:pPr lvl="1"/>
            <a:r>
              <a:rPr lang="en-US" dirty="0"/>
              <a:t>Incorrect attribution?</a:t>
            </a:r>
          </a:p>
          <a:p>
            <a:pPr lvl="1"/>
            <a:r>
              <a:rPr lang="en-US" dirty="0"/>
              <a:t>False negatives?</a:t>
            </a:r>
          </a:p>
          <a:p>
            <a:pPr lvl="1"/>
            <a:r>
              <a:rPr lang="en-US" dirty="0"/>
              <a:t>False positives?</a:t>
            </a:r>
          </a:p>
          <a:p>
            <a:r>
              <a:rPr lang="en-US" dirty="0"/>
              <a:t>How to bound detection + recovery time?</a:t>
            </a:r>
          </a:p>
          <a:p>
            <a:pPr marL="457200" lvl="1" indent="0">
              <a:buNone/>
            </a:pPr>
            <a:r>
              <a:rPr lang="en-US" dirty="0"/>
              <a:t>…even if the adversary tries to delay detection and/or recovery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DA811-465B-4C37-A39C-96E41A4C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REBOUND – EuroSys’21 – 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3E727-1BC7-483D-9201-6019A072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D585-C96D-43F4-8F92-6F31261817DF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270B48-D433-434D-BEDC-F7EC21078B76}"/>
              </a:ext>
            </a:extLst>
          </p:cNvPr>
          <p:cNvGrpSpPr/>
          <p:nvPr/>
        </p:nvGrpSpPr>
        <p:grpSpPr>
          <a:xfrm>
            <a:off x="5828711" y="2347769"/>
            <a:ext cx="5993994" cy="2564825"/>
            <a:chOff x="4291036" y="3951287"/>
            <a:chExt cx="4042677" cy="1729857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0A49790-35AC-4808-B560-20FD3B861B9D}"/>
                </a:ext>
              </a:extLst>
            </p:cNvPr>
            <p:cNvSpPr/>
            <p:nvPr/>
          </p:nvSpPr>
          <p:spPr>
            <a:xfrm>
              <a:off x="5182377" y="3951287"/>
              <a:ext cx="1143000" cy="1116106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3D832D-4556-44F5-8749-22B54AB551BC}"/>
                </a:ext>
              </a:extLst>
            </p:cNvPr>
            <p:cNvCxnSpPr>
              <a:cxnSpLocks/>
            </p:cNvCxnSpPr>
            <p:nvPr/>
          </p:nvCxnSpPr>
          <p:spPr>
            <a:xfrm>
              <a:off x="5182377" y="4211264"/>
              <a:ext cx="1568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8C2AF4-D74B-4658-B2BC-EF22D229DF1F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5182377" y="5067393"/>
              <a:ext cx="1568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23BCAE-4949-4AB7-AA28-7120EC4FD8C7}"/>
                </a:ext>
              </a:extLst>
            </p:cNvPr>
            <p:cNvCxnSpPr>
              <a:cxnSpLocks/>
            </p:cNvCxnSpPr>
            <p:nvPr/>
          </p:nvCxnSpPr>
          <p:spPr>
            <a:xfrm>
              <a:off x="6329859" y="3951287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412DCEF-756C-461C-8064-1935515342D7}"/>
                </a:ext>
              </a:extLst>
            </p:cNvPr>
            <p:cNvSpPr/>
            <p:nvPr/>
          </p:nvSpPr>
          <p:spPr>
            <a:xfrm rot="11700000">
              <a:off x="5579602" y="4351096"/>
              <a:ext cx="660054" cy="660054"/>
            </a:xfrm>
            <a:prstGeom prst="arc">
              <a:avLst>
                <a:gd name="adj1" fmla="val 18327203"/>
                <a:gd name="adj2" fmla="val 122658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A93B1-3BE3-4B91-888B-7B66A4A589C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422" y="4332474"/>
              <a:ext cx="88728" cy="88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3542A8-6B21-40E7-BDF4-AACA72B59B1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6164540" y="4890737"/>
              <a:ext cx="57556" cy="64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BB9663-999E-4137-A7C4-3C49A2BC18D1}"/>
                </a:ext>
              </a:extLst>
            </p:cNvPr>
            <p:cNvCxnSpPr>
              <a:endCxn id="13" idx="0"/>
            </p:cNvCxnSpPr>
            <p:nvPr/>
          </p:nvCxnSpPr>
          <p:spPr>
            <a:xfrm flipV="1">
              <a:off x="5599422" y="4891253"/>
              <a:ext cx="55721" cy="63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45F276-5FE0-427A-BF6C-42F1D16E3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3368" y="4332474"/>
              <a:ext cx="88728" cy="88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22A8D7B7-83BF-4888-8CCE-EDAF258A1084}"/>
                </a:ext>
              </a:extLst>
            </p:cNvPr>
            <p:cNvSpPr/>
            <p:nvPr/>
          </p:nvSpPr>
          <p:spPr>
            <a:xfrm rot="10800000">
              <a:off x="5491657" y="4211263"/>
              <a:ext cx="1134359" cy="1129553"/>
            </a:xfrm>
            <a:custGeom>
              <a:avLst/>
              <a:gdLst>
                <a:gd name="connsiteX0" fmla="*/ 0 w 1147482"/>
                <a:gd name="connsiteY0" fmla="*/ 1075764 h 1075764"/>
                <a:gd name="connsiteX1" fmla="*/ 0 w 1147482"/>
                <a:gd name="connsiteY1" fmla="*/ 0 h 1075764"/>
                <a:gd name="connsiteX2" fmla="*/ 1147482 w 1147482"/>
                <a:gd name="connsiteY2" fmla="*/ 0 h 10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7482" h="1075764">
                  <a:moveTo>
                    <a:pt x="0" y="1075764"/>
                  </a:moveTo>
                  <a:lnTo>
                    <a:pt x="0" y="0"/>
                  </a:lnTo>
                  <a:lnTo>
                    <a:pt x="114748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B03C1A-A8E6-48E0-9A05-EF286E403131}"/>
                </a:ext>
              </a:extLst>
            </p:cNvPr>
            <p:cNvCxnSpPr>
              <a:cxnSpLocks/>
            </p:cNvCxnSpPr>
            <p:nvPr/>
          </p:nvCxnSpPr>
          <p:spPr>
            <a:xfrm>
              <a:off x="6469136" y="4215746"/>
              <a:ext cx="1568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6F5ECC-814E-4889-B955-777B30A29570}"/>
                </a:ext>
              </a:extLst>
            </p:cNvPr>
            <p:cNvCxnSpPr>
              <a:cxnSpLocks/>
            </p:cNvCxnSpPr>
            <p:nvPr/>
          </p:nvCxnSpPr>
          <p:spPr>
            <a:xfrm>
              <a:off x="5491659" y="5219794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BDB6E8F-EA9F-40BD-B5BC-D7EF8CDCD020}"/>
                </a:ext>
              </a:extLst>
            </p:cNvPr>
            <p:cNvCxnSpPr>
              <a:cxnSpLocks/>
            </p:cNvCxnSpPr>
            <p:nvPr/>
          </p:nvCxnSpPr>
          <p:spPr>
            <a:xfrm>
              <a:off x="6482259" y="5067393"/>
              <a:ext cx="1568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AE525C-7780-4F1E-859C-2BE691E81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017" y="4681123"/>
              <a:ext cx="1371600" cy="7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9B10A7-A3AA-4E17-BF96-D07DE58C302D}"/>
                </a:ext>
              </a:extLst>
            </p:cNvPr>
            <p:cNvCxnSpPr>
              <a:cxnSpLocks/>
            </p:cNvCxnSpPr>
            <p:nvPr/>
          </p:nvCxnSpPr>
          <p:spPr>
            <a:xfrm>
              <a:off x="4424859" y="4681911"/>
              <a:ext cx="7575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95FD5D-EEC2-46C3-9B06-AC54D26453F6}"/>
                </a:ext>
              </a:extLst>
            </p:cNvPr>
            <p:cNvSpPr txBox="1"/>
            <p:nvPr/>
          </p:nvSpPr>
          <p:spPr>
            <a:xfrm>
              <a:off x="5599422" y="4057375"/>
              <a:ext cx="360996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6D9582C-AA8D-43FB-8AAA-E9C6427BD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842" y="4834474"/>
              <a:ext cx="132034" cy="37545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FF433E-141D-4F51-A9A3-7857C6D8D015}"/>
                </a:ext>
              </a:extLst>
            </p:cNvPr>
            <p:cNvSpPr txBox="1"/>
            <p:nvPr/>
          </p:nvSpPr>
          <p:spPr>
            <a:xfrm>
              <a:off x="4291036" y="5179986"/>
              <a:ext cx="441121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6A3DA1-EBB1-46F6-AACC-5117851E32C2}"/>
                </a:ext>
              </a:extLst>
            </p:cNvPr>
            <p:cNvSpPr txBox="1"/>
            <p:nvPr/>
          </p:nvSpPr>
          <p:spPr>
            <a:xfrm>
              <a:off x="4699757" y="5182405"/>
              <a:ext cx="441121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446D4FC-F117-4666-BB47-7E5E099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198" y="4842955"/>
              <a:ext cx="361478" cy="361478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CDE972F-944D-4718-A788-910A62049C25}"/>
                </a:ext>
              </a:extLst>
            </p:cNvPr>
            <p:cNvCxnSpPr>
              <a:cxnSpLocks/>
            </p:cNvCxnSpPr>
            <p:nvPr/>
          </p:nvCxnSpPr>
          <p:spPr>
            <a:xfrm>
              <a:off x="4424859" y="4681123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49942E-1F7E-48D2-ABC3-2A8DCC5D8CEF}"/>
                </a:ext>
              </a:extLst>
            </p:cNvPr>
            <p:cNvCxnSpPr>
              <a:cxnSpLocks/>
            </p:cNvCxnSpPr>
            <p:nvPr/>
          </p:nvCxnSpPr>
          <p:spPr>
            <a:xfrm>
              <a:off x="4832937" y="4681123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F07285-77B2-44DE-B488-DC6E229EC04A}"/>
                </a:ext>
              </a:extLst>
            </p:cNvPr>
            <p:cNvCxnSpPr>
              <a:cxnSpLocks/>
            </p:cNvCxnSpPr>
            <p:nvPr/>
          </p:nvCxnSpPr>
          <p:spPr>
            <a:xfrm>
              <a:off x="6863257" y="4681123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4ED2D1-236C-4145-B1FF-5688FF8E4B76}"/>
                </a:ext>
              </a:extLst>
            </p:cNvPr>
            <p:cNvCxnSpPr>
              <a:cxnSpLocks/>
            </p:cNvCxnSpPr>
            <p:nvPr/>
          </p:nvCxnSpPr>
          <p:spPr>
            <a:xfrm>
              <a:off x="7244257" y="4685429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7D651A-7EF5-4D36-995F-84646774BD7B}"/>
                </a:ext>
              </a:extLst>
            </p:cNvPr>
            <p:cNvCxnSpPr>
              <a:cxnSpLocks/>
            </p:cNvCxnSpPr>
            <p:nvPr/>
          </p:nvCxnSpPr>
          <p:spPr>
            <a:xfrm>
              <a:off x="7625257" y="4681123"/>
              <a:ext cx="0" cy="121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9204756-4F0A-46C7-8AF4-8448D4763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105" y="4885194"/>
              <a:ext cx="239148" cy="29479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BBC377-FBA9-4329-9220-1406EB9C5E1E}"/>
                </a:ext>
              </a:extLst>
            </p:cNvPr>
            <p:cNvSpPr txBox="1"/>
            <p:nvPr/>
          </p:nvSpPr>
          <p:spPr>
            <a:xfrm>
              <a:off x="6718177" y="5194654"/>
              <a:ext cx="471365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FA89C5-E8CF-4DA3-97B2-DC04B786C576}"/>
                </a:ext>
              </a:extLst>
            </p:cNvPr>
            <p:cNvSpPr txBox="1"/>
            <p:nvPr/>
          </p:nvSpPr>
          <p:spPr>
            <a:xfrm>
              <a:off x="5890056" y="4057375"/>
              <a:ext cx="360996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F53713-81F9-429D-9DAF-B0F2B060DD7F}"/>
                </a:ext>
              </a:extLst>
            </p:cNvPr>
            <p:cNvSpPr txBox="1"/>
            <p:nvPr/>
          </p:nvSpPr>
          <p:spPr>
            <a:xfrm>
              <a:off x="5593388" y="4916497"/>
              <a:ext cx="360996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A2BC1A-5B41-4AE7-8372-42ADCB8A1A0A}"/>
                </a:ext>
              </a:extLst>
            </p:cNvPr>
            <p:cNvSpPr txBox="1"/>
            <p:nvPr/>
          </p:nvSpPr>
          <p:spPr>
            <a:xfrm>
              <a:off x="5884022" y="4916497"/>
              <a:ext cx="360996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6887D9-E936-4874-8F4D-4DE500E4AAA1}"/>
                </a:ext>
              </a:extLst>
            </p:cNvPr>
            <p:cNvSpPr txBox="1"/>
            <p:nvPr/>
          </p:nvSpPr>
          <p:spPr>
            <a:xfrm>
              <a:off x="7096702" y="5194654"/>
              <a:ext cx="471365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ED3D53-3659-42E4-B3D1-4E1387491E58}"/>
                </a:ext>
              </a:extLst>
            </p:cNvPr>
            <p:cNvSpPr txBox="1"/>
            <p:nvPr/>
          </p:nvSpPr>
          <p:spPr>
            <a:xfrm>
              <a:off x="7502757" y="5186927"/>
              <a:ext cx="471365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C415908-AAE0-418A-B59E-46F1EC5F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197" y="4776745"/>
              <a:ext cx="467227" cy="51211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71B427A-CD0D-4609-B059-6EAFE47C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684" y="4873365"/>
              <a:ext cx="346429" cy="346429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581EE2-9965-430B-BD0D-2299333B1DD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617" y="4690578"/>
              <a:ext cx="0" cy="85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7CB9B36-521C-48E4-8B54-AA8ED87AD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996" y="4885194"/>
              <a:ext cx="369795" cy="36979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8F0349-6F69-472A-9C8C-196BC8DACB72}"/>
                </a:ext>
              </a:extLst>
            </p:cNvPr>
            <p:cNvSpPr txBox="1"/>
            <p:nvPr/>
          </p:nvSpPr>
          <p:spPr>
            <a:xfrm>
              <a:off x="7862348" y="5199479"/>
              <a:ext cx="471365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85334-6BF0-4E09-B308-DA31934F1E8E}"/>
                </a:ext>
              </a:extLst>
            </p:cNvPr>
            <p:cNvSpPr/>
            <p:nvPr/>
          </p:nvSpPr>
          <p:spPr>
            <a:xfrm>
              <a:off x="5321544" y="4074713"/>
              <a:ext cx="285702" cy="28570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C025132-A75A-4B7B-A895-4EBBAE42994B}"/>
                </a:ext>
              </a:extLst>
            </p:cNvPr>
            <p:cNvSpPr/>
            <p:nvPr/>
          </p:nvSpPr>
          <p:spPr>
            <a:xfrm>
              <a:off x="6194680" y="4067271"/>
              <a:ext cx="285702" cy="28570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12F8F2-3C98-4E99-BDA4-B4E09D3C1E66}"/>
                </a:ext>
              </a:extLst>
            </p:cNvPr>
            <p:cNvSpPr/>
            <p:nvPr/>
          </p:nvSpPr>
          <p:spPr>
            <a:xfrm>
              <a:off x="6194680" y="4933660"/>
              <a:ext cx="285702" cy="28570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9FDE87-9593-403B-B2A8-3C316BBFAE4D}"/>
                </a:ext>
              </a:extLst>
            </p:cNvPr>
            <p:cNvSpPr/>
            <p:nvPr/>
          </p:nvSpPr>
          <p:spPr>
            <a:xfrm>
              <a:off x="5322649" y="4939179"/>
              <a:ext cx="285702" cy="28570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7F4B4D-6FBC-4A84-8C58-BC1DB338EF3A}"/>
                </a:ext>
              </a:extLst>
            </p:cNvPr>
            <p:cNvSpPr txBox="1"/>
            <p:nvPr/>
          </p:nvSpPr>
          <p:spPr>
            <a:xfrm>
              <a:off x="4311752" y="5365476"/>
              <a:ext cx="783774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2B1F73-32DA-49E3-A9BD-20A2A73D9D83}"/>
                </a:ext>
              </a:extLst>
            </p:cNvPr>
            <p:cNvSpPr txBox="1"/>
            <p:nvPr/>
          </p:nvSpPr>
          <p:spPr>
            <a:xfrm>
              <a:off x="5304407" y="5367483"/>
              <a:ext cx="1286266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nodes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CCD592-B22D-4FD4-B888-07773F49FF38}"/>
                </a:ext>
              </a:extLst>
            </p:cNvPr>
            <p:cNvSpPr txBox="1"/>
            <p:nvPr/>
          </p:nvSpPr>
          <p:spPr>
            <a:xfrm>
              <a:off x="6998836" y="5365476"/>
              <a:ext cx="933695" cy="31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Actuators</a:t>
              </a:r>
            </a:p>
          </p:txBody>
        </p:sp>
      </p:grpSp>
      <p:pic>
        <p:nvPicPr>
          <p:cNvPr id="53" name="Picture 101" descr="MCj03491210000[1]">
            <a:extLst>
              <a:ext uri="{FF2B5EF4-FFF2-40B4-BE49-F238E27FC236}">
                <a16:creationId xmlns:a16="http://schemas.microsoft.com/office/drawing/2014/main" id="{5F46E342-24FB-4226-8B64-5B796CD94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00155" y="2086356"/>
            <a:ext cx="875880" cy="796751"/>
          </a:xfrm>
          <a:prstGeom prst="rect">
            <a:avLst/>
          </a:prstGeom>
          <a:noFill/>
        </p:spPr>
      </p:pic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52F95139-36A9-486F-BF55-ED4B0D4C84D8}"/>
              </a:ext>
            </a:extLst>
          </p:cNvPr>
          <p:cNvSpPr/>
          <p:nvPr/>
        </p:nvSpPr>
        <p:spPr>
          <a:xfrm>
            <a:off x="6188221" y="4989077"/>
            <a:ext cx="2299747" cy="517495"/>
          </a:xfrm>
          <a:prstGeom prst="wedgeEllipseCallout">
            <a:avLst>
              <a:gd name="adj1" fmla="val 5260"/>
              <a:gd name="adj2" fmla="val -19334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is well!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62C658C-856F-49D4-B1C5-988F1FA51C84}"/>
              </a:ext>
            </a:extLst>
          </p:cNvPr>
          <p:cNvSpPr/>
          <p:nvPr/>
        </p:nvSpPr>
        <p:spPr>
          <a:xfrm>
            <a:off x="6819819" y="1999275"/>
            <a:ext cx="1392942" cy="11795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ACCD9135-F1FB-40E1-A677-1E5673597482}"/>
              </a:ext>
            </a:extLst>
          </p:cNvPr>
          <p:cNvSpPr/>
          <p:nvPr/>
        </p:nvSpPr>
        <p:spPr>
          <a:xfrm>
            <a:off x="8449793" y="1904685"/>
            <a:ext cx="2299747" cy="517495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faulty!</a:t>
            </a:r>
          </a:p>
        </p:txBody>
      </p:sp>
      <p:pic>
        <p:nvPicPr>
          <p:cNvPr id="75" name="Picture 101" descr="MCj03491210000[1]">
            <a:extLst>
              <a:ext uri="{FF2B5EF4-FFF2-40B4-BE49-F238E27FC236}">
                <a16:creationId xmlns:a16="http://schemas.microsoft.com/office/drawing/2014/main" id="{0784F48F-2477-4238-BD3D-1CAE77ED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67382" y="3485683"/>
            <a:ext cx="875880" cy="79675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88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76" grpId="0" animBg="1"/>
      <p:bldP spid="76" grpId="1" animBg="1"/>
      <p:bldP spid="76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5.9|1.8|1.5|3.7|2|3.2|2.3|2.4|1.3|2.5|6.4|10.4|2.8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|1.4|3.9|1.1|1.2|2.7|3.9|2|2.7|1.3|6.1|6.5|4|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.4|6.1|5.5|3|2.6|1.1|1.3|2.4|5.7|3.4|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4.5|5.1|2.3|3.7|3.8|1.3|3|5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.2|9.5|2.9|4.4|3.5|2.8|10.5|5.6|5.2|9|1.7|2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.8|3.4|2.7|3.9|3.1|2.3|1.6|5.4|1.1|3.6|4.2|4.3|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9.3|2|1.3|3.4|3.4|2|4.9|21.8|6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1|3.7|8.9|5.1|1.4|5.3|3.4|4.6|3.6|4.3|1.4|3.9|1.6|4.6|6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9.3|3.3|2.3|1.2|3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21.5|9.5|5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2|2.6|16.7|5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.5|1.9|3.8|3.4|4.7|2.3|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3|3.1|4.5|10.1|9.8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.3|4.1|5.9|4.8|2.9|1.3|0.9|3.2|0.8|3.5|4.8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8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4|3.3|1.1|4.7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3.1|2.8|9.1|7.8|2.2|5.2|3.4|12.1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5.1|6.4|4.7|5.1|9.5|2.4|6.3|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2.3|2.8|4.5|10.5|3.5|4.8|2.4|2.4|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1529</Words>
  <Application>Microsoft Office PowerPoint</Application>
  <PresentationFormat>Widescreen</PresentationFormat>
  <Paragraphs>617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Helvetica</vt:lpstr>
      <vt:lpstr>Times New Roman</vt:lpstr>
      <vt:lpstr>Wingdings</vt:lpstr>
      <vt:lpstr>Office Theme</vt:lpstr>
      <vt:lpstr>REBOUND: Defending Distributed Systems with Bounded-Time Recovery</vt:lpstr>
      <vt:lpstr>What are Cyber-Physical Systems (CPS)?</vt:lpstr>
      <vt:lpstr>CPS Can be Attacked!</vt:lpstr>
      <vt:lpstr>One Option Is to Use BFT</vt:lpstr>
      <vt:lpstr>Insight: Many CPS Do Not Need Perfect Masking</vt:lpstr>
      <vt:lpstr>How fast does recovery need to be?</vt:lpstr>
      <vt:lpstr>Bounded-Time Recovery from Faults</vt:lpstr>
      <vt:lpstr>How can we guarantee BTR?</vt:lpstr>
      <vt:lpstr>Challenges</vt:lpstr>
      <vt:lpstr>Outline</vt:lpstr>
      <vt:lpstr>Model</vt:lpstr>
      <vt:lpstr>Modes and Transitions</vt:lpstr>
      <vt:lpstr>Failures trigger mode transitions</vt:lpstr>
      <vt:lpstr>Avoid Errors by Requiring Signatures</vt:lpstr>
      <vt:lpstr>Omission Faults</vt:lpstr>
      <vt:lpstr>REBOUND: Who is at fault?</vt:lpstr>
      <vt:lpstr>REBOUND: Finding Message Omitter</vt:lpstr>
      <vt:lpstr>REBOUND: Require Per-Round Messages</vt:lpstr>
      <vt:lpstr>Much More in Paper + TR</vt:lpstr>
      <vt:lpstr>Multisignatures</vt:lpstr>
      <vt:lpstr>Outline</vt:lpstr>
      <vt:lpstr>Evaluation</vt:lpstr>
      <vt:lpstr>What are the costs of REBOUND?</vt:lpstr>
      <vt:lpstr>Embedded Platform: No Protection</vt:lpstr>
      <vt:lpstr>Embedded Platform: With REBOUND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Distributed  Cyber-Physical Systems with Bounded Time Recovery</dc:title>
  <dc:creator>Gandhi, Neeraj</dc:creator>
  <cp:lastModifiedBy>Gandhi, Neeraj</cp:lastModifiedBy>
  <cp:revision>1216</cp:revision>
  <dcterms:created xsi:type="dcterms:W3CDTF">2021-04-02T17:19:55Z</dcterms:created>
  <dcterms:modified xsi:type="dcterms:W3CDTF">2021-05-06T22:41:42Z</dcterms:modified>
</cp:coreProperties>
</file>