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5" r:id="rId6"/>
    <p:sldId id="262" r:id="rId7"/>
    <p:sldId id="266" r:id="rId8"/>
    <p:sldId id="267" r:id="rId9"/>
    <p:sldId id="268" r:id="rId10"/>
    <p:sldId id="264" r:id="rId11"/>
    <p:sldId id="270" r:id="rId12"/>
    <p:sldId id="259" r:id="rId13"/>
    <p:sldId id="272" r:id="rId14"/>
    <p:sldId id="260" r:id="rId15"/>
    <p:sldId id="273" r:id="rId16"/>
    <p:sldId id="275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77058" autoAdjust="0"/>
  </p:normalViewPr>
  <p:slideViewPr>
    <p:cSldViewPr snapToGrid="0">
      <p:cViewPr varScale="1">
        <p:scale>
          <a:sx n="76" d="100"/>
          <a:sy n="76" d="100"/>
        </p:scale>
        <p:origin x="1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D8261-3841-4501-A99E-4B0F6270E9B0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C0F5B-6B15-40C4-9552-B9A6A8FD0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0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84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1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97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63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755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7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00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summarize, </a:t>
            </a:r>
            <a:r>
              <a:rPr lang="en-US" altLang="zh-CN" dirty="0" err="1"/>
              <a:t>Seatar</a:t>
            </a:r>
            <a:r>
              <a:rPr lang="en-US" altLang="zh-CN" dirty="0"/>
              <a:t> provides a vertex-centric programming model to make it easy to write and learn GNN models</a:t>
            </a:r>
          </a:p>
          <a:p>
            <a:endParaRPr lang="en-US" altLang="zh-CN" dirty="0"/>
          </a:p>
          <a:p>
            <a:r>
              <a:rPr lang="en-US" altLang="zh-CN" dirty="0" err="1"/>
              <a:t>Seastar</a:t>
            </a:r>
            <a:r>
              <a:rPr lang="en-US" altLang="zh-CN" dirty="0"/>
              <a:t> achieves better performance by applying optimizations such as operator fusion during compilation.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170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This is the end of presentation. Thanks!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1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8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72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5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67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8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97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12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C0F5B-6B15-40C4-9552-B9A6A8FD0BE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3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831D-903C-4F9D-AF6B-C21944FEC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DFAA-1A7C-411B-BC57-C8A92B996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5FBE-38A0-40CC-B809-E199F06E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8F16-2294-4034-B356-2AD6CDA4986E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857C7-BD05-4A46-A57D-6ED3CA4A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from 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8617-F1ED-4E78-A0AF-7A0FC531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D381-E572-44BF-9B2D-81432CA6B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2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F653-36D0-4021-8D2D-F50A6658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DBC31-0F9D-4BF8-9EF1-2B73D546D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DE65F-ABC2-4B88-BF0B-960D9635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CC5-C6E6-4448-B14F-9F913616DA64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B94E-75BE-4B11-8E43-D14B0AE6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from 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492C-D5B1-4678-A49D-4ED8445A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D381-E572-44BF-9B2D-81432CA6B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7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D0FF8-6503-4A16-8A02-36D6D6F08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32C7B-E28F-410B-92A5-2CEF234CD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19AB4-2BFC-4EE2-9E3C-1839B261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8BD4-D32D-44EC-A577-D7427A7FBB85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E7DB-8C1F-46AD-B3AB-4CD8DC27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from 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84E5-C41A-44DC-A6AC-CE422C40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D381-E572-44BF-9B2D-81432CA6B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0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419B-6E54-4474-817A-4571BDFD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5C11-8179-4D01-B906-E5D3B8E5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F67E-94C6-4AB4-91DF-A4C2549D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3EC3-1FE3-4985-BFA6-D4C1A3E7A2C0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2019-DDED-4EE5-8A4C-AE496394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from 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60F3-B0EB-437B-8538-72C434C5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D381-E572-44BF-9B2D-81432CA6B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5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2139-5C65-483F-8EE0-E7D0CB0D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7171-696A-4863-A0E3-4740BC2D3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1B913-65AF-4D7C-8CBB-8A66CB6C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EDC9-293E-4617-BF81-1AE74BFC6EBE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55BA-D7AC-4847-90AC-ADC4F2E2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from 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EA3F-A73F-4D2B-9ADF-0C95C2C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D381-E572-44BF-9B2D-81432CA6B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0A80-35F9-4EB0-9659-D2113517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1697-DE03-47C3-BDCF-29E31490C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18A3E-229F-4633-8617-AF74CBB4E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5A412-8F5A-4490-8A89-EC69B161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FCF6-98B5-4CAE-8303-478F220BBFB7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88FF9-F636-42C2-9321-B6FD9822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from 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497F9-C92C-451B-8F3A-C1034BD3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D381-E572-44BF-9B2D-81432CA6B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4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DCE1-BAB4-4CD3-98C3-F7D55106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E6080-D795-4CE4-BBEC-3E5C2087F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E18E9-B917-4CD0-9071-03273519B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35D24-C586-4BF0-A169-43AA629EE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C6411-E2BD-474A-AD94-52BDC5D6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29B84-7B0E-4EC1-88F7-237A90BC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C8B1-C1CD-42E9-A375-27D698851A12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8DE9E-75B2-44FA-9B4C-BF0B783F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from </a:t>
            </a:r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94EC3-725C-4AC6-ACDC-83576D07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D381-E572-44BF-9B2D-81432CA6B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9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8154-2DC9-4373-8FE7-27FB50A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4B140-42DE-4F1C-956D-5CD9FE19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346E-2BA3-44B9-9DF2-0DCC6EA6D172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2EDA6-39C4-4943-A8D9-663A8AEC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from 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6F535-1876-473E-AFB7-435541BF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D381-E572-44BF-9B2D-81432CA6B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BEA2B-2540-4E58-8C7A-75F1ACC9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E117-B5F2-4B60-AB2D-9DC1B3706D85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34447-C771-411B-8199-77198C50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from 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E2719-1685-4559-AB4E-DC94AF05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D381-E572-44BF-9B2D-81432CA6B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4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D20E-2CC1-4F1D-B279-71A1DA3E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4625C-399C-40ED-A9D1-7D092DAB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916A9-F0B0-4242-9335-15E50866C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5C47E-319E-4721-8172-EAF474F6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4F12-6EEC-43F2-9967-241A176F402F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C5687-A21F-41E2-A72A-88CA6405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from 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51D05-A44B-44B2-ADAE-8E10DC88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D381-E572-44BF-9B2D-81432CA6B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71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D237-8C22-446A-9E44-40A2233B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AC74E-46AF-4804-9522-E6AEFDCDE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69663-9162-4466-82B7-3E6040AA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60958-AA56-4703-9036-BC403433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187B-FF85-4BE6-8FF8-E63F77F369DE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73515-D435-4AEF-8054-C23A29DA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from 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84C06-75EA-47DD-A7AC-85ED44BE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D381-E572-44BF-9B2D-81432CA6B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81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97C4D-06B2-490B-A850-7BF02F26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3643F-59F4-41B7-AC63-A8D20679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AF0E-EBD8-4F1E-A021-76C75F86A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0ACB-1830-4E9F-8D20-F1ACCDA76E54}" type="datetime1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48E1-326D-43DF-9EB8-674B48EBB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from 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40263-D37A-4693-92CB-AD5A2280B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D381-E572-44BF-9B2D-81432CA6B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0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1E17741F-BC5C-4A9C-A301-1A8A4F41B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8" r="1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C2E4F-5BB4-48B6-8571-2492BDF39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270689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100" dirty="0" err="1"/>
              <a:t>Seastar:Vertex-Centric</a:t>
            </a:r>
            <a:r>
              <a:rPr lang="en-US" altLang="zh-CN" sz="4100" dirty="0"/>
              <a:t> Programming for Graph Neural Networks</a:t>
            </a:r>
            <a:endParaRPr lang="zh-CN" alt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FE2B4-269E-42FB-83AC-1002F1159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198054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1300" dirty="0" err="1"/>
              <a:t>Yidi</a:t>
            </a:r>
            <a:r>
              <a:rPr lang="en-US" altLang="zh-CN" sz="1300" dirty="0"/>
              <a:t> Wu, </a:t>
            </a:r>
            <a:r>
              <a:rPr lang="en-US" altLang="zh-CN" sz="1300" dirty="0" err="1"/>
              <a:t>Kaihao</a:t>
            </a:r>
            <a:r>
              <a:rPr lang="en-US" altLang="zh-CN" sz="1300" dirty="0"/>
              <a:t> Ma, </a:t>
            </a:r>
            <a:r>
              <a:rPr lang="en-US" altLang="zh-CN" sz="1300" dirty="0" err="1"/>
              <a:t>Zhenkun</a:t>
            </a:r>
            <a:r>
              <a:rPr lang="en-US" altLang="zh-CN" sz="1300" dirty="0"/>
              <a:t> </a:t>
            </a:r>
            <a:r>
              <a:rPr lang="en-US" altLang="zh-CN" sz="1300" dirty="0" err="1"/>
              <a:t>Cai</a:t>
            </a:r>
            <a:r>
              <a:rPr lang="en-US" altLang="zh-CN" sz="1300" dirty="0"/>
              <a:t>, Tatiana </a:t>
            </a:r>
            <a:r>
              <a:rPr lang="en-US" altLang="zh-CN" sz="1300" dirty="0" err="1"/>
              <a:t>Jin</a:t>
            </a:r>
            <a:r>
              <a:rPr lang="en-US" altLang="zh-CN" sz="1300" dirty="0"/>
              <a:t>, </a:t>
            </a:r>
            <a:r>
              <a:rPr lang="en-US" altLang="zh-CN" sz="1300" dirty="0" err="1"/>
              <a:t>Boyang</a:t>
            </a:r>
            <a:r>
              <a:rPr lang="en-US" altLang="zh-CN" sz="1300" dirty="0"/>
              <a:t> Li, </a:t>
            </a:r>
            <a:r>
              <a:rPr lang="en-US" altLang="zh-CN" sz="1300" dirty="0" err="1"/>
              <a:t>Chenguang</a:t>
            </a:r>
            <a:r>
              <a:rPr lang="en-US" altLang="zh-CN" sz="1300" dirty="0"/>
              <a:t> Zheng, James Cheng, Fan Yu</a:t>
            </a:r>
            <a:r>
              <a:rPr lang="en-US" altLang="zh-CN" sz="1300" baseline="30000" dirty="0"/>
              <a:t>¶</a:t>
            </a:r>
          </a:p>
          <a:p>
            <a:pPr algn="l"/>
            <a:r>
              <a:rPr lang="en-US" altLang="zh-CN" sz="1300" dirty="0"/>
              <a:t>The Chinese University of Hong Kong</a:t>
            </a:r>
          </a:p>
          <a:p>
            <a:pPr algn="l"/>
            <a:r>
              <a:rPr lang="en-US" altLang="zh-CN" sz="1300" dirty="0"/>
              <a:t>¶: Huawei Technology </a:t>
            </a:r>
            <a:r>
              <a:rPr lang="en-US" altLang="zh-CN" sz="1300" dirty="0" err="1"/>
              <a:t>Co.Ltd</a:t>
            </a:r>
            <a:endParaRPr lang="en-US" altLang="zh-CN" sz="1300" dirty="0"/>
          </a:p>
          <a:p>
            <a:pPr algn="l"/>
            <a:endParaRPr lang="en-US" altLang="zh-CN" sz="1300" dirty="0"/>
          </a:p>
          <a:p>
            <a:pPr algn="l"/>
            <a:endParaRPr lang="zh-CN" altLang="en-US" sz="1300" dirty="0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43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D3D2-0CD5-4A41-BE70-7623934B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GAT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02EBC-CA76-4190-BE3A-DDF0152227B8}"/>
              </a:ext>
            </a:extLst>
          </p:cNvPr>
          <p:cNvSpPr txBox="1"/>
          <p:nvPr/>
        </p:nvSpPr>
        <p:spPr>
          <a:xfrm>
            <a:off x="4493798" y="197413"/>
            <a:ext cx="53560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def gat(v : </a:t>
            </a:r>
            <a:r>
              <a:rPr lang="en-US" altLang="zh-CN" dirty="0" err="1"/>
              <a:t>CenterVertex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E = [</a:t>
            </a:r>
            <a:r>
              <a:rPr lang="en-US" altLang="zh-CN" dirty="0">
                <a:solidFill>
                  <a:srgbClr val="00B0F0"/>
                </a:solidFill>
              </a:rPr>
              <a:t>exp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leakyRelu</a:t>
            </a:r>
            <a:r>
              <a:rPr lang="en-US" altLang="zh-CN" dirty="0"/>
              <a:t>(</a:t>
            </a:r>
            <a:r>
              <a:rPr lang="en-US" altLang="zh-CN" dirty="0" err="1"/>
              <a:t>u.h</a:t>
            </a:r>
            <a:r>
              <a:rPr lang="en-US" altLang="zh-CN" dirty="0"/>
              <a:t> + </a:t>
            </a:r>
            <a:r>
              <a:rPr lang="en-US" altLang="zh-CN" dirty="0" err="1"/>
              <a:t>v.h</a:t>
            </a:r>
            <a:r>
              <a:rPr lang="en-US" altLang="zh-CN" dirty="0"/>
              <a:t>)) for u in </a:t>
            </a:r>
            <a:r>
              <a:rPr lang="en-US" altLang="zh-CN" dirty="0" err="1"/>
              <a:t>v.</a:t>
            </a:r>
            <a:r>
              <a:rPr lang="en-US" altLang="zh-CN" dirty="0" err="1">
                <a:solidFill>
                  <a:srgbClr val="00B050"/>
                </a:solidFill>
              </a:rPr>
              <a:t>innbs</a:t>
            </a:r>
            <a:r>
              <a:rPr lang="en-US" altLang="zh-CN" dirty="0"/>
              <a:t>()]</a:t>
            </a:r>
          </a:p>
          <a:p>
            <a:r>
              <a:rPr lang="en-US" altLang="zh-CN" dirty="0"/>
              <a:t>    Alpha = [c/</a:t>
            </a:r>
            <a:r>
              <a:rPr lang="en-US" altLang="zh-CN" dirty="0">
                <a:solidFill>
                  <a:srgbClr val="00B050"/>
                </a:solidFill>
              </a:rPr>
              <a:t>sum</a:t>
            </a:r>
            <a:r>
              <a:rPr lang="en-US" altLang="zh-CN" dirty="0"/>
              <a:t>(E) for e in E]</a:t>
            </a:r>
          </a:p>
          <a:p>
            <a:r>
              <a:rPr lang="en-US" altLang="zh-CN" dirty="0"/>
              <a:t>    return </a:t>
            </a:r>
            <a:r>
              <a:rPr lang="en-US" altLang="zh-CN" dirty="0">
                <a:solidFill>
                  <a:srgbClr val="00B050"/>
                </a:solidFill>
              </a:rPr>
              <a:t>sum</a:t>
            </a:r>
            <a:r>
              <a:rPr lang="en-US" altLang="zh-CN" dirty="0"/>
              <a:t>([h * a for </a:t>
            </a:r>
            <a:r>
              <a:rPr lang="en-US" altLang="zh-CN" dirty="0" err="1"/>
              <a:t>v.h</a:t>
            </a:r>
            <a:r>
              <a:rPr lang="en-US" altLang="zh-CN" dirty="0"/>
              <a:t>, a in </a:t>
            </a:r>
            <a:r>
              <a:rPr lang="en-US" altLang="zh-CN" dirty="0">
                <a:solidFill>
                  <a:srgbClr val="00B0F0"/>
                </a:solidFill>
              </a:rPr>
              <a:t>zip</a:t>
            </a:r>
            <a:r>
              <a:rPr lang="en-US" altLang="zh-CN" dirty="0"/>
              <a:t>(</a:t>
            </a:r>
            <a:r>
              <a:rPr lang="en-US" altLang="zh-CN" dirty="0" err="1"/>
              <a:t>v.</a:t>
            </a:r>
            <a:r>
              <a:rPr lang="en-US" altLang="zh-CN" dirty="0" err="1">
                <a:solidFill>
                  <a:srgbClr val="00B050"/>
                </a:solidFill>
              </a:rPr>
              <a:t>innbs</a:t>
            </a:r>
            <a:r>
              <a:rPr lang="en-US" altLang="zh-CN" dirty="0"/>
              <a:t>(), Alpha)])</a:t>
            </a:r>
          </a:p>
          <a:p>
            <a:endParaRPr lang="zh-CN" altLang="en-US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44E6A4D-39E1-400A-A8C6-0FE1D3D5A4C3}"/>
              </a:ext>
            </a:extLst>
          </p:cNvPr>
          <p:cNvGrpSpPr/>
          <p:nvPr/>
        </p:nvGrpSpPr>
        <p:grpSpPr>
          <a:xfrm>
            <a:off x="905210" y="1963419"/>
            <a:ext cx="11144550" cy="623004"/>
            <a:chOff x="838200" y="2483545"/>
            <a:chExt cx="10741912" cy="94545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A333B1-46E5-4882-A12A-50DE3A2F465F}"/>
                </a:ext>
              </a:extLst>
            </p:cNvPr>
            <p:cNvSpPr/>
            <p:nvPr/>
          </p:nvSpPr>
          <p:spPr>
            <a:xfrm>
              <a:off x="843450" y="2629268"/>
              <a:ext cx="204749" cy="20790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61B8A14-30CC-400E-8143-C65681373205}"/>
                </a:ext>
              </a:extLst>
            </p:cNvPr>
            <p:cNvSpPr/>
            <p:nvPr/>
          </p:nvSpPr>
          <p:spPr>
            <a:xfrm>
              <a:off x="1694788" y="2856104"/>
              <a:ext cx="905859" cy="3703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Add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3C28383-CF35-445C-A5BF-63C5266D2144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1048199" y="2733219"/>
              <a:ext cx="779249" cy="1771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F7F62E8-0F3B-4408-8177-41FC02151984}"/>
                </a:ext>
              </a:extLst>
            </p:cNvPr>
            <p:cNvSpPr/>
            <p:nvPr/>
          </p:nvSpPr>
          <p:spPr>
            <a:xfrm>
              <a:off x="838200" y="3221099"/>
              <a:ext cx="204749" cy="20790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30278AF-AC2D-4EF8-9C52-A37001FA52CB}"/>
                </a:ext>
              </a:extLst>
            </p:cNvPr>
            <p:cNvCxnSpPr>
              <a:cxnSpLocks/>
              <a:stCxn id="45" idx="3"/>
              <a:endCxn id="43" idx="3"/>
            </p:cNvCxnSpPr>
            <p:nvPr/>
          </p:nvCxnSpPr>
          <p:spPr>
            <a:xfrm flipV="1">
              <a:off x="1042949" y="3172193"/>
              <a:ext cx="784499" cy="152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A18A36-66EE-4F33-A95F-3C263AC9DB93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2600647" y="3041264"/>
              <a:ext cx="2667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4E510E4-A199-4B6C-9144-D02FFBD17901}"/>
                </a:ext>
              </a:extLst>
            </p:cNvPr>
            <p:cNvSpPr/>
            <p:nvPr/>
          </p:nvSpPr>
          <p:spPr>
            <a:xfrm>
              <a:off x="2867442" y="2849609"/>
              <a:ext cx="1445654" cy="3703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</a:rPr>
                <a:t>LeakyRelu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5FC06B9-151C-4064-860D-902186413FA8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4313096" y="3034770"/>
              <a:ext cx="266795" cy="64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CD10EE-291A-4B60-8026-6E74E34A997C}"/>
                </a:ext>
              </a:extLst>
            </p:cNvPr>
            <p:cNvSpPr/>
            <p:nvPr/>
          </p:nvSpPr>
          <p:spPr>
            <a:xfrm>
              <a:off x="4579891" y="2856106"/>
              <a:ext cx="905859" cy="3703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Exp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90970B2-53B0-48C7-A6B6-FA8E4985A732}"/>
                </a:ext>
              </a:extLst>
            </p:cNvPr>
            <p:cNvCxnSpPr>
              <a:cxnSpLocks/>
              <a:stCxn id="50" idx="6"/>
              <a:endCxn id="52" idx="2"/>
            </p:cNvCxnSpPr>
            <p:nvPr/>
          </p:nvCxnSpPr>
          <p:spPr>
            <a:xfrm flipV="1">
              <a:off x="5485750" y="3031799"/>
              <a:ext cx="337188" cy="94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F2AD18-259C-415F-8C3F-9FB8BD32F67A}"/>
                </a:ext>
              </a:extLst>
            </p:cNvPr>
            <p:cNvSpPr/>
            <p:nvPr/>
          </p:nvSpPr>
          <p:spPr>
            <a:xfrm>
              <a:off x="5822938" y="2846638"/>
              <a:ext cx="1275028" cy="3703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</a:rPr>
                <a:t>AggSum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2C3CC5-7798-4E4E-BF0D-4B6ACB18A16C}"/>
                </a:ext>
              </a:extLst>
            </p:cNvPr>
            <p:cNvSpPr/>
            <p:nvPr/>
          </p:nvSpPr>
          <p:spPr>
            <a:xfrm>
              <a:off x="7516200" y="2837169"/>
              <a:ext cx="646014" cy="3703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</a:rPr>
                <a:t>Div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D24D24F-E266-40E1-A616-9FB8DB913C41}"/>
                </a:ext>
              </a:extLst>
            </p:cNvPr>
            <p:cNvSpPr/>
            <p:nvPr/>
          </p:nvSpPr>
          <p:spPr>
            <a:xfrm>
              <a:off x="8491046" y="2840417"/>
              <a:ext cx="995829" cy="3703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</a:rPr>
                <a:t>Mul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3E1E097-8618-4C8C-996B-26EAB6A62199}"/>
                </a:ext>
              </a:extLst>
            </p:cNvPr>
            <p:cNvSpPr/>
            <p:nvPr/>
          </p:nvSpPr>
          <p:spPr>
            <a:xfrm>
              <a:off x="6995592" y="2483545"/>
              <a:ext cx="204749" cy="20790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A8AB202-ADA5-4C7C-800D-97BED9179505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>
              <a:off x="8162214" y="3022330"/>
              <a:ext cx="328832" cy="3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DCB1337-463B-43A0-A521-25CACD64FBCD}"/>
                </a:ext>
              </a:extLst>
            </p:cNvPr>
            <p:cNvSpPr/>
            <p:nvPr/>
          </p:nvSpPr>
          <p:spPr>
            <a:xfrm>
              <a:off x="9749830" y="2837169"/>
              <a:ext cx="1275028" cy="37032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</a:rPr>
                <a:t>AggSum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F3D5A6B-0EB5-42A8-9D07-478F0D006859}"/>
                </a:ext>
              </a:extLst>
            </p:cNvPr>
            <p:cNvCxnSpPr>
              <a:cxnSpLocks/>
              <a:stCxn id="56" idx="6"/>
              <a:endCxn id="59" idx="2"/>
            </p:cNvCxnSpPr>
            <p:nvPr/>
          </p:nvCxnSpPr>
          <p:spPr>
            <a:xfrm flipV="1">
              <a:off x="9486875" y="3022330"/>
              <a:ext cx="262955" cy="3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D4EA4BA-BAA8-41AF-8DEE-3E28E1868377}"/>
                </a:ext>
              </a:extLst>
            </p:cNvPr>
            <p:cNvCxnSpPr>
              <a:cxnSpLocks/>
              <a:stCxn id="59" idx="6"/>
              <a:endCxn id="62" idx="1"/>
            </p:cNvCxnSpPr>
            <p:nvPr/>
          </p:nvCxnSpPr>
          <p:spPr>
            <a:xfrm>
              <a:off x="11024858" y="3022330"/>
              <a:ext cx="3505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266AB9-4E00-4E90-998F-4B73C54D64AD}"/>
                </a:ext>
              </a:extLst>
            </p:cNvPr>
            <p:cNvSpPr/>
            <p:nvPr/>
          </p:nvSpPr>
          <p:spPr>
            <a:xfrm>
              <a:off x="11375363" y="2918379"/>
              <a:ext cx="204749" cy="20790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529E1E35-C932-440A-8905-24C061DA65A8}"/>
                </a:ext>
              </a:extLst>
            </p:cNvPr>
            <p:cNvCxnSpPr>
              <a:cxnSpLocks/>
              <a:stCxn id="57" idx="3"/>
              <a:endCxn id="56" idx="0"/>
            </p:cNvCxnSpPr>
            <p:nvPr/>
          </p:nvCxnSpPr>
          <p:spPr>
            <a:xfrm>
              <a:off x="7200341" y="2587496"/>
              <a:ext cx="1788620" cy="25292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284EC255-E051-435F-96BA-D91A64766F57}"/>
                </a:ext>
              </a:extLst>
            </p:cNvPr>
            <p:cNvCxnSpPr>
              <a:cxnSpLocks/>
              <a:stCxn id="50" idx="4"/>
              <a:endCxn id="54" idx="4"/>
            </p:cNvCxnSpPr>
            <p:nvPr/>
          </p:nvCxnSpPr>
          <p:spPr>
            <a:xfrm rot="5400000" flipH="1" flipV="1">
              <a:off x="6426545" y="1813766"/>
              <a:ext cx="18937" cy="2806386"/>
            </a:xfrm>
            <a:prstGeom prst="bentConnector3">
              <a:avLst>
                <a:gd name="adj1" fmla="val -1207161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965CDE3-D276-49B5-86F4-C5F1BF93955C}"/>
                </a:ext>
              </a:extLst>
            </p:cNvPr>
            <p:cNvCxnSpPr>
              <a:cxnSpLocks/>
              <a:stCxn id="52" idx="6"/>
              <a:endCxn id="54" idx="2"/>
            </p:cNvCxnSpPr>
            <p:nvPr/>
          </p:nvCxnSpPr>
          <p:spPr>
            <a:xfrm flipV="1">
              <a:off x="7097966" y="3022330"/>
              <a:ext cx="418234" cy="94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0537614-7143-4668-93A0-41C9FE63CFED}"/>
              </a:ext>
            </a:extLst>
          </p:cNvPr>
          <p:cNvGrpSpPr/>
          <p:nvPr/>
        </p:nvGrpSpPr>
        <p:grpSpPr>
          <a:xfrm>
            <a:off x="888653" y="3188473"/>
            <a:ext cx="11144550" cy="1206809"/>
            <a:chOff x="888653" y="3188473"/>
            <a:chExt cx="11144550" cy="1206809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7FA557D-054D-4BDE-A4B2-4557748AB140}"/>
                </a:ext>
              </a:extLst>
            </p:cNvPr>
            <p:cNvSpPr/>
            <p:nvPr/>
          </p:nvSpPr>
          <p:spPr>
            <a:xfrm>
              <a:off x="894100" y="3284227"/>
              <a:ext cx="212424" cy="13661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BF4E263-5FAC-424F-96CD-42B23DA16B36}"/>
                </a:ext>
              </a:extLst>
            </p:cNvPr>
            <p:cNvSpPr/>
            <p:nvPr/>
          </p:nvSpPr>
          <p:spPr>
            <a:xfrm>
              <a:off x="1777348" y="3433280"/>
              <a:ext cx="939813" cy="243336"/>
            </a:xfrm>
            <a:prstGeom prst="ellipse">
              <a:avLst/>
            </a:prstGeom>
            <a:pattFill prst="wdUpDiag">
              <a:fgClr>
                <a:schemeClr val="accent5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Add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948744A-C9AD-4D51-8072-BA7C1240ACAD}"/>
                </a:ext>
              </a:extLst>
            </p:cNvPr>
            <p:cNvCxnSpPr>
              <a:cxnSpLocks/>
              <a:stCxn id="163" idx="3"/>
              <a:endCxn id="164" idx="1"/>
            </p:cNvCxnSpPr>
            <p:nvPr/>
          </p:nvCxnSpPr>
          <p:spPr>
            <a:xfrm>
              <a:off x="1106523" y="3352533"/>
              <a:ext cx="808458" cy="1163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B9E3E1D-8714-4967-96A0-2A45C68F554C}"/>
                </a:ext>
              </a:extLst>
            </p:cNvPr>
            <p:cNvSpPr/>
            <p:nvPr/>
          </p:nvSpPr>
          <p:spPr>
            <a:xfrm>
              <a:off x="888653" y="3673116"/>
              <a:ext cx="212424" cy="13661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92BFB8F-5ABE-416F-B12C-E7CAD4A87F31}"/>
                </a:ext>
              </a:extLst>
            </p:cNvPr>
            <p:cNvCxnSpPr>
              <a:cxnSpLocks/>
              <a:stCxn id="166" idx="3"/>
              <a:endCxn id="164" idx="3"/>
            </p:cNvCxnSpPr>
            <p:nvPr/>
          </p:nvCxnSpPr>
          <p:spPr>
            <a:xfrm flipV="1">
              <a:off x="1101077" y="3640980"/>
              <a:ext cx="813904" cy="1004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4364EF97-45CA-4B6F-B886-BD8BBDB6C1FD}"/>
                </a:ext>
              </a:extLst>
            </p:cNvPr>
            <p:cNvCxnSpPr>
              <a:cxnSpLocks/>
              <a:stCxn id="164" idx="6"/>
            </p:cNvCxnSpPr>
            <p:nvPr/>
          </p:nvCxnSpPr>
          <p:spPr>
            <a:xfrm>
              <a:off x="2717162" y="3554947"/>
              <a:ext cx="2767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6A9B0F6-F3C9-475D-9D55-CD42F4AC4666}"/>
                </a:ext>
              </a:extLst>
            </p:cNvPr>
            <p:cNvSpPr/>
            <p:nvPr/>
          </p:nvSpPr>
          <p:spPr>
            <a:xfrm>
              <a:off x="2993957" y="3429012"/>
              <a:ext cx="1499841" cy="243336"/>
            </a:xfrm>
            <a:prstGeom prst="ellipse">
              <a:avLst/>
            </a:prstGeom>
            <a:pattFill prst="wdUpDiag">
              <a:fgClr>
                <a:schemeClr val="accent5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</a:rPr>
                <a:t>LeakyRelu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E947191-F963-4475-8AD4-89990D90DABC}"/>
                </a:ext>
              </a:extLst>
            </p:cNvPr>
            <p:cNvCxnSpPr>
              <a:cxnSpLocks/>
              <a:stCxn id="169" idx="6"/>
              <a:endCxn id="171" idx="2"/>
            </p:cNvCxnSpPr>
            <p:nvPr/>
          </p:nvCxnSpPr>
          <p:spPr>
            <a:xfrm>
              <a:off x="4493798" y="3550680"/>
              <a:ext cx="276795" cy="42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A71DA30-1B57-40C7-AF80-BE9771D9A90C}"/>
                </a:ext>
              </a:extLst>
            </p:cNvPr>
            <p:cNvSpPr/>
            <p:nvPr/>
          </p:nvSpPr>
          <p:spPr>
            <a:xfrm>
              <a:off x="4770593" y="3433281"/>
              <a:ext cx="939813" cy="243336"/>
            </a:xfrm>
            <a:prstGeom prst="ellipse">
              <a:avLst/>
            </a:prstGeom>
            <a:pattFill prst="wdUpDiag">
              <a:fgClr>
                <a:schemeClr val="accent5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Exp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A74A61E-571F-4123-A9C4-170BF483E48E}"/>
                </a:ext>
              </a:extLst>
            </p:cNvPr>
            <p:cNvCxnSpPr>
              <a:cxnSpLocks/>
              <a:stCxn id="171" idx="6"/>
              <a:endCxn id="173" idx="2"/>
            </p:cNvCxnSpPr>
            <p:nvPr/>
          </p:nvCxnSpPr>
          <p:spPr>
            <a:xfrm flipV="1">
              <a:off x="5710407" y="3548728"/>
              <a:ext cx="349827" cy="6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D68E31A-70DE-4EBB-B509-CF28EF148EAC}"/>
                </a:ext>
              </a:extLst>
            </p:cNvPr>
            <p:cNvSpPr/>
            <p:nvPr/>
          </p:nvSpPr>
          <p:spPr>
            <a:xfrm>
              <a:off x="6060233" y="3427060"/>
              <a:ext cx="1322820" cy="243336"/>
            </a:xfrm>
            <a:prstGeom prst="ellipse">
              <a:avLst/>
            </a:prstGeom>
            <a:pattFill prst="dkHorz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</a:rPr>
                <a:t>AggSum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CA1A259C-4AFE-4BA5-A32F-5250F50DDD39}"/>
                </a:ext>
              </a:extLst>
            </p:cNvPr>
            <p:cNvSpPr/>
            <p:nvPr/>
          </p:nvSpPr>
          <p:spPr>
            <a:xfrm>
              <a:off x="7816964" y="3420838"/>
              <a:ext cx="670228" cy="243336"/>
            </a:xfrm>
            <a:prstGeom prst="ellipse">
              <a:avLst/>
            </a:prstGeom>
            <a:pattFill prst="wdUpDiag">
              <a:fgClr>
                <a:schemeClr val="accent5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</a:rPr>
                <a:t>Div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3C8B4CB-C427-40B1-8D32-3E852E372E40}"/>
                </a:ext>
              </a:extLst>
            </p:cNvPr>
            <p:cNvSpPr/>
            <p:nvPr/>
          </p:nvSpPr>
          <p:spPr>
            <a:xfrm>
              <a:off x="8828350" y="3422972"/>
              <a:ext cx="1033156" cy="243336"/>
            </a:xfrm>
            <a:prstGeom prst="ellipse">
              <a:avLst/>
            </a:prstGeom>
            <a:pattFill prst="wdUpDiag">
              <a:fgClr>
                <a:schemeClr val="accent5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</a:rPr>
                <a:t>Mul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368B893-9BEE-456F-84BD-C6220D7D0E0D}"/>
                </a:ext>
              </a:extLst>
            </p:cNvPr>
            <p:cNvSpPr/>
            <p:nvPr/>
          </p:nvSpPr>
          <p:spPr>
            <a:xfrm>
              <a:off x="7276842" y="3188473"/>
              <a:ext cx="212424" cy="13661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C29896B-4286-4EBB-9FFF-67840F8953A2}"/>
                </a:ext>
              </a:extLst>
            </p:cNvPr>
            <p:cNvCxnSpPr>
              <a:cxnSpLocks/>
              <a:stCxn id="174" idx="6"/>
              <a:endCxn id="175" idx="2"/>
            </p:cNvCxnSpPr>
            <p:nvPr/>
          </p:nvCxnSpPr>
          <p:spPr>
            <a:xfrm>
              <a:off x="8487192" y="3542506"/>
              <a:ext cx="341158" cy="2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31861F8-A4BB-4850-AE05-0C3972C6853E}"/>
                </a:ext>
              </a:extLst>
            </p:cNvPr>
            <p:cNvSpPr/>
            <p:nvPr/>
          </p:nvSpPr>
          <p:spPr>
            <a:xfrm>
              <a:off x="10134317" y="3420838"/>
              <a:ext cx="1322820" cy="243336"/>
            </a:xfrm>
            <a:prstGeom prst="ellipse">
              <a:avLst/>
            </a:prstGeom>
            <a:pattFill prst="dkHorz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</a:rPr>
                <a:t>AggSum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10D2BDF0-07C2-4A6A-9792-6E3282E26AE1}"/>
                </a:ext>
              </a:extLst>
            </p:cNvPr>
            <p:cNvCxnSpPr>
              <a:cxnSpLocks/>
              <a:stCxn id="175" idx="6"/>
              <a:endCxn id="178" idx="2"/>
            </p:cNvCxnSpPr>
            <p:nvPr/>
          </p:nvCxnSpPr>
          <p:spPr>
            <a:xfrm flipV="1">
              <a:off x="9861505" y="3542506"/>
              <a:ext cx="272811" cy="21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A01299E5-CFDA-4D58-87E2-5969BB5F379D}"/>
                </a:ext>
              </a:extLst>
            </p:cNvPr>
            <p:cNvCxnSpPr>
              <a:cxnSpLocks/>
              <a:stCxn id="178" idx="6"/>
              <a:endCxn id="181" idx="1"/>
            </p:cNvCxnSpPr>
            <p:nvPr/>
          </p:nvCxnSpPr>
          <p:spPr>
            <a:xfrm>
              <a:off x="11457136" y="3542506"/>
              <a:ext cx="3636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DDD8624-3C7F-4DDA-91C6-528AFFC85B40}"/>
                </a:ext>
              </a:extLst>
            </p:cNvPr>
            <p:cNvSpPr/>
            <p:nvPr/>
          </p:nvSpPr>
          <p:spPr>
            <a:xfrm>
              <a:off x="11820779" y="3474200"/>
              <a:ext cx="212424" cy="13661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7FE43E56-9A9F-4CBF-95DD-062DA004C7FE}"/>
                </a:ext>
              </a:extLst>
            </p:cNvPr>
            <p:cNvCxnSpPr>
              <a:cxnSpLocks/>
              <a:stCxn id="176" idx="3"/>
              <a:endCxn id="175" idx="0"/>
            </p:cNvCxnSpPr>
            <p:nvPr/>
          </p:nvCxnSpPr>
          <p:spPr>
            <a:xfrm>
              <a:off x="7489265" y="3256779"/>
              <a:ext cx="1855663" cy="16619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or: Elbow 182">
              <a:extLst>
                <a:ext uri="{FF2B5EF4-FFF2-40B4-BE49-F238E27FC236}">
                  <a16:creationId xmlns:a16="http://schemas.microsoft.com/office/drawing/2014/main" id="{DE8379AC-2765-487B-BE83-ED4611B6C302}"/>
                </a:ext>
              </a:extLst>
            </p:cNvPr>
            <p:cNvCxnSpPr>
              <a:cxnSpLocks/>
              <a:stCxn id="171" idx="4"/>
              <a:endCxn id="174" idx="4"/>
            </p:cNvCxnSpPr>
            <p:nvPr/>
          </p:nvCxnSpPr>
          <p:spPr>
            <a:xfrm rot="5400000" flipH="1" flipV="1">
              <a:off x="6690067" y="2214607"/>
              <a:ext cx="12443" cy="2911577"/>
            </a:xfrm>
            <a:prstGeom prst="bentConnector3">
              <a:avLst>
                <a:gd name="adj1" fmla="val -1207161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0A2608D9-83E3-4819-B42F-12F09B958335}"/>
                </a:ext>
              </a:extLst>
            </p:cNvPr>
            <p:cNvCxnSpPr>
              <a:cxnSpLocks/>
              <a:stCxn id="173" idx="6"/>
              <a:endCxn id="174" idx="2"/>
            </p:cNvCxnSpPr>
            <p:nvPr/>
          </p:nvCxnSpPr>
          <p:spPr>
            <a:xfrm flipV="1">
              <a:off x="7383053" y="3542506"/>
              <a:ext cx="433911" cy="6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3543195-5D2B-470D-B92F-A563D4C49646}"/>
                </a:ext>
              </a:extLst>
            </p:cNvPr>
            <p:cNvSpPr txBox="1"/>
            <p:nvPr/>
          </p:nvSpPr>
          <p:spPr>
            <a:xfrm>
              <a:off x="3428095" y="4025950"/>
              <a:ext cx="6408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Computational Graph of GAT Annotated with Graph Type</a:t>
              </a:r>
              <a:endParaRPr lang="zh-CN" altLang="en-US" dirty="0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91F77BB-E93D-4816-9956-2D19BDAD2EC9}"/>
              </a:ext>
            </a:extLst>
          </p:cNvPr>
          <p:cNvGrpSpPr/>
          <p:nvPr/>
        </p:nvGrpSpPr>
        <p:grpSpPr>
          <a:xfrm>
            <a:off x="937176" y="4815104"/>
            <a:ext cx="11191963" cy="1721751"/>
            <a:chOff x="937176" y="4815104"/>
            <a:chExt cx="11191963" cy="1721751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BCB214C-D30D-4D8A-B9BB-F4EAA0CC39D1}"/>
                </a:ext>
              </a:extLst>
            </p:cNvPr>
            <p:cNvSpPr/>
            <p:nvPr/>
          </p:nvSpPr>
          <p:spPr>
            <a:xfrm>
              <a:off x="955490" y="5768933"/>
              <a:ext cx="1259423" cy="233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b="1" dirty="0">
                  <a:solidFill>
                    <a:schemeClr val="tx1"/>
                  </a:solidFill>
                </a:rPr>
                <a:t>Tensor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C94A050-E851-4903-BF9D-4DD1767E95DD}"/>
                </a:ext>
              </a:extLst>
            </p:cNvPr>
            <p:cNvGrpSpPr/>
            <p:nvPr/>
          </p:nvGrpSpPr>
          <p:grpSpPr>
            <a:xfrm>
              <a:off x="3460061" y="5768933"/>
              <a:ext cx="1437062" cy="233087"/>
              <a:chOff x="4453933" y="6267846"/>
              <a:chExt cx="1385143" cy="354724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AA3E1C65-2B0E-4277-8DFB-FA41786AE4AB}"/>
                  </a:ext>
                </a:extLst>
              </p:cNvPr>
              <p:cNvSpPr/>
              <p:nvPr/>
            </p:nvSpPr>
            <p:spPr>
              <a:xfrm>
                <a:off x="4497131" y="6314298"/>
                <a:ext cx="438943" cy="265150"/>
              </a:xfrm>
              <a:prstGeom prst="ellipse">
                <a:avLst/>
              </a:prstGeom>
              <a:pattFill prst="dkHorz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5ADA4D99-4566-4A17-8F0C-77DA9D030817}"/>
                  </a:ext>
                </a:extLst>
              </p:cNvPr>
              <p:cNvSpPr/>
              <p:nvPr/>
            </p:nvSpPr>
            <p:spPr>
              <a:xfrm>
                <a:off x="4453933" y="6267846"/>
                <a:ext cx="1385143" cy="3547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>
                    <a:solidFill>
                      <a:schemeClr val="tx1"/>
                    </a:solidFill>
                  </a:rPr>
                  <a:t> A-type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1BC2762-183D-4C79-8B72-F9F4B1241AD7}"/>
                </a:ext>
              </a:extLst>
            </p:cNvPr>
            <p:cNvGrpSpPr/>
            <p:nvPr/>
          </p:nvGrpSpPr>
          <p:grpSpPr>
            <a:xfrm>
              <a:off x="6264061" y="5764884"/>
              <a:ext cx="1437062" cy="233088"/>
              <a:chOff x="6198078" y="6267843"/>
              <a:chExt cx="1385143" cy="354725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68D4145F-E8F1-42A7-A608-4FE79A56C9B6}"/>
                  </a:ext>
                </a:extLst>
              </p:cNvPr>
              <p:cNvSpPr/>
              <p:nvPr/>
            </p:nvSpPr>
            <p:spPr>
              <a:xfrm>
                <a:off x="6266674" y="6314296"/>
                <a:ext cx="438943" cy="265150"/>
              </a:xfrm>
              <a:prstGeom prst="ellips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412EEC1-E837-4A7E-A764-B098DE5A35B1}"/>
                  </a:ext>
                </a:extLst>
              </p:cNvPr>
              <p:cNvSpPr/>
              <p:nvPr/>
            </p:nvSpPr>
            <p:spPr>
              <a:xfrm>
                <a:off x="6198078" y="6267843"/>
                <a:ext cx="1385143" cy="354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b="1" dirty="0">
                    <a:solidFill>
                      <a:schemeClr val="tx1"/>
                    </a:solidFill>
                  </a:rPr>
                  <a:t> E-type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89E3752-CBBF-4720-8526-14507179082E}"/>
                </a:ext>
              </a:extLst>
            </p:cNvPr>
            <p:cNvSpPr/>
            <p:nvPr/>
          </p:nvSpPr>
          <p:spPr>
            <a:xfrm>
              <a:off x="964073" y="5794308"/>
              <a:ext cx="204749" cy="207901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E1FE1F8D-9B72-4CFE-94E3-FAEA9FA42697}"/>
                </a:ext>
              </a:extLst>
            </p:cNvPr>
            <p:cNvGrpSpPr/>
            <p:nvPr/>
          </p:nvGrpSpPr>
          <p:grpSpPr>
            <a:xfrm>
              <a:off x="937176" y="4815104"/>
              <a:ext cx="11191963" cy="1195766"/>
              <a:chOff x="791727" y="5337988"/>
              <a:chExt cx="11224638" cy="1799751"/>
            </a:xfrm>
          </p:grpSpPr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A238F791-3F24-4581-A486-FCB7AFACEE6A}"/>
                  </a:ext>
                </a:extLst>
              </p:cNvPr>
              <p:cNvSpPr/>
              <p:nvPr/>
            </p:nvSpPr>
            <p:spPr>
              <a:xfrm>
                <a:off x="7786608" y="5531470"/>
                <a:ext cx="3793503" cy="752826"/>
              </a:xfrm>
              <a:prstGeom prst="roundRect">
                <a:avLst>
                  <a:gd name="adj" fmla="val 281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AFE8E781-FC0A-48C2-8380-8F21C5F05990}"/>
                  </a:ext>
                </a:extLst>
              </p:cNvPr>
              <p:cNvSpPr/>
              <p:nvPr/>
            </p:nvSpPr>
            <p:spPr>
              <a:xfrm>
                <a:off x="1356145" y="5543892"/>
                <a:ext cx="5547441" cy="752826"/>
              </a:xfrm>
              <a:prstGeom prst="roundRect">
                <a:avLst>
                  <a:gd name="adj" fmla="val 2810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E96B1E2-E0E1-46B6-B476-339A4B3837D2}"/>
                  </a:ext>
                </a:extLst>
              </p:cNvPr>
              <p:cNvSpPr/>
              <p:nvPr/>
            </p:nvSpPr>
            <p:spPr>
              <a:xfrm>
                <a:off x="810094" y="5620142"/>
                <a:ext cx="204749" cy="207901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FF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B686805-0437-4288-AE3E-5A5923C8037E}"/>
                  </a:ext>
                </a:extLst>
              </p:cNvPr>
              <p:cNvSpPr/>
              <p:nvPr/>
            </p:nvSpPr>
            <p:spPr>
              <a:xfrm>
                <a:off x="1480805" y="5724093"/>
                <a:ext cx="905859" cy="370321"/>
              </a:xfrm>
              <a:prstGeom prst="ellips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Add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654B22F5-7B1B-489F-A43D-8D231EF24E6F}"/>
                  </a:ext>
                </a:extLst>
              </p:cNvPr>
              <p:cNvCxnSpPr>
                <a:cxnSpLocks/>
                <a:stCxn id="209" idx="3"/>
                <a:endCxn id="210" idx="1"/>
              </p:cNvCxnSpPr>
              <p:nvPr/>
            </p:nvCxnSpPr>
            <p:spPr>
              <a:xfrm>
                <a:off x="1014843" y="5724093"/>
                <a:ext cx="598622" cy="542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876BAA24-6EF2-403B-BE5E-03E2B519E940}"/>
                  </a:ext>
                </a:extLst>
              </p:cNvPr>
              <p:cNvSpPr/>
              <p:nvPr/>
            </p:nvSpPr>
            <p:spPr>
              <a:xfrm>
                <a:off x="791727" y="6027246"/>
                <a:ext cx="204749" cy="207901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FF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25A2C71C-947B-47D7-B33B-045069BE5182}"/>
                  </a:ext>
                </a:extLst>
              </p:cNvPr>
              <p:cNvCxnSpPr>
                <a:cxnSpLocks/>
                <a:stCxn id="212" idx="3"/>
                <a:endCxn id="210" idx="3"/>
              </p:cNvCxnSpPr>
              <p:nvPr/>
            </p:nvCxnSpPr>
            <p:spPr>
              <a:xfrm flipV="1">
                <a:off x="996476" y="6040182"/>
                <a:ext cx="616989" cy="910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51B6F957-8F8F-4E87-92EC-BC348B8B0277}"/>
                  </a:ext>
                </a:extLst>
              </p:cNvPr>
              <p:cNvCxnSpPr>
                <a:cxnSpLocks/>
                <a:stCxn id="210" idx="6"/>
              </p:cNvCxnSpPr>
              <p:nvPr/>
            </p:nvCxnSpPr>
            <p:spPr>
              <a:xfrm>
                <a:off x="2386664" y="5909253"/>
                <a:ext cx="26679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D2AF8181-C11B-490B-93B2-912E0DF2459A}"/>
                  </a:ext>
                </a:extLst>
              </p:cNvPr>
              <p:cNvSpPr/>
              <p:nvPr/>
            </p:nvSpPr>
            <p:spPr>
              <a:xfrm>
                <a:off x="2653459" y="5717598"/>
                <a:ext cx="1445654" cy="370321"/>
              </a:xfrm>
              <a:prstGeom prst="ellips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solidFill>
                      <a:schemeClr val="tx1"/>
                    </a:solidFill>
                  </a:rPr>
                  <a:t>LeakyRelu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BE82A93E-60F7-4061-A3CA-B89FB135CB11}"/>
                  </a:ext>
                </a:extLst>
              </p:cNvPr>
              <p:cNvCxnSpPr>
                <a:cxnSpLocks/>
                <a:stCxn id="215" idx="6"/>
                <a:endCxn id="217" idx="2"/>
              </p:cNvCxnSpPr>
              <p:nvPr/>
            </p:nvCxnSpPr>
            <p:spPr>
              <a:xfrm>
                <a:off x="4099113" y="5902759"/>
                <a:ext cx="266795" cy="64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73019D20-A5CA-45CF-9A79-09F30C4CAF4C}"/>
                  </a:ext>
                </a:extLst>
              </p:cNvPr>
              <p:cNvSpPr/>
              <p:nvPr/>
            </p:nvSpPr>
            <p:spPr>
              <a:xfrm>
                <a:off x="4365908" y="5724095"/>
                <a:ext cx="905859" cy="370321"/>
              </a:xfrm>
              <a:prstGeom prst="ellips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</a:rPr>
                  <a:t>Exp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30091362-FAD8-4527-AA44-CA9FA34B4C1B}"/>
                  </a:ext>
                </a:extLst>
              </p:cNvPr>
              <p:cNvCxnSpPr>
                <a:cxnSpLocks/>
                <a:stCxn id="217" idx="6"/>
                <a:endCxn id="219" idx="2"/>
              </p:cNvCxnSpPr>
              <p:nvPr/>
            </p:nvCxnSpPr>
            <p:spPr>
              <a:xfrm flipV="1">
                <a:off x="5271767" y="5900204"/>
                <a:ext cx="266795" cy="90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AB5E155-F007-47D7-BAC3-81AFF0C3FD3E}"/>
                  </a:ext>
                </a:extLst>
              </p:cNvPr>
              <p:cNvSpPr/>
              <p:nvPr/>
            </p:nvSpPr>
            <p:spPr>
              <a:xfrm>
                <a:off x="5538562" y="5715043"/>
                <a:ext cx="1275028" cy="370321"/>
              </a:xfrm>
              <a:prstGeom prst="ellipse">
                <a:avLst/>
              </a:prstGeom>
              <a:pattFill prst="dkHorz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solidFill>
                      <a:schemeClr val="tx1"/>
                    </a:solidFill>
                  </a:rPr>
                  <a:t>AggSum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9D5C549A-8A88-40B4-8A7C-B4FDD6319565}"/>
                  </a:ext>
                </a:extLst>
              </p:cNvPr>
              <p:cNvCxnSpPr>
                <a:cxnSpLocks/>
                <a:stCxn id="219" idx="6"/>
                <a:endCxn id="231" idx="1"/>
              </p:cNvCxnSpPr>
              <p:nvPr/>
            </p:nvCxnSpPr>
            <p:spPr>
              <a:xfrm flipV="1">
                <a:off x="6813590" y="5885239"/>
                <a:ext cx="617770" cy="149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EAD78774-C4BB-440F-AAEC-9372E288F4AC}"/>
                  </a:ext>
                </a:extLst>
              </p:cNvPr>
              <p:cNvSpPr/>
              <p:nvPr/>
            </p:nvSpPr>
            <p:spPr>
              <a:xfrm>
                <a:off x="7952453" y="5691612"/>
                <a:ext cx="646014" cy="370321"/>
              </a:xfrm>
              <a:prstGeom prst="ellips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solidFill>
                      <a:schemeClr val="tx1"/>
                    </a:solidFill>
                  </a:rPr>
                  <a:t>Div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2" name="Connector: Elbow 221">
                <a:extLst>
                  <a:ext uri="{FF2B5EF4-FFF2-40B4-BE49-F238E27FC236}">
                    <a16:creationId xmlns:a16="http://schemas.microsoft.com/office/drawing/2014/main" id="{0B887606-B358-47C3-9AC9-5CA953E660C3}"/>
                  </a:ext>
                </a:extLst>
              </p:cNvPr>
              <p:cNvCxnSpPr>
                <a:cxnSpLocks/>
                <a:stCxn id="217" idx="4"/>
                <a:endCxn id="230" idx="1"/>
              </p:cNvCxnSpPr>
              <p:nvPr/>
            </p:nvCxnSpPr>
            <p:spPr>
              <a:xfrm rot="16200000" flipH="1">
                <a:off x="5970842" y="4942411"/>
                <a:ext cx="313946" cy="261795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FF21F7C-E9D1-4EED-AEA1-72DDFCDF571C}"/>
                  </a:ext>
                </a:extLst>
              </p:cNvPr>
              <p:cNvSpPr/>
              <p:nvPr/>
            </p:nvSpPr>
            <p:spPr>
              <a:xfrm>
                <a:off x="8927299" y="5694860"/>
                <a:ext cx="995829" cy="370321"/>
              </a:xfrm>
              <a:prstGeom prst="ellipse">
                <a:avLst/>
              </a:prstGeom>
              <a:pattFill prst="wdUpDiag">
                <a:fgClr>
                  <a:schemeClr val="accent5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solidFill>
                      <a:schemeClr val="tx1"/>
                    </a:solidFill>
                  </a:rPr>
                  <a:t>Mul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586A4A5-6586-40F6-A85A-13F956862294}"/>
                  </a:ext>
                </a:extLst>
              </p:cNvPr>
              <p:cNvSpPr/>
              <p:nvPr/>
            </p:nvSpPr>
            <p:spPr>
              <a:xfrm>
                <a:off x="7431845" y="5337988"/>
                <a:ext cx="204749" cy="207901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3EF1C0FB-2012-4A1F-80FA-51BDAA626E14}"/>
                  </a:ext>
                </a:extLst>
              </p:cNvPr>
              <p:cNvCxnSpPr>
                <a:cxnSpLocks/>
                <a:stCxn id="221" idx="6"/>
                <a:endCxn id="223" idx="2"/>
              </p:cNvCxnSpPr>
              <p:nvPr/>
            </p:nvCxnSpPr>
            <p:spPr>
              <a:xfrm>
                <a:off x="8598467" y="5876773"/>
                <a:ext cx="328832" cy="32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FBBBCDCC-9E63-4AA8-96AA-16A57CF264F6}"/>
                  </a:ext>
                </a:extLst>
              </p:cNvPr>
              <p:cNvSpPr/>
              <p:nvPr/>
            </p:nvSpPr>
            <p:spPr>
              <a:xfrm>
                <a:off x="10186083" y="5691612"/>
                <a:ext cx="1275028" cy="370321"/>
              </a:xfrm>
              <a:prstGeom prst="ellipse">
                <a:avLst/>
              </a:prstGeom>
              <a:pattFill prst="dkHorz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solidFill>
                      <a:schemeClr val="tx1"/>
                    </a:solidFill>
                  </a:rPr>
                  <a:t>AggSum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DBED9402-A045-4B31-8D7C-3CA6717D5A20}"/>
                  </a:ext>
                </a:extLst>
              </p:cNvPr>
              <p:cNvCxnSpPr>
                <a:cxnSpLocks/>
                <a:stCxn id="223" idx="6"/>
                <a:endCxn id="226" idx="2"/>
              </p:cNvCxnSpPr>
              <p:nvPr/>
            </p:nvCxnSpPr>
            <p:spPr>
              <a:xfrm flipV="1">
                <a:off x="9923128" y="5876773"/>
                <a:ext cx="262955" cy="324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20BC4F0D-04EC-4180-A960-3CD70BA61BB6}"/>
                  </a:ext>
                </a:extLst>
              </p:cNvPr>
              <p:cNvCxnSpPr>
                <a:cxnSpLocks/>
                <a:stCxn id="226" idx="6"/>
                <a:endCxn id="229" idx="1"/>
              </p:cNvCxnSpPr>
              <p:nvPr/>
            </p:nvCxnSpPr>
            <p:spPr>
              <a:xfrm>
                <a:off x="11461111" y="5876773"/>
                <a:ext cx="35050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79CFA0FC-411C-4E1F-B400-71D6555A3804}"/>
                  </a:ext>
                </a:extLst>
              </p:cNvPr>
              <p:cNvSpPr/>
              <p:nvPr/>
            </p:nvSpPr>
            <p:spPr>
              <a:xfrm>
                <a:off x="11811616" y="5772822"/>
                <a:ext cx="204749" cy="207901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2B5D011-79FC-46CA-9BFB-D9FD94B1012B}"/>
                  </a:ext>
                </a:extLst>
              </p:cNvPr>
              <p:cNvSpPr/>
              <p:nvPr/>
            </p:nvSpPr>
            <p:spPr>
              <a:xfrm>
                <a:off x="7436793" y="6304411"/>
                <a:ext cx="204749" cy="207901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EDBCA4E-6D11-4F8C-AFD5-9683919BFD50}"/>
                  </a:ext>
                </a:extLst>
              </p:cNvPr>
              <p:cNvSpPr/>
              <p:nvPr/>
            </p:nvSpPr>
            <p:spPr>
              <a:xfrm>
                <a:off x="7431360" y="5781288"/>
                <a:ext cx="204749" cy="207901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FFD31E06-FE23-49D0-8FDD-12653DD08C57}"/>
                  </a:ext>
                </a:extLst>
              </p:cNvPr>
              <p:cNvCxnSpPr>
                <a:cxnSpLocks/>
                <a:stCxn id="231" idx="3"/>
                <a:endCxn id="221" idx="2"/>
              </p:cNvCxnSpPr>
              <p:nvPr/>
            </p:nvCxnSpPr>
            <p:spPr>
              <a:xfrm flipV="1">
                <a:off x="7636109" y="5876773"/>
                <a:ext cx="316344" cy="84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nector: Elbow 232">
                <a:extLst>
                  <a:ext uri="{FF2B5EF4-FFF2-40B4-BE49-F238E27FC236}">
                    <a16:creationId xmlns:a16="http://schemas.microsoft.com/office/drawing/2014/main" id="{C69ECED2-7ED1-4209-BF94-1007F1BDA478}"/>
                  </a:ext>
                </a:extLst>
              </p:cNvPr>
              <p:cNvCxnSpPr>
                <a:cxnSpLocks/>
                <a:stCxn id="224" idx="3"/>
                <a:endCxn id="223" idx="0"/>
              </p:cNvCxnSpPr>
              <p:nvPr/>
            </p:nvCxnSpPr>
            <p:spPr>
              <a:xfrm>
                <a:off x="7636594" y="5441939"/>
                <a:ext cx="1788620" cy="252921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nector: Elbow 233">
                <a:extLst>
                  <a:ext uri="{FF2B5EF4-FFF2-40B4-BE49-F238E27FC236}">
                    <a16:creationId xmlns:a16="http://schemas.microsoft.com/office/drawing/2014/main" id="{CDC2A82F-C99D-40CF-B897-DFE9CFC01517}"/>
                  </a:ext>
                </a:extLst>
              </p:cNvPr>
              <p:cNvCxnSpPr>
                <a:cxnSpLocks/>
                <a:stCxn id="230" idx="3"/>
                <a:endCxn id="221" idx="4"/>
              </p:cNvCxnSpPr>
              <p:nvPr/>
            </p:nvCxnSpPr>
            <p:spPr>
              <a:xfrm flipV="1">
                <a:off x="7641542" y="6061933"/>
                <a:ext cx="633918" cy="346429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478F4A65-52CE-43D4-9E69-7CC48CFE1757}"/>
                  </a:ext>
                </a:extLst>
              </p:cNvPr>
              <p:cNvGrpSpPr/>
              <p:nvPr/>
            </p:nvGrpSpPr>
            <p:grpSpPr>
              <a:xfrm>
                <a:off x="9115893" y="6783015"/>
                <a:ext cx="1787956" cy="354724"/>
                <a:chOff x="12919515" y="6084184"/>
                <a:chExt cx="1787956" cy="354724"/>
              </a:xfrm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510F8DFB-316A-46A0-B559-A571063B482A}"/>
                    </a:ext>
                  </a:extLst>
                </p:cNvPr>
                <p:cNvSpPr/>
                <p:nvPr/>
              </p:nvSpPr>
              <p:spPr>
                <a:xfrm>
                  <a:off x="12919515" y="6084184"/>
                  <a:ext cx="1787956" cy="3547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zh-CN" b="1" dirty="0">
                      <a:solidFill>
                        <a:schemeClr val="tx1"/>
                      </a:solidFill>
                    </a:rPr>
                    <a:t> Fused Op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Rectangle: Rounded Corners 240">
                  <a:extLst>
                    <a:ext uri="{FF2B5EF4-FFF2-40B4-BE49-F238E27FC236}">
                      <a16:creationId xmlns:a16="http://schemas.microsoft.com/office/drawing/2014/main" id="{A8DEA4B7-6753-4231-8FF5-C122BEC5F162}"/>
                    </a:ext>
                  </a:extLst>
                </p:cNvPr>
                <p:cNvSpPr/>
                <p:nvPr/>
              </p:nvSpPr>
              <p:spPr>
                <a:xfrm>
                  <a:off x="12946097" y="6148411"/>
                  <a:ext cx="453189" cy="23814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16543C8D-C570-4731-AA9A-EF9D25E31CB4}"/>
                </a:ext>
              </a:extLst>
            </p:cNvPr>
            <p:cNvSpPr txBox="1"/>
            <p:nvPr/>
          </p:nvSpPr>
          <p:spPr>
            <a:xfrm>
              <a:off x="4651357" y="6167523"/>
              <a:ext cx="3747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Fused Computational Graph of GAT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0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E799-C8EE-4E75-84BE-90804B31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GAT Backward Graph</a:t>
            </a:r>
            <a:endParaRPr lang="zh-CN" alt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20DC2B0-6E28-4B6C-A2C8-9E1E08D14612}"/>
              </a:ext>
            </a:extLst>
          </p:cNvPr>
          <p:cNvSpPr/>
          <p:nvPr/>
        </p:nvSpPr>
        <p:spPr>
          <a:xfrm>
            <a:off x="1354251" y="2297898"/>
            <a:ext cx="10058050" cy="3391128"/>
          </a:xfrm>
          <a:prstGeom prst="roundRect">
            <a:avLst>
              <a:gd name="adj" fmla="val 397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0CF02E-DE5E-40CD-88E3-C6C7A4345AC5}"/>
              </a:ext>
            </a:extLst>
          </p:cNvPr>
          <p:cNvSpPr/>
          <p:nvPr/>
        </p:nvSpPr>
        <p:spPr>
          <a:xfrm>
            <a:off x="1090181" y="2913859"/>
            <a:ext cx="204749" cy="20537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3BA8365-8853-4B7F-9371-7AAB0E7A1367}"/>
              </a:ext>
            </a:extLst>
          </p:cNvPr>
          <p:cNvSpPr/>
          <p:nvPr/>
        </p:nvSpPr>
        <p:spPr>
          <a:xfrm>
            <a:off x="3776499" y="3320949"/>
            <a:ext cx="639064" cy="365825"/>
          </a:xfrm>
          <a:prstGeom prst="ellipse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Div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1BAA438-2E8A-480C-8B26-1CE65B156828}"/>
              </a:ext>
            </a:extLst>
          </p:cNvPr>
          <p:cNvCxnSpPr>
            <a:cxnSpLocks/>
            <a:stCxn id="82" idx="6"/>
            <a:endCxn id="87" idx="2"/>
          </p:cNvCxnSpPr>
          <p:nvPr/>
        </p:nvCxnSpPr>
        <p:spPr>
          <a:xfrm>
            <a:off x="4415563" y="3503862"/>
            <a:ext cx="383112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48C04699-B431-4BF5-B59D-8239EA5EEB6B}"/>
              </a:ext>
            </a:extLst>
          </p:cNvPr>
          <p:cNvSpPr/>
          <p:nvPr/>
        </p:nvSpPr>
        <p:spPr>
          <a:xfrm>
            <a:off x="5880109" y="1864618"/>
            <a:ext cx="204749" cy="205377"/>
          </a:xfrm>
          <a:prstGeom prst="rect">
            <a:avLst/>
          </a:prstGeom>
          <a:pattFill prst="pct5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35D644-E503-42C6-8A91-FC8AEAA88A39}"/>
              </a:ext>
            </a:extLst>
          </p:cNvPr>
          <p:cNvSpPr/>
          <p:nvPr/>
        </p:nvSpPr>
        <p:spPr>
          <a:xfrm>
            <a:off x="171359" y="3396212"/>
            <a:ext cx="204749" cy="205377"/>
          </a:xfrm>
          <a:prstGeom prst="rect">
            <a:avLst/>
          </a:prstGeom>
          <a:pattFill prst="pct5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B1F127D-19A0-45FF-8B42-3A3CDEDC816D}"/>
              </a:ext>
            </a:extLst>
          </p:cNvPr>
          <p:cNvSpPr/>
          <p:nvPr/>
        </p:nvSpPr>
        <p:spPr>
          <a:xfrm>
            <a:off x="5071632" y="2063556"/>
            <a:ext cx="204749" cy="205377"/>
          </a:xfrm>
          <a:prstGeom prst="rect">
            <a:avLst/>
          </a:prstGeom>
          <a:pattFill prst="pct5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95064CE-83BF-4B2F-973C-5F3F46B58213}"/>
              </a:ext>
            </a:extLst>
          </p:cNvPr>
          <p:cNvSpPr/>
          <p:nvPr/>
        </p:nvSpPr>
        <p:spPr>
          <a:xfrm>
            <a:off x="4798675" y="3320949"/>
            <a:ext cx="762407" cy="365825"/>
          </a:xfrm>
          <a:prstGeom prst="ellipse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Mul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3DE7229-8363-48A3-888C-E799E3531594}"/>
              </a:ext>
            </a:extLst>
          </p:cNvPr>
          <p:cNvCxnSpPr>
            <a:cxnSpLocks/>
            <a:stCxn id="87" idx="6"/>
            <a:endCxn id="89" idx="2"/>
          </p:cNvCxnSpPr>
          <p:nvPr/>
        </p:nvCxnSpPr>
        <p:spPr>
          <a:xfrm>
            <a:off x="5561082" y="3503862"/>
            <a:ext cx="202075" cy="5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D0216DCB-8AB1-4809-BCFC-93551C4E93E2}"/>
              </a:ext>
            </a:extLst>
          </p:cNvPr>
          <p:cNvSpPr/>
          <p:nvPr/>
        </p:nvSpPr>
        <p:spPr>
          <a:xfrm>
            <a:off x="5763157" y="3321004"/>
            <a:ext cx="1245866" cy="365825"/>
          </a:xfrm>
          <a:prstGeom prst="ellipse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Mul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7EB8184-521E-48A0-89AD-BD415FC4DECF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>
            <a:off x="7009023" y="3503917"/>
            <a:ext cx="19227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B2E185B2-32EA-4F8A-B370-8EC8B364427A}"/>
              </a:ext>
            </a:extLst>
          </p:cNvPr>
          <p:cNvSpPr/>
          <p:nvPr/>
        </p:nvSpPr>
        <p:spPr>
          <a:xfrm>
            <a:off x="7201293" y="3321004"/>
            <a:ext cx="792317" cy="365825"/>
          </a:xfrm>
          <a:prstGeom prst="ellipse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Add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BD05498-5C2E-40A0-9F55-8EE7A438F88C}"/>
              </a:ext>
            </a:extLst>
          </p:cNvPr>
          <p:cNvSpPr/>
          <p:nvPr/>
        </p:nvSpPr>
        <p:spPr>
          <a:xfrm>
            <a:off x="3770396" y="4345326"/>
            <a:ext cx="724570" cy="365825"/>
          </a:xfrm>
          <a:prstGeom prst="ellipse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Mul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3E7C5C3-6914-4798-A59A-9273D2006F73}"/>
              </a:ext>
            </a:extLst>
          </p:cNvPr>
          <p:cNvCxnSpPr>
            <a:cxnSpLocks/>
            <a:stCxn id="92" idx="6"/>
            <a:endCxn id="91" idx="4"/>
          </p:cNvCxnSpPr>
          <p:nvPr/>
        </p:nvCxnSpPr>
        <p:spPr>
          <a:xfrm flipV="1">
            <a:off x="4494966" y="3686829"/>
            <a:ext cx="3102486" cy="841410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D5C2F72-389E-4649-AFBC-59E67EC44252}"/>
              </a:ext>
            </a:extLst>
          </p:cNvPr>
          <p:cNvCxnSpPr>
            <a:cxnSpLocks/>
            <a:stCxn id="84" idx="3"/>
            <a:endCxn id="96" idx="0"/>
          </p:cNvCxnSpPr>
          <p:nvPr/>
        </p:nvCxnSpPr>
        <p:spPr>
          <a:xfrm>
            <a:off x="6084858" y="1967307"/>
            <a:ext cx="2543449" cy="1351591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B7F9D2F-DD0C-4DD7-995D-1695B9E3F663}"/>
              </a:ext>
            </a:extLst>
          </p:cNvPr>
          <p:cNvCxnSpPr>
            <a:cxnSpLocks/>
            <a:stCxn id="91" idx="6"/>
            <a:endCxn id="96" idx="2"/>
          </p:cNvCxnSpPr>
          <p:nvPr/>
        </p:nvCxnSpPr>
        <p:spPr>
          <a:xfrm flipV="1">
            <a:off x="7993610" y="3501811"/>
            <a:ext cx="276426" cy="210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14A0658F-D24D-4819-B620-EAD43F6E0757}"/>
              </a:ext>
            </a:extLst>
          </p:cNvPr>
          <p:cNvSpPr/>
          <p:nvPr/>
        </p:nvSpPr>
        <p:spPr>
          <a:xfrm>
            <a:off x="8270036" y="3318898"/>
            <a:ext cx="716542" cy="365825"/>
          </a:xfrm>
          <a:prstGeom prst="ellipse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Mul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CB32436-0383-4EF9-AE92-D36CF4478388}"/>
              </a:ext>
            </a:extLst>
          </p:cNvPr>
          <p:cNvCxnSpPr>
            <a:cxnSpLocks/>
            <a:stCxn id="96" idx="6"/>
            <a:endCxn id="98" idx="2"/>
          </p:cNvCxnSpPr>
          <p:nvPr/>
        </p:nvCxnSpPr>
        <p:spPr>
          <a:xfrm>
            <a:off x="8986578" y="3501811"/>
            <a:ext cx="214940" cy="214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6734A72D-F5A2-4294-905C-DB4EB829D997}"/>
              </a:ext>
            </a:extLst>
          </p:cNvPr>
          <p:cNvSpPr/>
          <p:nvPr/>
        </p:nvSpPr>
        <p:spPr>
          <a:xfrm>
            <a:off x="9201518" y="3321043"/>
            <a:ext cx="716542" cy="365825"/>
          </a:xfrm>
          <a:prstGeom prst="ellipse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Mul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30F1EF4-07C5-4D60-B9BC-8897396648C8}"/>
              </a:ext>
            </a:extLst>
          </p:cNvPr>
          <p:cNvSpPr/>
          <p:nvPr/>
        </p:nvSpPr>
        <p:spPr>
          <a:xfrm>
            <a:off x="6137033" y="5234931"/>
            <a:ext cx="2533233" cy="365825"/>
          </a:xfrm>
          <a:prstGeom prst="ellipse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BackwardLeakyRelu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9B5121B-629A-4D3A-B3E4-76D660C1131B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3753947" y="5411349"/>
            <a:ext cx="2383086" cy="649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FAA5DC17-65F7-4F7D-B020-416C3EE21018}"/>
              </a:ext>
            </a:extLst>
          </p:cNvPr>
          <p:cNvCxnSpPr>
            <a:cxnSpLocks/>
            <a:stCxn id="99" idx="6"/>
            <a:endCxn id="98" idx="4"/>
          </p:cNvCxnSpPr>
          <p:nvPr/>
        </p:nvCxnSpPr>
        <p:spPr>
          <a:xfrm flipV="1">
            <a:off x="8670266" y="3686868"/>
            <a:ext cx="889523" cy="1730976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F002D91-85DF-49DA-B60A-0AAC58D197FF}"/>
              </a:ext>
            </a:extLst>
          </p:cNvPr>
          <p:cNvCxnSpPr>
            <a:cxnSpLocks/>
            <a:stCxn id="98" idx="6"/>
            <a:endCxn id="103" idx="2"/>
          </p:cNvCxnSpPr>
          <p:nvPr/>
        </p:nvCxnSpPr>
        <p:spPr>
          <a:xfrm flipV="1">
            <a:off x="9918060" y="3208339"/>
            <a:ext cx="192712" cy="29561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97D37E7D-EF24-4665-872C-83703D4B20AC}"/>
              </a:ext>
            </a:extLst>
          </p:cNvPr>
          <p:cNvSpPr/>
          <p:nvPr/>
        </p:nvSpPr>
        <p:spPr>
          <a:xfrm>
            <a:off x="10110772" y="3025426"/>
            <a:ext cx="1241233" cy="365825"/>
          </a:xfrm>
          <a:prstGeom prst="ellipse">
            <a:avLst/>
          </a:prstGeom>
          <a:pattFill prst="dkHorz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AggSum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CBBF82-0E3A-4E25-87F3-507970508062}"/>
              </a:ext>
            </a:extLst>
          </p:cNvPr>
          <p:cNvSpPr/>
          <p:nvPr/>
        </p:nvSpPr>
        <p:spPr>
          <a:xfrm>
            <a:off x="10126709" y="3625804"/>
            <a:ext cx="1241233" cy="365825"/>
          </a:xfrm>
          <a:prstGeom prst="ellipse">
            <a:avLst/>
          </a:prstGeom>
          <a:pattFill prst="dkHorz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AggSum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81EC508-1218-4C11-AB34-DF2F3CF36E81}"/>
              </a:ext>
            </a:extLst>
          </p:cNvPr>
          <p:cNvCxnSpPr>
            <a:cxnSpLocks/>
            <a:stCxn id="98" idx="6"/>
            <a:endCxn id="104" idx="2"/>
          </p:cNvCxnSpPr>
          <p:nvPr/>
        </p:nvCxnSpPr>
        <p:spPr>
          <a:xfrm>
            <a:off x="9918060" y="3503956"/>
            <a:ext cx="208649" cy="3047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722E7DF-B998-4405-A345-53A2B1DAB4AA}"/>
              </a:ext>
            </a:extLst>
          </p:cNvPr>
          <p:cNvCxnSpPr>
            <a:cxnSpLocks/>
            <a:stCxn id="103" idx="6"/>
            <a:endCxn id="109" idx="1"/>
          </p:cNvCxnSpPr>
          <p:nvPr/>
        </p:nvCxnSpPr>
        <p:spPr>
          <a:xfrm>
            <a:off x="11352005" y="3208339"/>
            <a:ext cx="511294" cy="571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1A21B2F-60F9-4A74-B8F1-1FCA04283726}"/>
              </a:ext>
            </a:extLst>
          </p:cNvPr>
          <p:cNvCxnSpPr>
            <a:cxnSpLocks/>
            <a:stCxn id="104" idx="6"/>
          </p:cNvCxnSpPr>
          <p:nvPr/>
        </p:nvCxnSpPr>
        <p:spPr>
          <a:xfrm>
            <a:off x="11367942" y="3808717"/>
            <a:ext cx="50227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112A038-1CA6-450C-B954-3A59F2480D5F}"/>
              </a:ext>
            </a:extLst>
          </p:cNvPr>
          <p:cNvSpPr/>
          <p:nvPr/>
        </p:nvSpPr>
        <p:spPr>
          <a:xfrm>
            <a:off x="11870219" y="3712466"/>
            <a:ext cx="204749" cy="20537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94155C2-2E27-42C7-97F5-DD610E048282}"/>
              </a:ext>
            </a:extLst>
          </p:cNvPr>
          <p:cNvSpPr/>
          <p:nvPr/>
        </p:nvSpPr>
        <p:spPr>
          <a:xfrm>
            <a:off x="11863299" y="3111369"/>
            <a:ext cx="204749" cy="20537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08E607C-CACF-4621-B067-9DEDCC0AC756}"/>
              </a:ext>
            </a:extLst>
          </p:cNvPr>
          <p:cNvSpPr/>
          <p:nvPr/>
        </p:nvSpPr>
        <p:spPr>
          <a:xfrm>
            <a:off x="2707932" y="2337318"/>
            <a:ext cx="768913" cy="365825"/>
          </a:xfrm>
          <a:prstGeom prst="ellipse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Mul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F3240C9-CD09-4F9A-8ED3-CF552E9B6B54}"/>
              </a:ext>
            </a:extLst>
          </p:cNvPr>
          <p:cNvSpPr/>
          <p:nvPr/>
        </p:nvSpPr>
        <p:spPr>
          <a:xfrm>
            <a:off x="3709882" y="2337318"/>
            <a:ext cx="1381619" cy="365825"/>
          </a:xfrm>
          <a:prstGeom prst="ellipse">
            <a:avLst/>
          </a:prstGeom>
          <a:pattFill prst="dkHorz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AggSum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D4BB9E1-B12B-4DED-A5C1-66D1D5521B45}"/>
              </a:ext>
            </a:extLst>
          </p:cNvPr>
          <p:cNvCxnSpPr>
            <a:cxnSpLocks/>
            <a:stCxn id="111" idx="6"/>
            <a:endCxn id="113" idx="1"/>
          </p:cNvCxnSpPr>
          <p:nvPr/>
        </p:nvCxnSpPr>
        <p:spPr>
          <a:xfrm flipV="1">
            <a:off x="5091501" y="2520230"/>
            <a:ext cx="6760927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D63B18C-4A36-4A3D-BDE6-474DB3A1DCD3}"/>
              </a:ext>
            </a:extLst>
          </p:cNvPr>
          <p:cNvSpPr/>
          <p:nvPr/>
        </p:nvSpPr>
        <p:spPr>
          <a:xfrm>
            <a:off x="11852428" y="2417541"/>
            <a:ext cx="204749" cy="20537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911863-9C22-4E39-BC3E-ABA719C920DB}"/>
              </a:ext>
            </a:extLst>
          </p:cNvPr>
          <p:cNvCxnSpPr>
            <a:cxnSpLocks/>
            <a:stCxn id="110" idx="6"/>
            <a:endCxn id="111" idx="2"/>
          </p:cNvCxnSpPr>
          <p:nvPr/>
        </p:nvCxnSpPr>
        <p:spPr>
          <a:xfrm>
            <a:off x="3476845" y="2520231"/>
            <a:ext cx="233037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7F25FD4-5DC8-4410-8284-2B806A2FFDD8}"/>
              </a:ext>
            </a:extLst>
          </p:cNvPr>
          <p:cNvSpPr/>
          <p:nvPr/>
        </p:nvSpPr>
        <p:spPr>
          <a:xfrm>
            <a:off x="133083" y="5973251"/>
            <a:ext cx="267319" cy="253066"/>
          </a:xfrm>
          <a:prstGeom prst="rect">
            <a:avLst/>
          </a:prstGeom>
          <a:pattFill prst="pct5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247C82-7F40-4A91-8C35-96998A1245AE}"/>
              </a:ext>
            </a:extLst>
          </p:cNvPr>
          <p:cNvSpPr/>
          <p:nvPr/>
        </p:nvSpPr>
        <p:spPr>
          <a:xfrm>
            <a:off x="71311" y="5922402"/>
            <a:ext cx="1213922" cy="354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chemeClr val="tx1"/>
                </a:solidFill>
              </a:rPr>
              <a:t>Tensor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96A06FF-E837-40C8-A845-645982D0535C}"/>
              </a:ext>
            </a:extLst>
          </p:cNvPr>
          <p:cNvGrpSpPr/>
          <p:nvPr/>
        </p:nvGrpSpPr>
        <p:grpSpPr>
          <a:xfrm>
            <a:off x="2485395" y="5922403"/>
            <a:ext cx="1385143" cy="354724"/>
            <a:chOff x="4453933" y="6267846"/>
            <a:chExt cx="1385143" cy="354724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32AEA21-A199-41F9-8585-3F078E9A0A62}"/>
                </a:ext>
              </a:extLst>
            </p:cNvPr>
            <p:cNvSpPr/>
            <p:nvPr/>
          </p:nvSpPr>
          <p:spPr>
            <a:xfrm>
              <a:off x="4497131" y="6314298"/>
              <a:ext cx="438943" cy="265150"/>
            </a:xfrm>
            <a:prstGeom prst="ellipse">
              <a:avLst/>
            </a:prstGeom>
            <a:pattFill prst="dkHorz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8751F21-C6AD-4544-BE06-E42672848CCA}"/>
                </a:ext>
              </a:extLst>
            </p:cNvPr>
            <p:cNvSpPr/>
            <p:nvPr/>
          </p:nvSpPr>
          <p:spPr>
            <a:xfrm>
              <a:off x="4453933" y="6267846"/>
              <a:ext cx="1385143" cy="354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b="1">
                  <a:solidFill>
                    <a:schemeClr val="tx1"/>
                  </a:solidFill>
                </a:rPr>
                <a:t> A-type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16D60B8-AF1D-43B8-8C73-E662D7D34F37}"/>
              </a:ext>
            </a:extLst>
          </p:cNvPr>
          <p:cNvGrpSpPr/>
          <p:nvPr/>
        </p:nvGrpSpPr>
        <p:grpSpPr>
          <a:xfrm>
            <a:off x="5188091" y="5916241"/>
            <a:ext cx="1385143" cy="354725"/>
            <a:chOff x="6198078" y="6267843"/>
            <a:chExt cx="1385143" cy="354725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DB87B0F-B199-4A88-B35B-29E709FA5417}"/>
                </a:ext>
              </a:extLst>
            </p:cNvPr>
            <p:cNvSpPr/>
            <p:nvPr/>
          </p:nvSpPr>
          <p:spPr>
            <a:xfrm>
              <a:off x="6266674" y="6314296"/>
              <a:ext cx="438943" cy="265150"/>
            </a:xfrm>
            <a:prstGeom prst="ellipse">
              <a:avLst/>
            </a:prstGeom>
            <a:pattFill prst="wdUpDiag">
              <a:fgClr>
                <a:schemeClr val="accent5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30C1DD1-24C3-413A-A205-FC7EF6318073}"/>
                </a:ext>
              </a:extLst>
            </p:cNvPr>
            <p:cNvSpPr/>
            <p:nvPr/>
          </p:nvSpPr>
          <p:spPr>
            <a:xfrm>
              <a:off x="6198078" y="6267843"/>
              <a:ext cx="1385143" cy="354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b="1">
                  <a:solidFill>
                    <a:schemeClr val="tx1"/>
                  </a:solidFill>
                </a:rPr>
                <a:t> E-type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2089B67-28DF-4DE9-8F17-E3CFFE44831E}"/>
              </a:ext>
            </a:extLst>
          </p:cNvPr>
          <p:cNvGrpSpPr/>
          <p:nvPr/>
        </p:nvGrpSpPr>
        <p:grpSpPr>
          <a:xfrm>
            <a:off x="7818739" y="5910997"/>
            <a:ext cx="1474507" cy="354724"/>
            <a:chOff x="8255482" y="6267845"/>
            <a:chExt cx="1474507" cy="354724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A5F170F-730D-462A-9CFC-ECFC30F8C738}"/>
                </a:ext>
              </a:extLst>
            </p:cNvPr>
            <p:cNvSpPr/>
            <p:nvPr/>
          </p:nvSpPr>
          <p:spPr>
            <a:xfrm>
              <a:off x="8324080" y="6320736"/>
              <a:ext cx="438943" cy="265150"/>
            </a:xfrm>
            <a:prstGeom prst="ellipse">
              <a:avLst/>
            </a:prstGeom>
            <a:pattFill prst="wdDnDiag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14331E1-5B2E-41C2-8517-B5FE918666BF}"/>
                </a:ext>
              </a:extLst>
            </p:cNvPr>
            <p:cNvSpPr/>
            <p:nvPr/>
          </p:nvSpPr>
          <p:spPr>
            <a:xfrm>
              <a:off x="8255482" y="6267845"/>
              <a:ext cx="1474507" cy="354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b="1" dirty="0">
                  <a:solidFill>
                    <a:schemeClr val="tx1"/>
                  </a:solidFill>
                </a:rPr>
                <a:t> D-type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AA2BE4F-B373-48E8-9C34-467BAAF0957E}"/>
              </a:ext>
            </a:extLst>
          </p:cNvPr>
          <p:cNvSpPr/>
          <p:nvPr/>
        </p:nvSpPr>
        <p:spPr>
          <a:xfrm>
            <a:off x="10404044" y="5924797"/>
            <a:ext cx="1787956" cy="354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b="1" dirty="0">
                <a:solidFill>
                  <a:schemeClr val="tx1"/>
                </a:solidFill>
              </a:rPr>
              <a:t> Fused Op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34E1F7E5-48AE-4063-9F99-7E193C4496CA}"/>
              </a:ext>
            </a:extLst>
          </p:cNvPr>
          <p:cNvSpPr/>
          <p:nvPr/>
        </p:nvSpPr>
        <p:spPr>
          <a:xfrm>
            <a:off x="10459046" y="5988173"/>
            <a:ext cx="453189" cy="23814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50D4020-066A-49D6-B130-ACF02BEC607D}"/>
              </a:ext>
            </a:extLst>
          </p:cNvPr>
          <p:cNvCxnSpPr>
            <a:cxnSpLocks/>
            <a:stCxn id="85" idx="3"/>
            <a:endCxn id="82" idx="2"/>
          </p:cNvCxnSpPr>
          <p:nvPr/>
        </p:nvCxnSpPr>
        <p:spPr>
          <a:xfrm>
            <a:off x="376108" y="3498901"/>
            <a:ext cx="3400391" cy="496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48D940-E4C0-43B1-B36B-56CAC3C61F3D}"/>
              </a:ext>
            </a:extLst>
          </p:cNvPr>
          <p:cNvSpPr/>
          <p:nvPr/>
        </p:nvSpPr>
        <p:spPr>
          <a:xfrm>
            <a:off x="6268395" y="2067194"/>
            <a:ext cx="204749" cy="20537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2F45A6-1BD0-4D3C-AE02-7B653E94C540}"/>
              </a:ext>
            </a:extLst>
          </p:cNvPr>
          <p:cNvCxnSpPr>
            <a:cxnSpLocks/>
            <a:stCxn id="129" idx="2"/>
            <a:endCxn id="89" idx="0"/>
          </p:cNvCxnSpPr>
          <p:nvPr/>
        </p:nvCxnSpPr>
        <p:spPr>
          <a:xfrm>
            <a:off x="6370770" y="2272571"/>
            <a:ext cx="15320" cy="104843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8197963F-5152-43A5-BC47-2CD458CA05D1}"/>
              </a:ext>
            </a:extLst>
          </p:cNvPr>
          <p:cNvSpPr/>
          <p:nvPr/>
        </p:nvSpPr>
        <p:spPr>
          <a:xfrm>
            <a:off x="2298482" y="3744879"/>
            <a:ext cx="766991" cy="365825"/>
          </a:xfrm>
          <a:prstGeom prst="ellipse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Mul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1B21685-4CF2-44F4-AEA1-D592F36A6804}"/>
              </a:ext>
            </a:extLst>
          </p:cNvPr>
          <p:cNvSpPr/>
          <p:nvPr/>
        </p:nvSpPr>
        <p:spPr>
          <a:xfrm>
            <a:off x="2306452" y="4338638"/>
            <a:ext cx="696952" cy="365825"/>
          </a:xfrm>
          <a:prstGeom prst="ellipse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Div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7167C3D-4DBE-4C8D-AC0B-70DB91450138}"/>
              </a:ext>
            </a:extLst>
          </p:cNvPr>
          <p:cNvSpPr/>
          <p:nvPr/>
        </p:nvSpPr>
        <p:spPr>
          <a:xfrm>
            <a:off x="1085774" y="4886041"/>
            <a:ext cx="204749" cy="20537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234E2C4-79DD-437F-9DE8-609A97F287B9}"/>
              </a:ext>
            </a:extLst>
          </p:cNvPr>
          <p:cNvSpPr/>
          <p:nvPr/>
        </p:nvSpPr>
        <p:spPr>
          <a:xfrm>
            <a:off x="1081621" y="3823097"/>
            <a:ext cx="204749" cy="20537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E6E0EB-ACC0-40B9-8387-68A0F0E64389}"/>
              </a:ext>
            </a:extLst>
          </p:cNvPr>
          <p:cNvCxnSpPr>
            <a:cxnSpLocks/>
            <a:stCxn id="134" idx="3"/>
            <a:endCxn id="131" idx="2"/>
          </p:cNvCxnSpPr>
          <p:nvPr/>
        </p:nvCxnSpPr>
        <p:spPr>
          <a:xfrm>
            <a:off x="1286370" y="3925786"/>
            <a:ext cx="1012112" cy="200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9AA47C2-FF14-42CC-B2CB-C84691C994D8}"/>
              </a:ext>
            </a:extLst>
          </p:cNvPr>
          <p:cNvCxnSpPr>
            <a:cxnSpLocks/>
            <a:stCxn id="132" idx="6"/>
            <a:endCxn id="92" idx="2"/>
          </p:cNvCxnSpPr>
          <p:nvPr/>
        </p:nvCxnSpPr>
        <p:spPr>
          <a:xfrm>
            <a:off x="3003404" y="4521551"/>
            <a:ext cx="766992" cy="668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068B5DCA-C8E8-468E-8BF3-2339F1B72841}"/>
              </a:ext>
            </a:extLst>
          </p:cNvPr>
          <p:cNvSpPr/>
          <p:nvPr/>
        </p:nvSpPr>
        <p:spPr>
          <a:xfrm>
            <a:off x="3707595" y="5214182"/>
            <a:ext cx="792317" cy="365825"/>
          </a:xfrm>
          <a:prstGeom prst="ellipse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Add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7F4F050-A266-4C83-9F5D-5369D580E485}"/>
              </a:ext>
            </a:extLst>
          </p:cNvPr>
          <p:cNvSpPr/>
          <p:nvPr/>
        </p:nvSpPr>
        <p:spPr>
          <a:xfrm>
            <a:off x="1081622" y="5158721"/>
            <a:ext cx="204749" cy="20537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A95437-9E64-4694-BB8A-8E7D92ADD1EC}"/>
              </a:ext>
            </a:extLst>
          </p:cNvPr>
          <p:cNvSpPr/>
          <p:nvPr/>
        </p:nvSpPr>
        <p:spPr>
          <a:xfrm>
            <a:off x="1080484" y="5442988"/>
            <a:ext cx="204749" cy="20537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3D88BEF-C553-49E4-8EA0-3003B10B3A72}"/>
              </a:ext>
            </a:extLst>
          </p:cNvPr>
          <p:cNvCxnSpPr>
            <a:cxnSpLocks/>
            <a:stCxn id="138" idx="3"/>
            <a:endCxn id="137" idx="1"/>
          </p:cNvCxnSpPr>
          <p:nvPr/>
        </p:nvCxnSpPr>
        <p:spPr>
          <a:xfrm>
            <a:off x="1286371" y="5261410"/>
            <a:ext cx="2537256" cy="634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4850828-6639-4769-850A-77126E7A80C7}"/>
              </a:ext>
            </a:extLst>
          </p:cNvPr>
          <p:cNvCxnSpPr>
            <a:cxnSpLocks/>
            <a:stCxn id="139" idx="3"/>
            <a:endCxn id="137" idx="3"/>
          </p:cNvCxnSpPr>
          <p:nvPr/>
        </p:nvCxnSpPr>
        <p:spPr>
          <a:xfrm flipV="1">
            <a:off x="1285233" y="5526433"/>
            <a:ext cx="2538394" cy="1924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5BB44AB-EB9A-4E6D-80A4-FE7FDC3ABAD5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5174007" y="2268933"/>
            <a:ext cx="5872" cy="105201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10222630-9751-4739-96C0-A1975F8B8569}"/>
              </a:ext>
            </a:extLst>
          </p:cNvPr>
          <p:cNvSpPr/>
          <p:nvPr/>
        </p:nvSpPr>
        <p:spPr>
          <a:xfrm>
            <a:off x="1714462" y="2341929"/>
            <a:ext cx="696952" cy="365825"/>
          </a:xfrm>
          <a:prstGeom prst="ellipse">
            <a:avLst/>
          </a:prstGeom>
          <a:pattFill prst="wdUpDiag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Div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D95F6FB-893C-4D82-B656-7CFA2691F5A1}"/>
              </a:ext>
            </a:extLst>
          </p:cNvPr>
          <p:cNvCxnSpPr>
            <a:cxnSpLocks/>
            <a:stCxn id="143" idx="6"/>
            <a:endCxn id="110" idx="2"/>
          </p:cNvCxnSpPr>
          <p:nvPr/>
        </p:nvCxnSpPr>
        <p:spPr>
          <a:xfrm flipV="1">
            <a:off x="2411414" y="2520231"/>
            <a:ext cx="296518" cy="461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C51FF016-0E4C-4678-BA58-AECBD7954656}"/>
              </a:ext>
            </a:extLst>
          </p:cNvPr>
          <p:cNvCxnSpPr>
            <a:cxnSpLocks/>
            <a:stCxn id="84" idx="1"/>
            <a:endCxn id="143" idx="0"/>
          </p:cNvCxnSpPr>
          <p:nvPr/>
        </p:nvCxnSpPr>
        <p:spPr>
          <a:xfrm rot="10800000" flipV="1">
            <a:off x="2062939" y="1967307"/>
            <a:ext cx="3817171" cy="374622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AD709AEE-848C-4D45-B469-1045AE4C2662}"/>
              </a:ext>
            </a:extLst>
          </p:cNvPr>
          <p:cNvCxnSpPr>
            <a:cxnSpLocks/>
            <a:stCxn id="85" idx="0"/>
            <a:endCxn id="143" idx="2"/>
          </p:cNvCxnSpPr>
          <p:nvPr/>
        </p:nvCxnSpPr>
        <p:spPr>
          <a:xfrm rot="5400000" flipH="1" flipV="1">
            <a:off x="558413" y="2240163"/>
            <a:ext cx="871370" cy="1440728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67F6F81C-1A78-4AEF-8343-55311047F565}"/>
              </a:ext>
            </a:extLst>
          </p:cNvPr>
          <p:cNvCxnSpPr>
            <a:cxnSpLocks/>
            <a:stCxn id="133" idx="3"/>
            <a:endCxn id="132" idx="4"/>
          </p:cNvCxnSpPr>
          <p:nvPr/>
        </p:nvCxnSpPr>
        <p:spPr>
          <a:xfrm flipV="1">
            <a:off x="1290523" y="4704463"/>
            <a:ext cx="1364405" cy="284267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67DB754-C019-47AC-B0F6-874A1D9D82A0}"/>
              </a:ext>
            </a:extLst>
          </p:cNvPr>
          <p:cNvCxnSpPr>
            <a:cxnSpLocks/>
            <a:stCxn id="85" idx="2"/>
            <a:endCxn id="132" idx="2"/>
          </p:cNvCxnSpPr>
          <p:nvPr/>
        </p:nvCxnSpPr>
        <p:spPr>
          <a:xfrm rot="16200000" flipH="1">
            <a:off x="830112" y="3045211"/>
            <a:ext cx="919962" cy="2032718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787197E9-74B4-49AD-8567-E083332E64AA}"/>
              </a:ext>
            </a:extLst>
          </p:cNvPr>
          <p:cNvCxnSpPr>
            <a:cxnSpLocks/>
            <a:stCxn id="81" idx="3"/>
            <a:endCxn id="131" idx="0"/>
          </p:cNvCxnSpPr>
          <p:nvPr/>
        </p:nvCxnSpPr>
        <p:spPr>
          <a:xfrm>
            <a:off x="1294930" y="3016548"/>
            <a:ext cx="1387048" cy="728331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32ABB56-FB65-4108-AD28-22C90CACCE58}"/>
              </a:ext>
            </a:extLst>
          </p:cNvPr>
          <p:cNvCxnSpPr>
            <a:cxnSpLocks/>
            <a:stCxn id="81" idx="3"/>
            <a:endCxn id="82" idx="0"/>
          </p:cNvCxnSpPr>
          <p:nvPr/>
        </p:nvCxnSpPr>
        <p:spPr>
          <a:xfrm>
            <a:off x="1294930" y="3016548"/>
            <a:ext cx="2801101" cy="304401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904E9A68-A802-47DF-B270-628F58BE48D6}"/>
              </a:ext>
            </a:extLst>
          </p:cNvPr>
          <p:cNvCxnSpPr>
            <a:cxnSpLocks/>
            <a:stCxn id="81" idx="3"/>
            <a:endCxn id="110" idx="4"/>
          </p:cNvCxnSpPr>
          <p:nvPr/>
        </p:nvCxnSpPr>
        <p:spPr>
          <a:xfrm flipV="1">
            <a:off x="1294930" y="2703143"/>
            <a:ext cx="1797459" cy="313405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09C25936-546B-43E8-B4EA-D2278F154EBF}"/>
              </a:ext>
            </a:extLst>
          </p:cNvPr>
          <p:cNvCxnSpPr>
            <a:cxnSpLocks/>
            <a:stCxn id="131" idx="6"/>
            <a:endCxn id="92" idx="0"/>
          </p:cNvCxnSpPr>
          <p:nvPr/>
        </p:nvCxnSpPr>
        <p:spPr>
          <a:xfrm>
            <a:off x="3065473" y="3927792"/>
            <a:ext cx="1067208" cy="417534"/>
          </a:xfrm>
          <a:prstGeom prst="bentConnector2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7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2FD6-7F61-4D7D-A116-FB453695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Fused Kernel Execution</a:t>
            </a: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D413FE-0B35-4E21-89C0-16DE2A034B7E}"/>
              </a:ext>
            </a:extLst>
          </p:cNvPr>
          <p:cNvGrpSpPr/>
          <p:nvPr/>
        </p:nvGrpSpPr>
        <p:grpSpPr>
          <a:xfrm>
            <a:off x="456175" y="2092960"/>
            <a:ext cx="6457036" cy="2091069"/>
            <a:chOff x="0" y="0"/>
            <a:chExt cx="8654902" cy="3983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843052-2B2B-4218-B0A6-C50BE1B0FD46}"/>
                </a:ext>
              </a:extLst>
            </p:cNvPr>
            <p:cNvSpPr/>
            <p:nvPr/>
          </p:nvSpPr>
          <p:spPr>
            <a:xfrm>
              <a:off x="0" y="0"/>
              <a:ext cx="8654902" cy="3983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D5DD76-1CB8-44B7-8CFE-152CBADC243F}"/>
                </a:ext>
              </a:extLst>
            </p:cNvPr>
            <p:cNvSpPr txBox="1"/>
            <p:nvPr/>
          </p:nvSpPr>
          <p:spPr>
            <a:xfrm>
              <a:off x="17749" y="60117"/>
              <a:ext cx="8536569" cy="7036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CUDA threads</a:t>
              </a:r>
              <a:endParaRPr lang="zh-CN" altLang="en-US" b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0D54BD-D7BA-4049-B2FE-E7C6BEA07E34}"/>
              </a:ext>
            </a:extLst>
          </p:cNvPr>
          <p:cNvGrpSpPr/>
          <p:nvPr/>
        </p:nvGrpSpPr>
        <p:grpSpPr>
          <a:xfrm>
            <a:off x="518297" y="2468395"/>
            <a:ext cx="5987007" cy="1645739"/>
            <a:chOff x="62123" y="375436"/>
            <a:chExt cx="5640297" cy="3253812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5EBE1D-12AD-4BFA-80C3-964BD4CA3A0B}"/>
                </a:ext>
              </a:extLst>
            </p:cNvPr>
            <p:cNvSpPr/>
            <p:nvPr/>
          </p:nvSpPr>
          <p:spPr>
            <a:xfrm>
              <a:off x="62123" y="375436"/>
              <a:ext cx="5640297" cy="32538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33ED21-E098-4FC0-82FD-0C8481B544FA}"/>
                </a:ext>
              </a:extLst>
            </p:cNvPr>
            <p:cNvSpPr txBox="1"/>
            <p:nvPr/>
          </p:nvSpPr>
          <p:spPr>
            <a:xfrm>
              <a:off x="189824" y="431491"/>
              <a:ext cx="5377357" cy="6693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Thread Block-1 (256 threads)</a:t>
              </a:r>
              <a:endParaRPr lang="zh-CN" altLang="en-US" sz="1600" b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E74F21-50D2-43E4-957E-AF5886E4096E}"/>
              </a:ext>
            </a:extLst>
          </p:cNvPr>
          <p:cNvGrpSpPr/>
          <p:nvPr/>
        </p:nvGrpSpPr>
        <p:grpSpPr>
          <a:xfrm>
            <a:off x="577974" y="2872730"/>
            <a:ext cx="2560821" cy="1171069"/>
            <a:chOff x="151615" y="1137511"/>
            <a:chExt cx="2987318" cy="1701947"/>
          </a:xfrm>
          <a:solidFill>
            <a:schemeClr val="bg1">
              <a:lumMod val="9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5D8D53-C154-4858-8D5F-4C2593AA5E94}"/>
                </a:ext>
              </a:extLst>
            </p:cNvPr>
            <p:cNvSpPr/>
            <p:nvPr/>
          </p:nvSpPr>
          <p:spPr>
            <a:xfrm>
              <a:off x="151615" y="1137511"/>
              <a:ext cx="2987318" cy="170194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351AAA-8472-4761-A440-0526A76B0119}"/>
                </a:ext>
              </a:extLst>
            </p:cNvPr>
            <p:cNvSpPr txBox="1"/>
            <p:nvPr/>
          </p:nvSpPr>
          <p:spPr>
            <a:xfrm>
              <a:off x="240126" y="1178716"/>
              <a:ext cx="2812366" cy="4920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FAT-1 (16 threads)</a:t>
              </a:r>
              <a:endParaRPr lang="zh-CN" altLang="en-US" sz="1600" b="1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4CCB2-6523-4796-9552-A463A0F18BD6}"/>
              </a:ext>
            </a:extLst>
          </p:cNvPr>
          <p:cNvSpPr/>
          <p:nvPr/>
        </p:nvSpPr>
        <p:spPr>
          <a:xfrm>
            <a:off x="653848" y="3221778"/>
            <a:ext cx="2344504" cy="748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2DBE2C-55F8-4352-854B-7042A9A03ACA}"/>
              </a:ext>
            </a:extLst>
          </p:cNvPr>
          <p:cNvSpPr txBox="1"/>
          <p:nvPr/>
        </p:nvSpPr>
        <p:spPr>
          <a:xfrm>
            <a:off x="6144267" y="3313013"/>
            <a:ext cx="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65BBDD-5295-4A1F-BD1E-3BA2BF40B029}"/>
              </a:ext>
            </a:extLst>
          </p:cNvPr>
          <p:cNvSpPr txBox="1"/>
          <p:nvPr/>
        </p:nvSpPr>
        <p:spPr>
          <a:xfrm>
            <a:off x="6552174" y="3313013"/>
            <a:ext cx="3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702B4E5-24FC-463B-8731-8C1046836D85}"/>
              </a:ext>
            </a:extLst>
          </p:cNvPr>
          <p:cNvSpPr/>
          <p:nvPr/>
        </p:nvSpPr>
        <p:spPr>
          <a:xfrm>
            <a:off x="1675138" y="3902440"/>
            <a:ext cx="300874" cy="514687"/>
          </a:xfrm>
          <a:prstGeom prst="downArrow">
            <a:avLst>
              <a:gd name="adj1" fmla="val 45288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74F3BB-6CF8-4FCB-A547-2CEC3BB01D3C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1114238" y="4704307"/>
            <a:ext cx="434149" cy="38027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7497004-2C85-4D6D-83AF-D8FADCBC8C79}"/>
              </a:ext>
            </a:extLst>
          </p:cNvPr>
          <p:cNvSpPr/>
          <p:nvPr/>
        </p:nvSpPr>
        <p:spPr>
          <a:xfrm>
            <a:off x="2462598" y="5033075"/>
            <a:ext cx="344094" cy="35169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96ABAF-D329-4C87-AE48-DFAC8B6FC96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818828" y="4809444"/>
            <a:ext cx="5415" cy="22363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BB8E16-4510-4E48-BAFF-405DB34A612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089269" y="4704307"/>
            <a:ext cx="423720" cy="38027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E1FA70-0E29-471E-9FED-494EEF9942B8}"/>
              </a:ext>
            </a:extLst>
          </p:cNvPr>
          <p:cNvSpPr txBox="1"/>
          <p:nvPr/>
        </p:nvSpPr>
        <p:spPr>
          <a:xfrm>
            <a:off x="571227" y="5696306"/>
            <a:ext cx="2777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Visit Sequentially</a:t>
            </a:r>
            <a:endParaRPr lang="zh-CN" altLang="en-US" sz="1600" b="1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0C03F80-21AA-437B-8AC4-5D1076090C08}"/>
              </a:ext>
            </a:extLst>
          </p:cNvPr>
          <p:cNvSpPr/>
          <p:nvPr/>
        </p:nvSpPr>
        <p:spPr>
          <a:xfrm>
            <a:off x="763061" y="5534947"/>
            <a:ext cx="2111534" cy="1561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F23CE-04B6-4D3C-BA3B-474D0880ED23}"/>
              </a:ext>
            </a:extLst>
          </p:cNvPr>
          <p:cNvSpPr txBox="1"/>
          <p:nvPr/>
        </p:nvSpPr>
        <p:spPr>
          <a:xfrm>
            <a:off x="1984240" y="4827418"/>
            <a:ext cx="30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7627BE-377D-4966-B0EF-436285AAAE1B}"/>
              </a:ext>
            </a:extLst>
          </p:cNvPr>
          <p:cNvGrpSpPr/>
          <p:nvPr/>
        </p:nvGrpSpPr>
        <p:grpSpPr>
          <a:xfrm>
            <a:off x="802772" y="3331083"/>
            <a:ext cx="1994752" cy="523766"/>
            <a:chOff x="5443355" y="3201723"/>
            <a:chExt cx="1994752" cy="52376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61921F-BB2F-4B2C-AC2F-3CC139F91CE7}"/>
                </a:ext>
              </a:extLst>
            </p:cNvPr>
            <p:cNvSpPr/>
            <p:nvPr/>
          </p:nvSpPr>
          <p:spPr>
            <a:xfrm>
              <a:off x="5443355" y="3220872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489601-7E6E-47E6-B252-17795716C36D}"/>
                </a:ext>
              </a:extLst>
            </p:cNvPr>
            <p:cNvSpPr/>
            <p:nvPr/>
          </p:nvSpPr>
          <p:spPr>
            <a:xfrm>
              <a:off x="5710786" y="3212872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C064A15-58F7-4C85-8CFD-6770D8F3A13C}"/>
                </a:ext>
              </a:extLst>
            </p:cNvPr>
            <p:cNvSpPr/>
            <p:nvPr/>
          </p:nvSpPr>
          <p:spPr>
            <a:xfrm>
              <a:off x="5961481" y="3220872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DDB0BF-7387-480B-9CB1-FA7AAAD6189C}"/>
                </a:ext>
              </a:extLst>
            </p:cNvPr>
            <p:cNvSpPr/>
            <p:nvPr/>
          </p:nvSpPr>
          <p:spPr>
            <a:xfrm>
              <a:off x="6228912" y="3212872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8AA879A-0E59-4A44-8E2F-3284BBBDFA47}"/>
                </a:ext>
              </a:extLst>
            </p:cNvPr>
            <p:cNvSpPr/>
            <p:nvPr/>
          </p:nvSpPr>
          <p:spPr>
            <a:xfrm>
              <a:off x="6495461" y="3209723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408DD3-3118-49A1-9C36-7CB0438DDB47}"/>
                </a:ext>
              </a:extLst>
            </p:cNvPr>
            <p:cNvSpPr/>
            <p:nvPr/>
          </p:nvSpPr>
          <p:spPr>
            <a:xfrm>
              <a:off x="6762892" y="3201723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B01730-8837-40C6-915B-762F76F16A27}"/>
                </a:ext>
              </a:extLst>
            </p:cNvPr>
            <p:cNvSpPr/>
            <p:nvPr/>
          </p:nvSpPr>
          <p:spPr>
            <a:xfrm>
              <a:off x="7013587" y="3209723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9F5585C-2BFC-41EF-A109-B236451BB99C}"/>
                </a:ext>
              </a:extLst>
            </p:cNvPr>
            <p:cNvSpPr/>
            <p:nvPr/>
          </p:nvSpPr>
          <p:spPr>
            <a:xfrm>
              <a:off x="7281018" y="3201723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1C18D2-05AA-4536-B06D-2EE6CD4D1A63}"/>
              </a:ext>
            </a:extLst>
          </p:cNvPr>
          <p:cNvGrpSpPr/>
          <p:nvPr/>
        </p:nvGrpSpPr>
        <p:grpSpPr>
          <a:xfrm>
            <a:off x="3622785" y="2872730"/>
            <a:ext cx="2560821" cy="1171069"/>
            <a:chOff x="151615" y="1137511"/>
            <a:chExt cx="2987318" cy="1701947"/>
          </a:xfrm>
          <a:solidFill>
            <a:schemeClr val="bg1">
              <a:lumMod val="95000"/>
            </a:scheme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84A553-8FFE-42C6-A1EB-C0691B4E14CB}"/>
                </a:ext>
              </a:extLst>
            </p:cNvPr>
            <p:cNvSpPr/>
            <p:nvPr/>
          </p:nvSpPr>
          <p:spPr>
            <a:xfrm>
              <a:off x="151615" y="1137511"/>
              <a:ext cx="2987318" cy="170194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ACB193-4CD4-44C6-966F-6C50BAC2A5A0}"/>
                </a:ext>
              </a:extLst>
            </p:cNvPr>
            <p:cNvSpPr txBox="1"/>
            <p:nvPr/>
          </p:nvSpPr>
          <p:spPr>
            <a:xfrm>
              <a:off x="240126" y="1178716"/>
              <a:ext cx="2812366" cy="4920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FAT-2 (16 threads)</a:t>
              </a:r>
              <a:endParaRPr lang="zh-CN" altLang="en-US" sz="1600" b="1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F48F4F4-A2FF-4248-B4F1-6B6F2D772085}"/>
              </a:ext>
            </a:extLst>
          </p:cNvPr>
          <p:cNvSpPr/>
          <p:nvPr/>
        </p:nvSpPr>
        <p:spPr>
          <a:xfrm>
            <a:off x="3698659" y="3221778"/>
            <a:ext cx="2344504" cy="748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0814CE3-22E2-4233-9165-264229E146AC}"/>
              </a:ext>
            </a:extLst>
          </p:cNvPr>
          <p:cNvSpPr/>
          <p:nvPr/>
        </p:nvSpPr>
        <p:spPr>
          <a:xfrm>
            <a:off x="4719949" y="3902440"/>
            <a:ext cx="300874" cy="514687"/>
          </a:xfrm>
          <a:prstGeom prst="downArrow">
            <a:avLst>
              <a:gd name="adj1" fmla="val 45288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A85A3F-55C2-4009-B0A3-C042F332FA99}"/>
              </a:ext>
            </a:extLst>
          </p:cNvPr>
          <p:cNvSpPr txBox="1"/>
          <p:nvPr/>
        </p:nvSpPr>
        <p:spPr>
          <a:xfrm>
            <a:off x="3655670" y="5697501"/>
            <a:ext cx="2777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Visit Sequentially</a:t>
            </a:r>
            <a:endParaRPr lang="zh-CN" altLang="en-US" sz="1600" b="1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2E34BE8-6119-47AD-BF9E-F1934B0471F2}"/>
              </a:ext>
            </a:extLst>
          </p:cNvPr>
          <p:cNvSpPr/>
          <p:nvPr/>
        </p:nvSpPr>
        <p:spPr>
          <a:xfrm>
            <a:off x="3847504" y="5536142"/>
            <a:ext cx="2111534" cy="1561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A585FA-1265-4857-AD35-CB56C13600AA}"/>
              </a:ext>
            </a:extLst>
          </p:cNvPr>
          <p:cNvGrpSpPr/>
          <p:nvPr/>
        </p:nvGrpSpPr>
        <p:grpSpPr>
          <a:xfrm>
            <a:off x="3893369" y="3335103"/>
            <a:ext cx="1994752" cy="523766"/>
            <a:chOff x="5443355" y="3201723"/>
            <a:chExt cx="1994752" cy="52376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B780DE8-A008-4986-83C9-6FFE36A49472}"/>
                </a:ext>
              </a:extLst>
            </p:cNvPr>
            <p:cNvSpPr/>
            <p:nvPr/>
          </p:nvSpPr>
          <p:spPr>
            <a:xfrm>
              <a:off x="5443355" y="3220872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D9433F9-9837-4816-B552-59B827D80ACD}"/>
                </a:ext>
              </a:extLst>
            </p:cNvPr>
            <p:cNvSpPr/>
            <p:nvPr/>
          </p:nvSpPr>
          <p:spPr>
            <a:xfrm>
              <a:off x="5710786" y="3212872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6C790A2-D4E1-4E11-95EC-09B90B28EBED}"/>
                </a:ext>
              </a:extLst>
            </p:cNvPr>
            <p:cNvSpPr/>
            <p:nvPr/>
          </p:nvSpPr>
          <p:spPr>
            <a:xfrm>
              <a:off x="5961481" y="3220872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674C1E-B68B-41DF-A0D8-C38D5337D116}"/>
                </a:ext>
              </a:extLst>
            </p:cNvPr>
            <p:cNvSpPr/>
            <p:nvPr/>
          </p:nvSpPr>
          <p:spPr>
            <a:xfrm>
              <a:off x="6228912" y="3212872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07B2840-AF61-4FD8-AF51-7A4B117BA84D}"/>
                </a:ext>
              </a:extLst>
            </p:cNvPr>
            <p:cNvSpPr/>
            <p:nvPr/>
          </p:nvSpPr>
          <p:spPr>
            <a:xfrm>
              <a:off x="6495461" y="3209723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72B020A-C2A7-4CB6-85BB-36662E4312D9}"/>
                </a:ext>
              </a:extLst>
            </p:cNvPr>
            <p:cNvSpPr/>
            <p:nvPr/>
          </p:nvSpPr>
          <p:spPr>
            <a:xfrm>
              <a:off x="6762892" y="3201723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D8BFC2B-5C3B-43BE-B688-AFDEE3BADCE8}"/>
                </a:ext>
              </a:extLst>
            </p:cNvPr>
            <p:cNvSpPr/>
            <p:nvPr/>
          </p:nvSpPr>
          <p:spPr>
            <a:xfrm>
              <a:off x="7013587" y="3209723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4E48414-6332-496D-B6A5-024C9CC2E8C5}"/>
                </a:ext>
              </a:extLst>
            </p:cNvPr>
            <p:cNvSpPr/>
            <p:nvPr/>
          </p:nvSpPr>
          <p:spPr>
            <a:xfrm>
              <a:off x="7281018" y="3201723"/>
              <a:ext cx="157089" cy="504617"/>
            </a:xfrm>
            <a:custGeom>
              <a:avLst/>
              <a:gdLst>
                <a:gd name="connsiteX0" fmla="*/ 362653 w 682129"/>
                <a:gd name="connsiteY0" fmla="*/ 0 h 992372"/>
                <a:gd name="connsiteX1" fmla="*/ 8234 w 682129"/>
                <a:gd name="connsiteY1" fmla="*/ 411126 h 992372"/>
                <a:gd name="connsiteX2" fmla="*/ 674541 w 682129"/>
                <a:gd name="connsiteY2" fmla="*/ 623777 h 992372"/>
                <a:gd name="connsiteX3" fmla="*/ 334299 w 682129"/>
                <a:gd name="connsiteY3" fmla="*/ 992372 h 9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129" h="992372">
                  <a:moveTo>
                    <a:pt x="362653" y="0"/>
                  </a:moveTo>
                  <a:cubicBezTo>
                    <a:pt x="159453" y="153581"/>
                    <a:pt x="-43747" y="307163"/>
                    <a:pt x="8234" y="411126"/>
                  </a:cubicBezTo>
                  <a:cubicBezTo>
                    <a:pt x="60215" y="515089"/>
                    <a:pt x="620197" y="526903"/>
                    <a:pt x="674541" y="623777"/>
                  </a:cubicBezTo>
                  <a:cubicBezTo>
                    <a:pt x="728885" y="720651"/>
                    <a:pt x="478429" y="906130"/>
                    <a:pt x="334299" y="992372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D5EECACC-EE1E-473D-BED1-E9842664E739}"/>
              </a:ext>
            </a:extLst>
          </p:cNvPr>
          <p:cNvSpPr/>
          <p:nvPr/>
        </p:nvSpPr>
        <p:spPr>
          <a:xfrm>
            <a:off x="1652196" y="5033075"/>
            <a:ext cx="344094" cy="35169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AFE599D1-7B3A-4F56-AF28-A9140A52E4D4}"/>
              </a:ext>
            </a:extLst>
          </p:cNvPr>
          <p:cNvSpPr/>
          <p:nvPr/>
        </p:nvSpPr>
        <p:spPr>
          <a:xfrm>
            <a:off x="820535" y="5033075"/>
            <a:ext cx="344094" cy="35169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FB5FA6-6DF6-4EE9-814C-933F86D25B1E}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4188651" y="4709123"/>
            <a:ext cx="434149" cy="38027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06517216-F200-4B8B-9AAB-A1FDC575A1AB}"/>
              </a:ext>
            </a:extLst>
          </p:cNvPr>
          <p:cNvSpPr/>
          <p:nvPr/>
        </p:nvSpPr>
        <p:spPr>
          <a:xfrm>
            <a:off x="5537011" y="5037891"/>
            <a:ext cx="344094" cy="35169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E7B4032-9A36-45C5-A655-78F0E110AB1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893241" y="4814260"/>
            <a:ext cx="5415" cy="223631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A32D35-A3D6-4E06-8EBA-CFFE8662627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163682" y="4709123"/>
            <a:ext cx="423720" cy="380273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A4DE34E-FB69-47A9-89B5-C04E0769F79F}"/>
              </a:ext>
            </a:extLst>
          </p:cNvPr>
          <p:cNvSpPr txBox="1"/>
          <p:nvPr/>
        </p:nvSpPr>
        <p:spPr>
          <a:xfrm>
            <a:off x="5058653" y="4832234"/>
            <a:ext cx="30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A9158D5F-5E6E-4FC4-A861-04E148B7F5E0}"/>
              </a:ext>
            </a:extLst>
          </p:cNvPr>
          <p:cNvSpPr/>
          <p:nvPr/>
        </p:nvSpPr>
        <p:spPr>
          <a:xfrm>
            <a:off x="4726609" y="5037891"/>
            <a:ext cx="344094" cy="35169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C84EABA6-2CDF-4002-80CC-E6869D3CBC7E}"/>
              </a:ext>
            </a:extLst>
          </p:cNvPr>
          <p:cNvSpPr/>
          <p:nvPr/>
        </p:nvSpPr>
        <p:spPr>
          <a:xfrm>
            <a:off x="3894948" y="5037891"/>
            <a:ext cx="344094" cy="35169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91FF92-E355-4EDD-BC42-2F5651362F36}"/>
              </a:ext>
            </a:extLst>
          </p:cNvPr>
          <p:cNvSpPr txBox="1"/>
          <p:nvPr/>
        </p:nvSpPr>
        <p:spPr>
          <a:xfrm>
            <a:off x="1605922" y="4434830"/>
            <a:ext cx="59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5AF209-705A-4193-8B1E-A8A56386BD21}"/>
              </a:ext>
            </a:extLst>
          </p:cNvPr>
          <p:cNvSpPr txBox="1"/>
          <p:nvPr/>
        </p:nvSpPr>
        <p:spPr>
          <a:xfrm>
            <a:off x="4647952" y="4439646"/>
            <a:ext cx="59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56639C-5EA1-4103-9C57-7A64DD915677}"/>
              </a:ext>
            </a:extLst>
          </p:cNvPr>
          <p:cNvSpPr/>
          <p:nvPr/>
        </p:nvSpPr>
        <p:spPr>
          <a:xfrm>
            <a:off x="3555149" y="2802395"/>
            <a:ext cx="2689863" cy="1241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ED0C882-3A9F-400C-8CC6-6686B8B472AA}"/>
              </a:ext>
            </a:extLst>
          </p:cNvPr>
          <p:cNvSpPr/>
          <p:nvPr/>
        </p:nvSpPr>
        <p:spPr>
          <a:xfrm>
            <a:off x="3555149" y="4484082"/>
            <a:ext cx="2689863" cy="1622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FF70A4-A41D-458A-A25F-123388DD5792}"/>
              </a:ext>
            </a:extLst>
          </p:cNvPr>
          <p:cNvSpPr/>
          <p:nvPr/>
        </p:nvSpPr>
        <p:spPr>
          <a:xfrm>
            <a:off x="394376" y="2397881"/>
            <a:ext cx="6223171" cy="1830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CA486A-E885-45EA-8718-A2CAACD88576}"/>
              </a:ext>
            </a:extLst>
          </p:cNvPr>
          <p:cNvSpPr txBox="1"/>
          <p:nvPr/>
        </p:nvSpPr>
        <p:spPr>
          <a:xfrm>
            <a:off x="7490840" y="3391719"/>
            <a:ext cx="432669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FAT: </a:t>
            </a:r>
            <a:r>
              <a:rPr lang="en-US" altLang="zh-CN" dirty="0"/>
              <a:t>Feature Adaptive Threads group. </a:t>
            </a:r>
          </a:p>
          <a:p>
            <a:r>
              <a:rPr lang="en-US" altLang="zh-CN" b="1" dirty="0"/>
              <a:t>Pro: </a:t>
            </a:r>
            <a:r>
              <a:rPr lang="en-US" altLang="zh-CN" dirty="0"/>
              <a:t>Group size changes according to the dimensionality of feature vector to exploit </a:t>
            </a:r>
            <a:r>
              <a:rPr lang="en-US" altLang="zh-CN" b="1" dirty="0"/>
              <a:t>feature-wise parallelism.</a:t>
            </a:r>
            <a:endParaRPr lang="zh-CN" altLang="en-US" b="1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8BB6CDE-F117-4F2A-AA1F-194461C2565A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6245012" y="3423097"/>
            <a:ext cx="1245828" cy="568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9DE2F3-31F8-44DD-928E-A1ECF5D96D6D}"/>
              </a:ext>
            </a:extLst>
          </p:cNvPr>
          <p:cNvSpPr txBox="1"/>
          <p:nvPr/>
        </p:nvSpPr>
        <p:spPr>
          <a:xfrm>
            <a:off x="7509469" y="4766847"/>
            <a:ext cx="432669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Vertex-parallelism: </a:t>
            </a:r>
            <a:r>
              <a:rPr lang="en-US" altLang="zh-CN" dirty="0"/>
              <a:t>Exploiting the locality of destination feature.</a:t>
            </a:r>
          </a:p>
          <a:p>
            <a:r>
              <a:rPr lang="en-US" altLang="zh-CN" b="1" dirty="0"/>
              <a:t>Pros: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Can avoid aggregation conflict;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Destination feature only needs to be load/write once.</a:t>
            </a:r>
          </a:p>
          <a:p>
            <a:r>
              <a:rPr lang="en-US" altLang="zh-CN" b="1" dirty="0"/>
              <a:t>Con: </a:t>
            </a:r>
            <a:r>
              <a:rPr lang="en-US" altLang="zh-CN" dirty="0"/>
              <a:t>skewed load for power-law graphs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4BA1F95-6CFA-46A0-B8EA-AA18E8E5F841}"/>
              </a:ext>
            </a:extLst>
          </p:cNvPr>
          <p:cNvCxnSpPr>
            <a:cxnSpLocks/>
            <a:stCxn id="64" idx="3"/>
            <a:endCxn id="74" idx="1"/>
          </p:cNvCxnSpPr>
          <p:nvPr/>
        </p:nvCxnSpPr>
        <p:spPr>
          <a:xfrm>
            <a:off x="6245012" y="5295326"/>
            <a:ext cx="1264457" cy="487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863CA84-A582-47E1-A836-0FAC66C73346}"/>
              </a:ext>
            </a:extLst>
          </p:cNvPr>
          <p:cNvSpPr txBox="1"/>
          <p:nvPr/>
        </p:nvSpPr>
        <p:spPr>
          <a:xfrm>
            <a:off x="7490840" y="1272994"/>
            <a:ext cx="432669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Dynamic Block Scheduling: </a:t>
            </a:r>
            <a:r>
              <a:rPr lang="en-US" altLang="zh-CN" dirty="0"/>
              <a:t>Launch as many thread blocks as needed to cover al vertices.</a:t>
            </a:r>
          </a:p>
          <a:p>
            <a:r>
              <a:rPr lang="en-US" altLang="zh-CN" b="1" dirty="0"/>
              <a:t>Pros: 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Less load skew than static assignment;</a:t>
            </a:r>
          </a:p>
          <a:p>
            <a:pPr marL="342900" indent="-342900">
              <a:buFontTx/>
              <a:buAutoNum type="arabicPeriod"/>
            </a:pPr>
            <a:r>
              <a:rPr lang="en-US" altLang="zh-CN" dirty="0"/>
              <a:t>Reduce overhead of explicit scheduling (e.g., using atomics).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D61C7B-96FF-41C7-9CA4-62B2E9FF68D3}"/>
              </a:ext>
            </a:extLst>
          </p:cNvPr>
          <p:cNvCxnSpPr>
            <a:cxnSpLocks/>
            <a:stCxn id="65" idx="3"/>
            <a:endCxn id="78" idx="1"/>
          </p:cNvCxnSpPr>
          <p:nvPr/>
        </p:nvCxnSpPr>
        <p:spPr>
          <a:xfrm flipV="1">
            <a:off x="6617547" y="2288657"/>
            <a:ext cx="873293" cy="102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74" grpId="0" animBg="1"/>
      <p:bldP spid="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89EB-180F-4C3C-8FF5-D7428B71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Vertex Degree Sorting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F479-7223-4D67-968C-086EA43C2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05309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Graph structure is </a:t>
            </a:r>
            <a:r>
              <a:rPr lang="en-US" altLang="zh-CN" b="1" dirty="0"/>
              <a:t>fixed</a:t>
            </a:r>
            <a:r>
              <a:rPr lang="en-US" altLang="zh-CN" dirty="0"/>
              <a:t> (for full-graph training) or is </a:t>
            </a:r>
            <a:r>
              <a:rPr lang="en-US" altLang="zh-CN" b="1" dirty="0"/>
              <a:t>independent</a:t>
            </a:r>
            <a:r>
              <a:rPr lang="en-US" altLang="zh-CN" dirty="0"/>
              <a:t> across mini-batch (in the case of sampling-based training)</a:t>
            </a:r>
          </a:p>
          <a:p>
            <a:r>
              <a:rPr lang="en-US" altLang="zh-CN" dirty="0"/>
              <a:t>We can </a:t>
            </a:r>
            <a:r>
              <a:rPr lang="en-US" altLang="zh-CN" b="1" dirty="0"/>
              <a:t>sort the vertices</a:t>
            </a:r>
            <a:r>
              <a:rPr lang="en-US" altLang="zh-CN" dirty="0"/>
              <a:t> in descending order of in-degree in the background</a:t>
            </a:r>
          </a:p>
          <a:p>
            <a:r>
              <a:rPr lang="en-US" altLang="zh-CN" dirty="0"/>
              <a:t>Benefits:</a:t>
            </a:r>
          </a:p>
          <a:p>
            <a:pPr lvl="1"/>
            <a:r>
              <a:rPr lang="en-US" altLang="zh-CN" dirty="0"/>
              <a:t>We can avoid high-degree vertices become the “straggler” by </a:t>
            </a:r>
            <a:r>
              <a:rPr lang="en-US" altLang="zh-CN" b="1" dirty="0"/>
              <a:t>assigning early launched blocks to vertices in the front</a:t>
            </a:r>
          </a:p>
          <a:p>
            <a:pPr lvl="2"/>
            <a:r>
              <a:rPr lang="en-US" altLang="zh-CN" dirty="0"/>
              <a:t>computation of high-degree vertices can be overlapped with that of low-degree ones </a:t>
            </a:r>
          </a:p>
          <a:p>
            <a:pPr lvl="1"/>
            <a:r>
              <a:rPr lang="en-US" altLang="zh-CN" b="1" dirty="0"/>
              <a:t>Reducing</a:t>
            </a:r>
            <a:r>
              <a:rPr lang="en-US" altLang="zh-CN" dirty="0"/>
              <a:t> </a:t>
            </a:r>
            <a:r>
              <a:rPr lang="en-US" altLang="zh-CN" b="1" dirty="0"/>
              <a:t>intra-block load imbalance </a:t>
            </a:r>
            <a:r>
              <a:rPr lang="en-US" altLang="zh-CN" dirty="0"/>
              <a:t>(when the feature size is small) </a:t>
            </a:r>
          </a:p>
          <a:p>
            <a:pPr lvl="2"/>
            <a:r>
              <a:rPr lang="en-US" altLang="zh-CN" dirty="0"/>
              <a:t>since consecutive vertices have similar degrees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82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B3518-EA66-4735-914C-5292A24D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215" y="1532692"/>
            <a:ext cx="3038991" cy="130644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Evaluation</a:t>
            </a:r>
            <a:endParaRPr lang="zh-CN" altLang="en-US"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EFC2649-D9F4-4E0E-B26C-6B3E8C3FD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2324" y="2564216"/>
            <a:ext cx="4152774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b="1" dirty="0"/>
              <a:t>Less</a:t>
            </a:r>
            <a:r>
              <a:rPr lang="en-US" altLang="zh-CN" sz="2000" dirty="0"/>
              <a:t> memory consumption especially for complex model training on large graphs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Up to 14 times </a:t>
            </a:r>
            <a:r>
              <a:rPr lang="en-US" altLang="zh-CN" sz="2000" dirty="0"/>
              <a:t>speed-up compared with DGL and up to </a:t>
            </a:r>
            <a:r>
              <a:rPr lang="en-US" altLang="zh-CN" sz="2000" b="1" dirty="0"/>
              <a:t>3 times </a:t>
            </a:r>
            <a:r>
              <a:rPr lang="en-US" altLang="zh-CN" sz="2000" dirty="0"/>
              <a:t>compared with </a:t>
            </a:r>
            <a:r>
              <a:rPr lang="en-US" altLang="zh-CN" sz="2000" dirty="0" err="1"/>
              <a:t>PyG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sz="2000" dirty="0"/>
              <a:t>By exploiting </a:t>
            </a:r>
            <a:r>
              <a:rPr lang="en-US" sz="2000" b="1" dirty="0"/>
              <a:t>operator fusion </a:t>
            </a:r>
            <a:r>
              <a:rPr lang="en-US" sz="2000" dirty="0"/>
              <a:t>opportunities and high-performance </a:t>
            </a:r>
            <a:r>
              <a:rPr lang="en-US" sz="2000" b="1" dirty="0"/>
              <a:t>kernel design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A92D3D-C7D1-4991-8740-895692EAF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6" r="2" b="9954"/>
          <a:stretch/>
        </p:blipFill>
        <p:spPr>
          <a:xfrm>
            <a:off x="1284528" y="2426487"/>
            <a:ext cx="6170299" cy="4224808"/>
          </a:xfrm>
          <a:prstGeom prst="rect">
            <a:avLst/>
          </a:prstGeom>
        </p:spPr>
      </p:pic>
      <p:pic>
        <p:nvPicPr>
          <p:cNvPr id="34" name="Content Placeholder 5">
            <a:extLst>
              <a:ext uri="{FF2B5EF4-FFF2-40B4-BE49-F238E27FC236}">
                <a16:creationId xmlns:a16="http://schemas.microsoft.com/office/drawing/2014/main" id="{035129CF-E2E9-4F60-8164-A9446A251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219" y="591301"/>
            <a:ext cx="5572915" cy="131962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9A3CB4-4553-4CB7-9674-A028D6AC6CC4}"/>
              </a:ext>
            </a:extLst>
          </p:cNvPr>
          <p:cNvCxnSpPr/>
          <p:nvPr/>
        </p:nvCxnSpPr>
        <p:spPr>
          <a:xfrm>
            <a:off x="1168619" y="2185914"/>
            <a:ext cx="663114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1591E-C503-475C-8F2D-200C9324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altLang="zh-CN" sz="4000" dirty="0"/>
              <a:t>Evaluation</a:t>
            </a:r>
            <a:endParaRPr lang="zh-CN" altLang="en-US" sz="4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3ABFBA-2062-4712-8914-83E9FE48C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013" y="552905"/>
            <a:ext cx="6038077" cy="2780549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000" dirty="0"/>
              <a:t>Benchmarking the time of </a:t>
            </a:r>
            <a:r>
              <a:rPr lang="en-US" sz="2000" b="1" dirty="0"/>
              <a:t>fetching all neighbor's feature </a:t>
            </a:r>
            <a:r>
              <a:rPr lang="en-US" sz="2000" dirty="0"/>
              <a:t>for all vertices. Only show the speed up against baseline:</a:t>
            </a:r>
          </a:p>
          <a:p>
            <a:pPr lvl="1"/>
            <a:r>
              <a:rPr lang="en-US" sz="1600" dirty="0"/>
              <a:t>Baseline: DGL’s edge-parallel design</a:t>
            </a:r>
          </a:p>
          <a:p>
            <a:pPr lvl="1"/>
            <a:r>
              <a:rPr lang="en-US" sz="1600" dirty="0"/>
              <a:t>Basic: Vertex-parallel with static FAT size 256</a:t>
            </a:r>
          </a:p>
          <a:p>
            <a:pPr lvl="1"/>
            <a:r>
              <a:rPr lang="en-US" sz="1600" dirty="0" err="1"/>
              <a:t>FA+Unsorted</a:t>
            </a:r>
            <a:r>
              <a:rPr lang="en-US" sz="1600" dirty="0"/>
              <a:t>: Change the FAT size according to feature size</a:t>
            </a:r>
          </a:p>
          <a:p>
            <a:pPr lvl="1"/>
            <a:r>
              <a:rPr lang="en-US" sz="1600" dirty="0" err="1"/>
              <a:t>FA+Sorting+Atomic</a:t>
            </a:r>
            <a:r>
              <a:rPr lang="en-US" sz="1600" dirty="0"/>
              <a:t>: Sort the vertices and use atomic instructions to assign vertices to thread block</a:t>
            </a:r>
          </a:p>
          <a:p>
            <a:pPr lvl="1"/>
            <a:r>
              <a:rPr lang="en-US" sz="1600" dirty="0" err="1"/>
              <a:t>FA+Sorting+Dynamic</a:t>
            </a:r>
            <a:r>
              <a:rPr lang="en-US" sz="1600" dirty="0"/>
              <a:t>: </a:t>
            </a:r>
            <a:r>
              <a:rPr lang="en-US" sz="1600" dirty="0" err="1"/>
              <a:t>Seastar’s</a:t>
            </a:r>
            <a:r>
              <a:rPr lang="en-US" sz="1600" dirty="0"/>
              <a:t> complete design</a:t>
            </a:r>
          </a:p>
          <a:p>
            <a:r>
              <a:rPr lang="en-US" altLang="zh-CN" sz="2000" dirty="0"/>
              <a:t>Up to </a:t>
            </a:r>
            <a:r>
              <a:rPr lang="en-US" altLang="zh-CN" sz="2000" b="1" dirty="0"/>
              <a:t>946</a:t>
            </a:r>
            <a:r>
              <a:rPr lang="en-US" altLang="zh-CN" sz="2000" dirty="0"/>
              <a:t> times faster than baseline</a:t>
            </a:r>
          </a:p>
          <a:p>
            <a:r>
              <a:rPr lang="en-US" sz="2000" dirty="0"/>
              <a:t>FAT and Sorting significantly improve the performance when the feature size is small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36F1BE-8B29-4A12-8EFB-F27984B97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91" y="3524545"/>
            <a:ext cx="10515569" cy="26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7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B531-47E3-4B3E-809F-E1123DAA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Summarize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799B-EF94-4E66-95B4-97934A91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</a:t>
            </a:r>
            <a:r>
              <a:rPr lang="en-US" altLang="zh-CN" b="1" dirty="0"/>
              <a:t>usability</a:t>
            </a:r>
            <a:r>
              <a:rPr lang="en-US" altLang="zh-CN" dirty="0"/>
              <a:t> with vertex-centric programming</a:t>
            </a:r>
          </a:p>
          <a:p>
            <a:r>
              <a:rPr lang="en-US" altLang="zh-CN" dirty="0"/>
              <a:t>Better </a:t>
            </a:r>
            <a:r>
              <a:rPr lang="en-US" altLang="zh-CN" b="1" dirty="0"/>
              <a:t>performance</a:t>
            </a:r>
            <a:r>
              <a:rPr lang="en-US" altLang="zh-CN" dirty="0"/>
              <a:t> by applying compilation optimizations</a:t>
            </a:r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D75DF-3395-46FA-8406-0C6E4C10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from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4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DD882-B82E-4EE8-BDE1-70B524FF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55223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82CF-FA16-46B4-943B-363ACE64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71" y="357287"/>
            <a:ext cx="10515600" cy="1325563"/>
          </a:xfrm>
        </p:spPr>
        <p:txBody>
          <a:bodyPr/>
          <a:lstStyle/>
          <a:p>
            <a:r>
              <a:rPr lang="en-US" altLang="zh-CN" dirty="0"/>
              <a:t>Graph Neural Networks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CC1A-167E-4F9C-A204-8D86F187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33" y="1786270"/>
            <a:ext cx="11906835" cy="3818398"/>
          </a:xfrm>
        </p:spPr>
        <p:txBody>
          <a:bodyPr/>
          <a:lstStyle/>
          <a:p>
            <a:r>
              <a:rPr lang="en-US" altLang="zh-CN" dirty="0"/>
              <a:t>Better performance in many graph analytic tasks than traditional methods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BCC8286E-028C-4601-944E-CF8F387E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535" y="6234131"/>
            <a:ext cx="6649720" cy="365125"/>
          </a:xfrm>
        </p:spPr>
        <p:txBody>
          <a:bodyPr/>
          <a:lstStyle/>
          <a:p>
            <a:pPr algn="l"/>
            <a:r>
              <a:rPr lang="en-US" altLang="zh-CN" dirty="0"/>
              <a:t>[1]: </a:t>
            </a:r>
            <a:r>
              <a:rPr lang="en-US" altLang="zh-CN" sz="1200" dirty="0"/>
              <a:t>from https://paperswithcode.com/area/graphs</a:t>
            </a:r>
            <a:endParaRPr lang="zh-CN" alt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495301-0B57-4E30-917D-B5E1777FD7FB}"/>
              </a:ext>
            </a:extLst>
          </p:cNvPr>
          <p:cNvSpPr/>
          <p:nvPr/>
        </p:nvSpPr>
        <p:spPr>
          <a:xfrm>
            <a:off x="937333" y="3201948"/>
            <a:ext cx="675764" cy="206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93951C-C55F-48ED-A2D1-65EBDCBF67B1}"/>
              </a:ext>
            </a:extLst>
          </p:cNvPr>
          <p:cNvSpPr/>
          <p:nvPr/>
        </p:nvSpPr>
        <p:spPr>
          <a:xfrm>
            <a:off x="898257" y="3661498"/>
            <a:ext cx="602406" cy="206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E6068A-9EF4-49A7-BDD4-64C82606E72F}"/>
              </a:ext>
            </a:extLst>
          </p:cNvPr>
          <p:cNvGrpSpPr/>
          <p:nvPr/>
        </p:nvGrpSpPr>
        <p:grpSpPr>
          <a:xfrm>
            <a:off x="247535" y="2481647"/>
            <a:ext cx="11808914" cy="3935046"/>
            <a:chOff x="247535" y="2120092"/>
            <a:chExt cx="11808914" cy="39350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CAF46BE-BC6C-4B2C-AC0D-E8D397C93BD2}"/>
                </a:ext>
              </a:extLst>
            </p:cNvPr>
            <p:cNvGrpSpPr/>
            <p:nvPr/>
          </p:nvGrpSpPr>
          <p:grpSpPr>
            <a:xfrm>
              <a:off x="247535" y="2120092"/>
              <a:ext cx="11808914" cy="3935046"/>
              <a:chOff x="6419072" y="2296160"/>
              <a:chExt cx="10719927" cy="326689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F863C05-447F-478D-BB1A-89051795B65F}"/>
                  </a:ext>
                </a:extLst>
              </p:cNvPr>
              <p:cNvSpPr txBox="1"/>
              <p:nvPr/>
            </p:nvSpPr>
            <p:spPr>
              <a:xfrm>
                <a:off x="6419072" y="5281988"/>
                <a:ext cx="10719927" cy="281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Figure 1: Node classification on Cora (left) and link prediction on fb15k-237 (right) leaderboard </a:t>
                </a:r>
                <a:r>
                  <a:rPr lang="en-US" altLang="zh-CN" sz="1600" baseline="30000" dirty="0"/>
                  <a:t>[1]</a:t>
                </a:r>
                <a:endParaRPr lang="zh-CN" altLang="en-US" sz="1600" baseline="30000" dirty="0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0279A9D-72ED-474A-9150-8F9099B89DF0}"/>
                  </a:ext>
                </a:extLst>
              </p:cNvPr>
              <p:cNvGrpSpPr/>
              <p:nvPr/>
            </p:nvGrpSpPr>
            <p:grpSpPr>
              <a:xfrm>
                <a:off x="6494659" y="2296160"/>
                <a:ext cx="4998720" cy="2915920"/>
                <a:chOff x="6494659" y="2296160"/>
                <a:chExt cx="4998720" cy="2915920"/>
              </a:xfrm>
            </p:grpSpPr>
            <p:pic>
              <p:nvPicPr>
                <p:cNvPr id="15" name="Picture 14" descr="Chart, line chart&#10;&#10;Description automatically generated">
                  <a:extLst>
                    <a:ext uri="{FF2B5EF4-FFF2-40B4-BE49-F238E27FC236}">
                      <a16:creationId xmlns:a16="http://schemas.microsoft.com/office/drawing/2014/main" id="{73837B42-C8AF-4486-A741-D9C29C7A9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4659" y="2296160"/>
                  <a:ext cx="4998720" cy="2915920"/>
                </a:xfrm>
                <a:prstGeom prst="rect">
                  <a:avLst/>
                </a:prstGeom>
                <a:ln>
                  <a:noFill/>
                </a:ln>
                <a:effectLst>
                  <a:outerShdw blurRad="190500" algn="tl" rotWithShape="0">
                    <a:srgbClr val="000000">
                      <a:alpha val="70000"/>
                    </a:srgbClr>
                  </a:outerShdw>
                </a:effectLst>
              </p:spPr>
            </p:pic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0498E4A-F397-41CB-8472-5213CA35BDCE}"/>
                    </a:ext>
                  </a:extLst>
                </p:cNvPr>
                <p:cNvGrpSpPr/>
                <p:nvPr/>
              </p:nvGrpSpPr>
              <p:grpSpPr>
                <a:xfrm>
                  <a:off x="8229600" y="2493353"/>
                  <a:ext cx="2898987" cy="730100"/>
                  <a:chOff x="8229600" y="2493353"/>
                  <a:chExt cx="2898987" cy="73010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01072A8-9D95-4EEC-B29E-2821DF56B165}"/>
                      </a:ext>
                    </a:extLst>
                  </p:cNvPr>
                  <p:cNvSpPr/>
                  <p:nvPr/>
                </p:nvSpPr>
                <p:spPr>
                  <a:xfrm>
                    <a:off x="8229600" y="2578893"/>
                    <a:ext cx="616373" cy="171079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7F0124D3-3A18-4167-B657-321374E4DA04}"/>
                      </a:ext>
                    </a:extLst>
                  </p:cNvPr>
                  <p:cNvSpPr/>
                  <p:nvPr/>
                </p:nvSpPr>
                <p:spPr>
                  <a:xfrm>
                    <a:off x="8324427" y="3052374"/>
                    <a:ext cx="291253" cy="171079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0E38066-C327-4E82-881F-BBA7594888AE}"/>
                      </a:ext>
                    </a:extLst>
                  </p:cNvPr>
                  <p:cNvSpPr/>
                  <p:nvPr/>
                </p:nvSpPr>
                <p:spPr>
                  <a:xfrm>
                    <a:off x="10749281" y="2493353"/>
                    <a:ext cx="379306" cy="256619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pic>
          <p:nvPicPr>
            <p:cNvPr id="36" name="Picture 35" descr="Chart, line chart&#10;&#10;Description automatically generated">
              <a:extLst>
                <a:ext uri="{FF2B5EF4-FFF2-40B4-BE49-F238E27FC236}">
                  <a16:creationId xmlns:a16="http://schemas.microsoft.com/office/drawing/2014/main" id="{855666B8-CC88-48D7-A301-27FE3503A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120092"/>
              <a:ext cx="5916233" cy="347889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61B393A-75D2-4A78-958F-F49A2DEA2421}"/>
                </a:ext>
              </a:extLst>
            </p:cNvPr>
            <p:cNvSpPr/>
            <p:nvPr/>
          </p:nvSpPr>
          <p:spPr>
            <a:xfrm>
              <a:off x="10871200" y="2254582"/>
              <a:ext cx="410472" cy="1972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13F238-4B61-4135-90B8-E713DC07D33F}"/>
                </a:ext>
              </a:extLst>
            </p:cNvPr>
            <p:cNvSpPr/>
            <p:nvPr/>
          </p:nvSpPr>
          <p:spPr>
            <a:xfrm>
              <a:off x="10460727" y="2457548"/>
              <a:ext cx="410472" cy="2091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F0E0072-D5C0-44C8-BEED-D032B3AC8D05}"/>
              </a:ext>
            </a:extLst>
          </p:cNvPr>
          <p:cNvSpPr/>
          <p:nvPr/>
        </p:nvSpPr>
        <p:spPr>
          <a:xfrm>
            <a:off x="961290" y="3534949"/>
            <a:ext cx="539372" cy="2196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98472B-895E-4216-8A94-44E8999015F3}"/>
              </a:ext>
            </a:extLst>
          </p:cNvPr>
          <p:cNvSpPr/>
          <p:nvPr/>
        </p:nvSpPr>
        <p:spPr>
          <a:xfrm>
            <a:off x="898257" y="4023558"/>
            <a:ext cx="602405" cy="2196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1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F923-2605-48D5-A86A-793BC920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SEAStar</a:t>
            </a:r>
            <a:r>
              <a:rPr lang="en-US" altLang="zh-CN" dirty="0"/>
              <a:t> Computation Pattern</a:t>
            </a:r>
            <a:endParaRPr lang="zh-CN" alt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39912D2-D7CB-4C00-A273-9F8EB18BCB04}"/>
              </a:ext>
            </a:extLst>
          </p:cNvPr>
          <p:cNvGrpSpPr/>
          <p:nvPr/>
        </p:nvGrpSpPr>
        <p:grpSpPr>
          <a:xfrm>
            <a:off x="1157453" y="1582313"/>
            <a:ext cx="3560932" cy="3283269"/>
            <a:chOff x="1157453" y="1582313"/>
            <a:chExt cx="3560932" cy="328326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B737AF0-9DB9-4918-B0FC-8C4F4156BE30}"/>
                </a:ext>
              </a:extLst>
            </p:cNvPr>
            <p:cNvGrpSpPr/>
            <p:nvPr/>
          </p:nvGrpSpPr>
          <p:grpSpPr>
            <a:xfrm>
              <a:off x="1157453" y="1582313"/>
              <a:ext cx="2745769" cy="3283269"/>
              <a:chOff x="1157453" y="1582313"/>
              <a:chExt cx="2745769" cy="3283269"/>
            </a:xfrm>
          </p:grpSpPr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ADDD0D62-B01E-42F6-B8C7-F03A51C94D55}"/>
                  </a:ext>
                </a:extLst>
              </p:cNvPr>
              <p:cNvSpPr/>
              <p:nvPr/>
            </p:nvSpPr>
            <p:spPr>
              <a:xfrm>
                <a:off x="2187787" y="3197013"/>
                <a:ext cx="745066" cy="73152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DE7CB05F-4BDE-4341-95C2-64D5C899C9A3}"/>
                  </a:ext>
                </a:extLst>
              </p:cNvPr>
              <p:cNvSpPr/>
              <p:nvPr/>
            </p:nvSpPr>
            <p:spPr>
              <a:xfrm flipH="1">
                <a:off x="1157453" y="3378614"/>
                <a:ext cx="382694" cy="37517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4B1EF290-BCD3-4C0F-B69C-873361FF167E}"/>
                  </a:ext>
                </a:extLst>
              </p:cNvPr>
              <p:cNvSpPr/>
              <p:nvPr/>
            </p:nvSpPr>
            <p:spPr>
              <a:xfrm flipH="1">
                <a:off x="2059092" y="1583912"/>
                <a:ext cx="491067" cy="499231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A808C19E-CFCF-4499-BF16-688D60F88198}"/>
                  </a:ext>
                </a:extLst>
              </p:cNvPr>
              <p:cNvSpPr/>
              <p:nvPr/>
            </p:nvSpPr>
            <p:spPr>
              <a:xfrm flipH="1">
                <a:off x="3520528" y="3656759"/>
                <a:ext cx="382694" cy="37517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11D27D0B-99B0-4DEC-AD12-CA8366FC4899}"/>
                  </a:ext>
                </a:extLst>
              </p:cNvPr>
              <p:cNvSpPr/>
              <p:nvPr/>
            </p:nvSpPr>
            <p:spPr>
              <a:xfrm flipH="1">
                <a:off x="1484348" y="4249175"/>
                <a:ext cx="382694" cy="37517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5E0AEEA9-6A84-42FA-B928-102F7C3B2594}"/>
                  </a:ext>
                </a:extLst>
              </p:cNvPr>
              <p:cNvSpPr/>
              <p:nvPr/>
            </p:nvSpPr>
            <p:spPr>
              <a:xfrm flipH="1">
                <a:off x="2572640" y="4490403"/>
                <a:ext cx="382694" cy="37517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AA956B76-6573-488D-B531-A9BC2C24881B}"/>
                  </a:ext>
                </a:extLst>
              </p:cNvPr>
              <p:cNvSpPr/>
              <p:nvPr/>
            </p:nvSpPr>
            <p:spPr>
              <a:xfrm rot="21171345">
                <a:off x="2252991" y="2137343"/>
                <a:ext cx="304800" cy="896163"/>
              </a:xfrm>
              <a:prstGeom prst="downArrow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EE4F52-8349-4221-9194-C4A6B8F3A564}"/>
                  </a:ext>
                </a:extLst>
              </p:cNvPr>
              <p:cNvSpPr txBox="1"/>
              <p:nvPr/>
            </p:nvSpPr>
            <p:spPr>
              <a:xfrm>
                <a:off x="2611431" y="1582313"/>
                <a:ext cx="1038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ource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62F376-FB63-48E9-ABED-ED04F90CCA8F}"/>
                  </a:ext>
                </a:extLst>
              </p:cNvPr>
              <p:cNvSpPr txBox="1"/>
              <p:nvPr/>
            </p:nvSpPr>
            <p:spPr>
              <a:xfrm>
                <a:off x="2560320" y="2232407"/>
                <a:ext cx="1038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4">
                        <a:lumMod val="75000"/>
                      </a:schemeClr>
                    </a:solidFill>
                  </a:rPr>
                  <a:t>E</a:t>
                </a:r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</a:rPr>
                  <a:t>dge</a:t>
                </a:r>
                <a:endParaRPr lang="zh-CN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4894CB03-8830-418E-B214-33322573E383}"/>
                  </a:ext>
                </a:extLst>
              </p:cNvPr>
              <p:cNvSpPr/>
              <p:nvPr/>
            </p:nvSpPr>
            <p:spPr>
              <a:xfrm rot="6396056">
                <a:off x="3150958" y="3515520"/>
                <a:ext cx="304800" cy="362360"/>
              </a:xfrm>
              <a:prstGeom prst="downArrow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0FF14FE7-0835-47DF-8C65-2241F87DDD9C}"/>
                  </a:ext>
                </a:extLst>
              </p:cNvPr>
              <p:cNvSpPr/>
              <p:nvPr/>
            </p:nvSpPr>
            <p:spPr>
              <a:xfrm rot="10045322">
                <a:off x="2547335" y="4091306"/>
                <a:ext cx="304800" cy="356950"/>
              </a:xfrm>
              <a:prstGeom prst="downArrow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C180536B-E565-41AB-BEF3-872532DF2197}"/>
                  </a:ext>
                </a:extLst>
              </p:cNvPr>
              <p:cNvSpPr/>
              <p:nvPr/>
            </p:nvSpPr>
            <p:spPr>
              <a:xfrm rot="13683192">
                <a:off x="1845837" y="3911213"/>
                <a:ext cx="304800" cy="390261"/>
              </a:xfrm>
              <a:prstGeom prst="downArrow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17933F9C-680B-4AA9-BFC2-82A23264E628}"/>
                  </a:ext>
                </a:extLst>
              </p:cNvPr>
              <p:cNvSpPr/>
              <p:nvPr/>
            </p:nvSpPr>
            <p:spPr>
              <a:xfrm rot="16036980">
                <a:off x="1623377" y="3365793"/>
                <a:ext cx="304800" cy="372347"/>
              </a:xfrm>
              <a:prstGeom prst="downArrow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Flowchart: Connector 21">
                <a:extLst>
                  <a:ext uri="{FF2B5EF4-FFF2-40B4-BE49-F238E27FC236}">
                    <a16:creationId xmlns:a16="http://schemas.microsoft.com/office/drawing/2014/main" id="{DA59D7E8-F56F-496A-ABD6-31F489C87A5A}"/>
                  </a:ext>
                </a:extLst>
              </p:cNvPr>
              <p:cNvSpPr/>
              <p:nvPr/>
            </p:nvSpPr>
            <p:spPr>
              <a:xfrm>
                <a:off x="2059092" y="3048108"/>
                <a:ext cx="1027096" cy="1001051"/>
              </a:xfrm>
              <a:prstGeom prst="flowChartConnector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A36589-6B95-49E9-A1C3-EA737B4CE8EE}"/>
                </a:ext>
              </a:extLst>
            </p:cNvPr>
            <p:cNvSpPr txBox="1"/>
            <p:nvPr/>
          </p:nvSpPr>
          <p:spPr>
            <a:xfrm>
              <a:off x="3088059" y="2916610"/>
              <a:ext cx="1630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</a:rPr>
                <a:t>A</a:t>
              </a:r>
              <a:r>
                <a:rPr lang="en-US" altLang="zh-CN" dirty="0">
                  <a:solidFill>
                    <a:srgbClr val="00B050"/>
                  </a:solidFill>
                </a:rPr>
                <a:t>ggregation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0B2FEB-8FC3-4F21-AAAE-3FCC7822E0CE}"/>
              </a:ext>
            </a:extLst>
          </p:cNvPr>
          <p:cNvCxnSpPr>
            <a:cxnSpLocks/>
          </p:cNvCxnSpPr>
          <p:nvPr/>
        </p:nvCxnSpPr>
        <p:spPr>
          <a:xfrm>
            <a:off x="4820093" y="1560936"/>
            <a:ext cx="0" cy="451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ooter Placeholder 30">
            <a:extLst>
              <a:ext uri="{FF2B5EF4-FFF2-40B4-BE49-F238E27FC236}">
                <a16:creationId xmlns:a16="http://schemas.microsoft.com/office/drawing/2014/main" id="{F35E0749-02FF-4AB8-B3B6-7C543A68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535" y="6234131"/>
            <a:ext cx="8646550" cy="365125"/>
          </a:xfrm>
        </p:spPr>
        <p:txBody>
          <a:bodyPr/>
          <a:lstStyle/>
          <a:p>
            <a:pPr algn="l"/>
            <a:r>
              <a:rPr lang="en-US" altLang="zh-CN" dirty="0"/>
              <a:t>[1]: Thomas N. </a:t>
            </a:r>
            <a:r>
              <a:rPr lang="en-US" altLang="zh-CN" dirty="0" err="1"/>
              <a:t>Kipf</a:t>
            </a:r>
            <a:r>
              <a:rPr lang="en-US" altLang="zh-CN" dirty="0"/>
              <a:t>, Max Welling. Semi-Supervised Classification with Graph Convolutional Networks.</a:t>
            </a:r>
          </a:p>
          <a:p>
            <a:pPr algn="l"/>
            <a:r>
              <a:rPr lang="en-US" altLang="zh-CN" dirty="0"/>
              <a:t>[2]: </a:t>
            </a:r>
            <a:r>
              <a:rPr lang="en-US" altLang="zh-CN" dirty="0" err="1"/>
              <a:t>Petar</a:t>
            </a:r>
            <a:r>
              <a:rPr lang="en-US" altLang="zh-CN" dirty="0"/>
              <a:t> </a:t>
            </a:r>
            <a:r>
              <a:rPr lang="en-US" altLang="zh-CN" dirty="0" err="1"/>
              <a:t>Velickovic</a:t>
            </a:r>
            <a:r>
              <a:rPr lang="en-US" altLang="zh-CN" dirty="0"/>
              <a:t>, </a:t>
            </a:r>
            <a:r>
              <a:rPr lang="en-US" altLang="zh-CN" dirty="0" err="1"/>
              <a:t>Guillem</a:t>
            </a:r>
            <a:r>
              <a:rPr lang="en-US" altLang="zh-CN" dirty="0"/>
              <a:t> </a:t>
            </a:r>
            <a:r>
              <a:rPr lang="en-US" altLang="zh-CN" dirty="0" err="1"/>
              <a:t>Cucurull</a:t>
            </a:r>
            <a:r>
              <a:rPr lang="en-US" altLang="zh-CN" dirty="0"/>
              <a:t>, </a:t>
            </a:r>
            <a:r>
              <a:rPr lang="en-US" altLang="zh-CN" dirty="0" err="1"/>
              <a:t>Arantxa</a:t>
            </a:r>
            <a:r>
              <a:rPr lang="en-US" altLang="zh-CN" dirty="0"/>
              <a:t> Casanova, Adriana Romero, Pietro </a:t>
            </a:r>
            <a:r>
              <a:rPr lang="en-US" altLang="zh-CN" dirty="0" err="1"/>
              <a:t>Liò</a:t>
            </a:r>
            <a:r>
              <a:rPr lang="en-US" altLang="zh-CN" dirty="0"/>
              <a:t>, </a:t>
            </a:r>
            <a:r>
              <a:rPr lang="en-US" altLang="zh-CN" dirty="0" err="1"/>
              <a:t>Yoshua</a:t>
            </a:r>
            <a:r>
              <a:rPr lang="en-US" altLang="zh-CN" dirty="0"/>
              <a:t> </a:t>
            </a:r>
            <a:r>
              <a:rPr lang="en-US" altLang="zh-CN" dirty="0" err="1"/>
              <a:t>Bengio</a:t>
            </a:r>
            <a:r>
              <a:rPr lang="en-US" altLang="zh-CN" dirty="0"/>
              <a:t>. Graph Attention Networks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078C981-8EDC-4DB3-B156-BD63158C38F2}"/>
              </a:ext>
            </a:extLst>
          </p:cNvPr>
          <p:cNvGrpSpPr/>
          <p:nvPr/>
        </p:nvGrpSpPr>
        <p:grpSpPr>
          <a:xfrm>
            <a:off x="5107674" y="1494794"/>
            <a:ext cx="6067638" cy="4663170"/>
            <a:chOff x="5107674" y="1494794"/>
            <a:chExt cx="6067638" cy="466317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3BC9BD4-1D24-4305-9D2C-F3E6AF5FA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7688" y="3304423"/>
              <a:ext cx="3765220" cy="236759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B2A3A1-B90F-4895-9D9C-3B100155C2C7}"/>
                </a:ext>
              </a:extLst>
            </p:cNvPr>
            <p:cNvSpPr txBox="1"/>
            <p:nvPr/>
          </p:nvSpPr>
          <p:spPr>
            <a:xfrm>
              <a:off x="5107674" y="5819410"/>
              <a:ext cx="6067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Figure 2: Vertex-centric view of GCN </a:t>
              </a:r>
              <a:r>
                <a:rPr lang="en-US" altLang="zh-CN" sz="1600" baseline="30000" dirty="0"/>
                <a:t>[1]</a:t>
              </a:r>
              <a:r>
                <a:rPr lang="en-US" altLang="zh-CN" sz="1600" dirty="0"/>
                <a:t> (</a:t>
              </a:r>
              <a:r>
                <a:rPr lang="en-US" altLang="zh-CN" sz="1600" b="1" dirty="0"/>
                <a:t>top</a:t>
              </a:r>
              <a:r>
                <a:rPr lang="en-US" altLang="zh-CN" sz="1600" dirty="0"/>
                <a:t>) and GAT </a:t>
              </a:r>
              <a:r>
                <a:rPr lang="en-US" altLang="zh-CN" sz="1600" baseline="30000" dirty="0"/>
                <a:t>[2] </a:t>
              </a:r>
              <a:r>
                <a:rPr lang="en-US" altLang="zh-CN" sz="1600" dirty="0"/>
                <a:t>(</a:t>
              </a:r>
              <a:r>
                <a:rPr lang="en-US" altLang="zh-CN" sz="1600" b="1" dirty="0"/>
                <a:t>bottom</a:t>
              </a:r>
              <a:r>
                <a:rPr lang="en-US" altLang="zh-CN" sz="1600" dirty="0"/>
                <a:t>)</a:t>
              </a:r>
              <a:endParaRPr lang="zh-CN" altLang="en-US" sz="1600" baseline="30000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24B9E2-7090-40E9-A519-7098D00DC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5454" y="3182993"/>
              <a:ext cx="4642424" cy="1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D86349F-782E-4FD0-BFE6-A772E7304BB8}"/>
                </a:ext>
              </a:extLst>
            </p:cNvPr>
            <p:cNvGrpSpPr/>
            <p:nvPr/>
          </p:nvGrpSpPr>
          <p:grpSpPr>
            <a:xfrm>
              <a:off x="6728386" y="1494794"/>
              <a:ext cx="2646264" cy="1352280"/>
              <a:chOff x="6728386" y="1494794"/>
              <a:chExt cx="2646264" cy="1352280"/>
            </a:xfrm>
          </p:grpSpPr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84425637-DBC2-4098-AFD2-ECD832C6EBE7}"/>
                  </a:ext>
                </a:extLst>
              </p:cNvPr>
              <p:cNvSpPr/>
              <p:nvPr/>
            </p:nvSpPr>
            <p:spPr>
              <a:xfrm flipH="1">
                <a:off x="7749313" y="2322189"/>
                <a:ext cx="480565" cy="44921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h</a:t>
                </a:r>
                <a:r>
                  <a:rPr lang="en-US" altLang="zh-CN" sz="1100" baseline="-25000" dirty="0">
                    <a:solidFill>
                      <a:schemeClr val="tx1"/>
                    </a:solidFill>
                  </a:rPr>
                  <a:t>1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31009AA4-B256-49FA-8287-4DE2816FB360}"/>
                  </a:ext>
                </a:extLst>
              </p:cNvPr>
              <p:cNvSpPr/>
              <p:nvPr/>
            </p:nvSpPr>
            <p:spPr>
              <a:xfrm flipH="1">
                <a:off x="6843631" y="1663993"/>
                <a:ext cx="480565" cy="44921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h</a:t>
                </a:r>
                <a:r>
                  <a:rPr lang="en-US" altLang="zh-CN" sz="1100" baseline="-25000" dirty="0">
                    <a:solidFill>
                      <a:schemeClr val="tx1"/>
                    </a:solidFill>
                  </a:rPr>
                  <a:t>3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2F7B3EE6-D85D-434A-9FA9-046309493BD3}"/>
                  </a:ext>
                </a:extLst>
              </p:cNvPr>
              <p:cNvSpPr/>
              <p:nvPr/>
            </p:nvSpPr>
            <p:spPr>
              <a:xfrm flipH="1">
                <a:off x="6728386" y="2397859"/>
                <a:ext cx="480565" cy="44921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h</a:t>
                </a:r>
                <a:r>
                  <a:rPr lang="en-US" altLang="zh-CN" sz="1100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13D58D8C-CC58-432E-852C-7525681920E1}"/>
                  </a:ext>
                </a:extLst>
              </p:cNvPr>
              <p:cNvSpPr/>
              <p:nvPr/>
            </p:nvSpPr>
            <p:spPr>
              <a:xfrm flipH="1">
                <a:off x="7690324" y="1494794"/>
                <a:ext cx="480565" cy="44921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h</a:t>
                </a:r>
                <a:r>
                  <a:rPr lang="en-US" altLang="zh-CN" sz="1100" baseline="-25000" dirty="0">
                    <a:solidFill>
                      <a:schemeClr val="tx1"/>
                    </a:solidFill>
                  </a:rPr>
                  <a:t>2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39617AA-3BFD-4361-AEDE-370592A42A28}"/>
                  </a:ext>
                </a:extLst>
              </p:cNvPr>
              <p:cNvCxnSpPr>
                <a:cxnSpLocks/>
                <a:stCxn id="51" idx="4"/>
                <a:endCxn id="45" idx="0"/>
              </p:cNvCxnSpPr>
              <p:nvPr/>
            </p:nvCxnSpPr>
            <p:spPr>
              <a:xfrm>
                <a:off x="7930606" y="1944009"/>
                <a:ext cx="58989" cy="3781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692D7F5-D54F-4E8D-A3C1-49E6C240F4BC}"/>
                  </a:ext>
                </a:extLst>
              </p:cNvPr>
              <p:cNvCxnSpPr>
                <a:cxnSpLocks/>
                <a:stCxn id="49" idx="3"/>
                <a:endCxn id="45" idx="7"/>
              </p:cNvCxnSpPr>
              <p:nvPr/>
            </p:nvCxnSpPr>
            <p:spPr>
              <a:xfrm>
                <a:off x="7253819" y="2047422"/>
                <a:ext cx="565871" cy="340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7C055A1-3288-44DC-96CD-2D824EAC442E}"/>
                  </a:ext>
                </a:extLst>
              </p:cNvPr>
              <p:cNvCxnSpPr>
                <a:cxnSpLocks/>
                <a:stCxn id="50" idx="2"/>
                <a:endCxn id="45" idx="6"/>
              </p:cNvCxnSpPr>
              <p:nvPr/>
            </p:nvCxnSpPr>
            <p:spPr>
              <a:xfrm flipV="1">
                <a:off x="7208951" y="2546797"/>
                <a:ext cx="540362" cy="75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FE854292-5CD5-4AB1-A47B-72154901A487}"/>
                  </a:ext>
                </a:extLst>
              </p:cNvPr>
              <p:cNvSpPr/>
              <p:nvPr/>
            </p:nvSpPr>
            <p:spPr>
              <a:xfrm flipH="1">
                <a:off x="8894085" y="2319058"/>
                <a:ext cx="480565" cy="44921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h’</a:t>
                </a:r>
                <a:r>
                  <a:rPr lang="en-US" altLang="zh-CN" sz="1100" baseline="-25000" dirty="0">
                    <a:solidFill>
                      <a:schemeClr val="tx1"/>
                    </a:solidFill>
                  </a:rPr>
                  <a:t>1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AB62891-AF35-44BB-97DB-6CFB6667D65A}"/>
                  </a:ext>
                </a:extLst>
              </p:cNvPr>
              <p:cNvCxnSpPr>
                <a:cxnSpLocks/>
                <a:stCxn id="45" idx="2"/>
                <a:endCxn id="67" idx="6"/>
              </p:cNvCxnSpPr>
              <p:nvPr/>
            </p:nvCxnSpPr>
            <p:spPr>
              <a:xfrm flipV="1">
                <a:off x="8229878" y="2543666"/>
                <a:ext cx="664207" cy="31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B334761-57C1-431B-8CAD-24D792EFAFAA}"/>
                  </a:ext>
                </a:extLst>
              </p:cNvPr>
              <p:cNvSpPr txBox="1"/>
              <p:nvPr/>
            </p:nvSpPr>
            <p:spPr>
              <a:xfrm>
                <a:off x="8325751" y="2261017"/>
                <a:ext cx="4762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sum</a:t>
                </a:r>
                <a:endParaRPr lang="zh-CN" altLang="en-US" sz="1050" dirty="0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0E4DFE0-0EEA-4713-A6B5-435DA93E46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9135" y="1814623"/>
                <a:ext cx="1346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E32349B9-A696-4686-A710-CE3DA2F5A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0372" y="1655138"/>
                <a:ext cx="1346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6661FA0-8925-4A41-AA6C-D22ACFBD0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6355" y="2534088"/>
                <a:ext cx="1346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507C46D-EB90-4079-ABE8-D51BCBCF5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9357" y="2459662"/>
                <a:ext cx="1346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64267629-A4FB-4AE1-817B-C1CD199ED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4133" y="2463208"/>
                <a:ext cx="1346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9421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84CD-1D6C-44E3-96BC-419DF5E6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 Programming Abstractions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274E1-BADD-4A30-A8F9-4F9783BF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492"/>
            <a:ext cx="11170920" cy="52764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Deep Graph Library (DGL) </a:t>
            </a:r>
          </a:p>
          <a:p>
            <a:pPr lvl="1"/>
            <a:r>
              <a:rPr lang="en-US" altLang="zh-CN" dirty="0"/>
              <a:t>Provides the </a:t>
            </a:r>
            <a:r>
              <a:rPr lang="en-US" altLang="zh-CN" b="1" dirty="0"/>
              <a:t>Graph</a:t>
            </a:r>
            <a:r>
              <a:rPr lang="en-US" altLang="zh-CN" dirty="0"/>
              <a:t> abstraction</a:t>
            </a:r>
          </a:p>
          <a:p>
            <a:pPr lvl="1"/>
            <a:r>
              <a:rPr lang="en-US" altLang="zh-CN" dirty="0"/>
              <a:t>Vertices’ feature vectors are grouped into tensor then stored in the graph</a:t>
            </a:r>
          </a:p>
          <a:p>
            <a:pPr lvl="1"/>
            <a:r>
              <a:rPr lang="en-US" altLang="zh-CN" dirty="0" err="1"/>
              <a:t>Graph.update_all</a:t>
            </a:r>
            <a:r>
              <a:rPr lang="en-US" altLang="zh-CN" dirty="0"/>
              <a:t>(</a:t>
            </a:r>
            <a:r>
              <a:rPr lang="en-US" altLang="zh-CN" dirty="0" err="1"/>
              <a:t>func.copy_u</a:t>
            </a:r>
            <a:r>
              <a:rPr lang="en-US" altLang="zh-CN" dirty="0"/>
              <a:t>(‘x’, ’m’), </a:t>
            </a:r>
            <a:r>
              <a:rPr lang="en-US" altLang="zh-CN" dirty="0" err="1"/>
              <a:t>func.sum</a:t>
            </a:r>
            <a:r>
              <a:rPr lang="en-US" altLang="zh-CN" dirty="0"/>
              <a:t>(‘m’, ‘h’))</a:t>
            </a:r>
          </a:p>
          <a:p>
            <a:pPr lvl="2"/>
            <a:r>
              <a:rPr lang="en-US" altLang="zh-CN" dirty="0" err="1"/>
              <a:t>func.copy_u</a:t>
            </a:r>
            <a:r>
              <a:rPr lang="en-US" altLang="zh-CN" dirty="0"/>
              <a:t> creates a message tensor ‘m’ by copying feature from vertex tensor ‘x’. </a:t>
            </a:r>
          </a:p>
          <a:p>
            <a:pPr lvl="2"/>
            <a:r>
              <a:rPr lang="en-US" altLang="zh-CN" dirty="0" err="1"/>
              <a:t>func.sum</a:t>
            </a:r>
            <a:r>
              <a:rPr lang="en-US" altLang="zh-CN" dirty="0"/>
              <a:t>  reduces the message tensor ‘m’ according to the destination and names the output ‘h’ (a vertex tensor)</a:t>
            </a:r>
          </a:p>
          <a:p>
            <a:pPr lvl="2"/>
            <a:endParaRPr lang="en-US" altLang="zh-CN" dirty="0"/>
          </a:p>
          <a:p>
            <a:r>
              <a:rPr lang="en-US" altLang="zh-CN" dirty="0" err="1"/>
              <a:t>PyTorchGeometric</a:t>
            </a:r>
            <a:r>
              <a:rPr lang="en-US" altLang="zh-CN" dirty="0"/>
              <a:t> (</a:t>
            </a:r>
            <a:r>
              <a:rPr lang="en-US" altLang="zh-CN" dirty="0" err="1"/>
              <a:t>PyG</a:t>
            </a:r>
            <a:r>
              <a:rPr lang="en-US" altLang="zh-CN" dirty="0"/>
              <a:t>), </a:t>
            </a:r>
            <a:r>
              <a:rPr lang="en-US" altLang="zh-CN" dirty="0" err="1"/>
              <a:t>NeuGraph</a:t>
            </a:r>
            <a:endParaRPr lang="en-US" altLang="zh-CN" dirty="0"/>
          </a:p>
          <a:p>
            <a:pPr lvl="1"/>
            <a:r>
              <a:rPr lang="en-US" altLang="zh-CN" dirty="0"/>
              <a:t>Organize GNN computation into </a:t>
            </a:r>
            <a:r>
              <a:rPr lang="en-US" altLang="zh-CN" b="1" dirty="0"/>
              <a:t>stages</a:t>
            </a:r>
            <a:r>
              <a:rPr lang="en-US" altLang="zh-CN" dirty="0"/>
              <a:t> of tensor-wise operations</a:t>
            </a:r>
          </a:p>
          <a:p>
            <a:pPr lvl="1"/>
            <a:r>
              <a:rPr lang="en-US" altLang="zh-CN" b="1" dirty="0" err="1"/>
              <a:t>PyG</a:t>
            </a:r>
            <a:r>
              <a:rPr lang="en-US" altLang="zh-CN" b="1" dirty="0"/>
              <a:t>: </a:t>
            </a:r>
            <a:r>
              <a:rPr lang="en-US" altLang="zh-CN" dirty="0"/>
              <a:t>message, update</a:t>
            </a:r>
          </a:p>
          <a:p>
            <a:pPr lvl="1"/>
            <a:r>
              <a:rPr lang="en-US" altLang="zh-CN" b="1" dirty="0" err="1"/>
              <a:t>NeuGraph</a:t>
            </a:r>
            <a:r>
              <a:rPr lang="en-US" altLang="zh-CN" b="1" dirty="0"/>
              <a:t>: </a:t>
            </a:r>
            <a:r>
              <a:rPr lang="en-US" altLang="zh-CN" dirty="0"/>
              <a:t>Scatter-</a:t>
            </a:r>
            <a:r>
              <a:rPr lang="en-US" altLang="zh-CN" dirty="0" err="1"/>
              <a:t>ApplyEdge</a:t>
            </a:r>
            <a:r>
              <a:rPr lang="en-US" altLang="zh-CN" dirty="0"/>
              <a:t>-Gather-</a:t>
            </a:r>
            <a:r>
              <a:rPr lang="en-US" altLang="zh-CN" dirty="0" err="1"/>
              <a:t>ApplyVertex</a:t>
            </a:r>
            <a:r>
              <a:rPr lang="en-US" altLang="zh-CN" dirty="0"/>
              <a:t> (SAGA)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GraphLearn</a:t>
            </a:r>
            <a:r>
              <a:rPr lang="en-US" altLang="zh-CN" dirty="0"/>
              <a:t>, Euler</a:t>
            </a:r>
          </a:p>
          <a:p>
            <a:pPr lvl="1"/>
            <a:r>
              <a:rPr lang="en-US" altLang="zh-CN" dirty="0"/>
              <a:t>Provide sampling APIs (e.g., </a:t>
            </a:r>
            <a:r>
              <a:rPr lang="en-US" altLang="zh-CN" dirty="0" err="1"/>
              <a:t>GraphLearn’s</a:t>
            </a:r>
            <a:r>
              <a:rPr lang="en-US" altLang="zh-CN" dirty="0"/>
              <a:t> Gremlin-like API), no GNN specific abstraction for expressing GNN computation</a:t>
            </a:r>
          </a:p>
          <a:p>
            <a:pPr lvl="1"/>
            <a:r>
              <a:rPr lang="en-US" altLang="zh-CN" dirty="0"/>
              <a:t>Rely on operations of DL frameworks only, e.g., </a:t>
            </a:r>
            <a:r>
              <a:rPr lang="en-US" altLang="zh-CN" dirty="0" err="1"/>
              <a:t>tf.gather</a:t>
            </a:r>
            <a:r>
              <a:rPr lang="en-US" altLang="zh-CN" dirty="0"/>
              <a:t>, </a:t>
            </a:r>
            <a:r>
              <a:rPr lang="en-US" altLang="zh-CN" dirty="0" err="1"/>
              <a:t>tf.segment_sum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46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22E4-5AAB-46C2-85DE-EC765C33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 Execution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8AC5-07D0-486C-A981-F8EE9C292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933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Tensor materialization:</a:t>
            </a:r>
          </a:p>
          <a:p>
            <a:pPr lvl="1"/>
            <a:r>
              <a:rPr lang="en-US" altLang="zh-CN" dirty="0"/>
              <a:t>Within each stage, use operators of backend DL systems (e.g., </a:t>
            </a:r>
            <a:r>
              <a:rPr lang="en-US" altLang="zh-CN" dirty="0" err="1"/>
              <a:t>matmul</a:t>
            </a:r>
            <a:r>
              <a:rPr lang="en-US" altLang="zh-CN" dirty="0"/>
              <a:t>, </a:t>
            </a:r>
            <a:r>
              <a:rPr lang="en-US" altLang="zh-CN" dirty="0" err="1"/>
              <a:t>leakyRelu</a:t>
            </a:r>
            <a:r>
              <a:rPr lang="en-US" altLang="zh-CN" dirty="0"/>
              <a:t>) to carry out computation</a:t>
            </a:r>
          </a:p>
          <a:p>
            <a:pPr lvl="1"/>
            <a:r>
              <a:rPr lang="en-US" altLang="zh-CN" dirty="0"/>
              <a:t>Across stages, Scatter/Gather operations are inserted (either by the framework or by users) to prepare the required input for next stage</a:t>
            </a:r>
          </a:p>
          <a:p>
            <a:pPr lvl="1"/>
            <a:endParaRPr lang="en-US" altLang="zh-CN" dirty="0"/>
          </a:p>
          <a:p>
            <a:r>
              <a:rPr lang="en-US" altLang="zh-CN" sz="2800" b="1" dirty="0" err="1"/>
              <a:t>GSpMM</a:t>
            </a:r>
            <a:r>
              <a:rPr lang="en-US" altLang="zh-CN" sz="2800" dirty="0"/>
              <a:t> optimization in DGL:</a:t>
            </a:r>
          </a:p>
          <a:p>
            <a:pPr lvl="1"/>
            <a:r>
              <a:rPr lang="en-US" altLang="zh-CN" dirty="0"/>
              <a:t>Compute messages by add/sub/</a:t>
            </a:r>
            <a:r>
              <a:rPr lang="en-US" altLang="zh-CN" dirty="0" err="1"/>
              <a:t>mul</a:t>
            </a:r>
            <a:r>
              <a:rPr lang="en-US" altLang="zh-CN" dirty="0"/>
              <a:t>/div source node and edge features or copy node features to edges</a:t>
            </a:r>
          </a:p>
          <a:p>
            <a:pPr lvl="1"/>
            <a:r>
              <a:rPr lang="en-US" altLang="zh-CN" dirty="0"/>
              <a:t>Aggregate the messages by sum/max/min/mean as the features on destination node</a:t>
            </a:r>
          </a:p>
          <a:p>
            <a:pPr lvl="1"/>
            <a:endParaRPr lang="en-US" altLang="zh-CN" i="0" dirty="0">
              <a:solidFill>
                <a:srgbClr val="404040"/>
              </a:solidFill>
              <a:effectLst/>
              <a:latin typeface="Roboto Slab"/>
            </a:endParaRPr>
          </a:p>
          <a:p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D169F4-39B7-4CD1-9ED1-98D9C18DFD3E}"/>
              </a:ext>
            </a:extLst>
          </p:cNvPr>
          <p:cNvGrpSpPr/>
          <p:nvPr/>
        </p:nvGrpSpPr>
        <p:grpSpPr>
          <a:xfrm>
            <a:off x="8407149" y="1934818"/>
            <a:ext cx="3560932" cy="3283269"/>
            <a:chOff x="1157453" y="1582313"/>
            <a:chExt cx="3560932" cy="32832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B7ED6E-EE47-4BAD-9EEA-B80323B59422}"/>
                </a:ext>
              </a:extLst>
            </p:cNvPr>
            <p:cNvGrpSpPr/>
            <p:nvPr/>
          </p:nvGrpSpPr>
          <p:grpSpPr>
            <a:xfrm>
              <a:off x="1157453" y="1582313"/>
              <a:ext cx="2745769" cy="3283269"/>
              <a:chOff x="1157453" y="1582313"/>
              <a:chExt cx="2745769" cy="3283269"/>
            </a:xfrm>
          </p:grpSpPr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F5D89E16-8588-43A5-A210-BD1CA39B4A54}"/>
                  </a:ext>
                </a:extLst>
              </p:cNvPr>
              <p:cNvSpPr/>
              <p:nvPr/>
            </p:nvSpPr>
            <p:spPr>
              <a:xfrm>
                <a:off x="2187787" y="3197013"/>
                <a:ext cx="745066" cy="73152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B9AC012E-383C-4FD5-A341-3CB4D68EE8CB}"/>
                  </a:ext>
                </a:extLst>
              </p:cNvPr>
              <p:cNvSpPr/>
              <p:nvPr/>
            </p:nvSpPr>
            <p:spPr>
              <a:xfrm flipH="1">
                <a:off x="1157453" y="3378614"/>
                <a:ext cx="382694" cy="37517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51DC8990-A85A-4295-A486-AE571104C6DB}"/>
                  </a:ext>
                </a:extLst>
              </p:cNvPr>
              <p:cNvSpPr/>
              <p:nvPr/>
            </p:nvSpPr>
            <p:spPr>
              <a:xfrm flipH="1">
                <a:off x="2059092" y="1583912"/>
                <a:ext cx="491067" cy="499231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CA069C91-6F3F-4E4F-9759-7D42414D360F}"/>
                  </a:ext>
                </a:extLst>
              </p:cNvPr>
              <p:cNvSpPr/>
              <p:nvPr/>
            </p:nvSpPr>
            <p:spPr>
              <a:xfrm flipH="1">
                <a:off x="3520528" y="3656759"/>
                <a:ext cx="382694" cy="37517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75BD047C-B42D-4665-A3E7-9C344305CB22}"/>
                  </a:ext>
                </a:extLst>
              </p:cNvPr>
              <p:cNvSpPr/>
              <p:nvPr/>
            </p:nvSpPr>
            <p:spPr>
              <a:xfrm flipH="1">
                <a:off x="1484348" y="4249175"/>
                <a:ext cx="382694" cy="37517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09A6958C-950E-4142-BB15-7124F6B05057}"/>
                  </a:ext>
                </a:extLst>
              </p:cNvPr>
              <p:cNvSpPr/>
              <p:nvPr/>
            </p:nvSpPr>
            <p:spPr>
              <a:xfrm flipH="1">
                <a:off x="2611431" y="4490403"/>
                <a:ext cx="382694" cy="37517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CEC95067-536C-4F64-B99C-8121776E4747}"/>
                  </a:ext>
                </a:extLst>
              </p:cNvPr>
              <p:cNvSpPr/>
              <p:nvPr/>
            </p:nvSpPr>
            <p:spPr>
              <a:xfrm rot="21171345">
                <a:off x="2246869" y="2137726"/>
                <a:ext cx="304800" cy="797714"/>
              </a:xfrm>
              <a:prstGeom prst="downArrow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00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BE5D83-9F74-4AA7-8F0F-59AA3638AABC}"/>
                  </a:ext>
                </a:extLst>
              </p:cNvPr>
              <p:cNvSpPr txBox="1"/>
              <p:nvPr/>
            </p:nvSpPr>
            <p:spPr>
              <a:xfrm>
                <a:off x="2611431" y="1582313"/>
                <a:ext cx="1038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ource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9EF3AC-45C5-4CA9-906C-F9A6388F989F}"/>
                  </a:ext>
                </a:extLst>
              </p:cNvPr>
              <p:cNvSpPr txBox="1"/>
              <p:nvPr/>
            </p:nvSpPr>
            <p:spPr>
              <a:xfrm>
                <a:off x="2560320" y="2232407"/>
                <a:ext cx="1038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4">
                        <a:lumMod val="75000"/>
                      </a:schemeClr>
                    </a:solidFill>
                  </a:rPr>
                  <a:t>E</a:t>
                </a:r>
                <a:r>
                  <a:rPr lang="en-US" altLang="zh-CN" dirty="0">
                    <a:solidFill>
                      <a:schemeClr val="accent4">
                        <a:lumMod val="75000"/>
                      </a:schemeClr>
                    </a:solidFill>
                  </a:rPr>
                  <a:t>dge</a:t>
                </a:r>
                <a:endParaRPr lang="zh-CN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9AA2FAF8-7B5A-4CF0-ABD8-54DBCA5D38B6}"/>
                  </a:ext>
                </a:extLst>
              </p:cNvPr>
              <p:cNvSpPr/>
              <p:nvPr/>
            </p:nvSpPr>
            <p:spPr>
              <a:xfrm rot="6396056">
                <a:off x="3150958" y="3515520"/>
                <a:ext cx="304800" cy="362360"/>
              </a:xfrm>
              <a:prstGeom prst="downArrow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CBCDED08-7AB9-4B49-B0B9-BC9C7D4BA988}"/>
                  </a:ext>
                </a:extLst>
              </p:cNvPr>
              <p:cNvSpPr/>
              <p:nvPr/>
            </p:nvSpPr>
            <p:spPr>
              <a:xfrm rot="10045322">
                <a:off x="2547335" y="4091306"/>
                <a:ext cx="304800" cy="356950"/>
              </a:xfrm>
              <a:prstGeom prst="downArrow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4548664E-42D6-4778-930A-8369BE416962}"/>
                  </a:ext>
                </a:extLst>
              </p:cNvPr>
              <p:cNvSpPr/>
              <p:nvPr/>
            </p:nvSpPr>
            <p:spPr>
              <a:xfrm rot="13683192">
                <a:off x="1845837" y="3911213"/>
                <a:ext cx="304800" cy="390261"/>
              </a:xfrm>
              <a:prstGeom prst="downArrow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30E27449-70B6-4309-985A-8BC0039263B3}"/>
                  </a:ext>
                </a:extLst>
              </p:cNvPr>
              <p:cNvSpPr/>
              <p:nvPr/>
            </p:nvSpPr>
            <p:spPr>
              <a:xfrm rot="16036980">
                <a:off x="1623377" y="3365793"/>
                <a:ext cx="304800" cy="372347"/>
              </a:xfrm>
              <a:prstGeom prst="downArrow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BEAEBC83-A3A1-465B-8C4E-2E3D90D9F68E}"/>
                  </a:ext>
                </a:extLst>
              </p:cNvPr>
              <p:cNvSpPr/>
              <p:nvPr/>
            </p:nvSpPr>
            <p:spPr>
              <a:xfrm>
                <a:off x="2059092" y="3048108"/>
                <a:ext cx="1027096" cy="1001051"/>
              </a:xfrm>
              <a:prstGeom prst="flowChartConnector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6D3406-2D9B-4EAC-8F89-3413F789F862}"/>
                </a:ext>
              </a:extLst>
            </p:cNvPr>
            <p:cNvSpPr txBox="1"/>
            <p:nvPr/>
          </p:nvSpPr>
          <p:spPr>
            <a:xfrm>
              <a:off x="3088059" y="2916610"/>
              <a:ext cx="1630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</a:rPr>
                <a:t>A</a:t>
              </a:r>
              <a:r>
                <a:rPr lang="en-US" altLang="zh-CN" dirty="0">
                  <a:solidFill>
                    <a:srgbClr val="00B050"/>
                  </a:solidFill>
                </a:rPr>
                <a:t>ggregation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82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F45D-53FC-4337-B839-8EE21571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A827E-D66A-4F9C-965A-8D4DD3F3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9001" cy="435133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Programming Abstraction:</a:t>
            </a:r>
          </a:p>
          <a:p>
            <a:pPr lvl="1"/>
            <a:r>
              <a:rPr lang="en-US" altLang="zh-CN" dirty="0"/>
              <a:t>Though expressive enough, users have to </a:t>
            </a:r>
          </a:p>
          <a:p>
            <a:pPr lvl="2"/>
            <a:r>
              <a:rPr lang="en-US" altLang="zh-CN" dirty="0"/>
              <a:t>cast vertex-centric pattern into </a:t>
            </a:r>
            <a:r>
              <a:rPr lang="en-US" altLang="zh-CN" b="1" dirty="0"/>
              <a:t>whole-graph</a:t>
            </a:r>
            <a:r>
              <a:rPr lang="en-US" altLang="zh-CN" dirty="0"/>
              <a:t> and </a:t>
            </a:r>
            <a:r>
              <a:rPr lang="en-US" altLang="zh-CN" b="1" dirty="0"/>
              <a:t>coarse-grained </a:t>
            </a:r>
            <a:r>
              <a:rPr lang="en-US" altLang="zh-CN" dirty="0"/>
              <a:t>tensor program</a:t>
            </a:r>
          </a:p>
          <a:p>
            <a:pPr lvl="2"/>
            <a:r>
              <a:rPr lang="en-US" altLang="zh-CN" dirty="0"/>
              <a:t>learn a set of </a:t>
            </a:r>
            <a:r>
              <a:rPr lang="en-US" altLang="zh-CN" b="1" dirty="0"/>
              <a:t>low-level tensor operations</a:t>
            </a:r>
            <a:r>
              <a:rPr lang="en-US" altLang="zh-CN" dirty="0"/>
              <a:t> (e.g., in </a:t>
            </a:r>
            <a:r>
              <a:rPr lang="en-US" altLang="zh-CN" dirty="0" err="1"/>
              <a:t>GraphLearn</a:t>
            </a:r>
            <a:r>
              <a:rPr lang="en-US" altLang="zh-CN" dirty="0"/>
              <a:t> and Euler) or </a:t>
            </a:r>
            <a:r>
              <a:rPr lang="en-US" altLang="zh-CN" b="1" dirty="0"/>
              <a:t>domain specific </a:t>
            </a:r>
            <a:r>
              <a:rPr lang="en-US" altLang="zh-CN" dirty="0"/>
              <a:t>APIs (e.g., in DGL, </a:t>
            </a:r>
            <a:r>
              <a:rPr lang="en-US" altLang="zh-CN" dirty="0" err="1"/>
              <a:t>PyG</a:t>
            </a:r>
            <a:r>
              <a:rPr lang="en-US" altLang="zh-CN" dirty="0"/>
              <a:t> and </a:t>
            </a:r>
            <a:r>
              <a:rPr lang="en-US" altLang="zh-CN" dirty="0" err="1"/>
              <a:t>NeuGraph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r>
              <a:rPr lang="en-US" altLang="zh-CN" b="1" dirty="0"/>
              <a:t>Execution:</a:t>
            </a:r>
          </a:p>
          <a:p>
            <a:pPr lvl="1"/>
            <a:r>
              <a:rPr lang="en-US" altLang="zh-CN" dirty="0"/>
              <a:t>Tensor materialization causes</a:t>
            </a:r>
          </a:p>
          <a:p>
            <a:pPr lvl="2"/>
            <a:r>
              <a:rPr lang="en-US" altLang="zh-CN" b="1" dirty="0"/>
              <a:t>high memory consumption</a:t>
            </a:r>
          </a:p>
          <a:p>
            <a:pPr lvl="2"/>
            <a:r>
              <a:rPr lang="en-US" altLang="zh-CN" b="1" dirty="0"/>
              <a:t>frequent data movements </a:t>
            </a:r>
            <a:r>
              <a:rPr lang="en-US" altLang="zh-CN" dirty="0"/>
              <a:t>across GPU memory hierarchy</a:t>
            </a:r>
          </a:p>
          <a:p>
            <a:pPr lvl="1"/>
            <a:r>
              <a:rPr lang="en-US" altLang="zh-CN" dirty="0" err="1"/>
              <a:t>GSpMM</a:t>
            </a:r>
            <a:r>
              <a:rPr lang="en-US" altLang="zh-CN" dirty="0"/>
              <a:t> optimization only covers a </a:t>
            </a:r>
            <a:r>
              <a:rPr lang="en-US" altLang="zh-CN" b="1" dirty="0"/>
              <a:t>limited</a:t>
            </a:r>
            <a:r>
              <a:rPr lang="en-US" altLang="zh-CN" dirty="0"/>
              <a:t> set of operator combinations and delivers </a:t>
            </a:r>
            <a:r>
              <a:rPr lang="en-US" altLang="zh-CN" b="1" dirty="0"/>
              <a:t>unsatisfying</a:t>
            </a:r>
            <a:r>
              <a:rPr lang="en-US" altLang="zh-CN" dirty="0"/>
              <a:t> 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8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1F5C-3484-4950-84AF-DDD290CA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Seastar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F895-3005-4C01-9076-6C5D56EB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58494" cy="4351338"/>
          </a:xfrm>
        </p:spPr>
        <p:txBody>
          <a:bodyPr/>
          <a:lstStyle/>
          <a:p>
            <a:r>
              <a:rPr lang="en-US" altLang="zh-CN" b="1" dirty="0"/>
              <a:t>Vertex-centric</a:t>
            </a:r>
            <a:r>
              <a:rPr lang="en-US" altLang="zh-CN" dirty="0"/>
              <a:t> programming model that enables users to </a:t>
            </a:r>
            <a:r>
              <a:rPr lang="en-US" altLang="zh-CN" b="1" dirty="0"/>
              <a:t>program</a:t>
            </a:r>
            <a:r>
              <a:rPr lang="en-US" altLang="zh-CN" dirty="0"/>
              <a:t> and </a:t>
            </a:r>
            <a:r>
              <a:rPr lang="en-US" altLang="zh-CN" b="1" dirty="0"/>
              <a:t>learn</a:t>
            </a:r>
            <a:r>
              <a:rPr lang="en-US" altLang="zh-CN" dirty="0"/>
              <a:t> GNN models easily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Dynamically generate </a:t>
            </a:r>
            <a:r>
              <a:rPr lang="en-US" altLang="zh-CN" dirty="0"/>
              <a:t>and</a:t>
            </a:r>
            <a:r>
              <a:rPr lang="en-US" altLang="zh-CN" b="1" dirty="0"/>
              <a:t> compile </a:t>
            </a:r>
            <a:r>
              <a:rPr lang="en-US" altLang="zh-CN" dirty="0"/>
              <a:t>fast and efficient kernels for the vertex-centric UDF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3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1B75-1233-4BF4-B551-70EC1D61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Vertex-Centric Programming Model</a:t>
            </a:r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6F591B-28E5-4E17-8277-3100709F8255}"/>
              </a:ext>
            </a:extLst>
          </p:cNvPr>
          <p:cNvGrpSpPr/>
          <p:nvPr/>
        </p:nvGrpSpPr>
        <p:grpSpPr>
          <a:xfrm>
            <a:off x="68324" y="1637035"/>
            <a:ext cx="6230876" cy="4546558"/>
            <a:chOff x="5107674" y="1494794"/>
            <a:chExt cx="6230876" cy="45465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4EA058C-2570-4E4C-A105-EF143205E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7688" y="3304423"/>
              <a:ext cx="3765220" cy="23675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069F17-096B-4608-81F6-074845E90E97}"/>
                </a:ext>
              </a:extLst>
            </p:cNvPr>
            <p:cNvSpPr txBox="1"/>
            <p:nvPr/>
          </p:nvSpPr>
          <p:spPr>
            <a:xfrm>
              <a:off x="5107674" y="5672020"/>
              <a:ext cx="623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Vertex-Centric View of GCN and GAT</a:t>
              </a:r>
              <a:endParaRPr lang="zh-CN" altLang="en-US" baseline="300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046473-A049-4A84-BC6B-DEEE8568F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5135" y="3131725"/>
              <a:ext cx="5400574" cy="5127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4A106D3-AF8D-484F-8053-E4E368834669}"/>
                </a:ext>
              </a:extLst>
            </p:cNvPr>
            <p:cNvGrpSpPr/>
            <p:nvPr/>
          </p:nvGrpSpPr>
          <p:grpSpPr>
            <a:xfrm>
              <a:off x="6728386" y="1494794"/>
              <a:ext cx="2646264" cy="1352280"/>
              <a:chOff x="6728386" y="1494794"/>
              <a:chExt cx="2646264" cy="1352280"/>
            </a:xfrm>
          </p:grpSpPr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02EBC54F-855B-4016-BAB9-CADB17F90450}"/>
                  </a:ext>
                </a:extLst>
              </p:cNvPr>
              <p:cNvSpPr/>
              <p:nvPr/>
            </p:nvSpPr>
            <p:spPr>
              <a:xfrm flipH="1">
                <a:off x="7749313" y="2322189"/>
                <a:ext cx="480565" cy="44921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h</a:t>
                </a:r>
                <a:r>
                  <a:rPr lang="en-US" altLang="zh-CN" sz="1100" baseline="-25000" dirty="0">
                    <a:solidFill>
                      <a:schemeClr val="tx1"/>
                    </a:solidFill>
                  </a:rPr>
                  <a:t>1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5C1C7EBE-808C-4FD5-B35D-E5B7026F1217}"/>
                  </a:ext>
                </a:extLst>
              </p:cNvPr>
              <p:cNvSpPr/>
              <p:nvPr/>
            </p:nvSpPr>
            <p:spPr>
              <a:xfrm flipH="1">
                <a:off x="6843631" y="1663993"/>
                <a:ext cx="480565" cy="44921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h</a:t>
                </a:r>
                <a:r>
                  <a:rPr lang="en-US" altLang="zh-CN" sz="1100" baseline="-25000" dirty="0">
                    <a:solidFill>
                      <a:schemeClr val="tx1"/>
                    </a:solidFill>
                  </a:rPr>
                  <a:t>3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4B0E9698-93C2-4325-AFB7-FBD5E00ED259}"/>
                  </a:ext>
                </a:extLst>
              </p:cNvPr>
              <p:cNvSpPr/>
              <p:nvPr/>
            </p:nvSpPr>
            <p:spPr>
              <a:xfrm flipH="1">
                <a:off x="6728386" y="2397859"/>
                <a:ext cx="480565" cy="44921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h</a:t>
                </a:r>
                <a:r>
                  <a:rPr lang="en-US" altLang="zh-CN" sz="1100" baseline="-25000" dirty="0">
                    <a:solidFill>
                      <a:schemeClr val="tx1"/>
                    </a:solidFill>
                  </a:rPr>
                  <a:t>4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6733586E-D554-46BB-BB10-2686EB5B1296}"/>
                  </a:ext>
                </a:extLst>
              </p:cNvPr>
              <p:cNvSpPr/>
              <p:nvPr/>
            </p:nvSpPr>
            <p:spPr>
              <a:xfrm flipH="1">
                <a:off x="7690324" y="1494794"/>
                <a:ext cx="480565" cy="44921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h</a:t>
                </a:r>
                <a:r>
                  <a:rPr lang="en-US" altLang="zh-CN" sz="1100" baseline="-25000" dirty="0">
                    <a:solidFill>
                      <a:schemeClr val="tx1"/>
                    </a:solidFill>
                  </a:rPr>
                  <a:t>2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82C68CE-05F4-4034-B855-DCAD334FA45B}"/>
                  </a:ext>
                </a:extLst>
              </p:cNvPr>
              <p:cNvCxnSpPr>
                <a:cxnSpLocks/>
                <a:stCxn id="14" idx="4"/>
                <a:endCxn id="11" idx="0"/>
              </p:cNvCxnSpPr>
              <p:nvPr/>
            </p:nvCxnSpPr>
            <p:spPr>
              <a:xfrm>
                <a:off x="7930606" y="1944009"/>
                <a:ext cx="58989" cy="3781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C392275-8D49-49D6-A3C9-9020C9BAEB1C}"/>
                  </a:ext>
                </a:extLst>
              </p:cNvPr>
              <p:cNvCxnSpPr>
                <a:cxnSpLocks/>
                <a:stCxn id="12" idx="3"/>
                <a:endCxn id="11" idx="7"/>
              </p:cNvCxnSpPr>
              <p:nvPr/>
            </p:nvCxnSpPr>
            <p:spPr>
              <a:xfrm>
                <a:off x="7253819" y="2047422"/>
                <a:ext cx="565871" cy="340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C475DE2-765A-418D-9A43-D446FCFDEB4F}"/>
                  </a:ext>
                </a:extLst>
              </p:cNvPr>
              <p:cNvCxnSpPr>
                <a:cxnSpLocks/>
                <a:stCxn id="13" idx="2"/>
                <a:endCxn id="11" idx="6"/>
              </p:cNvCxnSpPr>
              <p:nvPr/>
            </p:nvCxnSpPr>
            <p:spPr>
              <a:xfrm flipV="1">
                <a:off x="7208951" y="2546797"/>
                <a:ext cx="540362" cy="75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5FC4BAE4-7392-432F-9C44-4AB5CA49F789}"/>
                  </a:ext>
                </a:extLst>
              </p:cNvPr>
              <p:cNvSpPr/>
              <p:nvPr/>
            </p:nvSpPr>
            <p:spPr>
              <a:xfrm flipH="1">
                <a:off x="8894085" y="2319058"/>
                <a:ext cx="480565" cy="449215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h’</a:t>
                </a:r>
                <a:r>
                  <a:rPr lang="en-US" altLang="zh-CN" sz="1100" baseline="-25000" dirty="0">
                    <a:solidFill>
                      <a:schemeClr val="tx1"/>
                    </a:solidFill>
                  </a:rPr>
                  <a:t>1</a:t>
                </a:r>
                <a:endParaRPr lang="zh-CN" altLang="en-US" sz="11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4D488D3-9D60-4CB0-8038-A71628BA4CCB}"/>
                  </a:ext>
                </a:extLst>
              </p:cNvPr>
              <p:cNvCxnSpPr>
                <a:cxnSpLocks/>
                <a:stCxn id="11" idx="2"/>
                <a:endCxn id="18" idx="6"/>
              </p:cNvCxnSpPr>
              <p:nvPr/>
            </p:nvCxnSpPr>
            <p:spPr>
              <a:xfrm flipV="1">
                <a:off x="8229878" y="2543666"/>
                <a:ext cx="664207" cy="31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D25967-7BB0-4670-AE03-D29BABE719C5}"/>
                  </a:ext>
                </a:extLst>
              </p:cNvPr>
              <p:cNvSpPr txBox="1"/>
              <p:nvPr/>
            </p:nvSpPr>
            <p:spPr>
              <a:xfrm>
                <a:off x="8325751" y="2261017"/>
                <a:ext cx="4762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sum</a:t>
                </a:r>
                <a:endParaRPr lang="zh-CN" altLang="en-US" sz="105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1A162ED-5082-48D4-9207-83F6B12C5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9135" y="1814623"/>
                <a:ext cx="1346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752D7A9-DA68-4A63-AD33-1CFFCBF2A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0372" y="1655138"/>
                <a:ext cx="1346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89EFD90-ED5A-4DD1-855A-8DD579C02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6355" y="2534088"/>
                <a:ext cx="1346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B5343D8-564C-4BF8-A110-4DB8858F0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9357" y="2459662"/>
                <a:ext cx="1346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1CD7B3B-2633-40E8-9318-E36588A22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4133" y="2463208"/>
                <a:ext cx="1346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02D379-B4A6-4329-BAC7-2CE51F95952B}"/>
              </a:ext>
            </a:extLst>
          </p:cNvPr>
          <p:cNvSpPr txBox="1"/>
          <p:nvPr/>
        </p:nvSpPr>
        <p:spPr>
          <a:xfrm>
            <a:off x="6773978" y="1900900"/>
            <a:ext cx="52351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def </a:t>
            </a:r>
            <a:r>
              <a:rPr lang="en-US" altLang="zh-CN" dirty="0" err="1"/>
              <a:t>gcn</a:t>
            </a:r>
            <a:r>
              <a:rPr lang="en-US" altLang="zh-CN" dirty="0"/>
              <a:t>(v : </a:t>
            </a:r>
            <a:r>
              <a:rPr lang="en-US" altLang="zh-CN" dirty="0" err="1"/>
              <a:t>CenterVertex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return </a:t>
            </a:r>
            <a:r>
              <a:rPr lang="en-US" altLang="zh-CN" dirty="0">
                <a:solidFill>
                  <a:srgbClr val="00B050"/>
                </a:solidFill>
              </a:rPr>
              <a:t>sum</a:t>
            </a:r>
            <a:r>
              <a:rPr lang="en-US" altLang="zh-CN" dirty="0"/>
              <a:t>([</a:t>
            </a:r>
            <a:r>
              <a:rPr lang="en-US" altLang="zh-CN" dirty="0" err="1"/>
              <a:t>u.h</a:t>
            </a:r>
            <a:r>
              <a:rPr lang="en-US" altLang="zh-CN" dirty="0"/>
              <a:t> for u in </a:t>
            </a:r>
            <a:r>
              <a:rPr lang="en-US" altLang="zh-CN" dirty="0" err="1"/>
              <a:t>v.</a:t>
            </a:r>
            <a:r>
              <a:rPr lang="en-US" altLang="zh-CN" dirty="0" err="1">
                <a:solidFill>
                  <a:srgbClr val="00B050"/>
                </a:solidFill>
              </a:rPr>
              <a:t>innbs</a:t>
            </a:r>
            <a:r>
              <a:rPr lang="en-US" altLang="zh-CN" dirty="0"/>
              <a:t>()])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108696-D9F3-4783-BCE3-CA9C1C7A24AF}"/>
              </a:ext>
            </a:extLst>
          </p:cNvPr>
          <p:cNvSpPr txBox="1"/>
          <p:nvPr/>
        </p:nvSpPr>
        <p:spPr>
          <a:xfrm>
            <a:off x="6773978" y="3885024"/>
            <a:ext cx="5235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def gat(v : </a:t>
            </a:r>
            <a:r>
              <a:rPr lang="en-US" altLang="zh-CN" dirty="0" err="1"/>
              <a:t>CenterVertex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E = [</a:t>
            </a:r>
            <a:r>
              <a:rPr lang="en-US" altLang="zh-CN" dirty="0">
                <a:solidFill>
                  <a:srgbClr val="00B0F0"/>
                </a:solidFill>
              </a:rPr>
              <a:t>exp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leakyRelu</a:t>
            </a:r>
            <a:r>
              <a:rPr lang="en-US" altLang="zh-CN" dirty="0"/>
              <a:t>(</a:t>
            </a:r>
            <a:r>
              <a:rPr lang="en-US" altLang="zh-CN" dirty="0" err="1"/>
              <a:t>u.h</a:t>
            </a:r>
            <a:r>
              <a:rPr lang="en-US" altLang="zh-CN" dirty="0"/>
              <a:t> + </a:t>
            </a:r>
            <a:r>
              <a:rPr lang="en-US" altLang="zh-CN" dirty="0" err="1"/>
              <a:t>v.h</a:t>
            </a:r>
            <a:r>
              <a:rPr lang="en-US" altLang="zh-CN" dirty="0"/>
              <a:t>)) for u in </a:t>
            </a:r>
            <a:r>
              <a:rPr lang="en-US" altLang="zh-CN" dirty="0" err="1"/>
              <a:t>v.</a:t>
            </a:r>
            <a:r>
              <a:rPr lang="en-US" altLang="zh-CN" dirty="0" err="1">
                <a:solidFill>
                  <a:srgbClr val="00B050"/>
                </a:solidFill>
              </a:rPr>
              <a:t>innbs</a:t>
            </a:r>
            <a:r>
              <a:rPr lang="en-US" altLang="zh-CN" dirty="0"/>
              <a:t>()]</a:t>
            </a:r>
          </a:p>
          <a:p>
            <a:r>
              <a:rPr lang="en-US" altLang="zh-CN" dirty="0"/>
              <a:t>    Alpha = [e/</a:t>
            </a:r>
            <a:r>
              <a:rPr lang="en-US" altLang="zh-CN" dirty="0">
                <a:solidFill>
                  <a:srgbClr val="00B050"/>
                </a:solidFill>
              </a:rPr>
              <a:t>sum</a:t>
            </a:r>
            <a:r>
              <a:rPr lang="en-US" altLang="zh-CN" dirty="0"/>
              <a:t>(E) for e in E]</a:t>
            </a:r>
          </a:p>
          <a:p>
            <a:r>
              <a:rPr lang="en-US" altLang="zh-CN" dirty="0"/>
              <a:t>    return </a:t>
            </a:r>
            <a:r>
              <a:rPr lang="en-US" altLang="zh-CN" dirty="0">
                <a:solidFill>
                  <a:srgbClr val="00B050"/>
                </a:solidFill>
              </a:rPr>
              <a:t>avg</a:t>
            </a:r>
            <a:r>
              <a:rPr lang="en-US" altLang="zh-CN" dirty="0"/>
              <a:t>([</a:t>
            </a:r>
            <a:r>
              <a:rPr lang="en-US" altLang="zh-CN" dirty="0" err="1"/>
              <a:t>u.h</a:t>
            </a:r>
            <a:r>
              <a:rPr lang="en-US" altLang="zh-CN" dirty="0"/>
              <a:t> * a for u, a in </a:t>
            </a:r>
            <a:r>
              <a:rPr lang="en-US" altLang="zh-CN" dirty="0">
                <a:solidFill>
                  <a:srgbClr val="00B0F0"/>
                </a:solidFill>
              </a:rPr>
              <a:t>zip</a:t>
            </a:r>
            <a:r>
              <a:rPr lang="en-US" altLang="zh-CN" dirty="0"/>
              <a:t>(</a:t>
            </a:r>
            <a:r>
              <a:rPr lang="en-US" altLang="zh-CN" dirty="0" err="1"/>
              <a:t>v.</a:t>
            </a:r>
            <a:r>
              <a:rPr lang="en-US" altLang="zh-CN" dirty="0" err="1">
                <a:solidFill>
                  <a:srgbClr val="00B050"/>
                </a:solidFill>
              </a:rPr>
              <a:t>innbs</a:t>
            </a:r>
            <a:r>
              <a:rPr lang="en-US" altLang="zh-CN" dirty="0"/>
              <a:t>(), Alpha)])</a:t>
            </a:r>
          </a:p>
          <a:p>
            <a:endParaRPr lang="zh-CN" alt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DEF4B9F-21FF-4FB4-AA9F-B47A4F37AA55}"/>
              </a:ext>
            </a:extLst>
          </p:cNvPr>
          <p:cNvSpPr/>
          <p:nvPr/>
        </p:nvSpPr>
        <p:spPr>
          <a:xfrm>
            <a:off x="5751804" y="2168555"/>
            <a:ext cx="444555" cy="213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814D6F5-69D7-4F3E-8CFF-21A701AF05D8}"/>
              </a:ext>
            </a:extLst>
          </p:cNvPr>
          <p:cNvSpPr/>
          <p:nvPr/>
        </p:nvSpPr>
        <p:spPr>
          <a:xfrm>
            <a:off x="5800325" y="4369091"/>
            <a:ext cx="444555" cy="213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2C52B2-8A4C-44F2-A827-D53DAB6FB2A4}"/>
              </a:ext>
            </a:extLst>
          </p:cNvPr>
          <p:cNvSpPr txBox="1"/>
          <p:nvPr/>
        </p:nvSpPr>
        <p:spPr>
          <a:xfrm>
            <a:off x="6357729" y="5814261"/>
            <a:ext cx="606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Vertex-Centric Implementation of GCN and GAT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56603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7095C-3470-48DB-867E-86093C13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Seastar</a:t>
            </a:r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Code Generation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7811E-2779-4A09-8168-874C9A7D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249" y="2049192"/>
            <a:ext cx="7841943" cy="445030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AA50B85-7E90-468A-B49C-BF76AF6D576E}"/>
              </a:ext>
            </a:extLst>
          </p:cNvPr>
          <p:cNvGrpSpPr/>
          <p:nvPr/>
        </p:nvGrpSpPr>
        <p:grpSpPr>
          <a:xfrm>
            <a:off x="825972" y="750626"/>
            <a:ext cx="6127333" cy="2189001"/>
            <a:chOff x="788240" y="919504"/>
            <a:chExt cx="6127333" cy="21890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CFE163-4D02-440C-B633-6F3B61E6F433}"/>
                </a:ext>
              </a:extLst>
            </p:cNvPr>
            <p:cNvSpPr txBox="1"/>
            <p:nvPr/>
          </p:nvSpPr>
          <p:spPr>
            <a:xfrm>
              <a:off x="788240" y="919504"/>
              <a:ext cx="487888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dirty="0"/>
                <a:t>Record forward computational graph with operator overloading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Verify the correctness of user program</a:t>
              </a:r>
              <a:endParaRPr lang="zh-CN" alt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DAFC44-046F-431B-B80B-D5D42F9B5437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>
            <a:xfrm>
              <a:off x="5667124" y="1381169"/>
              <a:ext cx="714810" cy="836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766370-A5E8-489A-A4E1-8872A48A73D5}"/>
                </a:ext>
              </a:extLst>
            </p:cNvPr>
            <p:cNvSpPr/>
            <p:nvPr/>
          </p:nvSpPr>
          <p:spPr>
            <a:xfrm>
              <a:off x="5848295" y="2218070"/>
              <a:ext cx="1067278" cy="890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A936CB-CC42-444B-A168-39E2148BA545}"/>
              </a:ext>
            </a:extLst>
          </p:cNvPr>
          <p:cNvGrpSpPr/>
          <p:nvPr/>
        </p:nvGrpSpPr>
        <p:grpSpPr>
          <a:xfrm>
            <a:off x="6609373" y="776661"/>
            <a:ext cx="3128545" cy="2162966"/>
            <a:chOff x="6622251" y="776660"/>
            <a:chExt cx="3128545" cy="216296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D76CA5-C9CA-4035-9353-37A7E285C498}"/>
                </a:ext>
              </a:extLst>
            </p:cNvPr>
            <p:cNvSpPr txBox="1"/>
            <p:nvPr/>
          </p:nvSpPr>
          <p:spPr>
            <a:xfrm>
              <a:off x="6622251" y="776660"/>
              <a:ext cx="3128545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Retrieve the backward computational graph with auto-differentiation</a:t>
              </a:r>
              <a:endParaRPr lang="zh-CN" alt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5500871-7720-46B4-8862-45B09C68A36E}"/>
                </a:ext>
              </a:extLst>
            </p:cNvPr>
            <p:cNvSpPr/>
            <p:nvPr/>
          </p:nvSpPr>
          <p:spPr>
            <a:xfrm>
              <a:off x="7538290" y="2049191"/>
              <a:ext cx="2185902" cy="8904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87BC53-BB92-412D-AAF2-D44E7D60755E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>
              <a:off x="8186524" y="1699991"/>
              <a:ext cx="444717" cy="3492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CF658B-7BB4-4158-B61D-FC478740B978}"/>
              </a:ext>
            </a:extLst>
          </p:cNvPr>
          <p:cNvGrpSpPr/>
          <p:nvPr/>
        </p:nvGrpSpPr>
        <p:grpSpPr>
          <a:xfrm>
            <a:off x="2856892" y="4081312"/>
            <a:ext cx="3699695" cy="2123061"/>
            <a:chOff x="2856892" y="4081312"/>
            <a:chExt cx="3699695" cy="21230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8AE9D3-E5BA-4A83-BCFF-54EA8E4649B2}"/>
                </a:ext>
              </a:extLst>
            </p:cNvPr>
            <p:cNvSpPr txBox="1"/>
            <p:nvPr/>
          </p:nvSpPr>
          <p:spPr>
            <a:xfrm>
              <a:off x="2856892" y="4081312"/>
              <a:ext cx="343408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Generate efficient CUDA kernels with execution template</a:t>
              </a:r>
              <a:endParaRPr lang="zh-CN" alt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A97DFE-4CF5-4D18-8B9D-DEE065079622}"/>
                </a:ext>
              </a:extLst>
            </p:cNvPr>
            <p:cNvSpPr/>
            <p:nvPr/>
          </p:nvSpPr>
          <p:spPr>
            <a:xfrm>
              <a:off x="5326400" y="5086147"/>
              <a:ext cx="1230187" cy="11182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3DC7733-15BC-46BB-B716-79D7DED70E6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4573932" y="4727643"/>
              <a:ext cx="1413695" cy="358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F9B573A-555E-4253-B2CF-31612272497D}"/>
              </a:ext>
            </a:extLst>
          </p:cNvPr>
          <p:cNvGrpSpPr/>
          <p:nvPr/>
        </p:nvGrpSpPr>
        <p:grpSpPr>
          <a:xfrm>
            <a:off x="6685280" y="4538133"/>
            <a:ext cx="5236807" cy="1961362"/>
            <a:chOff x="6685280" y="4538133"/>
            <a:chExt cx="5236807" cy="196136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EA40191-6860-483D-AFFC-4BF1019039B5}"/>
                </a:ext>
              </a:extLst>
            </p:cNvPr>
            <p:cNvSpPr/>
            <p:nvPr/>
          </p:nvSpPr>
          <p:spPr>
            <a:xfrm>
              <a:off x="6685280" y="4538133"/>
              <a:ext cx="3038912" cy="19613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805DFC8-75B7-4E88-951C-0415561D649F}"/>
                </a:ext>
              </a:extLst>
            </p:cNvPr>
            <p:cNvCxnSpPr>
              <a:cxnSpLocks/>
              <a:stCxn id="55" idx="1"/>
              <a:endCxn id="51" idx="3"/>
            </p:cNvCxnSpPr>
            <p:nvPr/>
          </p:nvCxnSpPr>
          <p:spPr>
            <a:xfrm flipH="1">
              <a:off x="9724192" y="5481174"/>
              <a:ext cx="541726" cy="3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AF019A7-2AF2-4B19-B7C3-DF02B8579933}"/>
                </a:ext>
              </a:extLst>
            </p:cNvPr>
            <p:cNvSpPr txBox="1"/>
            <p:nvPr/>
          </p:nvSpPr>
          <p:spPr>
            <a:xfrm>
              <a:off x="10265918" y="4604011"/>
              <a:ext cx="1656169" cy="1754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Optimize the computational graph of both forward and backward passes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8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3266</TotalTime>
  <Words>1257</Words>
  <Application>Microsoft Office PowerPoint</Application>
  <PresentationFormat>Widescreen</PresentationFormat>
  <Paragraphs>214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 Slab</vt:lpstr>
      <vt:lpstr>等线</vt:lpstr>
      <vt:lpstr>等线 Light</vt:lpstr>
      <vt:lpstr>Arial</vt:lpstr>
      <vt:lpstr>Calibri</vt:lpstr>
      <vt:lpstr>Office Theme</vt:lpstr>
      <vt:lpstr>Seastar:Vertex-Centric Programming for Graph Neural Networks</vt:lpstr>
      <vt:lpstr>Graph Neural Networks</vt:lpstr>
      <vt:lpstr>SEAStar Computation Pattern</vt:lpstr>
      <vt:lpstr>GNN Programming Abstractions</vt:lpstr>
      <vt:lpstr>GNN Execution</vt:lpstr>
      <vt:lpstr>Limitations</vt:lpstr>
      <vt:lpstr>Seastar</vt:lpstr>
      <vt:lpstr>Vertex-Centric Programming Model</vt:lpstr>
      <vt:lpstr>Seastar Code Generation</vt:lpstr>
      <vt:lpstr>Example: GAT</vt:lpstr>
      <vt:lpstr>Example: GAT Backward Graph</vt:lpstr>
      <vt:lpstr>Fused Kernel Execution</vt:lpstr>
      <vt:lpstr>Vertex Degree Sorting</vt:lpstr>
      <vt:lpstr>Evaluation</vt:lpstr>
      <vt:lpstr>Evaluation</vt:lpstr>
      <vt:lpstr>Summarize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Seastar:Vertex-centric GNN programming for Graph Neural Networks</dc:title>
  <dc:creator>WU, Yidi</dc:creator>
  <cp:lastModifiedBy>WU, Yidi</cp:lastModifiedBy>
  <cp:revision>1400</cp:revision>
  <dcterms:created xsi:type="dcterms:W3CDTF">2021-04-14T08:43:53Z</dcterms:created>
  <dcterms:modified xsi:type="dcterms:W3CDTF">2021-05-10T01:44:56Z</dcterms:modified>
</cp:coreProperties>
</file>