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306" r:id="rId2"/>
    <p:sldId id="257" r:id="rId3"/>
    <p:sldId id="259" r:id="rId4"/>
    <p:sldId id="258" r:id="rId5"/>
    <p:sldId id="260" r:id="rId6"/>
    <p:sldId id="262" r:id="rId7"/>
    <p:sldId id="1359" r:id="rId8"/>
    <p:sldId id="1360" r:id="rId9"/>
    <p:sldId id="1361" r:id="rId10"/>
    <p:sldId id="1362" r:id="rId11"/>
    <p:sldId id="1364" r:id="rId12"/>
    <p:sldId id="1363" r:id="rId13"/>
    <p:sldId id="263" r:id="rId14"/>
    <p:sldId id="1366" r:id="rId15"/>
    <p:sldId id="264" r:id="rId16"/>
    <p:sldId id="1368" r:id="rId17"/>
    <p:sldId id="1369" r:id="rId18"/>
    <p:sldId id="266" r:id="rId19"/>
    <p:sldId id="1370" r:id="rId20"/>
    <p:sldId id="267" r:id="rId21"/>
    <p:sldId id="1371" r:id="rId22"/>
    <p:sldId id="1372" r:id="rId23"/>
    <p:sldId id="268" r:id="rId24"/>
    <p:sldId id="270" r:id="rId25"/>
    <p:sldId id="272" r:id="rId26"/>
    <p:sldId id="271" r:id="rId27"/>
    <p:sldId id="1358" r:id="rId28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78" userDrawn="1">
          <p15:clr>
            <a:srgbClr val="A4A3A4"/>
          </p15:clr>
        </p15:guide>
        <p15:guide id="3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247"/>
    <a:srgbClr val="08B0F0"/>
    <a:srgbClr val="00B1F0"/>
    <a:srgbClr val="FF0200"/>
    <a:srgbClr val="8B2635"/>
    <a:srgbClr val="9F4AE3"/>
    <a:srgbClr val="BF384B"/>
    <a:srgbClr val="9437FF"/>
    <a:srgbClr val="BD384B"/>
    <a:srgbClr val="BE3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53" autoAdjust="0"/>
    <p:restoredTop sz="95976" autoAdjust="0"/>
  </p:normalViewPr>
  <p:slideViewPr>
    <p:cSldViewPr>
      <p:cViewPr varScale="1">
        <p:scale>
          <a:sx n="119" d="100"/>
          <a:sy n="119" d="100"/>
        </p:scale>
        <p:origin x="216" y="568"/>
      </p:cViewPr>
      <p:guideLst>
        <p:guide orient="horz" pos="2480"/>
        <p:guide pos="378"/>
        <p:guide pos="320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2021/4/19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1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1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1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9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9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19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0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8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7"/>
            <a:ext cx="8636000" cy="122502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8"/>
            <a:ext cx="2286000" cy="4876271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8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866"/>
            <a:ext cx="91440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4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00586" y="439061"/>
            <a:ext cx="182868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51876" y="590709"/>
            <a:ext cx="480280" cy="1765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2"/>
          </a:xfrm>
        </p:spPr>
        <p:txBody>
          <a:bodyPr anchor="t"/>
          <a:lstStyle>
            <a:lvl1pPr algn="l">
              <a:defRPr sz="4444" b="0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51877" y="3911546"/>
            <a:ext cx="480280" cy="1765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1"/>
            <a:ext cx="4487333" cy="3771636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2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1"/>
            <a:ext cx="4487333" cy="3771636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2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1"/>
            <a:ext cx="4489098" cy="533136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667"/>
            </a:lvl1pPr>
            <a:lvl2pPr>
              <a:defRPr sz="2222"/>
            </a:lvl2pPr>
            <a:lvl3pPr>
              <a:defRPr sz="2000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4" y="1279261"/>
            <a:ext cx="4490861" cy="533136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4" y="1812396"/>
            <a:ext cx="4490861" cy="3292740"/>
          </a:xfrm>
        </p:spPr>
        <p:txBody>
          <a:bodyPr/>
          <a:lstStyle>
            <a:lvl1pPr>
              <a:defRPr sz="2667"/>
            </a:lvl1pPr>
            <a:lvl2pPr>
              <a:defRPr sz="2222"/>
            </a:lvl2pPr>
            <a:lvl3pPr>
              <a:defRPr sz="2000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5" y="227541"/>
            <a:ext cx="3342570" cy="968376"/>
          </a:xfrm>
        </p:spPr>
        <p:txBody>
          <a:bodyPr anchor="b"/>
          <a:lstStyle>
            <a:lvl1pPr algn="l">
              <a:defRPr sz="2222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4"/>
            <a:ext cx="5679722" cy="4877594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5" y="1195920"/>
            <a:ext cx="3342570" cy="3909219"/>
          </a:xfrm>
        </p:spPr>
        <p:txBody>
          <a:bodyPr/>
          <a:lstStyle>
            <a:lvl1pPr marL="0" indent="0">
              <a:buNone/>
              <a:defRPr sz="1556"/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222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556"/>
            </a:lvl1pPr>
            <a:lvl2pPr marL="507995" indent="0">
              <a:buNone/>
              <a:defRPr sz="3111"/>
            </a:lvl2pPr>
            <a:lvl3pPr marL="1015990" indent="0">
              <a:buNone/>
              <a:defRPr sz="2667"/>
            </a:lvl3pPr>
            <a:lvl4pPr marL="1523985" indent="0">
              <a:buNone/>
              <a:defRPr sz="2222"/>
            </a:lvl4pPr>
            <a:lvl5pPr marL="2031980" indent="0">
              <a:buNone/>
              <a:defRPr sz="2222"/>
            </a:lvl5pPr>
            <a:lvl6pPr marL="2539975" indent="0">
              <a:buNone/>
              <a:defRPr sz="2222"/>
            </a:lvl6pPr>
            <a:lvl7pPr marL="3047970" indent="0">
              <a:buNone/>
              <a:defRPr sz="2222"/>
            </a:lvl7pPr>
            <a:lvl8pPr marL="3555964" indent="0">
              <a:buNone/>
              <a:defRPr sz="2222"/>
            </a:lvl8pPr>
            <a:lvl9pPr marL="4063959" indent="0">
              <a:buNone/>
              <a:defRPr sz="2222"/>
            </a:lvl9pPr>
          </a:lstStyle>
          <a:p>
            <a:r>
              <a:rPr lang="zh-CN" altLang="en-US" dirty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4"/>
            <a:ext cx="6096000" cy="670719"/>
          </a:xfrm>
        </p:spPr>
        <p:txBody>
          <a:bodyPr/>
          <a:lstStyle>
            <a:lvl1pPr marL="0" indent="0">
              <a:buNone/>
              <a:defRPr sz="1556"/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6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1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101599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ea"/>
          <a:ea typeface="+mj-ea"/>
          <a:cs typeface="微软雅黑 Light" panose="020B0502040204020203" pitchFamily="34" charset="-122"/>
        </a:defRPr>
      </a:lvl1pPr>
    </p:titleStyle>
    <p:bodyStyle>
      <a:lvl1pPr marL="380996" indent="-380996" algn="l" defTabSz="1015990" rtl="0" eaLnBrk="1" latinLnBrk="0" hangingPunct="1">
        <a:lnSpc>
          <a:spcPct val="120000"/>
        </a:lnSpc>
        <a:spcBef>
          <a:spcPts val="1333"/>
        </a:spcBef>
        <a:buFont typeface="Arial" pitchFamily="34" charset="0"/>
        <a:buChar char="•"/>
        <a:defRPr sz="2889" b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1pPr>
      <a:lvl2pPr marL="825492" indent="-317497" algn="l" defTabSz="101599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667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2pPr>
      <a:lvl3pPr marL="1269987" indent="-253997" algn="l" defTabSz="101599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222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3pPr>
      <a:lvl4pPr marL="1777982" indent="-253997" algn="l" defTabSz="101599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4pPr>
      <a:lvl5pPr marL="2285977" indent="-253997" algn="l" defTabSz="101599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DengXian" charset="0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94716"/>
            <a:ext cx="8636000" cy="1361134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kumimoji="1" lang="en" altLang="zh-CN" dirty="0"/>
              <a:t>Bridging the Performance Gap for Copy-based Garbage Collectors </a:t>
            </a:r>
            <a:br>
              <a:rPr kumimoji="1" lang="en" altLang="zh-CN" dirty="0"/>
            </a:br>
            <a:r>
              <a:rPr kumimoji="1" lang="en" altLang="zh-CN" dirty="0"/>
              <a:t>atop Non-Volatile Memory</a:t>
            </a:r>
            <a:endParaRPr kumimoji="1"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285471"/>
            <a:ext cx="8636000" cy="1200133"/>
          </a:xfrm>
        </p:spPr>
        <p:txBody>
          <a:bodyPr>
            <a:normAutofit fontScale="77500" lnSpcReduction="20000"/>
          </a:bodyPr>
          <a:lstStyle/>
          <a:p>
            <a:endParaRPr kumimoji="1" lang="en-US" altLang="zh-CN" sz="2222" dirty="0"/>
          </a:p>
          <a:p>
            <a:r>
              <a:rPr kumimoji="1" lang="en-US" altLang="zh-CN" sz="2222" dirty="0" err="1">
                <a:solidFill>
                  <a:schemeClr val="tx1"/>
                </a:solidFill>
              </a:rPr>
              <a:t>Yanfei</a:t>
            </a:r>
            <a:r>
              <a:rPr kumimoji="1" lang="zh-CN" altLang="en-US" sz="2222" dirty="0">
                <a:solidFill>
                  <a:schemeClr val="tx1"/>
                </a:solidFill>
              </a:rPr>
              <a:t> </a:t>
            </a:r>
            <a:r>
              <a:rPr kumimoji="1" lang="en-US" altLang="zh-CN" sz="2222" dirty="0">
                <a:solidFill>
                  <a:schemeClr val="tx1"/>
                </a:solidFill>
              </a:rPr>
              <a:t>Yang, </a:t>
            </a:r>
            <a:r>
              <a:rPr kumimoji="1" lang="en-US" altLang="zh-CN" sz="2222" b="1" dirty="0">
                <a:solidFill>
                  <a:schemeClr val="tx1"/>
                </a:solidFill>
              </a:rPr>
              <a:t>Mingyu Wu</a:t>
            </a:r>
            <a:r>
              <a:rPr kumimoji="1" lang="en-US" altLang="zh-CN" sz="2222" dirty="0">
                <a:solidFill>
                  <a:schemeClr val="tx1"/>
                </a:solidFill>
              </a:rPr>
              <a:t>, </a:t>
            </a:r>
            <a:r>
              <a:rPr kumimoji="1" lang="en-US" altLang="zh-CN" sz="2222" dirty="0" err="1">
                <a:solidFill>
                  <a:schemeClr val="tx1"/>
                </a:solidFill>
              </a:rPr>
              <a:t>Haibo</a:t>
            </a:r>
            <a:r>
              <a:rPr kumimoji="1" lang="en-US" altLang="zh-CN" sz="2222" dirty="0">
                <a:solidFill>
                  <a:schemeClr val="tx1"/>
                </a:solidFill>
              </a:rPr>
              <a:t> Chen, </a:t>
            </a:r>
            <a:r>
              <a:rPr kumimoji="1" lang="en-US" altLang="zh-CN" sz="2222" dirty="0" err="1">
                <a:solidFill>
                  <a:schemeClr val="tx1"/>
                </a:solidFill>
              </a:rPr>
              <a:t>Binyu</a:t>
            </a:r>
            <a:r>
              <a:rPr kumimoji="1" lang="en-US" altLang="zh-CN" sz="2222" dirty="0">
                <a:solidFill>
                  <a:schemeClr val="tx1"/>
                </a:solidFill>
              </a:rPr>
              <a:t> Zang</a:t>
            </a:r>
          </a:p>
          <a:p>
            <a:r>
              <a:rPr kumimoji="1" lang="en-US" altLang="zh-CN" sz="2222" dirty="0"/>
              <a:t>Shanghai Jiao Tong University</a:t>
            </a:r>
            <a:endParaRPr kumimoji="1" lang="zh-CN" altLang="en-US" sz="2222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19982" y="4854906"/>
            <a:ext cx="1993484" cy="72008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159D463-C756-444B-A2CF-CFE78FF9A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959877" y="485490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BBE9-117C-104B-81F7-97D798C0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zh-CN" sz="2400" dirty="0"/>
              <a:t>Diving Into Details: The Copy-based GC Algorithm</a:t>
            </a:r>
            <a:endParaRPr kumimoji="1"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D6A90-D8BB-004E-A6EB-D847C6D2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Taking G1 (default in OpenJDK) as an example</a:t>
            </a:r>
          </a:p>
          <a:p>
            <a:pPr lvl="1"/>
            <a:r>
              <a:rPr kumimoji="1" lang="en-US" altLang="zh-CN" dirty="0"/>
              <a:t>Region-based: partitioning the heap into </a:t>
            </a:r>
            <a:r>
              <a:rPr kumimoji="1" lang="en-US" altLang="zh-CN" i="1" dirty="0"/>
              <a:t>regions</a:t>
            </a:r>
            <a:r>
              <a:rPr kumimoji="1" lang="en-US" altLang="zh-CN" dirty="0"/>
              <a:t> for management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B56EF-1ED9-0744-97B5-74D1FD8B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8090BF3-FD78-F746-8A56-13382031FAAD}"/>
              </a:ext>
            </a:extLst>
          </p:cNvPr>
          <p:cNvGrpSpPr/>
          <p:nvPr/>
        </p:nvGrpSpPr>
        <p:grpSpPr>
          <a:xfrm>
            <a:off x="3999880" y="3432660"/>
            <a:ext cx="1896423" cy="1897677"/>
            <a:chOff x="4935984" y="3818311"/>
            <a:chExt cx="1152128" cy="115289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35F8C44-DF7E-C74F-A19F-06C6A8045327}"/>
                </a:ext>
              </a:extLst>
            </p:cNvPr>
            <p:cNvSpPr/>
            <p:nvPr/>
          </p:nvSpPr>
          <p:spPr>
            <a:xfrm>
              <a:off x="4935984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64413EF-03A8-7440-8D4C-1582C1EB2CC0}"/>
                </a:ext>
              </a:extLst>
            </p:cNvPr>
            <p:cNvSpPr/>
            <p:nvPr/>
          </p:nvSpPr>
          <p:spPr>
            <a:xfrm>
              <a:off x="5224016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BD4B7C-DEBB-A943-BB18-99E59DF4CD5A}"/>
                </a:ext>
              </a:extLst>
            </p:cNvPr>
            <p:cNvSpPr/>
            <p:nvPr/>
          </p:nvSpPr>
          <p:spPr>
            <a:xfrm>
              <a:off x="5512048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566AD8-6E29-3B4A-B758-A8FBE857C133}"/>
                </a:ext>
              </a:extLst>
            </p:cNvPr>
            <p:cNvSpPr/>
            <p:nvPr/>
          </p:nvSpPr>
          <p:spPr>
            <a:xfrm>
              <a:off x="5800080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22527CB-4B18-344A-9CAB-F29F2B4BA089}"/>
                </a:ext>
              </a:extLst>
            </p:cNvPr>
            <p:cNvSpPr/>
            <p:nvPr/>
          </p:nvSpPr>
          <p:spPr>
            <a:xfrm>
              <a:off x="4935984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33E39B2-4283-4445-82A9-3CDE7479126B}"/>
                </a:ext>
              </a:extLst>
            </p:cNvPr>
            <p:cNvSpPr/>
            <p:nvPr/>
          </p:nvSpPr>
          <p:spPr>
            <a:xfrm>
              <a:off x="5224016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6C4965F-ADB3-2A4C-A624-2C072FE16508}"/>
                </a:ext>
              </a:extLst>
            </p:cNvPr>
            <p:cNvSpPr/>
            <p:nvPr/>
          </p:nvSpPr>
          <p:spPr>
            <a:xfrm>
              <a:off x="5512048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17AB0F8-4C96-5342-B282-578AF8B1EA8A}"/>
                </a:ext>
              </a:extLst>
            </p:cNvPr>
            <p:cNvSpPr/>
            <p:nvPr/>
          </p:nvSpPr>
          <p:spPr>
            <a:xfrm>
              <a:off x="5800080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5BDBA12-63AF-C54B-A740-4CF6BB0A85E3}"/>
                </a:ext>
              </a:extLst>
            </p:cNvPr>
            <p:cNvSpPr/>
            <p:nvPr/>
          </p:nvSpPr>
          <p:spPr>
            <a:xfrm>
              <a:off x="4935984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9ED7E0B-B653-F340-A0CC-0503D6370755}"/>
                </a:ext>
              </a:extLst>
            </p:cNvPr>
            <p:cNvSpPr/>
            <p:nvPr/>
          </p:nvSpPr>
          <p:spPr>
            <a:xfrm>
              <a:off x="5224016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65667BF-EB21-204F-9069-7EA54202527D}"/>
                </a:ext>
              </a:extLst>
            </p:cNvPr>
            <p:cNvSpPr/>
            <p:nvPr/>
          </p:nvSpPr>
          <p:spPr>
            <a:xfrm>
              <a:off x="5512048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E901A6-837E-C747-9D3B-A2D9F3B8B5F9}"/>
                </a:ext>
              </a:extLst>
            </p:cNvPr>
            <p:cNvSpPr/>
            <p:nvPr/>
          </p:nvSpPr>
          <p:spPr>
            <a:xfrm>
              <a:off x="5800080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384046-7858-D54E-BB4C-7B9CB21BA91B}"/>
                </a:ext>
              </a:extLst>
            </p:cNvPr>
            <p:cNvSpPr/>
            <p:nvPr/>
          </p:nvSpPr>
          <p:spPr>
            <a:xfrm>
              <a:off x="4935984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AF93C14-B14D-2B47-AFF2-2149C0F05724}"/>
                </a:ext>
              </a:extLst>
            </p:cNvPr>
            <p:cNvSpPr/>
            <p:nvPr/>
          </p:nvSpPr>
          <p:spPr>
            <a:xfrm>
              <a:off x="5224016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4DA557A-24D9-A640-8C14-0CC6AB0797A2}"/>
                </a:ext>
              </a:extLst>
            </p:cNvPr>
            <p:cNvSpPr/>
            <p:nvPr/>
          </p:nvSpPr>
          <p:spPr>
            <a:xfrm>
              <a:off x="5512048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055183B-1257-7C44-98DA-116927530D56}"/>
                </a:ext>
              </a:extLst>
            </p:cNvPr>
            <p:cNvSpPr/>
            <p:nvPr/>
          </p:nvSpPr>
          <p:spPr>
            <a:xfrm>
              <a:off x="5800080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2DC42BC4-632C-9346-8A6F-35B98C0513FA}"/>
              </a:ext>
            </a:extLst>
          </p:cNvPr>
          <p:cNvSpPr txBox="1"/>
          <p:nvPr/>
        </p:nvSpPr>
        <p:spPr>
          <a:xfrm>
            <a:off x="4375659" y="298740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G1 Heap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5ADBE4C-F35A-4A49-9741-2906DF4B716C}"/>
              </a:ext>
            </a:extLst>
          </p:cNvPr>
          <p:cNvGrpSpPr/>
          <p:nvPr/>
        </p:nvGrpSpPr>
        <p:grpSpPr>
          <a:xfrm>
            <a:off x="3999880" y="3432660"/>
            <a:ext cx="1896423" cy="1897677"/>
            <a:chOff x="4935984" y="3818311"/>
            <a:chExt cx="1152128" cy="115289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F93B90A-1D3F-1A4C-8E1D-19AE9B843618}"/>
                </a:ext>
              </a:extLst>
            </p:cNvPr>
            <p:cNvSpPr/>
            <p:nvPr/>
          </p:nvSpPr>
          <p:spPr>
            <a:xfrm>
              <a:off x="4935984" y="3818311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951382-C7B3-764E-B1F4-699105232AA5}"/>
                </a:ext>
              </a:extLst>
            </p:cNvPr>
            <p:cNvSpPr/>
            <p:nvPr/>
          </p:nvSpPr>
          <p:spPr>
            <a:xfrm>
              <a:off x="5224016" y="3818311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EC33CC4-5963-A840-B963-DEB252948B42}"/>
                </a:ext>
              </a:extLst>
            </p:cNvPr>
            <p:cNvSpPr/>
            <p:nvPr/>
          </p:nvSpPr>
          <p:spPr>
            <a:xfrm>
              <a:off x="5512048" y="3818311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2DFBAC6-AADD-504B-9D8E-CFF7563554AB}"/>
                </a:ext>
              </a:extLst>
            </p:cNvPr>
            <p:cNvSpPr/>
            <p:nvPr/>
          </p:nvSpPr>
          <p:spPr>
            <a:xfrm>
              <a:off x="5800080" y="3818311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6239579-F1A9-D34E-B0CA-AD899982080E}"/>
                </a:ext>
              </a:extLst>
            </p:cNvPr>
            <p:cNvSpPr/>
            <p:nvPr/>
          </p:nvSpPr>
          <p:spPr>
            <a:xfrm>
              <a:off x="4935984" y="4108029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ACD5346-50F1-AF4F-8751-29F0D2DDEB33}"/>
                </a:ext>
              </a:extLst>
            </p:cNvPr>
            <p:cNvSpPr/>
            <p:nvPr/>
          </p:nvSpPr>
          <p:spPr>
            <a:xfrm>
              <a:off x="5224016" y="4108029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975F428-D8C8-384D-8D40-288C6CAE1D41}"/>
                </a:ext>
              </a:extLst>
            </p:cNvPr>
            <p:cNvSpPr/>
            <p:nvPr/>
          </p:nvSpPr>
          <p:spPr>
            <a:xfrm>
              <a:off x="5512048" y="4108029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FBCCE5C-AEE7-184C-AC33-F9A4C501CAE1}"/>
                </a:ext>
              </a:extLst>
            </p:cNvPr>
            <p:cNvSpPr/>
            <p:nvPr/>
          </p:nvSpPr>
          <p:spPr>
            <a:xfrm>
              <a:off x="5800080" y="4108029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4E4D1C4-6BB7-F640-B8EA-D3DE50F6A242}"/>
                </a:ext>
              </a:extLst>
            </p:cNvPr>
            <p:cNvSpPr/>
            <p:nvPr/>
          </p:nvSpPr>
          <p:spPr>
            <a:xfrm>
              <a:off x="4935984" y="4393451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8E8EDCD-239B-E445-A43B-67EBF7B7B0E4}"/>
                </a:ext>
              </a:extLst>
            </p:cNvPr>
            <p:cNvSpPr/>
            <p:nvPr/>
          </p:nvSpPr>
          <p:spPr>
            <a:xfrm>
              <a:off x="5224016" y="4393451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DD30C03-5875-1046-8364-CDF558BEE7BA}"/>
                </a:ext>
              </a:extLst>
            </p:cNvPr>
            <p:cNvSpPr/>
            <p:nvPr/>
          </p:nvSpPr>
          <p:spPr>
            <a:xfrm>
              <a:off x="5512048" y="4393451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01C5E91-D77E-5343-9AA0-07B58099F91F}"/>
                </a:ext>
              </a:extLst>
            </p:cNvPr>
            <p:cNvSpPr/>
            <p:nvPr/>
          </p:nvSpPr>
          <p:spPr>
            <a:xfrm>
              <a:off x="5800080" y="4393451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1DC5BC4-D3AB-2F45-951A-DD6AF00EA21D}"/>
                </a:ext>
              </a:extLst>
            </p:cNvPr>
            <p:cNvSpPr/>
            <p:nvPr/>
          </p:nvSpPr>
          <p:spPr>
            <a:xfrm>
              <a:off x="4935984" y="4683169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5F91B9F-0A98-AC49-9853-4A8D3C65FB1E}"/>
                </a:ext>
              </a:extLst>
            </p:cNvPr>
            <p:cNvSpPr/>
            <p:nvPr/>
          </p:nvSpPr>
          <p:spPr>
            <a:xfrm>
              <a:off x="5224016" y="4683169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A7C2863-2E5C-9F47-A5AC-5C7414E1103E}"/>
                </a:ext>
              </a:extLst>
            </p:cNvPr>
            <p:cNvSpPr/>
            <p:nvPr/>
          </p:nvSpPr>
          <p:spPr>
            <a:xfrm>
              <a:off x="5512048" y="4683169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0BDEE0F-DF45-F94C-BCA2-42EAA0824822}"/>
                </a:ext>
              </a:extLst>
            </p:cNvPr>
            <p:cNvSpPr/>
            <p:nvPr/>
          </p:nvSpPr>
          <p:spPr>
            <a:xfrm>
              <a:off x="5800080" y="4683169"/>
              <a:ext cx="288032" cy="288032"/>
            </a:xfrm>
            <a:prstGeom prst="rect">
              <a:avLst/>
            </a:prstGeom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61F01B95-323F-F54D-9DF8-EFC813A5B938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5896303" y="3562852"/>
            <a:ext cx="623857" cy="1068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FA1B987-0C3D-2245-97D3-A19E1FA1B39A}"/>
              </a:ext>
            </a:extLst>
          </p:cNvPr>
          <p:cNvSpPr txBox="1"/>
          <p:nvPr/>
        </p:nvSpPr>
        <p:spPr>
          <a:xfrm>
            <a:off x="6484647" y="3300381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region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4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BBE9-117C-104B-81F7-97D798C0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zh-CN" sz="2400" dirty="0"/>
              <a:t>Diving Into Details: The Copy-based GC Algorithm</a:t>
            </a:r>
            <a:endParaRPr kumimoji="1"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D6A90-D8BB-004E-A6EB-D847C6D2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Taking G1 (default in OpenJDK) as an example</a:t>
            </a:r>
          </a:p>
          <a:p>
            <a:pPr lvl="1"/>
            <a:r>
              <a:rPr kumimoji="1" lang="en-US" altLang="zh-CN" dirty="0"/>
              <a:t>Region-based: partitioning the heap into </a:t>
            </a:r>
            <a:r>
              <a:rPr kumimoji="1" lang="en-US" altLang="zh-CN" i="1" dirty="0"/>
              <a:t>regions</a:t>
            </a:r>
            <a:r>
              <a:rPr kumimoji="1" lang="en-US" altLang="zh-CN" dirty="0"/>
              <a:t> for management</a:t>
            </a:r>
          </a:p>
          <a:p>
            <a:pPr lvl="1"/>
            <a:r>
              <a:rPr kumimoji="1" lang="en-US" altLang="zh-CN" dirty="0"/>
              <a:t>Generational: only a few regions are collected in most cases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B56EF-1ED9-0744-97B5-74D1FD8B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432FC89-59B4-4146-80A7-4A21DAD52120}"/>
              </a:ext>
            </a:extLst>
          </p:cNvPr>
          <p:cNvGrpSpPr/>
          <p:nvPr/>
        </p:nvGrpSpPr>
        <p:grpSpPr>
          <a:xfrm>
            <a:off x="3999880" y="3434400"/>
            <a:ext cx="1896423" cy="1897677"/>
            <a:chOff x="4935984" y="3818311"/>
            <a:chExt cx="1152128" cy="115289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98612FC-FD83-9647-97BA-0488E576E442}"/>
                </a:ext>
              </a:extLst>
            </p:cNvPr>
            <p:cNvSpPr/>
            <p:nvPr/>
          </p:nvSpPr>
          <p:spPr>
            <a:xfrm>
              <a:off x="4935984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5C889AB-8E03-3341-B5C6-E13114502A68}"/>
                </a:ext>
              </a:extLst>
            </p:cNvPr>
            <p:cNvSpPr/>
            <p:nvPr/>
          </p:nvSpPr>
          <p:spPr>
            <a:xfrm>
              <a:off x="5224016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244F516-7971-C046-B60B-C38C6B7154D7}"/>
                </a:ext>
              </a:extLst>
            </p:cNvPr>
            <p:cNvSpPr/>
            <p:nvPr/>
          </p:nvSpPr>
          <p:spPr>
            <a:xfrm>
              <a:off x="5512048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F0B5320-BDEC-7148-B13A-EC26DFE3A448}"/>
                </a:ext>
              </a:extLst>
            </p:cNvPr>
            <p:cNvSpPr/>
            <p:nvPr/>
          </p:nvSpPr>
          <p:spPr>
            <a:xfrm>
              <a:off x="5800080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41906BE-B7A6-164D-81F3-D5DB425A913A}"/>
                </a:ext>
              </a:extLst>
            </p:cNvPr>
            <p:cNvSpPr/>
            <p:nvPr/>
          </p:nvSpPr>
          <p:spPr>
            <a:xfrm>
              <a:off x="4935984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C782AE8-5E0A-564F-B5DC-D5544DD39BBD}"/>
                </a:ext>
              </a:extLst>
            </p:cNvPr>
            <p:cNvSpPr/>
            <p:nvPr/>
          </p:nvSpPr>
          <p:spPr>
            <a:xfrm>
              <a:off x="5224016" y="4108029"/>
              <a:ext cx="288032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ECDBC0A-608D-374C-B151-B2E4A2C06E67}"/>
                </a:ext>
              </a:extLst>
            </p:cNvPr>
            <p:cNvSpPr/>
            <p:nvPr/>
          </p:nvSpPr>
          <p:spPr>
            <a:xfrm>
              <a:off x="5512048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DEA05FE-3D28-4047-9229-B0D3CA63FDAD}"/>
                </a:ext>
              </a:extLst>
            </p:cNvPr>
            <p:cNvSpPr/>
            <p:nvPr/>
          </p:nvSpPr>
          <p:spPr>
            <a:xfrm>
              <a:off x="5800080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7F2B290-3A5E-B940-9944-DFFC7F64DE77}"/>
                </a:ext>
              </a:extLst>
            </p:cNvPr>
            <p:cNvSpPr/>
            <p:nvPr/>
          </p:nvSpPr>
          <p:spPr>
            <a:xfrm>
              <a:off x="4935984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C8172E2-CEB2-F647-9BBD-152AA5F81DB6}"/>
                </a:ext>
              </a:extLst>
            </p:cNvPr>
            <p:cNvSpPr/>
            <p:nvPr/>
          </p:nvSpPr>
          <p:spPr>
            <a:xfrm>
              <a:off x="5224016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1C3A199-3E88-D34E-8DFF-71CCB64BC2FA}"/>
                </a:ext>
              </a:extLst>
            </p:cNvPr>
            <p:cNvSpPr/>
            <p:nvPr/>
          </p:nvSpPr>
          <p:spPr>
            <a:xfrm>
              <a:off x="5512048" y="4393451"/>
              <a:ext cx="288032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3FE6976-A793-FD46-8E62-78BBCDCC4587}"/>
                </a:ext>
              </a:extLst>
            </p:cNvPr>
            <p:cNvSpPr/>
            <p:nvPr/>
          </p:nvSpPr>
          <p:spPr>
            <a:xfrm>
              <a:off x="5800080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7376F34-B29A-1B45-938D-E3ED751A2D22}"/>
                </a:ext>
              </a:extLst>
            </p:cNvPr>
            <p:cNvSpPr/>
            <p:nvPr/>
          </p:nvSpPr>
          <p:spPr>
            <a:xfrm>
              <a:off x="4935984" y="4683169"/>
              <a:ext cx="288032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07EA428-D1AA-4942-BF41-C5F203325336}"/>
                </a:ext>
              </a:extLst>
            </p:cNvPr>
            <p:cNvSpPr/>
            <p:nvPr/>
          </p:nvSpPr>
          <p:spPr>
            <a:xfrm>
              <a:off x="5224016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CD5E212-C01E-7640-A179-FB3248CB6138}"/>
                </a:ext>
              </a:extLst>
            </p:cNvPr>
            <p:cNvSpPr/>
            <p:nvPr/>
          </p:nvSpPr>
          <p:spPr>
            <a:xfrm>
              <a:off x="5512048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B8FA055-23AE-9241-8D93-1D5CAA4D40E3}"/>
                </a:ext>
              </a:extLst>
            </p:cNvPr>
            <p:cNvSpPr/>
            <p:nvPr/>
          </p:nvSpPr>
          <p:spPr>
            <a:xfrm>
              <a:off x="5800080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38B343A5-1274-A54E-9F3F-D95A9A6F4C4F}"/>
              </a:ext>
            </a:extLst>
          </p:cNvPr>
          <p:cNvSpPr txBox="1"/>
          <p:nvPr/>
        </p:nvSpPr>
        <p:spPr>
          <a:xfrm>
            <a:off x="4375659" y="298740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G1 Heap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5508CB3F-7837-D74B-8BB1-ED4F835B3C33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018884" y="4148334"/>
            <a:ext cx="1455102" cy="8725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1360D30A-9F39-A744-8D52-4F2E0DA2B487}"/>
              </a:ext>
            </a:extLst>
          </p:cNvPr>
          <p:cNvSpPr txBox="1"/>
          <p:nvPr/>
        </p:nvSpPr>
        <p:spPr>
          <a:xfrm>
            <a:off x="2122020" y="3963668"/>
            <a:ext cx="899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young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region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984E498A-60BC-5447-BC66-9937E1138A83}"/>
              </a:ext>
            </a:extLst>
          </p:cNvPr>
          <p:cNvCxnSpPr>
            <a:cxnSpLocks/>
          </p:cNvCxnSpPr>
          <p:nvPr/>
        </p:nvCxnSpPr>
        <p:spPr>
          <a:xfrm flipH="1" flipV="1">
            <a:off x="2847752" y="4570053"/>
            <a:ext cx="1179142" cy="533188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F1DC096-B346-7B44-AB08-95C5805EEC5F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3021562" y="4388162"/>
            <a:ext cx="1926530" cy="229981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BBE9-117C-104B-81F7-97D798C0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zh-CN" sz="2400" dirty="0"/>
              <a:t>Diving Into Details: The Copy-based GC Algorithm</a:t>
            </a:r>
            <a:endParaRPr kumimoji="1"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D6A90-D8BB-004E-A6EB-D847C6D2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Taking G1 (default in OpenJDK) as an example</a:t>
            </a:r>
          </a:p>
          <a:p>
            <a:pPr lvl="1"/>
            <a:r>
              <a:rPr kumimoji="1" lang="en-US" altLang="zh-CN" dirty="0"/>
              <a:t>Region-based: partitioning the heap into </a:t>
            </a:r>
            <a:r>
              <a:rPr kumimoji="1" lang="en-US" altLang="zh-CN" i="1" dirty="0"/>
              <a:t>regions</a:t>
            </a:r>
            <a:r>
              <a:rPr kumimoji="1" lang="en-US" altLang="zh-CN" dirty="0"/>
              <a:t> for management</a:t>
            </a:r>
          </a:p>
          <a:p>
            <a:pPr lvl="1"/>
            <a:r>
              <a:rPr kumimoji="1" lang="en-US" altLang="zh-CN" dirty="0"/>
              <a:t>Generational: only a few regions are collected in most cases</a:t>
            </a:r>
          </a:p>
          <a:p>
            <a:pPr lvl="1"/>
            <a:r>
              <a:rPr kumimoji="1" lang="en-US" altLang="zh-CN" dirty="0"/>
              <a:t>Multi-threaded: each thread has its own stack on references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B56EF-1ED9-0744-97B5-74D1FD8B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121A5C2D-4A32-E742-95AE-FF8C3F14B68F}"/>
              </a:ext>
            </a:extLst>
          </p:cNvPr>
          <p:cNvSpPr/>
          <p:nvPr/>
        </p:nvSpPr>
        <p:spPr>
          <a:xfrm>
            <a:off x="4926508" y="3382969"/>
            <a:ext cx="216459" cy="576968"/>
          </a:xfrm>
          <a:custGeom>
            <a:avLst/>
            <a:gdLst>
              <a:gd name="connsiteX0" fmla="*/ 0 w 235995"/>
              <a:gd name="connsiteY0" fmla="*/ 0 h 1150374"/>
              <a:gd name="connsiteX1" fmla="*/ 221225 w 235995"/>
              <a:gd name="connsiteY1" fmla="*/ 73742 h 1150374"/>
              <a:gd name="connsiteX2" fmla="*/ 14748 w 235995"/>
              <a:gd name="connsiteY2" fmla="*/ 250722 h 1150374"/>
              <a:gd name="connsiteX3" fmla="*/ 206477 w 235995"/>
              <a:gd name="connsiteY3" fmla="*/ 324464 h 1150374"/>
              <a:gd name="connsiteX4" fmla="*/ 14748 w 235995"/>
              <a:gd name="connsiteY4" fmla="*/ 471948 h 1150374"/>
              <a:gd name="connsiteX5" fmla="*/ 235974 w 235995"/>
              <a:gd name="connsiteY5" fmla="*/ 575187 h 1150374"/>
              <a:gd name="connsiteX6" fmla="*/ 29496 w 235995"/>
              <a:gd name="connsiteY6" fmla="*/ 693174 h 1150374"/>
              <a:gd name="connsiteX7" fmla="*/ 221225 w 235995"/>
              <a:gd name="connsiteY7" fmla="*/ 825909 h 1150374"/>
              <a:gd name="connsiteX8" fmla="*/ 14748 w 235995"/>
              <a:gd name="connsiteY8" fmla="*/ 973393 h 1150374"/>
              <a:gd name="connsiteX9" fmla="*/ 206477 w 235995"/>
              <a:gd name="connsiteY9" fmla="*/ 1061884 h 1150374"/>
              <a:gd name="connsiteX10" fmla="*/ 29496 w 235995"/>
              <a:gd name="connsiteY10" fmla="*/ 1150374 h 1150374"/>
              <a:gd name="connsiteX11" fmla="*/ 29496 w 235995"/>
              <a:gd name="connsiteY11" fmla="*/ 1150374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995" h="1150374">
                <a:moveTo>
                  <a:pt x="0" y="0"/>
                </a:moveTo>
                <a:cubicBezTo>
                  <a:pt x="109383" y="15977"/>
                  <a:pt x="218767" y="31955"/>
                  <a:pt x="221225" y="73742"/>
                </a:cubicBezTo>
                <a:cubicBezTo>
                  <a:pt x="223683" y="115529"/>
                  <a:pt x="17206" y="208935"/>
                  <a:pt x="14748" y="250722"/>
                </a:cubicBezTo>
                <a:cubicBezTo>
                  <a:pt x="12290" y="292509"/>
                  <a:pt x="206477" y="287593"/>
                  <a:pt x="206477" y="324464"/>
                </a:cubicBezTo>
                <a:cubicBezTo>
                  <a:pt x="206477" y="361335"/>
                  <a:pt x="9832" y="430161"/>
                  <a:pt x="14748" y="471948"/>
                </a:cubicBezTo>
                <a:cubicBezTo>
                  <a:pt x="19664" y="513735"/>
                  <a:pt x="233516" y="538316"/>
                  <a:pt x="235974" y="575187"/>
                </a:cubicBezTo>
                <a:cubicBezTo>
                  <a:pt x="238432" y="612058"/>
                  <a:pt x="31954" y="651387"/>
                  <a:pt x="29496" y="693174"/>
                </a:cubicBezTo>
                <a:cubicBezTo>
                  <a:pt x="27038" y="734961"/>
                  <a:pt x="223683" y="779206"/>
                  <a:pt x="221225" y="825909"/>
                </a:cubicBezTo>
                <a:cubicBezTo>
                  <a:pt x="218767" y="872612"/>
                  <a:pt x="17206" y="934064"/>
                  <a:pt x="14748" y="973393"/>
                </a:cubicBezTo>
                <a:cubicBezTo>
                  <a:pt x="12290" y="1012722"/>
                  <a:pt x="204019" y="1032387"/>
                  <a:pt x="206477" y="1061884"/>
                </a:cubicBezTo>
                <a:cubicBezTo>
                  <a:pt x="208935" y="1091381"/>
                  <a:pt x="29496" y="1150374"/>
                  <a:pt x="29496" y="1150374"/>
                </a:cubicBezTo>
                <a:lnTo>
                  <a:pt x="29496" y="1150374"/>
                </a:lnTo>
              </a:path>
            </a:pathLst>
          </a:custGeom>
          <a:noFill/>
          <a:ln>
            <a:solidFill>
              <a:srgbClr val="BF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86A56269-432D-4B40-B657-967003CC1C35}"/>
              </a:ext>
            </a:extLst>
          </p:cNvPr>
          <p:cNvSpPr/>
          <p:nvPr/>
        </p:nvSpPr>
        <p:spPr>
          <a:xfrm>
            <a:off x="4926507" y="4096902"/>
            <a:ext cx="216459" cy="576968"/>
          </a:xfrm>
          <a:custGeom>
            <a:avLst/>
            <a:gdLst>
              <a:gd name="connsiteX0" fmla="*/ 0 w 235995"/>
              <a:gd name="connsiteY0" fmla="*/ 0 h 1150374"/>
              <a:gd name="connsiteX1" fmla="*/ 221225 w 235995"/>
              <a:gd name="connsiteY1" fmla="*/ 73742 h 1150374"/>
              <a:gd name="connsiteX2" fmla="*/ 14748 w 235995"/>
              <a:gd name="connsiteY2" fmla="*/ 250722 h 1150374"/>
              <a:gd name="connsiteX3" fmla="*/ 206477 w 235995"/>
              <a:gd name="connsiteY3" fmla="*/ 324464 h 1150374"/>
              <a:gd name="connsiteX4" fmla="*/ 14748 w 235995"/>
              <a:gd name="connsiteY4" fmla="*/ 471948 h 1150374"/>
              <a:gd name="connsiteX5" fmla="*/ 235974 w 235995"/>
              <a:gd name="connsiteY5" fmla="*/ 575187 h 1150374"/>
              <a:gd name="connsiteX6" fmla="*/ 29496 w 235995"/>
              <a:gd name="connsiteY6" fmla="*/ 693174 h 1150374"/>
              <a:gd name="connsiteX7" fmla="*/ 221225 w 235995"/>
              <a:gd name="connsiteY7" fmla="*/ 825909 h 1150374"/>
              <a:gd name="connsiteX8" fmla="*/ 14748 w 235995"/>
              <a:gd name="connsiteY8" fmla="*/ 973393 h 1150374"/>
              <a:gd name="connsiteX9" fmla="*/ 206477 w 235995"/>
              <a:gd name="connsiteY9" fmla="*/ 1061884 h 1150374"/>
              <a:gd name="connsiteX10" fmla="*/ 29496 w 235995"/>
              <a:gd name="connsiteY10" fmla="*/ 1150374 h 1150374"/>
              <a:gd name="connsiteX11" fmla="*/ 29496 w 235995"/>
              <a:gd name="connsiteY11" fmla="*/ 1150374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995" h="1150374">
                <a:moveTo>
                  <a:pt x="0" y="0"/>
                </a:moveTo>
                <a:cubicBezTo>
                  <a:pt x="109383" y="15977"/>
                  <a:pt x="218767" y="31955"/>
                  <a:pt x="221225" y="73742"/>
                </a:cubicBezTo>
                <a:cubicBezTo>
                  <a:pt x="223683" y="115529"/>
                  <a:pt x="17206" y="208935"/>
                  <a:pt x="14748" y="250722"/>
                </a:cubicBezTo>
                <a:cubicBezTo>
                  <a:pt x="12290" y="292509"/>
                  <a:pt x="206477" y="287593"/>
                  <a:pt x="206477" y="324464"/>
                </a:cubicBezTo>
                <a:cubicBezTo>
                  <a:pt x="206477" y="361335"/>
                  <a:pt x="9832" y="430161"/>
                  <a:pt x="14748" y="471948"/>
                </a:cubicBezTo>
                <a:cubicBezTo>
                  <a:pt x="19664" y="513735"/>
                  <a:pt x="233516" y="538316"/>
                  <a:pt x="235974" y="575187"/>
                </a:cubicBezTo>
                <a:cubicBezTo>
                  <a:pt x="238432" y="612058"/>
                  <a:pt x="31954" y="651387"/>
                  <a:pt x="29496" y="693174"/>
                </a:cubicBezTo>
                <a:cubicBezTo>
                  <a:pt x="27038" y="734961"/>
                  <a:pt x="223683" y="779206"/>
                  <a:pt x="221225" y="825909"/>
                </a:cubicBezTo>
                <a:cubicBezTo>
                  <a:pt x="218767" y="872612"/>
                  <a:pt x="17206" y="934064"/>
                  <a:pt x="14748" y="973393"/>
                </a:cubicBezTo>
                <a:cubicBezTo>
                  <a:pt x="12290" y="1012722"/>
                  <a:pt x="204019" y="1032387"/>
                  <a:pt x="206477" y="1061884"/>
                </a:cubicBezTo>
                <a:cubicBezTo>
                  <a:pt x="208935" y="1091381"/>
                  <a:pt x="29496" y="1150374"/>
                  <a:pt x="29496" y="1150374"/>
                </a:cubicBezTo>
                <a:lnTo>
                  <a:pt x="29496" y="1150374"/>
                </a:lnTo>
              </a:path>
            </a:pathLst>
          </a:custGeom>
          <a:noFill/>
          <a:ln>
            <a:solidFill>
              <a:srgbClr val="BF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9A35BC24-AC37-A848-A053-F0E502E1F277}"/>
              </a:ext>
            </a:extLst>
          </p:cNvPr>
          <p:cNvSpPr/>
          <p:nvPr/>
        </p:nvSpPr>
        <p:spPr>
          <a:xfrm>
            <a:off x="4922990" y="4810835"/>
            <a:ext cx="216459" cy="576968"/>
          </a:xfrm>
          <a:custGeom>
            <a:avLst/>
            <a:gdLst>
              <a:gd name="connsiteX0" fmla="*/ 0 w 235995"/>
              <a:gd name="connsiteY0" fmla="*/ 0 h 1150374"/>
              <a:gd name="connsiteX1" fmla="*/ 221225 w 235995"/>
              <a:gd name="connsiteY1" fmla="*/ 73742 h 1150374"/>
              <a:gd name="connsiteX2" fmla="*/ 14748 w 235995"/>
              <a:gd name="connsiteY2" fmla="*/ 250722 h 1150374"/>
              <a:gd name="connsiteX3" fmla="*/ 206477 w 235995"/>
              <a:gd name="connsiteY3" fmla="*/ 324464 h 1150374"/>
              <a:gd name="connsiteX4" fmla="*/ 14748 w 235995"/>
              <a:gd name="connsiteY4" fmla="*/ 471948 h 1150374"/>
              <a:gd name="connsiteX5" fmla="*/ 235974 w 235995"/>
              <a:gd name="connsiteY5" fmla="*/ 575187 h 1150374"/>
              <a:gd name="connsiteX6" fmla="*/ 29496 w 235995"/>
              <a:gd name="connsiteY6" fmla="*/ 693174 h 1150374"/>
              <a:gd name="connsiteX7" fmla="*/ 221225 w 235995"/>
              <a:gd name="connsiteY7" fmla="*/ 825909 h 1150374"/>
              <a:gd name="connsiteX8" fmla="*/ 14748 w 235995"/>
              <a:gd name="connsiteY8" fmla="*/ 973393 h 1150374"/>
              <a:gd name="connsiteX9" fmla="*/ 206477 w 235995"/>
              <a:gd name="connsiteY9" fmla="*/ 1061884 h 1150374"/>
              <a:gd name="connsiteX10" fmla="*/ 29496 w 235995"/>
              <a:gd name="connsiteY10" fmla="*/ 1150374 h 1150374"/>
              <a:gd name="connsiteX11" fmla="*/ 29496 w 235995"/>
              <a:gd name="connsiteY11" fmla="*/ 1150374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995" h="1150374">
                <a:moveTo>
                  <a:pt x="0" y="0"/>
                </a:moveTo>
                <a:cubicBezTo>
                  <a:pt x="109383" y="15977"/>
                  <a:pt x="218767" y="31955"/>
                  <a:pt x="221225" y="73742"/>
                </a:cubicBezTo>
                <a:cubicBezTo>
                  <a:pt x="223683" y="115529"/>
                  <a:pt x="17206" y="208935"/>
                  <a:pt x="14748" y="250722"/>
                </a:cubicBezTo>
                <a:cubicBezTo>
                  <a:pt x="12290" y="292509"/>
                  <a:pt x="206477" y="287593"/>
                  <a:pt x="206477" y="324464"/>
                </a:cubicBezTo>
                <a:cubicBezTo>
                  <a:pt x="206477" y="361335"/>
                  <a:pt x="9832" y="430161"/>
                  <a:pt x="14748" y="471948"/>
                </a:cubicBezTo>
                <a:cubicBezTo>
                  <a:pt x="19664" y="513735"/>
                  <a:pt x="233516" y="538316"/>
                  <a:pt x="235974" y="575187"/>
                </a:cubicBezTo>
                <a:cubicBezTo>
                  <a:pt x="238432" y="612058"/>
                  <a:pt x="31954" y="651387"/>
                  <a:pt x="29496" y="693174"/>
                </a:cubicBezTo>
                <a:cubicBezTo>
                  <a:pt x="27038" y="734961"/>
                  <a:pt x="223683" y="779206"/>
                  <a:pt x="221225" y="825909"/>
                </a:cubicBezTo>
                <a:cubicBezTo>
                  <a:pt x="218767" y="872612"/>
                  <a:pt x="17206" y="934064"/>
                  <a:pt x="14748" y="973393"/>
                </a:cubicBezTo>
                <a:cubicBezTo>
                  <a:pt x="12290" y="1012722"/>
                  <a:pt x="204019" y="1032387"/>
                  <a:pt x="206477" y="1061884"/>
                </a:cubicBezTo>
                <a:cubicBezTo>
                  <a:pt x="208935" y="1091381"/>
                  <a:pt x="29496" y="1150374"/>
                  <a:pt x="29496" y="1150374"/>
                </a:cubicBezTo>
                <a:lnTo>
                  <a:pt x="29496" y="1150374"/>
                </a:lnTo>
              </a:path>
            </a:pathLst>
          </a:custGeom>
          <a:noFill/>
          <a:ln>
            <a:solidFill>
              <a:srgbClr val="BF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987BC25-1856-D341-8A52-FCEDF8614732}"/>
              </a:ext>
            </a:extLst>
          </p:cNvPr>
          <p:cNvSpPr/>
          <p:nvPr/>
        </p:nvSpPr>
        <p:spPr>
          <a:xfrm>
            <a:off x="5308011" y="3620021"/>
            <a:ext cx="144016" cy="339916"/>
          </a:xfrm>
          <a:prstGeom prst="rect">
            <a:avLst/>
          </a:prstGeom>
          <a:noFill/>
          <a:ln w="12700">
            <a:solidFill>
              <a:srgbClr val="BD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5594BD0-5A0D-CA41-90DD-7A12FE80CEBA}"/>
              </a:ext>
            </a:extLst>
          </p:cNvPr>
          <p:cNvSpPr/>
          <p:nvPr/>
        </p:nvSpPr>
        <p:spPr>
          <a:xfrm>
            <a:off x="5308011" y="4337733"/>
            <a:ext cx="144016" cy="339916"/>
          </a:xfrm>
          <a:prstGeom prst="rect">
            <a:avLst/>
          </a:prstGeom>
          <a:noFill/>
          <a:ln w="12700">
            <a:solidFill>
              <a:srgbClr val="BD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E87DD96-7EA3-9746-B830-987C8053F8FB}"/>
              </a:ext>
            </a:extLst>
          </p:cNvPr>
          <p:cNvSpPr/>
          <p:nvPr/>
        </p:nvSpPr>
        <p:spPr>
          <a:xfrm>
            <a:off x="5308011" y="5046653"/>
            <a:ext cx="144016" cy="339916"/>
          </a:xfrm>
          <a:prstGeom prst="rect">
            <a:avLst/>
          </a:prstGeom>
          <a:noFill/>
          <a:ln w="12700">
            <a:solidFill>
              <a:srgbClr val="BD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1844858-B0CD-284C-91DC-58B5F0AFECEC}"/>
              </a:ext>
            </a:extLst>
          </p:cNvPr>
          <p:cNvSpPr/>
          <p:nvPr/>
        </p:nvSpPr>
        <p:spPr>
          <a:xfrm>
            <a:off x="5309352" y="3911519"/>
            <a:ext cx="141333" cy="45719"/>
          </a:xfrm>
          <a:prstGeom prst="rect">
            <a:avLst/>
          </a:prstGeom>
          <a:ln w="12700">
            <a:solidFill>
              <a:srgbClr val="BD3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8F71076-5769-6B42-BB42-E8C79C766FC8}"/>
              </a:ext>
            </a:extLst>
          </p:cNvPr>
          <p:cNvSpPr/>
          <p:nvPr/>
        </p:nvSpPr>
        <p:spPr>
          <a:xfrm>
            <a:off x="5309352" y="4634101"/>
            <a:ext cx="141333" cy="45719"/>
          </a:xfrm>
          <a:prstGeom prst="rect">
            <a:avLst/>
          </a:prstGeom>
          <a:ln w="12700">
            <a:solidFill>
              <a:srgbClr val="BD3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4B8779-E1B2-C44E-A59C-99E15853DA1F}"/>
              </a:ext>
            </a:extLst>
          </p:cNvPr>
          <p:cNvSpPr/>
          <p:nvPr/>
        </p:nvSpPr>
        <p:spPr>
          <a:xfrm>
            <a:off x="5309351" y="5338523"/>
            <a:ext cx="141333" cy="45719"/>
          </a:xfrm>
          <a:prstGeom prst="rect">
            <a:avLst/>
          </a:prstGeom>
          <a:ln w="12700">
            <a:solidFill>
              <a:srgbClr val="BD3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56C2B93-EBFB-B14E-A136-D1E5F92C74E7}"/>
              </a:ext>
            </a:extLst>
          </p:cNvPr>
          <p:cNvSpPr/>
          <p:nvPr/>
        </p:nvSpPr>
        <p:spPr>
          <a:xfrm>
            <a:off x="5309351" y="4583660"/>
            <a:ext cx="141333" cy="45719"/>
          </a:xfrm>
          <a:prstGeom prst="rect">
            <a:avLst/>
          </a:prstGeom>
          <a:ln w="12700">
            <a:solidFill>
              <a:srgbClr val="BD3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054CF8-CFB0-8047-AC6D-B51BEEB26750}"/>
              </a:ext>
            </a:extLst>
          </p:cNvPr>
          <p:cNvSpPr/>
          <p:nvPr/>
        </p:nvSpPr>
        <p:spPr>
          <a:xfrm>
            <a:off x="5308010" y="4533219"/>
            <a:ext cx="141333" cy="45719"/>
          </a:xfrm>
          <a:prstGeom prst="rect">
            <a:avLst/>
          </a:prstGeom>
          <a:ln w="12700">
            <a:solidFill>
              <a:srgbClr val="BD3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9759A6-CD12-C348-BB0B-7F7F2EDF9381}"/>
              </a:ext>
            </a:extLst>
          </p:cNvPr>
          <p:cNvSpPr/>
          <p:nvPr/>
        </p:nvSpPr>
        <p:spPr>
          <a:xfrm>
            <a:off x="5308009" y="5290477"/>
            <a:ext cx="141333" cy="45719"/>
          </a:xfrm>
          <a:prstGeom prst="rect">
            <a:avLst/>
          </a:prstGeom>
          <a:ln w="12700">
            <a:solidFill>
              <a:srgbClr val="BD3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8ED8AEC-7B06-C04E-9B2C-8E45768D2ECD}"/>
              </a:ext>
            </a:extLst>
          </p:cNvPr>
          <p:cNvGrpSpPr/>
          <p:nvPr/>
        </p:nvGrpSpPr>
        <p:grpSpPr>
          <a:xfrm>
            <a:off x="6223274" y="3434400"/>
            <a:ext cx="1896423" cy="1897677"/>
            <a:chOff x="4935984" y="3818311"/>
            <a:chExt cx="1152128" cy="115289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D658E41-B57C-2344-B1AE-1A10287C79AB}"/>
                </a:ext>
              </a:extLst>
            </p:cNvPr>
            <p:cNvSpPr/>
            <p:nvPr/>
          </p:nvSpPr>
          <p:spPr>
            <a:xfrm>
              <a:off x="4935984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806639D-731C-1441-A1DF-1EC3F516DCD6}"/>
                </a:ext>
              </a:extLst>
            </p:cNvPr>
            <p:cNvSpPr/>
            <p:nvPr/>
          </p:nvSpPr>
          <p:spPr>
            <a:xfrm>
              <a:off x="5224016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F2227C4-E943-A447-9384-AD40D0615898}"/>
                </a:ext>
              </a:extLst>
            </p:cNvPr>
            <p:cNvSpPr/>
            <p:nvPr/>
          </p:nvSpPr>
          <p:spPr>
            <a:xfrm>
              <a:off x="5512048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0774C75-879E-CE49-B17A-25EDBCDCD036}"/>
                </a:ext>
              </a:extLst>
            </p:cNvPr>
            <p:cNvSpPr/>
            <p:nvPr/>
          </p:nvSpPr>
          <p:spPr>
            <a:xfrm>
              <a:off x="5800080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3D02DF3-F5A0-9140-B9D0-DF7D2AF5C1CB}"/>
                </a:ext>
              </a:extLst>
            </p:cNvPr>
            <p:cNvSpPr/>
            <p:nvPr/>
          </p:nvSpPr>
          <p:spPr>
            <a:xfrm>
              <a:off x="4935984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B3F96EC-48C3-E744-8DCC-70DD2AA3BD98}"/>
                </a:ext>
              </a:extLst>
            </p:cNvPr>
            <p:cNvSpPr/>
            <p:nvPr/>
          </p:nvSpPr>
          <p:spPr>
            <a:xfrm>
              <a:off x="5224016" y="4108029"/>
              <a:ext cx="288032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73A4832-DA17-6B47-823C-5CD07FC7792A}"/>
                </a:ext>
              </a:extLst>
            </p:cNvPr>
            <p:cNvSpPr/>
            <p:nvPr/>
          </p:nvSpPr>
          <p:spPr>
            <a:xfrm>
              <a:off x="5512048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C8B3B72-0879-5E4C-9603-CB631ADD11BE}"/>
                </a:ext>
              </a:extLst>
            </p:cNvPr>
            <p:cNvSpPr/>
            <p:nvPr/>
          </p:nvSpPr>
          <p:spPr>
            <a:xfrm>
              <a:off x="5800080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F32706C-FBD1-B146-9300-84734224E964}"/>
                </a:ext>
              </a:extLst>
            </p:cNvPr>
            <p:cNvSpPr/>
            <p:nvPr/>
          </p:nvSpPr>
          <p:spPr>
            <a:xfrm>
              <a:off x="4935984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23C9CF6-2B23-AD4E-9FC4-1CBC479D7593}"/>
                </a:ext>
              </a:extLst>
            </p:cNvPr>
            <p:cNvSpPr/>
            <p:nvPr/>
          </p:nvSpPr>
          <p:spPr>
            <a:xfrm>
              <a:off x="5224016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4EB3617-F43A-0E44-AA04-E5FDBBE88342}"/>
                </a:ext>
              </a:extLst>
            </p:cNvPr>
            <p:cNvSpPr/>
            <p:nvPr/>
          </p:nvSpPr>
          <p:spPr>
            <a:xfrm>
              <a:off x="5512048" y="4393451"/>
              <a:ext cx="288032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3F5E2D0-0DF9-2549-9E99-69B42E5B76E4}"/>
                </a:ext>
              </a:extLst>
            </p:cNvPr>
            <p:cNvSpPr/>
            <p:nvPr/>
          </p:nvSpPr>
          <p:spPr>
            <a:xfrm>
              <a:off x="5800080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74DC526-F4EC-1446-81E8-E9BA1883FA31}"/>
                </a:ext>
              </a:extLst>
            </p:cNvPr>
            <p:cNvSpPr/>
            <p:nvPr/>
          </p:nvSpPr>
          <p:spPr>
            <a:xfrm>
              <a:off x="4935984" y="4683169"/>
              <a:ext cx="288032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725CDE2-5410-DE4D-894B-F2D89ABBAE52}"/>
                </a:ext>
              </a:extLst>
            </p:cNvPr>
            <p:cNvSpPr/>
            <p:nvPr/>
          </p:nvSpPr>
          <p:spPr>
            <a:xfrm>
              <a:off x="5224016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455BBB9-7C8E-994E-9D16-4E409DB4AEF7}"/>
                </a:ext>
              </a:extLst>
            </p:cNvPr>
            <p:cNvSpPr/>
            <p:nvPr/>
          </p:nvSpPr>
          <p:spPr>
            <a:xfrm>
              <a:off x="5512048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B84FF72-A0A5-F049-A554-127C61150B67}"/>
                </a:ext>
              </a:extLst>
            </p:cNvPr>
            <p:cNvSpPr/>
            <p:nvPr/>
          </p:nvSpPr>
          <p:spPr>
            <a:xfrm>
              <a:off x="5800080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9C153DA-17E8-7745-A50B-DBEEA8EA2C8D}"/>
              </a:ext>
            </a:extLst>
          </p:cNvPr>
          <p:cNvSpPr txBox="1"/>
          <p:nvPr/>
        </p:nvSpPr>
        <p:spPr>
          <a:xfrm>
            <a:off x="4079856" y="3766578"/>
            <a:ext cx="866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1</a:t>
            </a:r>
            <a:endParaRPr kumimoji="1" lang="zh-CN" altLang="en-US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8FF1A60-B63A-914F-BF25-C85C59AC85DD}"/>
              </a:ext>
            </a:extLst>
          </p:cNvPr>
          <p:cNvSpPr txBox="1"/>
          <p:nvPr/>
        </p:nvSpPr>
        <p:spPr>
          <a:xfrm>
            <a:off x="4076033" y="4435857"/>
            <a:ext cx="866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2</a:t>
            </a:r>
            <a:endParaRPr kumimoji="1" lang="zh-CN" altLang="en-US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547DEAB-9BB4-124E-9309-2DD87E16BE4D}"/>
              </a:ext>
            </a:extLst>
          </p:cNvPr>
          <p:cNvSpPr txBox="1"/>
          <p:nvPr/>
        </p:nvSpPr>
        <p:spPr>
          <a:xfrm>
            <a:off x="4083296" y="5170830"/>
            <a:ext cx="866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3</a:t>
            </a:r>
            <a:endParaRPr kumimoji="1" lang="zh-CN" altLang="en-US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2B23049-1D01-F248-AB16-C2078931C1DA}"/>
              </a:ext>
            </a:extLst>
          </p:cNvPr>
          <p:cNvGrpSpPr/>
          <p:nvPr/>
        </p:nvGrpSpPr>
        <p:grpSpPr>
          <a:xfrm>
            <a:off x="5449342" y="3934379"/>
            <a:ext cx="1955598" cy="1427004"/>
            <a:chOff x="5449342" y="3934379"/>
            <a:chExt cx="1955598" cy="1427004"/>
          </a:xfrm>
        </p:grpSpPr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F959BD52-486A-AC43-B6B7-E82B359E07E1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5450685" y="3934379"/>
              <a:ext cx="1429515" cy="16252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7EF88EB9-CAC9-4842-BC34-1F0FD0ACD043}"/>
                </a:ext>
              </a:extLst>
            </p:cNvPr>
            <p:cNvCxnSpPr>
              <a:cxnSpLocks/>
            </p:cNvCxnSpPr>
            <p:nvPr/>
          </p:nvCxnSpPr>
          <p:spPr>
            <a:xfrm>
              <a:off x="5450685" y="4569011"/>
              <a:ext cx="1954255" cy="4535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933A122B-B478-F743-8846-BE126BD274AF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5450685" y="4656961"/>
              <a:ext cx="925459" cy="38185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8D70FBEC-4650-9F43-BF14-D0DA9532D2D6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5449342" y="5126826"/>
              <a:ext cx="926802" cy="18651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EC49172B-8422-0A47-9EC9-4393873F0013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5450684" y="5279227"/>
              <a:ext cx="1077860" cy="8215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62053FCA-5FBF-5A41-8F8B-F362DAAFD449}"/>
              </a:ext>
            </a:extLst>
          </p:cNvPr>
          <p:cNvSpPr txBox="1"/>
          <p:nvPr/>
        </p:nvSpPr>
        <p:spPr>
          <a:xfrm>
            <a:off x="5090495" y="3289548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stack</a:t>
            </a:r>
            <a:endParaRPr kumimoji="1" lang="zh-CN" altLang="en-US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A694374F-0190-F748-9D0B-9562023DE7BC}"/>
              </a:ext>
            </a:extLst>
          </p:cNvPr>
          <p:cNvGrpSpPr/>
          <p:nvPr/>
        </p:nvGrpSpPr>
        <p:grpSpPr>
          <a:xfrm>
            <a:off x="3489324" y="3382969"/>
            <a:ext cx="529037" cy="2004834"/>
            <a:chOff x="3489324" y="3382969"/>
            <a:chExt cx="529037" cy="2004834"/>
          </a:xfrm>
        </p:grpSpPr>
        <p:sp>
          <p:nvSpPr>
            <p:cNvPr id="87" name="任意形状 86">
              <a:extLst>
                <a:ext uri="{FF2B5EF4-FFF2-40B4-BE49-F238E27FC236}">
                  <a16:creationId xmlns:a16="http://schemas.microsoft.com/office/drawing/2014/main" id="{EDADE51A-ADA3-FB4F-A869-57D866DAD28D}"/>
                </a:ext>
              </a:extLst>
            </p:cNvPr>
            <p:cNvSpPr/>
            <p:nvPr/>
          </p:nvSpPr>
          <p:spPr>
            <a:xfrm>
              <a:off x="3492842" y="3382969"/>
              <a:ext cx="216459" cy="576968"/>
            </a:xfrm>
            <a:custGeom>
              <a:avLst/>
              <a:gdLst>
                <a:gd name="connsiteX0" fmla="*/ 0 w 235995"/>
                <a:gd name="connsiteY0" fmla="*/ 0 h 1150374"/>
                <a:gd name="connsiteX1" fmla="*/ 221225 w 235995"/>
                <a:gd name="connsiteY1" fmla="*/ 73742 h 1150374"/>
                <a:gd name="connsiteX2" fmla="*/ 14748 w 235995"/>
                <a:gd name="connsiteY2" fmla="*/ 250722 h 1150374"/>
                <a:gd name="connsiteX3" fmla="*/ 206477 w 235995"/>
                <a:gd name="connsiteY3" fmla="*/ 324464 h 1150374"/>
                <a:gd name="connsiteX4" fmla="*/ 14748 w 235995"/>
                <a:gd name="connsiteY4" fmla="*/ 471948 h 1150374"/>
                <a:gd name="connsiteX5" fmla="*/ 235974 w 235995"/>
                <a:gd name="connsiteY5" fmla="*/ 575187 h 1150374"/>
                <a:gd name="connsiteX6" fmla="*/ 29496 w 235995"/>
                <a:gd name="connsiteY6" fmla="*/ 693174 h 1150374"/>
                <a:gd name="connsiteX7" fmla="*/ 221225 w 235995"/>
                <a:gd name="connsiteY7" fmla="*/ 825909 h 1150374"/>
                <a:gd name="connsiteX8" fmla="*/ 14748 w 235995"/>
                <a:gd name="connsiteY8" fmla="*/ 973393 h 1150374"/>
                <a:gd name="connsiteX9" fmla="*/ 206477 w 235995"/>
                <a:gd name="connsiteY9" fmla="*/ 1061884 h 1150374"/>
                <a:gd name="connsiteX10" fmla="*/ 29496 w 235995"/>
                <a:gd name="connsiteY10" fmla="*/ 1150374 h 1150374"/>
                <a:gd name="connsiteX11" fmla="*/ 29496 w 235995"/>
                <a:gd name="connsiteY11" fmla="*/ 1150374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995" h="1150374">
                  <a:moveTo>
                    <a:pt x="0" y="0"/>
                  </a:moveTo>
                  <a:cubicBezTo>
                    <a:pt x="109383" y="15977"/>
                    <a:pt x="218767" y="31955"/>
                    <a:pt x="221225" y="73742"/>
                  </a:cubicBezTo>
                  <a:cubicBezTo>
                    <a:pt x="223683" y="115529"/>
                    <a:pt x="17206" y="208935"/>
                    <a:pt x="14748" y="250722"/>
                  </a:cubicBezTo>
                  <a:cubicBezTo>
                    <a:pt x="12290" y="292509"/>
                    <a:pt x="206477" y="287593"/>
                    <a:pt x="206477" y="324464"/>
                  </a:cubicBezTo>
                  <a:cubicBezTo>
                    <a:pt x="206477" y="361335"/>
                    <a:pt x="9832" y="430161"/>
                    <a:pt x="14748" y="471948"/>
                  </a:cubicBezTo>
                  <a:cubicBezTo>
                    <a:pt x="19664" y="513735"/>
                    <a:pt x="233516" y="538316"/>
                    <a:pt x="235974" y="575187"/>
                  </a:cubicBezTo>
                  <a:cubicBezTo>
                    <a:pt x="238432" y="612058"/>
                    <a:pt x="31954" y="651387"/>
                    <a:pt x="29496" y="693174"/>
                  </a:cubicBezTo>
                  <a:cubicBezTo>
                    <a:pt x="27038" y="734961"/>
                    <a:pt x="223683" y="779206"/>
                    <a:pt x="221225" y="825909"/>
                  </a:cubicBezTo>
                  <a:cubicBezTo>
                    <a:pt x="218767" y="872612"/>
                    <a:pt x="17206" y="934064"/>
                    <a:pt x="14748" y="973393"/>
                  </a:cubicBezTo>
                  <a:cubicBezTo>
                    <a:pt x="12290" y="1012722"/>
                    <a:pt x="204019" y="1032387"/>
                    <a:pt x="206477" y="1061884"/>
                  </a:cubicBezTo>
                  <a:cubicBezTo>
                    <a:pt x="208935" y="1091381"/>
                    <a:pt x="29496" y="1150374"/>
                    <a:pt x="29496" y="1150374"/>
                  </a:cubicBezTo>
                  <a:lnTo>
                    <a:pt x="29496" y="1150374"/>
                  </a:lnTo>
                </a:path>
              </a:pathLst>
            </a:custGeom>
            <a:noFill/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8" name="任意形状 87">
              <a:extLst>
                <a:ext uri="{FF2B5EF4-FFF2-40B4-BE49-F238E27FC236}">
                  <a16:creationId xmlns:a16="http://schemas.microsoft.com/office/drawing/2014/main" id="{7CAB40C4-FA5C-8C4E-8861-BC24489953B4}"/>
                </a:ext>
              </a:extLst>
            </p:cNvPr>
            <p:cNvSpPr/>
            <p:nvPr/>
          </p:nvSpPr>
          <p:spPr>
            <a:xfrm>
              <a:off x="3492841" y="4096902"/>
              <a:ext cx="216459" cy="576968"/>
            </a:xfrm>
            <a:custGeom>
              <a:avLst/>
              <a:gdLst>
                <a:gd name="connsiteX0" fmla="*/ 0 w 235995"/>
                <a:gd name="connsiteY0" fmla="*/ 0 h 1150374"/>
                <a:gd name="connsiteX1" fmla="*/ 221225 w 235995"/>
                <a:gd name="connsiteY1" fmla="*/ 73742 h 1150374"/>
                <a:gd name="connsiteX2" fmla="*/ 14748 w 235995"/>
                <a:gd name="connsiteY2" fmla="*/ 250722 h 1150374"/>
                <a:gd name="connsiteX3" fmla="*/ 206477 w 235995"/>
                <a:gd name="connsiteY3" fmla="*/ 324464 h 1150374"/>
                <a:gd name="connsiteX4" fmla="*/ 14748 w 235995"/>
                <a:gd name="connsiteY4" fmla="*/ 471948 h 1150374"/>
                <a:gd name="connsiteX5" fmla="*/ 235974 w 235995"/>
                <a:gd name="connsiteY5" fmla="*/ 575187 h 1150374"/>
                <a:gd name="connsiteX6" fmla="*/ 29496 w 235995"/>
                <a:gd name="connsiteY6" fmla="*/ 693174 h 1150374"/>
                <a:gd name="connsiteX7" fmla="*/ 221225 w 235995"/>
                <a:gd name="connsiteY7" fmla="*/ 825909 h 1150374"/>
                <a:gd name="connsiteX8" fmla="*/ 14748 w 235995"/>
                <a:gd name="connsiteY8" fmla="*/ 973393 h 1150374"/>
                <a:gd name="connsiteX9" fmla="*/ 206477 w 235995"/>
                <a:gd name="connsiteY9" fmla="*/ 1061884 h 1150374"/>
                <a:gd name="connsiteX10" fmla="*/ 29496 w 235995"/>
                <a:gd name="connsiteY10" fmla="*/ 1150374 h 1150374"/>
                <a:gd name="connsiteX11" fmla="*/ 29496 w 235995"/>
                <a:gd name="connsiteY11" fmla="*/ 1150374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995" h="1150374">
                  <a:moveTo>
                    <a:pt x="0" y="0"/>
                  </a:moveTo>
                  <a:cubicBezTo>
                    <a:pt x="109383" y="15977"/>
                    <a:pt x="218767" y="31955"/>
                    <a:pt x="221225" y="73742"/>
                  </a:cubicBezTo>
                  <a:cubicBezTo>
                    <a:pt x="223683" y="115529"/>
                    <a:pt x="17206" y="208935"/>
                    <a:pt x="14748" y="250722"/>
                  </a:cubicBezTo>
                  <a:cubicBezTo>
                    <a:pt x="12290" y="292509"/>
                    <a:pt x="206477" y="287593"/>
                    <a:pt x="206477" y="324464"/>
                  </a:cubicBezTo>
                  <a:cubicBezTo>
                    <a:pt x="206477" y="361335"/>
                    <a:pt x="9832" y="430161"/>
                    <a:pt x="14748" y="471948"/>
                  </a:cubicBezTo>
                  <a:cubicBezTo>
                    <a:pt x="19664" y="513735"/>
                    <a:pt x="233516" y="538316"/>
                    <a:pt x="235974" y="575187"/>
                  </a:cubicBezTo>
                  <a:cubicBezTo>
                    <a:pt x="238432" y="612058"/>
                    <a:pt x="31954" y="651387"/>
                    <a:pt x="29496" y="693174"/>
                  </a:cubicBezTo>
                  <a:cubicBezTo>
                    <a:pt x="27038" y="734961"/>
                    <a:pt x="223683" y="779206"/>
                    <a:pt x="221225" y="825909"/>
                  </a:cubicBezTo>
                  <a:cubicBezTo>
                    <a:pt x="218767" y="872612"/>
                    <a:pt x="17206" y="934064"/>
                    <a:pt x="14748" y="973393"/>
                  </a:cubicBezTo>
                  <a:cubicBezTo>
                    <a:pt x="12290" y="1012722"/>
                    <a:pt x="204019" y="1032387"/>
                    <a:pt x="206477" y="1061884"/>
                  </a:cubicBezTo>
                  <a:cubicBezTo>
                    <a:pt x="208935" y="1091381"/>
                    <a:pt x="29496" y="1150374"/>
                    <a:pt x="29496" y="1150374"/>
                  </a:cubicBezTo>
                  <a:lnTo>
                    <a:pt x="29496" y="1150374"/>
                  </a:lnTo>
                </a:path>
              </a:pathLst>
            </a:custGeom>
            <a:noFill/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>
              <a:extLst>
                <a:ext uri="{FF2B5EF4-FFF2-40B4-BE49-F238E27FC236}">
                  <a16:creationId xmlns:a16="http://schemas.microsoft.com/office/drawing/2014/main" id="{9A159ED4-6D90-F54E-956C-9D27F3399B54}"/>
                </a:ext>
              </a:extLst>
            </p:cNvPr>
            <p:cNvSpPr/>
            <p:nvPr/>
          </p:nvSpPr>
          <p:spPr>
            <a:xfrm>
              <a:off x="3489324" y="4810835"/>
              <a:ext cx="216459" cy="576968"/>
            </a:xfrm>
            <a:custGeom>
              <a:avLst/>
              <a:gdLst>
                <a:gd name="connsiteX0" fmla="*/ 0 w 235995"/>
                <a:gd name="connsiteY0" fmla="*/ 0 h 1150374"/>
                <a:gd name="connsiteX1" fmla="*/ 221225 w 235995"/>
                <a:gd name="connsiteY1" fmla="*/ 73742 h 1150374"/>
                <a:gd name="connsiteX2" fmla="*/ 14748 w 235995"/>
                <a:gd name="connsiteY2" fmla="*/ 250722 h 1150374"/>
                <a:gd name="connsiteX3" fmla="*/ 206477 w 235995"/>
                <a:gd name="connsiteY3" fmla="*/ 324464 h 1150374"/>
                <a:gd name="connsiteX4" fmla="*/ 14748 w 235995"/>
                <a:gd name="connsiteY4" fmla="*/ 471948 h 1150374"/>
                <a:gd name="connsiteX5" fmla="*/ 235974 w 235995"/>
                <a:gd name="connsiteY5" fmla="*/ 575187 h 1150374"/>
                <a:gd name="connsiteX6" fmla="*/ 29496 w 235995"/>
                <a:gd name="connsiteY6" fmla="*/ 693174 h 1150374"/>
                <a:gd name="connsiteX7" fmla="*/ 221225 w 235995"/>
                <a:gd name="connsiteY7" fmla="*/ 825909 h 1150374"/>
                <a:gd name="connsiteX8" fmla="*/ 14748 w 235995"/>
                <a:gd name="connsiteY8" fmla="*/ 973393 h 1150374"/>
                <a:gd name="connsiteX9" fmla="*/ 206477 w 235995"/>
                <a:gd name="connsiteY9" fmla="*/ 1061884 h 1150374"/>
                <a:gd name="connsiteX10" fmla="*/ 29496 w 235995"/>
                <a:gd name="connsiteY10" fmla="*/ 1150374 h 1150374"/>
                <a:gd name="connsiteX11" fmla="*/ 29496 w 235995"/>
                <a:gd name="connsiteY11" fmla="*/ 1150374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995" h="1150374">
                  <a:moveTo>
                    <a:pt x="0" y="0"/>
                  </a:moveTo>
                  <a:cubicBezTo>
                    <a:pt x="109383" y="15977"/>
                    <a:pt x="218767" y="31955"/>
                    <a:pt x="221225" y="73742"/>
                  </a:cubicBezTo>
                  <a:cubicBezTo>
                    <a:pt x="223683" y="115529"/>
                    <a:pt x="17206" y="208935"/>
                    <a:pt x="14748" y="250722"/>
                  </a:cubicBezTo>
                  <a:cubicBezTo>
                    <a:pt x="12290" y="292509"/>
                    <a:pt x="206477" y="287593"/>
                    <a:pt x="206477" y="324464"/>
                  </a:cubicBezTo>
                  <a:cubicBezTo>
                    <a:pt x="206477" y="361335"/>
                    <a:pt x="9832" y="430161"/>
                    <a:pt x="14748" y="471948"/>
                  </a:cubicBezTo>
                  <a:cubicBezTo>
                    <a:pt x="19664" y="513735"/>
                    <a:pt x="233516" y="538316"/>
                    <a:pt x="235974" y="575187"/>
                  </a:cubicBezTo>
                  <a:cubicBezTo>
                    <a:pt x="238432" y="612058"/>
                    <a:pt x="31954" y="651387"/>
                    <a:pt x="29496" y="693174"/>
                  </a:cubicBezTo>
                  <a:cubicBezTo>
                    <a:pt x="27038" y="734961"/>
                    <a:pt x="223683" y="779206"/>
                    <a:pt x="221225" y="825909"/>
                  </a:cubicBezTo>
                  <a:cubicBezTo>
                    <a:pt x="218767" y="872612"/>
                    <a:pt x="17206" y="934064"/>
                    <a:pt x="14748" y="973393"/>
                  </a:cubicBezTo>
                  <a:cubicBezTo>
                    <a:pt x="12290" y="1012722"/>
                    <a:pt x="204019" y="1032387"/>
                    <a:pt x="206477" y="1061884"/>
                  </a:cubicBezTo>
                  <a:cubicBezTo>
                    <a:pt x="208935" y="1091381"/>
                    <a:pt x="29496" y="1150374"/>
                    <a:pt x="29496" y="1150374"/>
                  </a:cubicBezTo>
                  <a:lnTo>
                    <a:pt x="29496" y="1150374"/>
                  </a:lnTo>
                </a:path>
              </a:pathLst>
            </a:custGeom>
            <a:noFill/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0137E55-2694-E24D-8676-9CE6E45C1E2D}"/>
                </a:ext>
              </a:extLst>
            </p:cNvPr>
            <p:cNvSpPr/>
            <p:nvPr/>
          </p:nvSpPr>
          <p:spPr>
            <a:xfrm>
              <a:off x="3874345" y="3620021"/>
              <a:ext cx="144016" cy="339916"/>
            </a:xfrm>
            <a:prstGeom prst="rect">
              <a:avLst/>
            </a:prstGeom>
            <a:noFill/>
            <a:ln w="12700">
              <a:solidFill>
                <a:srgbClr val="BD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8806402-053F-F940-A2CD-0D173007B087}"/>
                </a:ext>
              </a:extLst>
            </p:cNvPr>
            <p:cNvSpPr/>
            <p:nvPr/>
          </p:nvSpPr>
          <p:spPr>
            <a:xfrm>
              <a:off x="3874345" y="4337733"/>
              <a:ext cx="144016" cy="339916"/>
            </a:xfrm>
            <a:prstGeom prst="rect">
              <a:avLst/>
            </a:prstGeom>
            <a:noFill/>
            <a:ln w="12700">
              <a:solidFill>
                <a:srgbClr val="BD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1D61FB2-ED5C-954B-AF95-649707B7D216}"/>
                </a:ext>
              </a:extLst>
            </p:cNvPr>
            <p:cNvSpPr/>
            <p:nvPr/>
          </p:nvSpPr>
          <p:spPr>
            <a:xfrm>
              <a:off x="3874345" y="5046653"/>
              <a:ext cx="144016" cy="339916"/>
            </a:xfrm>
            <a:prstGeom prst="rect">
              <a:avLst/>
            </a:prstGeom>
            <a:noFill/>
            <a:ln w="12700">
              <a:solidFill>
                <a:srgbClr val="BD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F45E79B-9555-C94B-9BE0-1C1AF91B7D83}"/>
                </a:ext>
              </a:extLst>
            </p:cNvPr>
            <p:cNvSpPr/>
            <p:nvPr/>
          </p:nvSpPr>
          <p:spPr>
            <a:xfrm>
              <a:off x="3875686" y="3911519"/>
              <a:ext cx="141333" cy="45719"/>
            </a:xfrm>
            <a:prstGeom prst="rect">
              <a:avLst/>
            </a:prstGeom>
            <a:ln w="12700">
              <a:solidFill>
                <a:srgbClr val="BD3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E8A60F63-B942-FC41-B4FC-16BAD4563074}"/>
                </a:ext>
              </a:extLst>
            </p:cNvPr>
            <p:cNvSpPr/>
            <p:nvPr/>
          </p:nvSpPr>
          <p:spPr>
            <a:xfrm>
              <a:off x="3875686" y="4634101"/>
              <a:ext cx="141333" cy="45719"/>
            </a:xfrm>
            <a:prstGeom prst="rect">
              <a:avLst/>
            </a:prstGeom>
            <a:ln w="12700">
              <a:solidFill>
                <a:srgbClr val="BD3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7BEEFE9F-5990-7F4A-9555-4D04F67A96EC}"/>
                </a:ext>
              </a:extLst>
            </p:cNvPr>
            <p:cNvSpPr/>
            <p:nvPr/>
          </p:nvSpPr>
          <p:spPr>
            <a:xfrm>
              <a:off x="3875685" y="5338523"/>
              <a:ext cx="141333" cy="45719"/>
            </a:xfrm>
            <a:prstGeom prst="rect">
              <a:avLst/>
            </a:prstGeom>
            <a:ln w="12700">
              <a:solidFill>
                <a:srgbClr val="BD3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7C6436F-4942-C340-878E-BF021BFC4909}"/>
                </a:ext>
              </a:extLst>
            </p:cNvPr>
            <p:cNvSpPr/>
            <p:nvPr/>
          </p:nvSpPr>
          <p:spPr>
            <a:xfrm>
              <a:off x="3875685" y="4583660"/>
              <a:ext cx="141333" cy="45719"/>
            </a:xfrm>
            <a:prstGeom prst="rect">
              <a:avLst/>
            </a:prstGeom>
            <a:ln w="12700">
              <a:solidFill>
                <a:srgbClr val="BD3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DAE924-93A6-6544-A944-DF9A54FE841C}"/>
                </a:ext>
              </a:extLst>
            </p:cNvPr>
            <p:cNvSpPr/>
            <p:nvPr/>
          </p:nvSpPr>
          <p:spPr>
            <a:xfrm>
              <a:off x="3874344" y="4533219"/>
              <a:ext cx="141333" cy="45719"/>
            </a:xfrm>
            <a:prstGeom prst="rect">
              <a:avLst/>
            </a:prstGeom>
            <a:ln w="12700">
              <a:solidFill>
                <a:srgbClr val="BD3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C6EFEE4-4963-974B-B99C-EEB3E54E0A5E}"/>
                </a:ext>
              </a:extLst>
            </p:cNvPr>
            <p:cNvSpPr/>
            <p:nvPr/>
          </p:nvSpPr>
          <p:spPr>
            <a:xfrm>
              <a:off x="3874343" y="5290477"/>
              <a:ext cx="141333" cy="45719"/>
            </a:xfrm>
            <a:prstGeom prst="rect">
              <a:avLst/>
            </a:prstGeom>
            <a:ln w="12700">
              <a:solidFill>
                <a:srgbClr val="BD3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994BD5C-362D-4345-811A-F2E822F8710C}"/>
              </a:ext>
            </a:extLst>
          </p:cNvPr>
          <p:cNvGrpSpPr/>
          <p:nvPr/>
        </p:nvGrpSpPr>
        <p:grpSpPr>
          <a:xfrm>
            <a:off x="2670686" y="3388787"/>
            <a:ext cx="529037" cy="2004834"/>
            <a:chOff x="2670686" y="3388787"/>
            <a:chExt cx="529037" cy="2004834"/>
          </a:xfrm>
        </p:grpSpPr>
        <p:sp>
          <p:nvSpPr>
            <p:cNvPr id="99" name="任意形状 98">
              <a:extLst>
                <a:ext uri="{FF2B5EF4-FFF2-40B4-BE49-F238E27FC236}">
                  <a16:creationId xmlns:a16="http://schemas.microsoft.com/office/drawing/2014/main" id="{B0064D8E-B136-8145-89AA-5F81EDDCA345}"/>
                </a:ext>
              </a:extLst>
            </p:cNvPr>
            <p:cNvSpPr/>
            <p:nvPr/>
          </p:nvSpPr>
          <p:spPr>
            <a:xfrm>
              <a:off x="2674204" y="3388787"/>
              <a:ext cx="216459" cy="576968"/>
            </a:xfrm>
            <a:custGeom>
              <a:avLst/>
              <a:gdLst>
                <a:gd name="connsiteX0" fmla="*/ 0 w 235995"/>
                <a:gd name="connsiteY0" fmla="*/ 0 h 1150374"/>
                <a:gd name="connsiteX1" fmla="*/ 221225 w 235995"/>
                <a:gd name="connsiteY1" fmla="*/ 73742 h 1150374"/>
                <a:gd name="connsiteX2" fmla="*/ 14748 w 235995"/>
                <a:gd name="connsiteY2" fmla="*/ 250722 h 1150374"/>
                <a:gd name="connsiteX3" fmla="*/ 206477 w 235995"/>
                <a:gd name="connsiteY3" fmla="*/ 324464 h 1150374"/>
                <a:gd name="connsiteX4" fmla="*/ 14748 w 235995"/>
                <a:gd name="connsiteY4" fmla="*/ 471948 h 1150374"/>
                <a:gd name="connsiteX5" fmla="*/ 235974 w 235995"/>
                <a:gd name="connsiteY5" fmla="*/ 575187 h 1150374"/>
                <a:gd name="connsiteX6" fmla="*/ 29496 w 235995"/>
                <a:gd name="connsiteY6" fmla="*/ 693174 h 1150374"/>
                <a:gd name="connsiteX7" fmla="*/ 221225 w 235995"/>
                <a:gd name="connsiteY7" fmla="*/ 825909 h 1150374"/>
                <a:gd name="connsiteX8" fmla="*/ 14748 w 235995"/>
                <a:gd name="connsiteY8" fmla="*/ 973393 h 1150374"/>
                <a:gd name="connsiteX9" fmla="*/ 206477 w 235995"/>
                <a:gd name="connsiteY9" fmla="*/ 1061884 h 1150374"/>
                <a:gd name="connsiteX10" fmla="*/ 29496 w 235995"/>
                <a:gd name="connsiteY10" fmla="*/ 1150374 h 1150374"/>
                <a:gd name="connsiteX11" fmla="*/ 29496 w 235995"/>
                <a:gd name="connsiteY11" fmla="*/ 1150374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995" h="1150374">
                  <a:moveTo>
                    <a:pt x="0" y="0"/>
                  </a:moveTo>
                  <a:cubicBezTo>
                    <a:pt x="109383" y="15977"/>
                    <a:pt x="218767" y="31955"/>
                    <a:pt x="221225" y="73742"/>
                  </a:cubicBezTo>
                  <a:cubicBezTo>
                    <a:pt x="223683" y="115529"/>
                    <a:pt x="17206" y="208935"/>
                    <a:pt x="14748" y="250722"/>
                  </a:cubicBezTo>
                  <a:cubicBezTo>
                    <a:pt x="12290" y="292509"/>
                    <a:pt x="206477" y="287593"/>
                    <a:pt x="206477" y="324464"/>
                  </a:cubicBezTo>
                  <a:cubicBezTo>
                    <a:pt x="206477" y="361335"/>
                    <a:pt x="9832" y="430161"/>
                    <a:pt x="14748" y="471948"/>
                  </a:cubicBezTo>
                  <a:cubicBezTo>
                    <a:pt x="19664" y="513735"/>
                    <a:pt x="233516" y="538316"/>
                    <a:pt x="235974" y="575187"/>
                  </a:cubicBezTo>
                  <a:cubicBezTo>
                    <a:pt x="238432" y="612058"/>
                    <a:pt x="31954" y="651387"/>
                    <a:pt x="29496" y="693174"/>
                  </a:cubicBezTo>
                  <a:cubicBezTo>
                    <a:pt x="27038" y="734961"/>
                    <a:pt x="223683" y="779206"/>
                    <a:pt x="221225" y="825909"/>
                  </a:cubicBezTo>
                  <a:cubicBezTo>
                    <a:pt x="218767" y="872612"/>
                    <a:pt x="17206" y="934064"/>
                    <a:pt x="14748" y="973393"/>
                  </a:cubicBezTo>
                  <a:cubicBezTo>
                    <a:pt x="12290" y="1012722"/>
                    <a:pt x="204019" y="1032387"/>
                    <a:pt x="206477" y="1061884"/>
                  </a:cubicBezTo>
                  <a:cubicBezTo>
                    <a:pt x="208935" y="1091381"/>
                    <a:pt x="29496" y="1150374"/>
                    <a:pt x="29496" y="1150374"/>
                  </a:cubicBezTo>
                  <a:lnTo>
                    <a:pt x="29496" y="1150374"/>
                  </a:lnTo>
                </a:path>
              </a:pathLst>
            </a:custGeom>
            <a:noFill/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任意形状 99">
              <a:extLst>
                <a:ext uri="{FF2B5EF4-FFF2-40B4-BE49-F238E27FC236}">
                  <a16:creationId xmlns:a16="http://schemas.microsoft.com/office/drawing/2014/main" id="{19A4B653-4500-214F-9F6B-D678CD4712AD}"/>
                </a:ext>
              </a:extLst>
            </p:cNvPr>
            <p:cNvSpPr/>
            <p:nvPr/>
          </p:nvSpPr>
          <p:spPr>
            <a:xfrm>
              <a:off x="2674203" y="4102720"/>
              <a:ext cx="216459" cy="576968"/>
            </a:xfrm>
            <a:custGeom>
              <a:avLst/>
              <a:gdLst>
                <a:gd name="connsiteX0" fmla="*/ 0 w 235995"/>
                <a:gd name="connsiteY0" fmla="*/ 0 h 1150374"/>
                <a:gd name="connsiteX1" fmla="*/ 221225 w 235995"/>
                <a:gd name="connsiteY1" fmla="*/ 73742 h 1150374"/>
                <a:gd name="connsiteX2" fmla="*/ 14748 w 235995"/>
                <a:gd name="connsiteY2" fmla="*/ 250722 h 1150374"/>
                <a:gd name="connsiteX3" fmla="*/ 206477 w 235995"/>
                <a:gd name="connsiteY3" fmla="*/ 324464 h 1150374"/>
                <a:gd name="connsiteX4" fmla="*/ 14748 w 235995"/>
                <a:gd name="connsiteY4" fmla="*/ 471948 h 1150374"/>
                <a:gd name="connsiteX5" fmla="*/ 235974 w 235995"/>
                <a:gd name="connsiteY5" fmla="*/ 575187 h 1150374"/>
                <a:gd name="connsiteX6" fmla="*/ 29496 w 235995"/>
                <a:gd name="connsiteY6" fmla="*/ 693174 h 1150374"/>
                <a:gd name="connsiteX7" fmla="*/ 221225 w 235995"/>
                <a:gd name="connsiteY7" fmla="*/ 825909 h 1150374"/>
                <a:gd name="connsiteX8" fmla="*/ 14748 w 235995"/>
                <a:gd name="connsiteY8" fmla="*/ 973393 h 1150374"/>
                <a:gd name="connsiteX9" fmla="*/ 206477 w 235995"/>
                <a:gd name="connsiteY9" fmla="*/ 1061884 h 1150374"/>
                <a:gd name="connsiteX10" fmla="*/ 29496 w 235995"/>
                <a:gd name="connsiteY10" fmla="*/ 1150374 h 1150374"/>
                <a:gd name="connsiteX11" fmla="*/ 29496 w 235995"/>
                <a:gd name="connsiteY11" fmla="*/ 1150374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995" h="1150374">
                  <a:moveTo>
                    <a:pt x="0" y="0"/>
                  </a:moveTo>
                  <a:cubicBezTo>
                    <a:pt x="109383" y="15977"/>
                    <a:pt x="218767" y="31955"/>
                    <a:pt x="221225" y="73742"/>
                  </a:cubicBezTo>
                  <a:cubicBezTo>
                    <a:pt x="223683" y="115529"/>
                    <a:pt x="17206" y="208935"/>
                    <a:pt x="14748" y="250722"/>
                  </a:cubicBezTo>
                  <a:cubicBezTo>
                    <a:pt x="12290" y="292509"/>
                    <a:pt x="206477" y="287593"/>
                    <a:pt x="206477" y="324464"/>
                  </a:cubicBezTo>
                  <a:cubicBezTo>
                    <a:pt x="206477" y="361335"/>
                    <a:pt x="9832" y="430161"/>
                    <a:pt x="14748" y="471948"/>
                  </a:cubicBezTo>
                  <a:cubicBezTo>
                    <a:pt x="19664" y="513735"/>
                    <a:pt x="233516" y="538316"/>
                    <a:pt x="235974" y="575187"/>
                  </a:cubicBezTo>
                  <a:cubicBezTo>
                    <a:pt x="238432" y="612058"/>
                    <a:pt x="31954" y="651387"/>
                    <a:pt x="29496" y="693174"/>
                  </a:cubicBezTo>
                  <a:cubicBezTo>
                    <a:pt x="27038" y="734961"/>
                    <a:pt x="223683" y="779206"/>
                    <a:pt x="221225" y="825909"/>
                  </a:cubicBezTo>
                  <a:cubicBezTo>
                    <a:pt x="218767" y="872612"/>
                    <a:pt x="17206" y="934064"/>
                    <a:pt x="14748" y="973393"/>
                  </a:cubicBezTo>
                  <a:cubicBezTo>
                    <a:pt x="12290" y="1012722"/>
                    <a:pt x="204019" y="1032387"/>
                    <a:pt x="206477" y="1061884"/>
                  </a:cubicBezTo>
                  <a:cubicBezTo>
                    <a:pt x="208935" y="1091381"/>
                    <a:pt x="29496" y="1150374"/>
                    <a:pt x="29496" y="1150374"/>
                  </a:cubicBezTo>
                  <a:lnTo>
                    <a:pt x="29496" y="1150374"/>
                  </a:lnTo>
                </a:path>
              </a:pathLst>
            </a:custGeom>
            <a:noFill/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任意形状 100">
              <a:extLst>
                <a:ext uri="{FF2B5EF4-FFF2-40B4-BE49-F238E27FC236}">
                  <a16:creationId xmlns:a16="http://schemas.microsoft.com/office/drawing/2014/main" id="{BD5F3655-674C-234D-97DB-71BF02A93410}"/>
                </a:ext>
              </a:extLst>
            </p:cNvPr>
            <p:cNvSpPr/>
            <p:nvPr/>
          </p:nvSpPr>
          <p:spPr>
            <a:xfrm>
              <a:off x="2670686" y="4816653"/>
              <a:ext cx="216459" cy="576968"/>
            </a:xfrm>
            <a:custGeom>
              <a:avLst/>
              <a:gdLst>
                <a:gd name="connsiteX0" fmla="*/ 0 w 235995"/>
                <a:gd name="connsiteY0" fmla="*/ 0 h 1150374"/>
                <a:gd name="connsiteX1" fmla="*/ 221225 w 235995"/>
                <a:gd name="connsiteY1" fmla="*/ 73742 h 1150374"/>
                <a:gd name="connsiteX2" fmla="*/ 14748 w 235995"/>
                <a:gd name="connsiteY2" fmla="*/ 250722 h 1150374"/>
                <a:gd name="connsiteX3" fmla="*/ 206477 w 235995"/>
                <a:gd name="connsiteY3" fmla="*/ 324464 h 1150374"/>
                <a:gd name="connsiteX4" fmla="*/ 14748 w 235995"/>
                <a:gd name="connsiteY4" fmla="*/ 471948 h 1150374"/>
                <a:gd name="connsiteX5" fmla="*/ 235974 w 235995"/>
                <a:gd name="connsiteY5" fmla="*/ 575187 h 1150374"/>
                <a:gd name="connsiteX6" fmla="*/ 29496 w 235995"/>
                <a:gd name="connsiteY6" fmla="*/ 693174 h 1150374"/>
                <a:gd name="connsiteX7" fmla="*/ 221225 w 235995"/>
                <a:gd name="connsiteY7" fmla="*/ 825909 h 1150374"/>
                <a:gd name="connsiteX8" fmla="*/ 14748 w 235995"/>
                <a:gd name="connsiteY8" fmla="*/ 973393 h 1150374"/>
                <a:gd name="connsiteX9" fmla="*/ 206477 w 235995"/>
                <a:gd name="connsiteY9" fmla="*/ 1061884 h 1150374"/>
                <a:gd name="connsiteX10" fmla="*/ 29496 w 235995"/>
                <a:gd name="connsiteY10" fmla="*/ 1150374 h 1150374"/>
                <a:gd name="connsiteX11" fmla="*/ 29496 w 235995"/>
                <a:gd name="connsiteY11" fmla="*/ 1150374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995" h="1150374">
                  <a:moveTo>
                    <a:pt x="0" y="0"/>
                  </a:moveTo>
                  <a:cubicBezTo>
                    <a:pt x="109383" y="15977"/>
                    <a:pt x="218767" y="31955"/>
                    <a:pt x="221225" y="73742"/>
                  </a:cubicBezTo>
                  <a:cubicBezTo>
                    <a:pt x="223683" y="115529"/>
                    <a:pt x="17206" y="208935"/>
                    <a:pt x="14748" y="250722"/>
                  </a:cubicBezTo>
                  <a:cubicBezTo>
                    <a:pt x="12290" y="292509"/>
                    <a:pt x="206477" y="287593"/>
                    <a:pt x="206477" y="324464"/>
                  </a:cubicBezTo>
                  <a:cubicBezTo>
                    <a:pt x="206477" y="361335"/>
                    <a:pt x="9832" y="430161"/>
                    <a:pt x="14748" y="471948"/>
                  </a:cubicBezTo>
                  <a:cubicBezTo>
                    <a:pt x="19664" y="513735"/>
                    <a:pt x="233516" y="538316"/>
                    <a:pt x="235974" y="575187"/>
                  </a:cubicBezTo>
                  <a:cubicBezTo>
                    <a:pt x="238432" y="612058"/>
                    <a:pt x="31954" y="651387"/>
                    <a:pt x="29496" y="693174"/>
                  </a:cubicBezTo>
                  <a:cubicBezTo>
                    <a:pt x="27038" y="734961"/>
                    <a:pt x="223683" y="779206"/>
                    <a:pt x="221225" y="825909"/>
                  </a:cubicBezTo>
                  <a:cubicBezTo>
                    <a:pt x="218767" y="872612"/>
                    <a:pt x="17206" y="934064"/>
                    <a:pt x="14748" y="973393"/>
                  </a:cubicBezTo>
                  <a:cubicBezTo>
                    <a:pt x="12290" y="1012722"/>
                    <a:pt x="204019" y="1032387"/>
                    <a:pt x="206477" y="1061884"/>
                  </a:cubicBezTo>
                  <a:cubicBezTo>
                    <a:pt x="208935" y="1091381"/>
                    <a:pt x="29496" y="1150374"/>
                    <a:pt x="29496" y="1150374"/>
                  </a:cubicBezTo>
                  <a:lnTo>
                    <a:pt x="29496" y="1150374"/>
                  </a:lnTo>
                </a:path>
              </a:pathLst>
            </a:custGeom>
            <a:noFill/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A96485F-6EEA-8C4D-9189-DEEB3F96E987}"/>
                </a:ext>
              </a:extLst>
            </p:cNvPr>
            <p:cNvSpPr/>
            <p:nvPr/>
          </p:nvSpPr>
          <p:spPr>
            <a:xfrm>
              <a:off x="3055707" y="3625839"/>
              <a:ext cx="144016" cy="339916"/>
            </a:xfrm>
            <a:prstGeom prst="rect">
              <a:avLst/>
            </a:prstGeom>
            <a:noFill/>
            <a:ln w="12700">
              <a:solidFill>
                <a:srgbClr val="BD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97570405-0EBD-114D-A4CD-3A3B670C38FF}"/>
                </a:ext>
              </a:extLst>
            </p:cNvPr>
            <p:cNvSpPr/>
            <p:nvPr/>
          </p:nvSpPr>
          <p:spPr>
            <a:xfrm>
              <a:off x="3055707" y="4343551"/>
              <a:ext cx="144016" cy="339916"/>
            </a:xfrm>
            <a:prstGeom prst="rect">
              <a:avLst/>
            </a:prstGeom>
            <a:noFill/>
            <a:ln w="12700">
              <a:solidFill>
                <a:srgbClr val="BD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DF828F8-4ED2-764C-B1D6-ED524E5132C3}"/>
                </a:ext>
              </a:extLst>
            </p:cNvPr>
            <p:cNvSpPr/>
            <p:nvPr/>
          </p:nvSpPr>
          <p:spPr>
            <a:xfrm>
              <a:off x="3055707" y="5052471"/>
              <a:ext cx="144016" cy="339916"/>
            </a:xfrm>
            <a:prstGeom prst="rect">
              <a:avLst/>
            </a:prstGeom>
            <a:noFill/>
            <a:ln w="12700">
              <a:solidFill>
                <a:srgbClr val="BD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3E49DBB-1D02-7941-8E30-B0004B3AC45D}"/>
                </a:ext>
              </a:extLst>
            </p:cNvPr>
            <p:cNvSpPr/>
            <p:nvPr/>
          </p:nvSpPr>
          <p:spPr>
            <a:xfrm>
              <a:off x="3057048" y="3917337"/>
              <a:ext cx="141333" cy="45719"/>
            </a:xfrm>
            <a:prstGeom prst="rect">
              <a:avLst/>
            </a:prstGeom>
            <a:ln w="12700">
              <a:solidFill>
                <a:srgbClr val="BD3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ECF2C8BA-402F-E249-983F-0DB38953EFAB}"/>
                </a:ext>
              </a:extLst>
            </p:cNvPr>
            <p:cNvSpPr/>
            <p:nvPr/>
          </p:nvSpPr>
          <p:spPr>
            <a:xfrm>
              <a:off x="3057048" y="4639919"/>
              <a:ext cx="141333" cy="45719"/>
            </a:xfrm>
            <a:prstGeom prst="rect">
              <a:avLst/>
            </a:prstGeom>
            <a:ln w="12700">
              <a:solidFill>
                <a:srgbClr val="BD3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6A5F9A5-7B3D-9047-9472-4332C1E657CF}"/>
                </a:ext>
              </a:extLst>
            </p:cNvPr>
            <p:cNvSpPr/>
            <p:nvPr/>
          </p:nvSpPr>
          <p:spPr>
            <a:xfrm>
              <a:off x="3057047" y="5344341"/>
              <a:ext cx="141333" cy="45719"/>
            </a:xfrm>
            <a:prstGeom prst="rect">
              <a:avLst/>
            </a:prstGeom>
            <a:ln w="12700">
              <a:solidFill>
                <a:srgbClr val="BD3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F9C7A59-DFE9-E743-A95B-EAF579E5B09B}"/>
                </a:ext>
              </a:extLst>
            </p:cNvPr>
            <p:cNvSpPr/>
            <p:nvPr/>
          </p:nvSpPr>
          <p:spPr>
            <a:xfrm>
              <a:off x="3057047" y="4589478"/>
              <a:ext cx="141333" cy="45719"/>
            </a:xfrm>
            <a:prstGeom prst="rect">
              <a:avLst/>
            </a:prstGeom>
            <a:ln w="12700">
              <a:solidFill>
                <a:srgbClr val="BD3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7A268F9-17B9-5243-A9D1-DF442E0C03E1}"/>
                </a:ext>
              </a:extLst>
            </p:cNvPr>
            <p:cNvSpPr/>
            <p:nvPr/>
          </p:nvSpPr>
          <p:spPr>
            <a:xfrm>
              <a:off x="3055706" y="4539037"/>
              <a:ext cx="141333" cy="45719"/>
            </a:xfrm>
            <a:prstGeom prst="rect">
              <a:avLst/>
            </a:prstGeom>
            <a:ln w="12700">
              <a:solidFill>
                <a:srgbClr val="BD3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72460773-953B-4449-9944-F1BE41DF7828}"/>
                </a:ext>
              </a:extLst>
            </p:cNvPr>
            <p:cNvSpPr/>
            <p:nvPr/>
          </p:nvSpPr>
          <p:spPr>
            <a:xfrm>
              <a:off x="3055705" y="5296295"/>
              <a:ext cx="141333" cy="45719"/>
            </a:xfrm>
            <a:prstGeom prst="rect">
              <a:avLst/>
            </a:prstGeom>
            <a:ln w="12700">
              <a:solidFill>
                <a:srgbClr val="BD3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CAA661A-16DD-D748-B1AA-4A9616A3A20F}"/>
              </a:ext>
            </a:extLst>
          </p:cNvPr>
          <p:cNvSpPr txBox="1"/>
          <p:nvPr/>
        </p:nvSpPr>
        <p:spPr>
          <a:xfrm>
            <a:off x="1595587" y="4027468"/>
            <a:ext cx="851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7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3560E-2C33-B140-B76C-F1443802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Diving Into Details: The Copy-based GC Algorithm</a:t>
            </a:r>
            <a:endParaRPr kumimoji="1"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20339-FEA4-9D4A-9408-85785CA1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G1 algorithm on reference processing</a:t>
            </a:r>
          </a:p>
          <a:p>
            <a:pPr lvl="1"/>
            <a:r>
              <a:rPr kumimoji="1" lang="en-US" altLang="zh-CN" dirty="0"/>
              <a:t>Step 1: fetch a reference from its working stack (read)</a:t>
            </a:r>
          </a:p>
          <a:p>
            <a:pPr lvl="1"/>
            <a:r>
              <a:rPr kumimoji="1" lang="en-US" altLang="zh-CN" dirty="0"/>
              <a:t>Step 2: Copy to another region (read &amp; write)</a:t>
            </a:r>
          </a:p>
          <a:p>
            <a:pPr lvl="1"/>
            <a:r>
              <a:rPr kumimoji="1" lang="en-US" altLang="zh-CN" dirty="0"/>
              <a:t>Step 3: Update the forwarding pointer in the old copy (write)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A19C0EA6-5097-7A4F-9A97-5DA63B7CF94C}"/>
              </a:ext>
            </a:extLst>
          </p:cNvPr>
          <p:cNvSpPr/>
          <p:nvPr/>
        </p:nvSpPr>
        <p:spPr>
          <a:xfrm>
            <a:off x="3423816" y="4359923"/>
            <a:ext cx="216459" cy="576968"/>
          </a:xfrm>
          <a:custGeom>
            <a:avLst/>
            <a:gdLst>
              <a:gd name="connsiteX0" fmla="*/ 0 w 235995"/>
              <a:gd name="connsiteY0" fmla="*/ 0 h 1150374"/>
              <a:gd name="connsiteX1" fmla="*/ 221225 w 235995"/>
              <a:gd name="connsiteY1" fmla="*/ 73742 h 1150374"/>
              <a:gd name="connsiteX2" fmla="*/ 14748 w 235995"/>
              <a:gd name="connsiteY2" fmla="*/ 250722 h 1150374"/>
              <a:gd name="connsiteX3" fmla="*/ 206477 w 235995"/>
              <a:gd name="connsiteY3" fmla="*/ 324464 h 1150374"/>
              <a:gd name="connsiteX4" fmla="*/ 14748 w 235995"/>
              <a:gd name="connsiteY4" fmla="*/ 471948 h 1150374"/>
              <a:gd name="connsiteX5" fmla="*/ 235974 w 235995"/>
              <a:gd name="connsiteY5" fmla="*/ 575187 h 1150374"/>
              <a:gd name="connsiteX6" fmla="*/ 29496 w 235995"/>
              <a:gd name="connsiteY6" fmla="*/ 693174 h 1150374"/>
              <a:gd name="connsiteX7" fmla="*/ 221225 w 235995"/>
              <a:gd name="connsiteY7" fmla="*/ 825909 h 1150374"/>
              <a:gd name="connsiteX8" fmla="*/ 14748 w 235995"/>
              <a:gd name="connsiteY8" fmla="*/ 973393 h 1150374"/>
              <a:gd name="connsiteX9" fmla="*/ 206477 w 235995"/>
              <a:gd name="connsiteY9" fmla="*/ 1061884 h 1150374"/>
              <a:gd name="connsiteX10" fmla="*/ 29496 w 235995"/>
              <a:gd name="connsiteY10" fmla="*/ 1150374 h 1150374"/>
              <a:gd name="connsiteX11" fmla="*/ 29496 w 235995"/>
              <a:gd name="connsiteY11" fmla="*/ 1150374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995" h="1150374">
                <a:moveTo>
                  <a:pt x="0" y="0"/>
                </a:moveTo>
                <a:cubicBezTo>
                  <a:pt x="109383" y="15977"/>
                  <a:pt x="218767" y="31955"/>
                  <a:pt x="221225" y="73742"/>
                </a:cubicBezTo>
                <a:cubicBezTo>
                  <a:pt x="223683" y="115529"/>
                  <a:pt x="17206" y="208935"/>
                  <a:pt x="14748" y="250722"/>
                </a:cubicBezTo>
                <a:cubicBezTo>
                  <a:pt x="12290" y="292509"/>
                  <a:pt x="206477" y="287593"/>
                  <a:pt x="206477" y="324464"/>
                </a:cubicBezTo>
                <a:cubicBezTo>
                  <a:pt x="206477" y="361335"/>
                  <a:pt x="9832" y="430161"/>
                  <a:pt x="14748" y="471948"/>
                </a:cubicBezTo>
                <a:cubicBezTo>
                  <a:pt x="19664" y="513735"/>
                  <a:pt x="233516" y="538316"/>
                  <a:pt x="235974" y="575187"/>
                </a:cubicBezTo>
                <a:cubicBezTo>
                  <a:pt x="238432" y="612058"/>
                  <a:pt x="31954" y="651387"/>
                  <a:pt x="29496" y="693174"/>
                </a:cubicBezTo>
                <a:cubicBezTo>
                  <a:pt x="27038" y="734961"/>
                  <a:pt x="223683" y="779206"/>
                  <a:pt x="221225" y="825909"/>
                </a:cubicBezTo>
                <a:cubicBezTo>
                  <a:pt x="218767" y="872612"/>
                  <a:pt x="17206" y="934064"/>
                  <a:pt x="14748" y="973393"/>
                </a:cubicBezTo>
                <a:cubicBezTo>
                  <a:pt x="12290" y="1012722"/>
                  <a:pt x="204019" y="1032387"/>
                  <a:pt x="206477" y="1061884"/>
                </a:cubicBezTo>
                <a:cubicBezTo>
                  <a:pt x="208935" y="1091381"/>
                  <a:pt x="29496" y="1150374"/>
                  <a:pt x="29496" y="1150374"/>
                </a:cubicBezTo>
                <a:lnTo>
                  <a:pt x="29496" y="1150374"/>
                </a:lnTo>
              </a:path>
            </a:pathLst>
          </a:custGeom>
          <a:noFill/>
          <a:ln>
            <a:solidFill>
              <a:srgbClr val="BF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D399D3-B6FE-5342-BDC0-5FC510DA374A}"/>
              </a:ext>
            </a:extLst>
          </p:cNvPr>
          <p:cNvSpPr/>
          <p:nvPr/>
        </p:nvSpPr>
        <p:spPr>
          <a:xfrm>
            <a:off x="3805319" y="4596975"/>
            <a:ext cx="144016" cy="339916"/>
          </a:xfrm>
          <a:prstGeom prst="rect">
            <a:avLst/>
          </a:prstGeom>
          <a:noFill/>
          <a:ln w="12700">
            <a:solidFill>
              <a:srgbClr val="BD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032BB63-A68B-ED46-98E7-FAFDA015E345}"/>
              </a:ext>
            </a:extLst>
          </p:cNvPr>
          <p:cNvGrpSpPr/>
          <p:nvPr/>
        </p:nvGrpSpPr>
        <p:grpSpPr>
          <a:xfrm>
            <a:off x="5077188" y="3537671"/>
            <a:ext cx="1896423" cy="1897677"/>
            <a:chOff x="4935984" y="3818311"/>
            <a:chExt cx="1152128" cy="115289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C230B16-F45A-0C40-89B3-BC5BD7D2FEB9}"/>
                </a:ext>
              </a:extLst>
            </p:cNvPr>
            <p:cNvSpPr/>
            <p:nvPr/>
          </p:nvSpPr>
          <p:spPr>
            <a:xfrm>
              <a:off x="4935984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F54C206-B10D-8640-AA69-B5D6B4AEA187}"/>
                </a:ext>
              </a:extLst>
            </p:cNvPr>
            <p:cNvSpPr/>
            <p:nvPr/>
          </p:nvSpPr>
          <p:spPr>
            <a:xfrm>
              <a:off x="5224016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D81EF7-85C5-A448-8A85-9E24E0F299A1}"/>
                </a:ext>
              </a:extLst>
            </p:cNvPr>
            <p:cNvSpPr/>
            <p:nvPr/>
          </p:nvSpPr>
          <p:spPr>
            <a:xfrm>
              <a:off x="5512048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6D958EC-20AC-264B-8B50-E2F6544FC777}"/>
                </a:ext>
              </a:extLst>
            </p:cNvPr>
            <p:cNvSpPr/>
            <p:nvPr/>
          </p:nvSpPr>
          <p:spPr>
            <a:xfrm>
              <a:off x="5800080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61E1589-4CE5-6745-8447-F418D117A26B}"/>
                </a:ext>
              </a:extLst>
            </p:cNvPr>
            <p:cNvSpPr/>
            <p:nvPr/>
          </p:nvSpPr>
          <p:spPr>
            <a:xfrm>
              <a:off x="4935984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719F1E-2BE2-9047-9759-BBE5AEA5A18F}"/>
                </a:ext>
              </a:extLst>
            </p:cNvPr>
            <p:cNvSpPr/>
            <p:nvPr/>
          </p:nvSpPr>
          <p:spPr>
            <a:xfrm>
              <a:off x="5224016" y="4108029"/>
              <a:ext cx="288032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C07A4A-2EAE-0E4A-93E8-FB1212ED9B6C}"/>
                </a:ext>
              </a:extLst>
            </p:cNvPr>
            <p:cNvSpPr/>
            <p:nvPr/>
          </p:nvSpPr>
          <p:spPr>
            <a:xfrm>
              <a:off x="5512048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1BABB1-7440-0A4D-A79A-21402D15CD28}"/>
                </a:ext>
              </a:extLst>
            </p:cNvPr>
            <p:cNvSpPr/>
            <p:nvPr/>
          </p:nvSpPr>
          <p:spPr>
            <a:xfrm>
              <a:off x="5800080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6F30BB9-191D-0F41-AA39-79F853BA8518}"/>
                </a:ext>
              </a:extLst>
            </p:cNvPr>
            <p:cNvSpPr/>
            <p:nvPr/>
          </p:nvSpPr>
          <p:spPr>
            <a:xfrm>
              <a:off x="4935984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A3679E-13FC-994F-ADA4-E2A984CB2A67}"/>
                </a:ext>
              </a:extLst>
            </p:cNvPr>
            <p:cNvSpPr/>
            <p:nvPr/>
          </p:nvSpPr>
          <p:spPr>
            <a:xfrm>
              <a:off x="5224016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E1DBB0-D7A2-044A-8DF0-26181B6BD2F4}"/>
                </a:ext>
              </a:extLst>
            </p:cNvPr>
            <p:cNvSpPr/>
            <p:nvPr/>
          </p:nvSpPr>
          <p:spPr>
            <a:xfrm>
              <a:off x="5512048" y="4393451"/>
              <a:ext cx="288032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92A594-9937-9F42-93FD-9B2730946939}"/>
                </a:ext>
              </a:extLst>
            </p:cNvPr>
            <p:cNvSpPr/>
            <p:nvPr/>
          </p:nvSpPr>
          <p:spPr>
            <a:xfrm>
              <a:off x="5800080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2EF2ECB-EE44-C34D-A8F4-C69B120DB32E}"/>
                </a:ext>
              </a:extLst>
            </p:cNvPr>
            <p:cNvSpPr/>
            <p:nvPr/>
          </p:nvSpPr>
          <p:spPr>
            <a:xfrm>
              <a:off x="4935984" y="4683169"/>
              <a:ext cx="288032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5769D9-6131-5041-88AD-7523CE0C4145}"/>
                </a:ext>
              </a:extLst>
            </p:cNvPr>
            <p:cNvSpPr/>
            <p:nvPr/>
          </p:nvSpPr>
          <p:spPr>
            <a:xfrm>
              <a:off x="5224016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416456D-102F-4D46-8266-8B9EE96B8C76}"/>
                </a:ext>
              </a:extLst>
            </p:cNvPr>
            <p:cNvSpPr/>
            <p:nvPr/>
          </p:nvSpPr>
          <p:spPr>
            <a:xfrm>
              <a:off x="5512048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D4131A8-9509-7444-BCF7-3326E69F23A7}"/>
                </a:ext>
              </a:extLst>
            </p:cNvPr>
            <p:cNvSpPr/>
            <p:nvPr/>
          </p:nvSpPr>
          <p:spPr>
            <a:xfrm>
              <a:off x="5800080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6B76BB69-AE86-C541-AEDA-6BBEB7B85A3F}"/>
              </a:ext>
            </a:extLst>
          </p:cNvPr>
          <p:cNvSpPr/>
          <p:nvPr/>
        </p:nvSpPr>
        <p:spPr>
          <a:xfrm>
            <a:off x="3805318" y="4891172"/>
            <a:ext cx="141333" cy="45719"/>
          </a:xfrm>
          <a:prstGeom prst="rect">
            <a:avLst/>
          </a:prstGeom>
          <a:ln w="12700">
            <a:solidFill>
              <a:srgbClr val="BD3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EEF91E-B62A-DB4C-BABA-2C9FCCE91C1A}"/>
              </a:ext>
            </a:extLst>
          </p:cNvPr>
          <p:cNvSpPr/>
          <p:nvPr/>
        </p:nvSpPr>
        <p:spPr>
          <a:xfrm>
            <a:off x="3805317" y="4833172"/>
            <a:ext cx="141333" cy="45719"/>
          </a:xfrm>
          <a:prstGeom prst="rect">
            <a:avLst/>
          </a:prstGeom>
          <a:ln w="12700">
            <a:solidFill>
              <a:srgbClr val="BD3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8F16EA-6289-4944-BAEB-D2C417C46B13}"/>
              </a:ext>
            </a:extLst>
          </p:cNvPr>
          <p:cNvSpPr/>
          <p:nvPr/>
        </p:nvSpPr>
        <p:spPr>
          <a:xfrm>
            <a:off x="3805317" y="4775172"/>
            <a:ext cx="141333" cy="45719"/>
          </a:xfrm>
          <a:prstGeom prst="rect">
            <a:avLst/>
          </a:prstGeom>
          <a:ln w="12700">
            <a:solidFill>
              <a:srgbClr val="BD3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3CC2FE1-11AC-F846-B397-A390D8B36A80}"/>
              </a:ext>
            </a:extLst>
          </p:cNvPr>
          <p:cNvCxnSpPr>
            <a:cxnSpLocks/>
          </p:cNvCxnSpPr>
          <p:nvPr/>
        </p:nvCxnSpPr>
        <p:spPr>
          <a:xfrm>
            <a:off x="3964400" y="4471892"/>
            <a:ext cx="1187608" cy="54549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61316C2-5FC3-F94F-A41B-B76E4E1BF376}"/>
              </a:ext>
            </a:extLst>
          </p:cNvPr>
          <p:cNvSpPr txBox="1"/>
          <p:nvPr/>
        </p:nvSpPr>
        <p:spPr>
          <a:xfrm>
            <a:off x="5010538" y="315618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G1 Heap (NVM)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31433A-0D8D-024B-8465-03C6F6F18BCC}"/>
              </a:ext>
            </a:extLst>
          </p:cNvPr>
          <p:cNvSpPr txBox="1"/>
          <p:nvPr/>
        </p:nvSpPr>
        <p:spPr>
          <a:xfrm>
            <a:off x="2737786" y="4740391"/>
            <a:ext cx="72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endParaRPr kumimoji="1" lang="zh-CN" altLang="en-US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E20D66-31B8-BA4B-8041-5B8556596A4F}"/>
              </a:ext>
            </a:extLst>
          </p:cNvPr>
          <p:cNvSpPr/>
          <p:nvPr/>
        </p:nvSpPr>
        <p:spPr>
          <a:xfrm>
            <a:off x="5105886" y="5008087"/>
            <a:ext cx="309971" cy="1536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7CEA695-8A8B-F84A-AA3A-AB5B95536B7F}"/>
              </a:ext>
            </a:extLst>
          </p:cNvPr>
          <p:cNvSpPr/>
          <p:nvPr/>
        </p:nvSpPr>
        <p:spPr>
          <a:xfrm>
            <a:off x="5116387" y="4998313"/>
            <a:ext cx="309971" cy="1536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02908D-6880-6F4A-9139-95AB29F69D1C}"/>
              </a:ext>
            </a:extLst>
          </p:cNvPr>
          <p:cNvGrpSpPr/>
          <p:nvPr/>
        </p:nvGrpSpPr>
        <p:grpSpPr>
          <a:xfrm>
            <a:off x="5104889" y="4578126"/>
            <a:ext cx="57620" cy="567274"/>
            <a:chOff x="5104889" y="4578126"/>
            <a:chExt cx="57620" cy="56727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C584EBF-E4B9-C945-9B5B-09CD4B2607CC}"/>
                </a:ext>
              </a:extLst>
            </p:cNvPr>
            <p:cNvSpPr/>
            <p:nvPr/>
          </p:nvSpPr>
          <p:spPr>
            <a:xfrm>
              <a:off x="5104889" y="4991731"/>
              <a:ext cx="57620" cy="153669"/>
            </a:xfrm>
            <a:prstGeom prst="rect">
              <a:avLst/>
            </a:prstGeom>
            <a:solidFill>
              <a:srgbClr val="BF384B"/>
            </a:solidFill>
            <a:ln>
              <a:solidFill>
                <a:srgbClr val="BF384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3" name="曲线连接符 42">
              <a:extLst>
                <a:ext uri="{FF2B5EF4-FFF2-40B4-BE49-F238E27FC236}">
                  <a16:creationId xmlns:a16="http://schemas.microsoft.com/office/drawing/2014/main" id="{C9AE5B90-0667-F748-AAAE-340B5C820720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rot="10800000" flipH="1">
              <a:off x="5104889" y="4578126"/>
              <a:ext cx="996" cy="490441"/>
            </a:xfrm>
            <a:prstGeom prst="curvedConnector3">
              <a:avLst>
                <a:gd name="adj1" fmla="val -2295180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BE8F6656-F2AD-EC41-B967-6355D0287061}"/>
              </a:ext>
            </a:extLst>
          </p:cNvPr>
          <p:cNvSpPr/>
          <p:nvPr/>
        </p:nvSpPr>
        <p:spPr>
          <a:xfrm>
            <a:off x="5104887" y="4510482"/>
            <a:ext cx="309971" cy="1536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478373A-EA7F-B94D-93EB-AABBEA234E9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64399" y="4468005"/>
            <a:ext cx="1140488" cy="11931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C553B47-15EE-004B-B798-16A455EDA6AC}"/>
              </a:ext>
            </a:extLst>
          </p:cNvPr>
          <p:cNvSpPr/>
          <p:nvPr/>
        </p:nvSpPr>
        <p:spPr>
          <a:xfrm>
            <a:off x="5274000" y="4520460"/>
            <a:ext cx="141333" cy="45719"/>
          </a:xfrm>
          <a:prstGeom prst="rect">
            <a:avLst/>
          </a:prstGeom>
          <a:ln w="12700">
            <a:solidFill>
              <a:srgbClr val="BD3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158AA849-A5F5-C947-8A02-A1B1B0CCF01D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344667" y="4199046"/>
            <a:ext cx="328088" cy="321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内容占位符 2">
            <a:extLst>
              <a:ext uri="{FF2B5EF4-FFF2-40B4-BE49-F238E27FC236}">
                <a16:creationId xmlns:a16="http://schemas.microsoft.com/office/drawing/2014/main" id="{6A83B725-7C1C-6F4F-9DF8-10D3F5861215}"/>
              </a:ext>
            </a:extLst>
          </p:cNvPr>
          <p:cNvSpPr txBox="1">
            <a:spLocks/>
          </p:cNvSpPr>
          <p:nvPr/>
        </p:nvSpPr>
        <p:spPr>
          <a:xfrm>
            <a:off x="507600" y="13356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0996" indent="-380996" algn="l" defTabSz="1015990" rtl="0" eaLnBrk="1" latinLnBrk="0" hangingPunct="1">
              <a:lnSpc>
                <a:spcPct val="120000"/>
              </a:lnSpc>
              <a:spcBef>
                <a:spcPts val="1333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825492" indent="-317497" algn="l" defTabSz="101599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269987" indent="-253997" algn="l" defTabSz="101599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777982" indent="-253997" algn="l" defTabSz="101599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285977" indent="-253997" algn="l" defTabSz="101599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793972" indent="-253997" algn="l" defTabSz="10159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967" indent="-253997" algn="l" defTabSz="10159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962" indent="-253997" algn="l" defTabSz="10159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957" indent="-253997" algn="l" defTabSz="10159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G1 algorithm on reference processing</a:t>
            </a:r>
          </a:p>
          <a:p>
            <a:pPr lvl="1"/>
            <a:r>
              <a:rPr kumimoji="1" lang="en-US" altLang="zh-CN" dirty="0"/>
              <a:t>Step 4: Update the reference with its new address (write)</a:t>
            </a:r>
          </a:p>
          <a:p>
            <a:pPr lvl="1"/>
            <a:r>
              <a:rPr kumimoji="1" lang="en-US" altLang="zh-CN" dirty="0"/>
              <a:t>Step 5: Push unprocessed references to the stack (read)</a:t>
            </a:r>
          </a:p>
          <a:p>
            <a:pPr lvl="1"/>
            <a:r>
              <a:rPr kumimoji="1" lang="en-US" altLang="zh-CN" dirty="0"/>
              <a:t>Repeat…</a:t>
            </a:r>
          </a:p>
          <a:p>
            <a:pPr marL="0" indent="0">
              <a:buFont typeface="Arial" pitchFamily="34" charset="0"/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2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-0.062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 -0.02222 L -2.5E-6 -0.0863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-3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14453 0.044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7" y="219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6" grpId="0" animBg="1"/>
      <p:bldP spid="51" grpId="0" animBg="1"/>
      <p:bldP spid="57" grpId="0" animBg="1"/>
      <p:bldP spid="5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3560E-2C33-B140-B76C-F1443802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Diving Into Details: The Copy-based GC Algorithm</a:t>
            </a:r>
            <a:endParaRPr kumimoji="1"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20339-FEA4-9D4A-9408-85785CA1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G1 algorithm on reference processing</a:t>
            </a:r>
          </a:p>
          <a:p>
            <a:pPr lvl="1"/>
            <a:r>
              <a:rPr kumimoji="1" lang="en-US" altLang="zh-CN" dirty="0"/>
              <a:t>Step 1: Fetch a reference from its working stack (read)</a:t>
            </a:r>
          </a:p>
          <a:p>
            <a:pPr lvl="1"/>
            <a:r>
              <a:rPr kumimoji="1" lang="en-US" altLang="zh-CN" dirty="0"/>
              <a:t>Step 2: Copy to another region (read &amp; write)</a:t>
            </a:r>
          </a:p>
          <a:p>
            <a:pPr lvl="1"/>
            <a:r>
              <a:rPr kumimoji="1" lang="en-US" altLang="zh-CN" dirty="0"/>
              <a:t>Step 3: Update the forwarding pointer in the old copy (write)</a:t>
            </a:r>
          </a:p>
          <a:p>
            <a:pPr lvl="1"/>
            <a:r>
              <a:rPr kumimoji="1" lang="en-US" altLang="zh-CN" dirty="0"/>
              <a:t>Step 4: Update the reference with its new address (write)</a:t>
            </a:r>
          </a:p>
          <a:p>
            <a:pPr lvl="1"/>
            <a:r>
              <a:rPr kumimoji="1" lang="en-US" altLang="zh-CN" dirty="0"/>
              <a:t>Step 5: Push unprocessed references to the stack (read)</a:t>
            </a:r>
          </a:p>
          <a:p>
            <a:pPr lvl="1"/>
            <a:endParaRPr kumimoji="1" lang="en-US" altLang="zh-CN" dirty="0"/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451DC31C-27B3-9E4F-B413-181FC0FFC485}"/>
              </a:ext>
            </a:extLst>
          </p:cNvPr>
          <p:cNvSpPr/>
          <p:nvPr/>
        </p:nvSpPr>
        <p:spPr>
          <a:xfrm>
            <a:off x="1695624" y="4365657"/>
            <a:ext cx="216459" cy="576968"/>
          </a:xfrm>
          <a:custGeom>
            <a:avLst/>
            <a:gdLst>
              <a:gd name="connsiteX0" fmla="*/ 0 w 235995"/>
              <a:gd name="connsiteY0" fmla="*/ 0 h 1150374"/>
              <a:gd name="connsiteX1" fmla="*/ 221225 w 235995"/>
              <a:gd name="connsiteY1" fmla="*/ 73742 h 1150374"/>
              <a:gd name="connsiteX2" fmla="*/ 14748 w 235995"/>
              <a:gd name="connsiteY2" fmla="*/ 250722 h 1150374"/>
              <a:gd name="connsiteX3" fmla="*/ 206477 w 235995"/>
              <a:gd name="connsiteY3" fmla="*/ 324464 h 1150374"/>
              <a:gd name="connsiteX4" fmla="*/ 14748 w 235995"/>
              <a:gd name="connsiteY4" fmla="*/ 471948 h 1150374"/>
              <a:gd name="connsiteX5" fmla="*/ 235974 w 235995"/>
              <a:gd name="connsiteY5" fmla="*/ 575187 h 1150374"/>
              <a:gd name="connsiteX6" fmla="*/ 29496 w 235995"/>
              <a:gd name="connsiteY6" fmla="*/ 693174 h 1150374"/>
              <a:gd name="connsiteX7" fmla="*/ 221225 w 235995"/>
              <a:gd name="connsiteY7" fmla="*/ 825909 h 1150374"/>
              <a:gd name="connsiteX8" fmla="*/ 14748 w 235995"/>
              <a:gd name="connsiteY8" fmla="*/ 973393 h 1150374"/>
              <a:gd name="connsiteX9" fmla="*/ 206477 w 235995"/>
              <a:gd name="connsiteY9" fmla="*/ 1061884 h 1150374"/>
              <a:gd name="connsiteX10" fmla="*/ 29496 w 235995"/>
              <a:gd name="connsiteY10" fmla="*/ 1150374 h 1150374"/>
              <a:gd name="connsiteX11" fmla="*/ 29496 w 235995"/>
              <a:gd name="connsiteY11" fmla="*/ 1150374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995" h="1150374">
                <a:moveTo>
                  <a:pt x="0" y="0"/>
                </a:moveTo>
                <a:cubicBezTo>
                  <a:pt x="109383" y="15977"/>
                  <a:pt x="218767" y="31955"/>
                  <a:pt x="221225" y="73742"/>
                </a:cubicBezTo>
                <a:cubicBezTo>
                  <a:pt x="223683" y="115529"/>
                  <a:pt x="17206" y="208935"/>
                  <a:pt x="14748" y="250722"/>
                </a:cubicBezTo>
                <a:cubicBezTo>
                  <a:pt x="12290" y="292509"/>
                  <a:pt x="206477" y="287593"/>
                  <a:pt x="206477" y="324464"/>
                </a:cubicBezTo>
                <a:cubicBezTo>
                  <a:pt x="206477" y="361335"/>
                  <a:pt x="9832" y="430161"/>
                  <a:pt x="14748" y="471948"/>
                </a:cubicBezTo>
                <a:cubicBezTo>
                  <a:pt x="19664" y="513735"/>
                  <a:pt x="233516" y="538316"/>
                  <a:pt x="235974" y="575187"/>
                </a:cubicBezTo>
                <a:cubicBezTo>
                  <a:pt x="238432" y="612058"/>
                  <a:pt x="31954" y="651387"/>
                  <a:pt x="29496" y="693174"/>
                </a:cubicBezTo>
                <a:cubicBezTo>
                  <a:pt x="27038" y="734961"/>
                  <a:pt x="223683" y="779206"/>
                  <a:pt x="221225" y="825909"/>
                </a:cubicBezTo>
                <a:cubicBezTo>
                  <a:pt x="218767" y="872612"/>
                  <a:pt x="17206" y="934064"/>
                  <a:pt x="14748" y="973393"/>
                </a:cubicBezTo>
                <a:cubicBezTo>
                  <a:pt x="12290" y="1012722"/>
                  <a:pt x="204019" y="1032387"/>
                  <a:pt x="206477" y="1061884"/>
                </a:cubicBezTo>
                <a:cubicBezTo>
                  <a:pt x="208935" y="1091381"/>
                  <a:pt x="29496" y="1150374"/>
                  <a:pt x="29496" y="1150374"/>
                </a:cubicBezTo>
                <a:lnTo>
                  <a:pt x="29496" y="1150374"/>
                </a:lnTo>
              </a:path>
            </a:pathLst>
          </a:custGeom>
          <a:noFill/>
          <a:ln>
            <a:solidFill>
              <a:srgbClr val="BF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580B3F-5BBE-1248-9731-32697DABEA4E}"/>
              </a:ext>
            </a:extLst>
          </p:cNvPr>
          <p:cNvSpPr/>
          <p:nvPr/>
        </p:nvSpPr>
        <p:spPr>
          <a:xfrm>
            <a:off x="2163603" y="4582585"/>
            <a:ext cx="360040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86E897-91EF-1C40-A0CD-037932ECD8B7}"/>
              </a:ext>
            </a:extLst>
          </p:cNvPr>
          <p:cNvSpPr/>
          <p:nvPr/>
        </p:nvSpPr>
        <p:spPr>
          <a:xfrm>
            <a:off x="2523643" y="4582585"/>
            <a:ext cx="576064" cy="360040"/>
          </a:xfrm>
          <a:prstGeom prst="rect">
            <a:avLst/>
          </a:prstGeom>
          <a:solidFill>
            <a:srgbClr val="9F4A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+mn-ea"/>
                <a:cs typeface="Courier New" panose="02070309020205020404" pitchFamily="49" charset="0"/>
              </a:rPr>
              <a:t>RW</a:t>
            </a:r>
            <a:endParaRPr kumimoji="1" lang="zh-CN" altLang="en-US" sz="1600" b="1" dirty="0"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A2F46C-0103-CE48-B093-529652AC3C31}"/>
              </a:ext>
            </a:extLst>
          </p:cNvPr>
          <p:cNvSpPr/>
          <p:nvPr/>
        </p:nvSpPr>
        <p:spPr>
          <a:xfrm>
            <a:off x="3099707" y="4582585"/>
            <a:ext cx="360040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40F3B1-4188-BF40-91B5-EE4E067D0443}"/>
              </a:ext>
            </a:extLst>
          </p:cNvPr>
          <p:cNvSpPr/>
          <p:nvPr/>
        </p:nvSpPr>
        <p:spPr>
          <a:xfrm>
            <a:off x="3459747" y="4582585"/>
            <a:ext cx="360040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619039-4D4D-4246-9A05-628A7768F3DA}"/>
              </a:ext>
            </a:extLst>
          </p:cNvPr>
          <p:cNvSpPr/>
          <p:nvPr/>
        </p:nvSpPr>
        <p:spPr>
          <a:xfrm>
            <a:off x="3819787" y="4582585"/>
            <a:ext cx="360040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BFDE0A-BC41-B24E-9459-D7D117811CED}"/>
              </a:ext>
            </a:extLst>
          </p:cNvPr>
          <p:cNvSpPr/>
          <p:nvPr/>
        </p:nvSpPr>
        <p:spPr>
          <a:xfrm>
            <a:off x="4179827" y="4582585"/>
            <a:ext cx="360040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11D3CE-0B6E-BF46-A572-14B6B3F70160}"/>
              </a:ext>
            </a:extLst>
          </p:cNvPr>
          <p:cNvSpPr/>
          <p:nvPr/>
        </p:nvSpPr>
        <p:spPr>
          <a:xfrm>
            <a:off x="4539867" y="4582585"/>
            <a:ext cx="576064" cy="360040"/>
          </a:xfrm>
          <a:prstGeom prst="rect">
            <a:avLst/>
          </a:prstGeom>
          <a:solidFill>
            <a:srgbClr val="9F4A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+mn-ea"/>
                <a:cs typeface="Courier New" panose="02070309020205020404" pitchFamily="49" charset="0"/>
              </a:rPr>
              <a:t>RW</a:t>
            </a:r>
            <a:endParaRPr kumimoji="1" lang="zh-CN" altLang="en-US" sz="1600" b="1" dirty="0"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8D3F2A-D0D2-AA4C-8681-1899739B40A9}"/>
              </a:ext>
            </a:extLst>
          </p:cNvPr>
          <p:cNvSpPr/>
          <p:nvPr/>
        </p:nvSpPr>
        <p:spPr>
          <a:xfrm>
            <a:off x="5115931" y="4582585"/>
            <a:ext cx="360040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7E5EB8-0544-864A-900E-AD02A1B07ACB}"/>
              </a:ext>
            </a:extLst>
          </p:cNvPr>
          <p:cNvSpPr/>
          <p:nvPr/>
        </p:nvSpPr>
        <p:spPr>
          <a:xfrm>
            <a:off x="5475971" y="4582585"/>
            <a:ext cx="360040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9A936E-B707-064D-B236-4E1A4360CDED}"/>
              </a:ext>
            </a:extLst>
          </p:cNvPr>
          <p:cNvSpPr/>
          <p:nvPr/>
        </p:nvSpPr>
        <p:spPr>
          <a:xfrm>
            <a:off x="5836011" y="4582585"/>
            <a:ext cx="360040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D44807-15C3-CB4F-8E0A-7B8F919A17C2}"/>
              </a:ext>
            </a:extLst>
          </p:cNvPr>
          <p:cNvSpPr txBox="1"/>
          <p:nvPr/>
        </p:nvSpPr>
        <p:spPr>
          <a:xfrm>
            <a:off x="6177600" y="4520642"/>
            <a:ext cx="7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5B77C27-1442-B340-B7AD-C0AF0589A6B9}"/>
              </a:ext>
            </a:extLst>
          </p:cNvPr>
          <p:cNvGrpSpPr/>
          <p:nvPr/>
        </p:nvGrpSpPr>
        <p:grpSpPr>
          <a:xfrm>
            <a:off x="1335584" y="4980831"/>
            <a:ext cx="5600180" cy="576968"/>
            <a:chOff x="1335584" y="4980831"/>
            <a:chExt cx="5600180" cy="576968"/>
          </a:xfrm>
        </p:grpSpPr>
        <p:sp>
          <p:nvSpPr>
            <p:cNvPr id="22" name="任意形状 21">
              <a:extLst>
                <a:ext uri="{FF2B5EF4-FFF2-40B4-BE49-F238E27FC236}">
                  <a16:creationId xmlns:a16="http://schemas.microsoft.com/office/drawing/2014/main" id="{F83D3FFB-C634-6349-8CD7-5B986DAFEEB1}"/>
                </a:ext>
              </a:extLst>
            </p:cNvPr>
            <p:cNvSpPr/>
            <p:nvPr/>
          </p:nvSpPr>
          <p:spPr>
            <a:xfrm>
              <a:off x="1335584" y="4980831"/>
              <a:ext cx="216459" cy="576968"/>
            </a:xfrm>
            <a:custGeom>
              <a:avLst/>
              <a:gdLst>
                <a:gd name="connsiteX0" fmla="*/ 0 w 235995"/>
                <a:gd name="connsiteY0" fmla="*/ 0 h 1150374"/>
                <a:gd name="connsiteX1" fmla="*/ 221225 w 235995"/>
                <a:gd name="connsiteY1" fmla="*/ 73742 h 1150374"/>
                <a:gd name="connsiteX2" fmla="*/ 14748 w 235995"/>
                <a:gd name="connsiteY2" fmla="*/ 250722 h 1150374"/>
                <a:gd name="connsiteX3" fmla="*/ 206477 w 235995"/>
                <a:gd name="connsiteY3" fmla="*/ 324464 h 1150374"/>
                <a:gd name="connsiteX4" fmla="*/ 14748 w 235995"/>
                <a:gd name="connsiteY4" fmla="*/ 471948 h 1150374"/>
                <a:gd name="connsiteX5" fmla="*/ 235974 w 235995"/>
                <a:gd name="connsiteY5" fmla="*/ 575187 h 1150374"/>
                <a:gd name="connsiteX6" fmla="*/ 29496 w 235995"/>
                <a:gd name="connsiteY6" fmla="*/ 693174 h 1150374"/>
                <a:gd name="connsiteX7" fmla="*/ 221225 w 235995"/>
                <a:gd name="connsiteY7" fmla="*/ 825909 h 1150374"/>
                <a:gd name="connsiteX8" fmla="*/ 14748 w 235995"/>
                <a:gd name="connsiteY8" fmla="*/ 973393 h 1150374"/>
                <a:gd name="connsiteX9" fmla="*/ 206477 w 235995"/>
                <a:gd name="connsiteY9" fmla="*/ 1061884 h 1150374"/>
                <a:gd name="connsiteX10" fmla="*/ 29496 w 235995"/>
                <a:gd name="connsiteY10" fmla="*/ 1150374 h 1150374"/>
                <a:gd name="connsiteX11" fmla="*/ 29496 w 235995"/>
                <a:gd name="connsiteY11" fmla="*/ 1150374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995" h="1150374">
                  <a:moveTo>
                    <a:pt x="0" y="0"/>
                  </a:moveTo>
                  <a:cubicBezTo>
                    <a:pt x="109383" y="15977"/>
                    <a:pt x="218767" y="31955"/>
                    <a:pt x="221225" y="73742"/>
                  </a:cubicBezTo>
                  <a:cubicBezTo>
                    <a:pt x="223683" y="115529"/>
                    <a:pt x="17206" y="208935"/>
                    <a:pt x="14748" y="250722"/>
                  </a:cubicBezTo>
                  <a:cubicBezTo>
                    <a:pt x="12290" y="292509"/>
                    <a:pt x="206477" y="287593"/>
                    <a:pt x="206477" y="324464"/>
                  </a:cubicBezTo>
                  <a:cubicBezTo>
                    <a:pt x="206477" y="361335"/>
                    <a:pt x="9832" y="430161"/>
                    <a:pt x="14748" y="471948"/>
                  </a:cubicBezTo>
                  <a:cubicBezTo>
                    <a:pt x="19664" y="513735"/>
                    <a:pt x="233516" y="538316"/>
                    <a:pt x="235974" y="575187"/>
                  </a:cubicBezTo>
                  <a:cubicBezTo>
                    <a:pt x="238432" y="612058"/>
                    <a:pt x="31954" y="651387"/>
                    <a:pt x="29496" y="693174"/>
                  </a:cubicBezTo>
                  <a:cubicBezTo>
                    <a:pt x="27038" y="734961"/>
                    <a:pt x="223683" y="779206"/>
                    <a:pt x="221225" y="825909"/>
                  </a:cubicBezTo>
                  <a:cubicBezTo>
                    <a:pt x="218767" y="872612"/>
                    <a:pt x="17206" y="934064"/>
                    <a:pt x="14748" y="973393"/>
                  </a:cubicBezTo>
                  <a:cubicBezTo>
                    <a:pt x="12290" y="1012722"/>
                    <a:pt x="204019" y="1032387"/>
                    <a:pt x="206477" y="1061884"/>
                  </a:cubicBezTo>
                  <a:cubicBezTo>
                    <a:pt x="208935" y="1091381"/>
                    <a:pt x="29496" y="1150374"/>
                    <a:pt x="29496" y="1150374"/>
                  </a:cubicBezTo>
                  <a:lnTo>
                    <a:pt x="29496" y="1150374"/>
                  </a:lnTo>
                </a:path>
              </a:pathLst>
            </a:custGeom>
            <a:noFill/>
            <a:ln>
              <a:solidFill>
                <a:srgbClr val="BF38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E407AED-D4B7-AD40-BCFF-1ECB23B5FB54}"/>
                </a:ext>
              </a:extLst>
            </p:cNvPr>
            <p:cNvSpPr/>
            <p:nvPr/>
          </p:nvSpPr>
          <p:spPr>
            <a:xfrm>
              <a:off x="1803563" y="5197759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3F08D1A-FC9B-C14F-8075-F6070546CA25}"/>
                </a:ext>
              </a:extLst>
            </p:cNvPr>
            <p:cNvSpPr/>
            <p:nvPr/>
          </p:nvSpPr>
          <p:spPr>
            <a:xfrm>
              <a:off x="2163603" y="5197759"/>
              <a:ext cx="576064" cy="360040"/>
            </a:xfrm>
            <a:prstGeom prst="rect">
              <a:avLst/>
            </a:prstGeom>
            <a:solidFill>
              <a:srgbClr val="9F4A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+mn-ea"/>
                  <a:cs typeface="Courier New" panose="02070309020205020404" pitchFamily="49" charset="0"/>
                </a:rPr>
                <a:t>RW</a:t>
              </a:r>
              <a:endParaRPr kumimoji="1" lang="zh-CN" altLang="en-US" sz="1600" b="1" dirty="0">
                <a:latin typeface="+mn-ea"/>
                <a:cs typeface="Courier New" panose="02070309020205020404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97E8CB5-FD5F-374F-960B-C6FE202D490F}"/>
                </a:ext>
              </a:extLst>
            </p:cNvPr>
            <p:cNvSpPr/>
            <p:nvPr/>
          </p:nvSpPr>
          <p:spPr>
            <a:xfrm>
              <a:off x="2739667" y="5197759"/>
              <a:ext cx="360040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B28400B-47F1-D041-917B-B6D017C8A89C}"/>
                </a:ext>
              </a:extLst>
            </p:cNvPr>
            <p:cNvSpPr/>
            <p:nvPr/>
          </p:nvSpPr>
          <p:spPr>
            <a:xfrm>
              <a:off x="3099707" y="5197759"/>
              <a:ext cx="360040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0F7F29-BB07-DE40-96DE-0D0F765C176F}"/>
                </a:ext>
              </a:extLst>
            </p:cNvPr>
            <p:cNvSpPr/>
            <p:nvPr/>
          </p:nvSpPr>
          <p:spPr>
            <a:xfrm>
              <a:off x="3459747" y="5197759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DD42D58-7F81-2148-9C71-7233684C18A5}"/>
                </a:ext>
              </a:extLst>
            </p:cNvPr>
            <p:cNvSpPr/>
            <p:nvPr/>
          </p:nvSpPr>
          <p:spPr>
            <a:xfrm>
              <a:off x="3819787" y="5197759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673AD08-1A33-8E49-A120-1B4F32B59CCF}"/>
                </a:ext>
              </a:extLst>
            </p:cNvPr>
            <p:cNvSpPr/>
            <p:nvPr/>
          </p:nvSpPr>
          <p:spPr>
            <a:xfrm>
              <a:off x="4179827" y="5197759"/>
              <a:ext cx="576064" cy="360040"/>
            </a:xfrm>
            <a:prstGeom prst="rect">
              <a:avLst/>
            </a:prstGeom>
            <a:solidFill>
              <a:srgbClr val="9F4A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+mn-ea"/>
                  <a:cs typeface="Courier New" panose="02070309020205020404" pitchFamily="49" charset="0"/>
                </a:rPr>
                <a:t>RW</a:t>
              </a:r>
              <a:endParaRPr kumimoji="1" lang="zh-CN" altLang="en-US" sz="1600" b="1" dirty="0">
                <a:latin typeface="+mn-ea"/>
                <a:cs typeface="Courier New" panose="02070309020205020404" pitchFamily="49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E0F0AEA-7E4A-004F-BBCE-F11AB3E8BF8B}"/>
                </a:ext>
              </a:extLst>
            </p:cNvPr>
            <p:cNvSpPr/>
            <p:nvPr/>
          </p:nvSpPr>
          <p:spPr>
            <a:xfrm>
              <a:off x="4755891" y="5197759"/>
              <a:ext cx="360040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D0537FA-B78E-8747-92D9-778BA73CD835}"/>
                </a:ext>
              </a:extLst>
            </p:cNvPr>
            <p:cNvSpPr/>
            <p:nvPr/>
          </p:nvSpPr>
          <p:spPr>
            <a:xfrm>
              <a:off x="5115931" y="5197759"/>
              <a:ext cx="360040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97711B5-F517-F941-9ECF-4245ED3745E2}"/>
                </a:ext>
              </a:extLst>
            </p:cNvPr>
            <p:cNvSpPr/>
            <p:nvPr/>
          </p:nvSpPr>
          <p:spPr>
            <a:xfrm>
              <a:off x="5475971" y="5197759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AA7B630-146D-9449-8B17-C2441F4A0C47}"/>
                </a:ext>
              </a:extLst>
            </p:cNvPr>
            <p:cNvSpPr txBox="1"/>
            <p:nvPr/>
          </p:nvSpPr>
          <p:spPr>
            <a:xfrm>
              <a:off x="6179605" y="5136014"/>
              <a:ext cx="756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……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5B540C5-F408-9F44-A536-680504DA34D6}"/>
                </a:ext>
              </a:extLst>
            </p:cNvPr>
            <p:cNvSpPr/>
            <p:nvPr/>
          </p:nvSpPr>
          <p:spPr>
            <a:xfrm>
              <a:off x="5843936" y="5197759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D9E55575-EFAA-B347-8580-620E9E2AADFD}"/>
              </a:ext>
            </a:extLst>
          </p:cNvPr>
          <p:cNvSpPr txBox="1"/>
          <p:nvPr/>
        </p:nvSpPr>
        <p:spPr>
          <a:xfrm>
            <a:off x="2363146" y="406798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BD3247"/>
                </a:solidFill>
              </a:rPr>
              <a:t>Problem: Mixing writes with reads!</a:t>
            </a:r>
            <a:endParaRPr kumimoji="1" lang="zh-CN" altLang="en-US" b="1" dirty="0">
              <a:solidFill>
                <a:srgbClr val="BD3247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A253BF6-8CE0-D646-965E-282D383F8014}"/>
              </a:ext>
            </a:extLst>
          </p:cNvPr>
          <p:cNvGrpSpPr/>
          <p:nvPr/>
        </p:nvGrpSpPr>
        <p:grpSpPr>
          <a:xfrm>
            <a:off x="7444219" y="3796936"/>
            <a:ext cx="2259652" cy="1865552"/>
            <a:chOff x="7444219" y="3796936"/>
            <a:chExt cx="2259652" cy="1865552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0E2D7C2-470E-9C48-9123-3C9242217729}"/>
                </a:ext>
              </a:extLst>
            </p:cNvPr>
            <p:cNvGrpSpPr/>
            <p:nvPr/>
          </p:nvGrpSpPr>
          <p:grpSpPr>
            <a:xfrm>
              <a:off x="7552019" y="3796936"/>
              <a:ext cx="2151852" cy="1714410"/>
              <a:chOff x="7566552" y="3878813"/>
              <a:chExt cx="2151852" cy="1714410"/>
            </a:xfrm>
          </p:grpSpPr>
          <p:cxnSp>
            <p:nvCxnSpPr>
              <p:cNvPr id="37" name="直线箭头连接符 36">
                <a:extLst>
                  <a:ext uri="{FF2B5EF4-FFF2-40B4-BE49-F238E27FC236}">
                    <a16:creationId xmlns:a16="http://schemas.microsoft.com/office/drawing/2014/main" id="{3A48D13D-7F27-7E44-9BE1-3A373F6EAF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6745" y="4238091"/>
                <a:ext cx="0" cy="11396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>
                <a:extLst>
                  <a:ext uri="{FF2B5EF4-FFF2-40B4-BE49-F238E27FC236}">
                    <a16:creationId xmlns:a16="http://schemas.microsoft.com/office/drawing/2014/main" id="{4CDF175C-CC8D-A843-89A5-085FCB775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6745" y="5377780"/>
                <a:ext cx="129614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弧 41">
                <a:extLst>
                  <a:ext uri="{FF2B5EF4-FFF2-40B4-BE49-F238E27FC236}">
                    <a16:creationId xmlns:a16="http://schemas.microsoft.com/office/drawing/2014/main" id="{7AA82F52-3805-1F47-8BC4-3444299B8DB9}"/>
                  </a:ext>
                </a:extLst>
              </p:cNvPr>
              <p:cNvSpPr/>
              <p:nvPr/>
            </p:nvSpPr>
            <p:spPr>
              <a:xfrm rot="9755281">
                <a:off x="8017184" y="3878813"/>
                <a:ext cx="1701220" cy="1399647"/>
              </a:xfrm>
              <a:prstGeom prst="arc">
                <a:avLst>
                  <a:gd name="adj1" fmla="val 17752202"/>
                  <a:gd name="adj2" fmla="val 367153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5319D56-09A3-354F-9E82-A95D0FD39BA8}"/>
                  </a:ext>
                </a:extLst>
              </p:cNvPr>
              <p:cNvSpPr txBox="1"/>
              <p:nvPr/>
            </p:nvSpPr>
            <p:spPr>
              <a:xfrm>
                <a:off x="8071457" y="5377779"/>
                <a:ext cx="74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" b="1" dirty="0">
                    <a:latin typeface="+mn-ea"/>
                  </a:rPr>
                  <a:t>Write ratio</a:t>
                </a:r>
                <a:endParaRPr kumimoji="1" lang="zh-CN" altLang="en-US" sz="800" b="1" dirty="0">
                  <a:latin typeface="+mn-ea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151CFFD-E9DF-C44B-9616-7B7B96497DDE}"/>
                  </a:ext>
                </a:extLst>
              </p:cNvPr>
              <p:cNvSpPr txBox="1"/>
              <p:nvPr/>
            </p:nvSpPr>
            <p:spPr>
              <a:xfrm rot="10800000">
                <a:off x="7566552" y="4530256"/>
                <a:ext cx="323165" cy="72071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kumimoji="1" lang="en-US" altLang="zh-CN" sz="900" b="1" dirty="0">
                    <a:latin typeface="+mn-ea"/>
                  </a:rPr>
                  <a:t>Bandwidth</a:t>
                </a:r>
                <a:endParaRPr kumimoji="1" lang="zh-CN" altLang="en-US" sz="900" b="1" dirty="0">
                  <a:latin typeface="+mn-ea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4BA9955E-FBFD-E847-841C-2D06ADB66B29}"/>
                </a:ext>
              </a:extLst>
            </p:cNvPr>
            <p:cNvGrpSpPr/>
            <p:nvPr/>
          </p:nvGrpSpPr>
          <p:grpSpPr>
            <a:xfrm>
              <a:off x="8188818" y="5449788"/>
              <a:ext cx="1053524" cy="200055"/>
              <a:chOff x="8188818" y="5411319"/>
              <a:chExt cx="1053524" cy="200055"/>
            </a:xfrm>
          </p:grpSpPr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2D301AA8-E82D-B048-B95A-8C30BA36F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8818" y="5505346"/>
                <a:ext cx="43204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3CF25A2-CA1A-1C44-8C77-B2A29E8B10CB}"/>
                  </a:ext>
                </a:extLst>
              </p:cNvPr>
              <p:cNvSpPr txBox="1"/>
              <p:nvPr/>
            </p:nvSpPr>
            <p:spPr>
              <a:xfrm>
                <a:off x="8544715" y="5411319"/>
                <a:ext cx="69762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700" i="1" dirty="0">
                    <a:latin typeface="+mn-ea"/>
                  </a:rPr>
                  <a:t>More writes</a:t>
                </a:r>
                <a:endParaRPr kumimoji="1" lang="zh-CN" altLang="en-US" sz="700" i="1" dirty="0">
                  <a:latin typeface="+mn-ea"/>
                </a:endParaRPr>
              </a:p>
            </p:txBody>
          </p:sp>
        </p:grp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45406CCB-5188-DE49-8327-7522C6645C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20449" y="4653336"/>
              <a:ext cx="43204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6D9E7E9-2923-4546-A1BF-7662758E217E}"/>
                </a:ext>
              </a:extLst>
            </p:cNvPr>
            <p:cNvSpPr txBox="1"/>
            <p:nvPr/>
          </p:nvSpPr>
          <p:spPr>
            <a:xfrm rot="5400000">
              <a:off x="7117687" y="5135901"/>
              <a:ext cx="8531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i="1" dirty="0">
                  <a:latin typeface="+mn-ea"/>
                </a:rPr>
                <a:t>Less Bandwidth</a:t>
              </a:r>
              <a:endParaRPr kumimoji="1" lang="zh-CN" altLang="en-US" sz="700" i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4E430-EBB7-7347-A62D-94FCC0FF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Design 1: Separating Data Update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82266-B397-7C42-A020-E439E5D8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Introducing a region write cache for NVM updates</a:t>
            </a:r>
          </a:p>
          <a:p>
            <a:pPr lvl="1"/>
            <a:r>
              <a:rPr kumimoji="1" lang="en-US" altLang="zh-CN" dirty="0"/>
              <a:t>One-to-one region mapping for NVM regions</a:t>
            </a:r>
          </a:p>
          <a:p>
            <a:pPr lvl="1"/>
            <a:r>
              <a:rPr kumimoji="1" lang="en-US" altLang="zh-CN" dirty="0"/>
              <a:t>Objects will be copied to DRAM instead of NVM</a:t>
            </a:r>
          </a:p>
          <a:p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B6613E-4030-5D44-9A70-86785E4BD1CD}"/>
              </a:ext>
            </a:extLst>
          </p:cNvPr>
          <p:cNvGrpSpPr/>
          <p:nvPr/>
        </p:nvGrpSpPr>
        <p:grpSpPr>
          <a:xfrm>
            <a:off x="5386331" y="3624119"/>
            <a:ext cx="1896423" cy="1897677"/>
            <a:chOff x="4935984" y="3818311"/>
            <a:chExt cx="1152128" cy="115289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926D4C-4802-DA4F-BC52-E8107A51133B}"/>
                </a:ext>
              </a:extLst>
            </p:cNvPr>
            <p:cNvSpPr/>
            <p:nvPr/>
          </p:nvSpPr>
          <p:spPr>
            <a:xfrm>
              <a:off x="4935984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4ED4C1-C802-474F-9BEB-D349F6CDB61A}"/>
                </a:ext>
              </a:extLst>
            </p:cNvPr>
            <p:cNvSpPr/>
            <p:nvPr/>
          </p:nvSpPr>
          <p:spPr>
            <a:xfrm>
              <a:off x="5224016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F0329E0-D75B-B741-A93B-94191AE02BE9}"/>
                </a:ext>
              </a:extLst>
            </p:cNvPr>
            <p:cNvSpPr/>
            <p:nvPr/>
          </p:nvSpPr>
          <p:spPr>
            <a:xfrm>
              <a:off x="5512048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0713FC-42C0-F043-A83A-9D962F6445BD}"/>
                </a:ext>
              </a:extLst>
            </p:cNvPr>
            <p:cNvSpPr/>
            <p:nvPr/>
          </p:nvSpPr>
          <p:spPr>
            <a:xfrm>
              <a:off x="5800080" y="381831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1A4ADF-B088-2947-882B-F2A3C81071F5}"/>
                </a:ext>
              </a:extLst>
            </p:cNvPr>
            <p:cNvSpPr/>
            <p:nvPr/>
          </p:nvSpPr>
          <p:spPr>
            <a:xfrm>
              <a:off x="4935984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3F01DB-EEEC-3142-885B-0D8B15C64586}"/>
                </a:ext>
              </a:extLst>
            </p:cNvPr>
            <p:cNvSpPr/>
            <p:nvPr/>
          </p:nvSpPr>
          <p:spPr>
            <a:xfrm>
              <a:off x="5224016" y="4108029"/>
              <a:ext cx="288032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AF5F73-1BE7-8E4C-BF05-EB25312F5D5D}"/>
                </a:ext>
              </a:extLst>
            </p:cNvPr>
            <p:cNvSpPr/>
            <p:nvPr/>
          </p:nvSpPr>
          <p:spPr>
            <a:xfrm>
              <a:off x="5512048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EFF9331-BB63-2F4D-A5B4-EA14F9F6DD02}"/>
                </a:ext>
              </a:extLst>
            </p:cNvPr>
            <p:cNvSpPr/>
            <p:nvPr/>
          </p:nvSpPr>
          <p:spPr>
            <a:xfrm>
              <a:off x="5800080" y="410802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F4F121F-BC86-0C48-B287-854BA7A260A7}"/>
                </a:ext>
              </a:extLst>
            </p:cNvPr>
            <p:cNvSpPr/>
            <p:nvPr/>
          </p:nvSpPr>
          <p:spPr>
            <a:xfrm>
              <a:off x="4935984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AEA7DAF-D940-3F4C-9A39-9C4D5730B1EE}"/>
                </a:ext>
              </a:extLst>
            </p:cNvPr>
            <p:cNvSpPr/>
            <p:nvPr/>
          </p:nvSpPr>
          <p:spPr>
            <a:xfrm>
              <a:off x="5224016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870E521-C310-7840-A2EF-706396FA924D}"/>
                </a:ext>
              </a:extLst>
            </p:cNvPr>
            <p:cNvSpPr/>
            <p:nvPr/>
          </p:nvSpPr>
          <p:spPr>
            <a:xfrm>
              <a:off x="5512048" y="4393451"/>
              <a:ext cx="288032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BD1605E-1656-9B41-9C1A-A4F8392B1502}"/>
                </a:ext>
              </a:extLst>
            </p:cNvPr>
            <p:cNvSpPr/>
            <p:nvPr/>
          </p:nvSpPr>
          <p:spPr>
            <a:xfrm>
              <a:off x="5800080" y="4393451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977126-87B0-924F-871A-6817BC90B1A4}"/>
                </a:ext>
              </a:extLst>
            </p:cNvPr>
            <p:cNvSpPr/>
            <p:nvPr/>
          </p:nvSpPr>
          <p:spPr>
            <a:xfrm>
              <a:off x="4935984" y="4683169"/>
              <a:ext cx="288032" cy="2880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409E27-ECF0-F142-9497-90D6C5131A6B}"/>
                </a:ext>
              </a:extLst>
            </p:cNvPr>
            <p:cNvSpPr/>
            <p:nvPr/>
          </p:nvSpPr>
          <p:spPr>
            <a:xfrm>
              <a:off x="5224016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E054947-6667-9A45-A009-64E3510947C6}"/>
                </a:ext>
              </a:extLst>
            </p:cNvPr>
            <p:cNvSpPr/>
            <p:nvPr/>
          </p:nvSpPr>
          <p:spPr>
            <a:xfrm>
              <a:off x="5512048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AB90C0B-5143-B94C-BB8E-FE3A52AEFA5C}"/>
                </a:ext>
              </a:extLst>
            </p:cNvPr>
            <p:cNvSpPr/>
            <p:nvPr/>
          </p:nvSpPr>
          <p:spPr>
            <a:xfrm>
              <a:off x="5800080" y="4683169"/>
              <a:ext cx="288032" cy="2880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6115C23-BE6D-C84E-8263-7093CD5048C4}"/>
              </a:ext>
            </a:extLst>
          </p:cNvPr>
          <p:cNvSpPr/>
          <p:nvPr/>
        </p:nvSpPr>
        <p:spPr>
          <a:xfrm>
            <a:off x="2472419" y="3624119"/>
            <a:ext cx="474106" cy="474106"/>
          </a:xfrm>
          <a:prstGeom prst="rect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7492DE-8B18-4C4D-9761-B5E07F1ABCB5}"/>
              </a:ext>
            </a:extLst>
          </p:cNvPr>
          <p:cNvSpPr/>
          <p:nvPr/>
        </p:nvSpPr>
        <p:spPr>
          <a:xfrm>
            <a:off x="2946525" y="3624119"/>
            <a:ext cx="474106" cy="4741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081960-565F-5A4B-8DD3-88AF3A14E114}"/>
              </a:ext>
            </a:extLst>
          </p:cNvPr>
          <p:cNvSpPr/>
          <p:nvPr/>
        </p:nvSpPr>
        <p:spPr>
          <a:xfrm>
            <a:off x="3420631" y="3624119"/>
            <a:ext cx="474106" cy="4741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84CD5A-DBA2-304B-AC7E-54461686F59C}"/>
              </a:ext>
            </a:extLst>
          </p:cNvPr>
          <p:cNvSpPr/>
          <p:nvPr/>
        </p:nvSpPr>
        <p:spPr>
          <a:xfrm>
            <a:off x="3894736" y="3624119"/>
            <a:ext cx="474106" cy="4741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DE1F8B-8C4E-5D41-98D2-64AAA4B8D5DA}"/>
              </a:ext>
            </a:extLst>
          </p:cNvPr>
          <p:cNvSpPr/>
          <p:nvPr/>
        </p:nvSpPr>
        <p:spPr>
          <a:xfrm>
            <a:off x="2472419" y="4101000"/>
            <a:ext cx="474106" cy="474106"/>
          </a:xfrm>
          <a:prstGeom prst="rect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A784DB-E571-D445-A14D-4FB634FDB8DC}"/>
              </a:ext>
            </a:extLst>
          </p:cNvPr>
          <p:cNvSpPr/>
          <p:nvPr/>
        </p:nvSpPr>
        <p:spPr>
          <a:xfrm>
            <a:off x="2946525" y="4101000"/>
            <a:ext cx="474106" cy="4741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8A1299C-F928-8D48-9568-5DDD1395C1D4}"/>
              </a:ext>
            </a:extLst>
          </p:cNvPr>
          <p:cNvSpPr/>
          <p:nvPr/>
        </p:nvSpPr>
        <p:spPr>
          <a:xfrm>
            <a:off x="3420631" y="4101000"/>
            <a:ext cx="474106" cy="4741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3980742-EB62-BF4B-B4F1-6351390FA7E1}"/>
              </a:ext>
            </a:extLst>
          </p:cNvPr>
          <p:cNvSpPr/>
          <p:nvPr/>
        </p:nvSpPr>
        <p:spPr>
          <a:xfrm>
            <a:off x="3894736" y="4101000"/>
            <a:ext cx="474106" cy="4741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734790-EA2B-464A-A830-390DE2658871}"/>
              </a:ext>
            </a:extLst>
          </p:cNvPr>
          <p:cNvSpPr/>
          <p:nvPr/>
        </p:nvSpPr>
        <p:spPr>
          <a:xfrm>
            <a:off x="2472419" y="4570809"/>
            <a:ext cx="474106" cy="474106"/>
          </a:xfrm>
          <a:prstGeom prst="rect">
            <a:avLst/>
          </a:prstGeom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57C63BF-7B3E-E642-8599-C4EFDDB946AD}"/>
              </a:ext>
            </a:extLst>
          </p:cNvPr>
          <p:cNvSpPr/>
          <p:nvPr/>
        </p:nvSpPr>
        <p:spPr>
          <a:xfrm>
            <a:off x="2946525" y="4570809"/>
            <a:ext cx="474106" cy="4741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E8E6E9-1E3E-3F49-B524-FCBE6C6695EC}"/>
              </a:ext>
            </a:extLst>
          </p:cNvPr>
          <p:cNvSpPr/>
          <p:nvPr/>
        </p:nvSpPr>
        <p:spPr>
          <a:xfrm>
            <a:off x="3420631" y="4570809"/>
            <a:ext cx="474106" cy="4741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E0D434-F44A-4445-8422-317410F6CA65}"/>
              </a:ext>
            </a:extLst>
          </p:cNvPr>
          <p:cNvSpPr/>
          <p:nvPr/>
        </p:nvSpPr>
        <p:spPr>
          <a:xfrm>
            <a:off x="3894736" y="4570809"/>
            <a:ext cx="474106" cy="4741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F75B76-B251-8E43-B1DB-D5A7798A3D4F}"/>
              </a:ext>
            </a:extLst>
          </p:cNvPr>
          <p:cNvSpPr/>
          <p:nvPr/>
        </p:nvSpPr>
        <p:spPr>
          <a:xfrm>
            <a:off x="2472419" y="5047690"/>
            <a:ext cx="474106" cy="4741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9446B4-ADFE-1842-BB00-ACE83C657A6A}"/>
              </a:ext>
            </a:extLst>
          </p:cNvPr>
          <p:cNvSpPr/>
          <p:nvPr/>
        </p:nvSpPr>
        <p:spPr>
          <a:xfrm>
            <a:off x="2946525" y="5047690"/>
            <a:ext cx="474106" cy="4741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D6E81F9-4BEF-094B-9ED2-9EA41C0BEA7D}"/>
              </a:ext>
            </a:extLst>
          </p:cNvPr>
          <p:cNvSpPr/>
          <p:nvPr/>
        </p:nvSpPr>
        <p:spPr>
          <a:xfrm>
            <a:off x="3420631" y="5047690"/>
            <a:ext cx="474106" cy="4741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E69B961-1296-F14C-AF2A-F675655DB6A9}"/>
              </a:ext>
            </a:extLst>
          </p:cNvPr>
          <p:cNvSpPr/>
          <p:nvPr/>
        </p:nvSpPr>
        <p:spPr>
          <a:xfrm>
            <a:off x="3894736" y="5047690"/>
            <a:ext cx="474106" cy="4741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1837F7C-FEDE-A449-B573-284CC9E36202}"/>
              </a:ext>
            </a:extLst>
          </p:cNvPr>
          <p:cNvSpPr txBox="1"/>
          <p:nvPr/>
        </p:nvSpPr>
        <p:spPr>
          <a:xfrm>
            <a:off x="5319681" y="3204549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G1 Heap (NVM)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5E213D8-9255-2343-A445-9667300C412F}"/>
              </a:ext>
            </a:extLst>
          </p:cNvPr>
          <p:cNvSpPr txBox="1"/>
          <p:nvPr/>
        </p:nvSpPr>
        <p:spPr>
          <a:xfrm>
            <a:off x="2039419" y="3235260"/>
            <a:ext cx="276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Region Cache (DRAM)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BD33A1F-5D59-8541-BEC4-B73E4499D51B}"/>
              </a:ext>
            </a:extLst>
          </p:cNvPr>
          <p:cNvGrpSpPr/>
          <p:nvPr/>
        </p:nvGrpSpPr>
        <p:grpSpPr>
          <a:xfrm>
            <a:off x="2847753" y="3861172"/>
            <a:ext cx="2664295" cy="946690"/>
            <a:chOff x="2847753" y="3861172"/>
            <a:chExt cx="2664295" cy="946690"/>
          </a:xfrm>
        </p:grpSpPr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F5539A23-49CD-F843-AC61-920B785FC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7753" y="3861172"/>
              <a:ext cx="2664295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CE7D050D-8D77-474C-B357-36AE98B177E8}"/>
                </a:ext>
              </a:extLst>
            </p:cNvPr>
            <p:cNvCxnSpPr>
              <a:cxnSpLocks/>
              <a:stCxn id="9" idx="1"/>
              <a:endCxn id="26" idx="3"/>
            </p:cNvCxnSpPr>
            <p:nvPr/>
          </p:nvCxnSpPr>
          <p:spPr>
            <a:xfrm flipH="1">
              <a:off x="2946525" y="4338053"/>
              <a:ext cx="2439806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4382B3F3-6989-C44C-8F7D-7DDB1011A5E9}"/>
                </a:ext>
              </a:extLst>
            </p:cNvPr>
            <p:cNvCxnSpPr>
              <a:cxnSpLocks/>
              <a:stCxn id="13" idx="1"/>
              <a:endCxn id="30" idx="3"/>
            </p:cNvCxnSpPr>
            <p:nvPr/>
          </p:nvCxnSpPr>
          <p:spPr>
            <a:xfrm flipH="1">
              <a:off x="2946525" y="4807862"/>
              <a:ext cx="2439806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1A04AF9A-5EFE-0143-A9CD-605ED1A8FE8C}"/>
              </a:ext>
            </a:extLst>
          </p:cNvPr>
          <p:cNvSpPr/>
          <p:nvPr/>
        </p:nvSpPr>
        <p:spPr>
          <a:xfrm>
            <a:off x="5415107" y="5078540"/>
            <a:ext cx="309971" cy="1536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2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28204 -0.083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9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4E430-EBB7-7347-A62D-94FCC0FF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Design 1: Separating Data Update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82266-B397-7C42-A020-E439E5D8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Introducing a region write cache for NVM updates</a:t>
            </a:r>
          </a:p>
          <a:p>
            <a:pPr lvl="1"/>
            <a:r>
              <a:rPr kumimoji="1" lang="en-US" altLang="zh-CN" dirty="0"/>
              <a:t>One-to-one region mapping for NVM regions</a:t>
            </a:r>
          </a:p>
          <a:p>
            <a:pPr lvl="1"/>
            <a:r>
              <a:rPr kumimoji="1" lang="en-US" altLang="zh-CN" dirty="0"/>
              <a:t>Objects will be copied to DRAM instead of NVM</a:t>
            </a:r>
          </a:p>
          <a:p>
            <a:pPr lvl="1"/>
            <a:r>
              <a:rPr kumimoji="1" lang="en-US" altLang="zh-CN" dirty="0"/>
              <a:t>Before GC ends, flushing objects to NVM (NT instructions)</a:t>
            </a:r>
          </a:p>
          <a:p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926D4C-4802-DA4F-BC52-E8107A51133B}"/>
              </a:ext>
            </a:extLst>
          </p:cNvPr>
          <p:cNvSpPr/>
          <p:nvPr/>
        </p:nvSpPr>
        <p:spPr>
          <a:xfrm>
            <a:off x="5386331" y="3624119"/>
            <a:ext cx="474106" cy="474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4ED4C1-C802-474F-9BEB-D349F6CDB61A}"/>
              </a:ext>
            </a:extLst>
          </p:cNvPr>
          <p:cNvSpPr/>
          <p:nvPr/>
        </p:nvSpPr>
        <p:spPr>
          <a:xfrm>
            <a:off x="5860437" y="3624119"/>
            <a:ext cx="474106" cy="474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0329E0-D75B-B741-A93B-94191AE02BE9}"/>
              </a:ext>
            </a:extLst>
          </p:cNvPr>
          <p:cNvSpPr/>
          <p:nvPr/>
        </p:nvSpPr>
        <p:spPr>
          <a:xfrm>
            <a:off x="6334543" y="3624119"/>
            <a:ext cx="474106" cy="474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0713FC-42C0-F043-A83A-9D962F6445BD}"/>
              </a:ext>
            </a:extLst>
          </p:cNvPr>
          <p:cNvSpPr/>
          <p:nvPr/>
        </p:nvSpPr>
        <p:spPr>
          <a:xfrm>
            <a:off x="6808648" y="3624119"/>
            <a:ext cx="474106" cy="474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1A4ADF-B088-2947-882B-F2A3C81071F5}"/>
              </a:ext>
            </a:extLst>
          </p:cNvPr>
          <p:cNvSpPr/>
          <p:nvPr/>
        </p:nvSpPr>
        <p:spPr>
          <a:xfrm>
            <a:off x="5386331" y="4101000"/>
            <a:ext cx="474106" cy="474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3F01DB-EEEC-3142-885B-0D8B15C64586}"/>
              </a:ext>
            </a:extLst>
          </p:cNvPr>
          <p:cNvSpPr/>
          <p:nvPr/>
        </p:nvSpPr>
        <p:spPr>
          <a:xfrm>
            <a:off x="5860437" y="4101000"/>
            <a:ext cx="474106" cy="4741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AF5F73-1BE7-8E4C-BF05-EB25312F5D5D}"/>
              </a:ext>
            </a:extLst>
          </p:cNvPr>
          <p:cNvSpPr/>
          <p:nvPr/>
        </p:nvSpPr>
        <p:spPr>
          <a:xfrm>
            <a:off x="6334543" y="4101000"/>
            <a:ext cx="474106" cy="474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FF9331-BB63-2F4D-A5B4-EA14F9F6DD02}"/>
              </a:ext>
            </a:extLst>
          </p:cNvPr>
          <p:cNvSpPr/>
          <p:nvPr/>
        </p:nvSpPr>
        <p:spPr>
          <a:xfrm>
            <a:off x="6808648" y="4101000"/>
            <a:ext cx="474106" cy="474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4F121F-BC86-0C48-B287-854BA7A260A7}"/>
              </a:ext>
            </a:extLst>
          </p:cNvPr>
          <p:cNvSpPr/>
          <p:nvPr/>
        </p:nvSpPr>
        <p:spPr>
          <a:xfrm>
            <a:off x="5386331" y="4570809"/>
            <a:ext cx="474106" cy="474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EA7DAF-D940-3F4C-9A39-9C4D5730B1EE}"/>
              </a:ext>
            </a:extLst>
          </p:cNvPr>
          <p:cNvSpPr/>
          <p:nvPr/>
        </p:nvSpPr>
        <p:spPr>
          <a:xfrm>
            <a:off x="5860437" y="4570809"/>
            <a:ext cx="474106" cy="474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70E521-C310-7840-A2EF-706396FA924D}"/>
              </a:ext>
            </a:extLst>
          </p:cNvPr>
          <p:cNvSpPr/>
          <p:nvPr/>
        </p:nvSpPr>
        <p:spPr>
          <a:xfrm>
            <a:off x="6334543" y="4570809"/>
            <a:ext cx="474106" cy="4741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D1605E-1656-9B41-9C1A-A4F8392B1502}"/>
              </a:ext>
            </a:extLst>
          </p:cNvPr>
          <p:cNvSpPr/>
          <p:nvPr/>
        </p:nvSpPr>
        <p:spPr>
          <a:xfrm>
            <a:off x="6808648" y="4570809"/>
            <a:ext cx="474106" cy="474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977126-87B0-924F-871A-6817BC90B1A4}"/>
              </a:ext>
            </a:extLst>
          </p:cNvPr>
          <p:cNvSpPr/>
          <p:nvPr/>
        </p:nvSpPr>
        <p:spPr>
          <a:xfrm>
            <a:off x="5386331" y="5047690"/>
            <a:ext cx="474106" cy="4741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09E27-ECF0-F142-9497-90D6C5131A6B}"/>
              </a:ext>
            </a:extLst>
          </p:cNvPr>
          <p:cNvSpPr/>
          <p:nvPr/>
        </p:nvSpPr>
        <p:spPr>
          <a:xfrm>
            <a:off x="5860437" y="5047690"/>
            <a:ext cx="474106" cy="474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054947-6667-9A45-A009-64E3510947C6}"/>
              </a:ext>
            </a:extLst>
          </p:cNvPr>
          <p:cNvSpPr/>
          <p:nvPr/>
        </p:nvSpPr>
        <p:spPr>
          <a:xfrm>
            <a:off x="6334543" y="5047690"/>
            <a:ext cx="474106" cy="474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B90C0B-5143-B94C-BB8E-FE3A52AEFA5C}"/>
              </a:ext>
            </a:extLst>
          </p:cNvPr>
          <p:cNvSpPr/>
          <p:nvPr/>
        </p:nvSpPr>
        <p:spPr>
          <a:xfrm>
            <a:off x="6808648" y="5047690"/>
            <a:ext cx="474106" cy="474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34ABA9B-65CF-0648-974A-1B6BBA7D9000}"/>
              </a:ext>
            </a:extLst>
          </p:cNvPr>
          <p:cNvGrpSpPr/>
          <p:nvPr/>
        </p:nvGrpSpPr>
        <p:grpSpPr>
          <a:xfrm>
            <a:off x="2472419" y="3624119"/>
            <a:ext cx="474106" cy="1420796"/>
            <a:chOff x="2472419" y="3624119"/>
            <a:chExt cx="474106" cy="142079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6115C23-BE6D-C84E-8263-7093CD5048C4}"/>
                </a:ext>
              </a:extLst>
            </p:cNvPr>
            <p:cNvSpPr/>
            <p:nvPr/>
          </p:nvSpPr>
          <p:spPr>
            <a:xfrm>
              <a:off x="2472419" y="3624119"/>
              <a:ext cx="474106" cy="4741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9DE1F8B-8C4E-5D41-98D2-64AAA4B8D5DA}"/>
                </a:ext>
              </a:extLst>
            </p:cNvPr>
            <p:cNvSpPr/>
            <p:nvPr/>
          </p:nvSpPr>
          <p:spPr>
            <a:xfrm>
              <a:off x="2472419" y="4101000"/>
              <a:ext cx="474106" cy="4741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0734790-EA2B-464A-A830-390DE2658871}"/>
                </a:ext>
              </a:extLst>
            </p:cNvPr>
            <p:cNvSpPr/>
            <p:nvPr/>
          </p:nvSpPr>
          <p:spPr>
            <a:xfrm>
              <a:off x="2472419" y="4570809"/>
              <a:ext cx="474106" cy="4741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1837F7C-FEDE-A449-B573-284CC9E36202}"/>
              </a:ext>
            </a:extLst>
          </p:cNvPr>
          <p:cNvSpPr txBox="1"/>
          <p:nvPr/>
        </p:nvSpPr>
        <p:spPr>
          <a:xfrm>
            <a:off x="5319681" y="3204549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G1 Heap (NVM)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5E213D8-9255-2343-A445-9667300C412F}"/>
              </a:ext>
            </a:extLst>
          </p:cNvPr>
          <p:cNvSpPr txBox="1"/>
          <p:nvPr/>
        </p:nvSpPr>
        <p:spPr>
          <a:xfrm>
            <a:off x="2039419" y="3235260"/>
            <a:ext cx="276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Region Cache (DRAM)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A04AF9A-5EFE-0143-A9CD-605ED1A8FE8C}"/>
              </a:ext>
            </a:extLst>
          </p:cNvPr>
          <p:cNvSpPr/>
          <p:nvPr/>
        </p:nvSpPr>
        <p:spPr>
          <a:xfrm>
            <a:off x="5415107" y="5078540"/>
            <a:ext cx="309971" cy="15366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306E4D9-F057-734B-B860-CAA516A3DAB7}"/>
              </a:ext>
            </a:extLst>
          </p:cNvPr>
          <p:cNvGrpSpPr/>
          <p:nvPr/>
        </p:nvGrpSpPr>
        <p:grpSpPr>
          <a:xfrm>
            <a:off x="3365620" y="4016310"/>
            <a:ext cx="1714380" cy="598742"/>
            <a:chOff x="3365620" y="4016310"/>
            <a:chExt cx="1714380" cy="598742"/>
          </a:xfrm>
        </p:grpSpPr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E4AF347-605C-314E-827A-653E7816B5E3}"/>
                </a:ext>
              </a:extLst>
            </p:cNvPr>
            <p:cNvCxnSpPr>
              <a:cxnSpLocks/>
            </p:cNvCxnSpPr>
            <p:nvPr/>
          </p:nvCxnSpPr>
          <p:spPr>
            <a:xfrm>
              <a:off x="3495824" y="4338053"/>
              <a:ext cx="13927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BDB7069-E21D-B14A-A1C5-0A3FB4782569}"/>
                </a:ext>
              </a:extLst>
            </p:cNvPr>
            <p:cNvSpPr txBox="1"/>
            <p:nvPr/>
          </p:nvSpPr>
          <p:spPr>
            <a:xfrm>
              <a:off x="3365620" y="4338053"/>
              <a:ext cx="1714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latin typeface="+mn-ea"/>
                </a:rPr>
                <a:t>Non-temporal instr.</a:t>
              </a:r>
              <a:endParaRPr kumimoji="1" lang="zh-CN" altLang="en-US" sz="1200" b="1" dirty="0">
                <a:latin typeface="+mn-ea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8709D6A-C2F5-1F40-B6D4-99A4BF49FEE3}"/>
                </a:ext>
              </a:extLst>
            </p:cNvPr>
            <p:cNvSpPr txBox="1"/>
            <p:nvPr/>
          </p:nvSpPr>
          <p:spPr>
            <a:xfrm>
              <a:off x="3859569" y="4016310"/>
              <a:ext cx="726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+mn-ea"/>
                </a:rPr>
                <a:t>Flush</a:t>
              </a:r>
              <a:endParaRPr kumimoji="1" lang="zh-CN" altLang="en-US" sz="1600" b="1" dirty="0">
                <a:latin typeface="+mn-ea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4D408B4-F222-F146-BC7E-3FE73974976B}"/>
              </a:ext>
            </a:extLst>
          </p:cNvPr>
          <p:cNvGrpSpPr/>
          <p:nvPr/>
        </p:nvGrpSpPr>
        <p:grpSpPr>
          <a:xfrm>
            <a:off x="2458490" y="3640761"/>
            <a:ext cx="474106" cy="1420796"/>
            <a:chOff x="2472419" y="3624119"/>
            <a:chExt cx="474106" cy="142079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445C7C7-747B-DB49-93F7-1913761C360C}"/>
                </a:ext>
              </a:extLst>
            </p:cNvPr>
            <p:cNvSpPr/>
            <p:nvPr/>
          </p:nvSpPr>
          <p:spPr>
            <a:xfrm>
              <a:off x="2472419" y="3624119"/>
              <a:ext cx="474106" cy="4741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485C9EA-3E64-544C-8021-5D0ADA5F97F8}"/>
                </a:ext>
              </a:extLst>
            </p:cNvPr>
            <p:cNvSpPr/>
            <p:nvPr/>
          </p:nvSpPr>
          <p:spPr>
            <a:xfrm>
              <a:off x="2472419" y="4101000"/>
              <a:ext cx="474106" cy="4741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522BD19-ED23-DD48-9038-822A7C28F445}"/>
                </a:ext>
              </a:extLst>
            </p:cNvPr>
            <p:cNvSpPr/>
            <p:nvPr/>
          </p:nvSpPr>
          <p:spPr>
            <a:xfrm>
              <a:off x="2472419" y="4570809"/>
              <a:ext cx="474106" cy="47410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77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797 0.00084 L 0.28688 0.000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4E430-EBB7-7347-A62D-94FCC0FF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Design 1: Separating Data Update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82266-B397-7C42-A020-E439E5D8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Introducing a region write cache for NVM updates</a:t>
            </a:r>
          </a:p>
          <a:p>
            <a:r>
              <a:rPr kumimoji="1" lang="en-US" altLang="zh-CN" dirty="0"/>
              <a:t>Splitting GC into two phases: </a:t>
            </a:r>
            <a:r>
              <a:rPr kumimoji="1" lang="en-US" altLang="zh-CN" i="1" dirty="0"/>
              <a:t>read-mostly</a:t>
            </a:r>
            <a:r>
              <a:rPr kumimoji="1" lang="en-US" altLang="zh-CN" dirty="0"/>
              <a:t> and </a:t>
            </a:r>
            <a:r>
              <a:rPr kumimoji="1" lang="en-US" altLang="zh-CN" i="1" dirty="0"/>
              <a:t>write-only</a:t>
            </a:r>
          </a:p>
          <a:p>
            <a:r>
              <a:rPr kumimoji="1" lang="en-US" altLang="zh-CN" dirty="0"/>
              <a:t>The remaining problem: header update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2F894C7-D8B1-C845-87C7-75B2BC5A3D6C}"/>
              </a:ext>
            </a:extLst>
          </p:cNvPr>
          <p:cNvSpPr/>
          <p:nvPr/>
        </p:nvSpPr>
        <p:spPr>
          <a:xfrm>
            <a:off x="3040481" y="3363322"/>
            <a:ext cx="360040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373924F-7289-A24F-BFE8-9FC1222FA3B4}"/>
              </a:ext>
            </a:extLst>
          </p:cNvPr>
          <p:cNvSpPr/>
          <p:nvPr/>
        </p:nvSpPr>
        <p:spPr>
          <a:xfrm>
            <a:off x="3400521" y="3363322"/>
            <a:ext cx="576064" cy="360040"/>
          </a:xfrm>
          <a:prstGeom prst="rect">
            <a:avLst/>
          </a:prstGeom>
          <a:solidFill>
            <a:srgbClr val="9F4A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+mn-ea"/>
                <a:cs typeface="Courier New" panose="02070309020205020404" pitchFamily="49" charset="0"/>
              </a:rPr>
              <a:t>RW</a:t>
            </a:r>
            <a:endParaRPr kumimoji="1" lang="zh-CN" altLang="en-US" sz="1600" b="1" dirty="0"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AB8D19-D781-9E42-B202-E51A3F377EAA}"/>
              </a:ext>
            </a:extLst>
          </p:cNvPr>
          <p:cNvSpPr/>
          <p:nvPr/>
        </p:nvSpPr>
        <p:spPr>
          <a:xfrm>
            <a:off x="3976585" y="3363322"/>
            <a:ext cx="360040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B084D7F-27A9-3A49-BF70-D5D659A8DCFB}"/>
              </a:ext>
            </a:extLst>
          </p:cNvPr>
          <p:cNvSpPr/>
          <p:nvPr/>
        </p:nvSpPr>
        <p:spPr>
          <a:xfrm>
            <a:off x="4336625" y="3363322"/>
            <a:ext cx="360040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9E5172F-A09F-2940-BE58-DE43C6CEF95D}"/>
              </a:ext>
            </a:extLst>
          </p:cNvPr>
          <p:cNvSpPr/>
          <p:nvPr/>
        </p:nvSpPr>
        <p:spPr>
          <a:xfrm>
            <a:off x="4696665" y="3363322"/>
            <a:ext cx="360040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913D8E7-40BE-414F-920D-D992AC4B36B7}"/>
              </a:ext>
            </a:extLst>
          </p:cNvPr>
          <p:cNvSpPr/>
          <p:nvPr/>
        </p:nvSpPr>
        <p:spPr>
          <a:xfrm>
            <a:off x="5056705" y="3363322"/>
            <a:ext cx="360040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1842ADB-127A-B342-9BC7-80D405310627}"/>
              </a:ext>
            </a:extLst>
          </p:cNvPr>
          <p:cNvSpPr/>
          <p:nvPr/>
        </p:nvSpPr>
        <p:spPr>
          <a:xfrm>
            <a:off x="5416745" y="3363322"/>
            <a:ext cx="576064" cy="360040"/>
          </a:xfrm>
          <a:prstGeom prst="rect">
            <a:avLst/>
          </a:prstGeom>
          <a:solidFill>
            <a:srgbClr val="9F4A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+mn-ea"/>
                <a:cs typeface="Courier New" panose="02070309020205020404" pitchFamily="49" charset="0"/>
              </a:rPr>
              <a:t>RW</a:t>
            </a:r>
            <a:endParaRPr kumimoji="1" lang="zh-CN" altLang="en-US" sz="1600" b="1" dirty="0"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25263A7-2E35-D046-99AA-129BAA920A02}"/>
              </a:ext>
            </a:extLst>
          </p:cNvPr>
          <p:cNvSpPr/>
          <p:nvPr/>
        </p:nvSpPr>
        <p:spPr>
          <a:xfrm>
            <a:off x="5992809" y="3363322"/>
            <a:ext cx="360040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1A401D8-FD02-BD45-877F-90FDB08D3D43}"/>
              </a:ext>
            </a:extLst>
          </p:cNvPr>
          <p:cNvSpPr/>
          <p:nvPr/>
        </p:nvSpPr>
        <p:spPr>
          <a:xfrm>
            <a:off x="6352849" y="3363322"/>
            <a:ext cx="360040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888FC80-EF6C-C04B-993C-95DFA1938A8D}"/>
              </a:ext>
            </a:extLst>
          </p:cNvPr>
          <p:cNvSpPr/>
          <p:nvPr/>
        </p:nvSpPr>
        <p:spPr>
          <a:xfrm>
            <a:off x="6712889" y="3363322"/>
            <a:ext cx="360040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C597576-11E7-1C46-8BCC-D746D7B9997A}"/>
              </a:ext>
            </a:extLst>
          </p:cNvPr>
          <p:cNvSpPr txBox="1"/>
          <p:nvPr/>
        </p:nvSpPr>
        <p:spPr>
          <a:xfrm>
            <a:off x="7054478" y="3301379"/>
            <a:ext cx="7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BB6FF8-91CD-1D4B-AAE9-FDC4505D33E7}"/>
              </a:ext>
            </a:extLst>
          </p:cNvPr>
          <p:cNvSpPr txBox="1"/>
          <p:nvPr/>
        </p:nvSpPr>
        <p:spPr>
          <a:xfrm>
            <a:off x="2051330" y="3363322"/>
            <a:ext cx="95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+mn-ea"/>
              </a:rPr>
              <a:t>Vanilla</a:t>
            </a:r>
            <a:endParaRPr kumimoji="1" lang="zh-CN" altLang="en-US" b="1" dirty="0">
              <a:latin typeface="+mn-ea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40CA2CD-9469-214D-B485-67CBC1209AF9}"/>
              </a:ext>
            </a:extLst>
          </p:cNvPr>
          <p:cNvGrpSpPr/>
          <p:nvPr/>
        </p:nvGrpSpPr>
        <p:grpSpPr>
          <a:xfrm>
            <a:off x="1646911" y="4381499"/>
            <a:ext cx="6866178" cy="431275"/>
            <a:chOff x="878118" y="4523749"/>
            <a:chExt cx="6866178" cy="43127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3262547-EA80-0240-971D-2E902890994C}"/>
                </a:ext>
              </a:extLst>
            </p:cNvPr>
            <p:cNvSpPr/>
            <p:nvPr/>
          </p:nvSpPr>
          <p:spPr>
            <a:xfrm>
              <a:off x="2271688" y="4585692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D0F08E3-2A26-A949-BBE3-78447349E7E0}"/>
                </a:ext>
              </a:extLst>
            </p:cNvPr>
            <p:cNvSpPr/>
            <p:nvPr/>
          </p:nvSpPr>
          <p:spPr>
            <a:xfrm>
              <a:off x="2631728" y="4585692"/>
              <a:ext cx="576064" cy="360040"/>
            </a:xfrm>
            <a:prstGeom prst="rect">
              <a:avLst/>
            </a:prstGeom>
            <a:solidFill>
              <a:srgbClr val="9F4A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latin typeface="+mn-ea"/>
                  <a:cs typeface="Courier New" panose="02070309020205020404" pitchFamily="49" charset="0"/>
                </a:rPr>
                <a:t>RW</a:t>
              </a:r>
              <a:r>
                <a:rPr kumimoji="1" lang="en-US" altLang="zh-CN" sz="1200" b="1" baseline="-25000" dirty="0">
                  <a:latin typeface="+mn-ea"/>
                  <a:cs typeface="Courier New" panose="02070309020205020404" pitchFamily="49" charset="0"/>
                </a:rPr>
                <a:t>D</a:t>
              </a:r>
              <a:endParaRPr kumimoji="1" lang="zh-CN" altLang="en-US" sz="1200" b="1" dirty="0">
                <a:latin typeface="+mn-ea"/>
                <a:cs typeface="Courier New" panose="020703090202050204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939CD65-04ED-5B44-B89E-46A2EA156EAF}"/>
                </a:ext>
              </a:extLst>
            </p:cNvPr>
            <p:cNvSpPr/>
            <p:nvPr/>
          </p:nvSpPr>
          <p:spPr>
            <a:xfrm>
              <a:off x="3207792" y="4585692"/>
              <a:ext cx="360040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02273BA-3C30-2B4F-8859-C1900999B0CF}"/>
                </a:ext>
              </a:extLst>
            </p:cNvPr>
            <p:cNvSpPr/>
            <p:nvPr/>
          </p:nvSpPr>
          <p:spPr>
            <a:xfrm>
              <a:off x="3567832" y="4585692"/>
              <a:ext cx="360040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414265-8731-3145-90CF-39780B8CFC6D}"/>
                </a:ext>
              </a:extLst>
            </p:cNvPr>
            <p:cNvSpPr/>
            <p:nvPr/>
          </p:nvSpPr>
          <p:spPr>
            <a:xfrm>
              <a:off x="3927872" y="4585692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CCA1AC5-1381-E242-899E-6615C0397C7E}"/>
                </a:ext>
              </a:extLst>
            </p:cNvPr>
            <p:cNvSpPr/>
            <p:nvPr/>
          </p:nvSpPr>
          <p:spPr>
            <a:xfrm>
              <a:off x="4287912" y="4585692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86F51F-C497-5249-BAAC-40C33495E581}"/>
                </a:ext>
              </a:extLst>
            </p:cNvPr>
            <p:cNvSpPr/>
            <p:nvPr/>
          </p:nvSpPr>
          <p:spPr>
            <a:xfrm>
              <a:off x="4647952" y="4585692"/>
              <a:ext cx="576064" cy="360040"/>
            </a:xfrm>
            <a:prstGeom prst="rect">
              <a:avLst/>
            </a:prstGeom>
            <a:solidFill>
              <a:srgbClr val="9F4A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latin typeface="+mn-ea"/>
                  <a:cs typeface="Courier New" panose="02070309020205020404" pitchFamily="49" charset="0"/>
                </a:rPr>
                <a:t>RW</a:t>
              </a:r>
              <a:r>
                <a:rPr kumimoji="1" lang="en-US" altLang="zh-CN" sz="1200" b="1" baseline="-25000" dirty="0">
                  <a:latin typeface="+mn-ea"/>
                  <a:cs typeface="Courier New" panose="02070309020205020404" pitchFamily="49" charset="0"/>
                </a:rPr>
                <a:t>D</a:t>
              </a:r>
              <a:endParaRPr kumimoji="1" lang="zh-CN" altLang="en-US" sz="1200" b="1" dirty="0">
                <a:latin typeface="+mn-ea"/>
                <a:cs typeface="Courier New" panose="02070309020205020404" pitchFamily="49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092BD80-EF4F-5D43-BCC7-E7C0C7682C56}"/>
                </a:ext>
              </a:extLst>
            </p:cNvPr>
            <p:cNvSpPr/>
            <p:nvPr/>
          </p:nvSpPr>
          <p:spPr>
            <a:xfrm>
              <a:off x="5224016" y="4585692"/>
              <a:ext cx="360040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D5B2E27-3428-4045-BFA0-06BA84D5848F}"/>
                </a:ext>
              </a:extLst>
            </p:cNvPr>
            <p:cNvSpPr/>
            <p:nvPr/>
          </p:nvSpPr>
          <p:spPr>
            <a:xfrm>
              <a:off x="5584056" y="4585692"/>
              <a:ext cx="360040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E8D0CD8-0788-C34E-96E9-4A11634473AA}"/>
                </a:ext>
              </a:extLst>
            </p:cNvPr>
            <p:cNvSpPr/>
            <p:nvPr/>
          </p:nvSpPr>
          <p:spPr>
            <a:xfrm>
              <a:off x="5944096" y="4585692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31A28B5-F3A6-AD47-A104-132AD56558CC}"/>
                </a:ext>
              </a:extLst>
            </p:cNvPr>
            <p:cNvSpPr txBox="1"/>
            <p:nvPr/>
          </p:nvSpPr>
          <p:spPr>
            <a:xfrm>
              <a:off x="6285685" y="4523749"/>
              <a:ext cx="756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……</a:t>
              </a:r>
              <a:endParaRPr kumimoji="1"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2F401DD-E838-5545-8DC0-7829AFF121D2}"/>
                </a:ext>
              </a:extLst>
            </p:cNvPr>
            <p:cNvSpPr txBox="1"/>
            <p:nvPr/>
          </p:nvSpPr>
          <p:spPr>
            <a:xfrm>
              <a:off x="3532088" y="4629914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bg1"/>
                  </a:solidFill>
                  <a:latin typeface="+mn-ea"/>
                </a:rPr>
                <a:t>W</a:t>
              </a:r>
              <a:r>
                <a:rPr kumimoji="1" lang="en-US" altLang="zh-CN" sz="1200" b="1" baseline="-25000" dirty="0">
                  <a:solidFill>
                    <a:schemeClr val="bg1"/>
                  </a:solidFill>
                  <a:latin typeface="+mn-ea"/>
                </a:rPr>
                <a:t>D</a:t>
              </a:r>
              <a:endParaRPr kumimoji="1"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07118B5-84C9-9542-B5CB-A5BB739DCDD3}"/>
                </a:ext>
              </a:extLst>
            </p:cNvPr>
            <p:cNvSpPr txBox="1"/>
            <p:nvPr/>
          </p:nvSpPr>
          <p:spPr>
            <a:xfrm>
              <a:off x="5549919" y="4624114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bg1"/>
                  </a:solidFill>
                  <a:latin typeface="+mn-ea"/>
                </a:rPr>
                <a:t>W</a:t>
              </a:r>
              <a:r>
                <a:rPr kumimoji="1" lang="en-US" altLang="zh-CN" sz="1200" b="1" baseline="-25000" dirty="0">
                  <a:solidFill>
                    <a:schemeClr val="bg1"/>
                  </a:solidFill>
                  <a:latin typeface="+mn-ea"/>
                </a:rPr>
                <a:t>D</a:t>
              </a:r>
              <a:endParaRPr kumimoji="1"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57C963A-776B-394F-AA82-9D68E9B14FED}"/>
                </a:ext>
              </a:extLst>
            </p:cNvPr>
            <p:cNvSpPr/>
            <p:nvPr/>
          </p:nvSpPr>
          <p:spPr>
            <a:xfrm>
              <a:off x="6889134" y="4585692"/>
              <a:ext cx="855162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68E8D5A-FFF5-7045-B417-3E60D166FBF5}"/>
                </a:ext>
              </a:extLst>
            </p:cNvPr>
            <p:cNvSpPr txBox="1"/>
            <p:nvPr/>
          </p:nvSpPr>
          <p:spPr>
            <a:xfrm>
              <a:off x="878118" y="4585692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+mn-ea"/>
                </a:rPr>
                <a:t>+Design 1</a:t>
              </a:r>
              <a:endParaRPr kumimoji="1" lang="zh-CN" altLang="en-US" b="1" dirty="0">
                <a:latin typeface="+mn-ea"/>
              </a:endParaRPr>
            </a:p>
          </p:txBody>
        </p:sp>
      </p:grpSp>
      <p:sp>
        <p:nvSpPr>
          <p:cNvPr id="23" name="下箭头 22">
            <a:extLst>
              <a:ext uri="{FF2B5EF4-FFF2-40B4-BE49-F238E27FC236}">
                <a16:creationId xmlns:a16="http://schemas.microsoft.com/office/drawing/2014/main" id="{7CF13C81-E33A-E349-A382-E58E6B8A8C1E}"/>
              </a:ext>
            </a:extLst>
          </p:cNvPr>
          <p:cNvSpPr/>
          <p:nvPr/>
        </p:nvSpPr>
        <p:spPr>
          <a:xfrm>
            <a:off x="4863539" y="3844956"/>
            <a:ext cx="386332" cy="454470"/>
          </a:xfrm>
          <a:prstGeom prst="downArrow">
            <a:avLst/>
          </a:prstGeom>
          <a:ln>
            <a:solidFill>
              <a:srgbClr val="BD3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FF1B7B3-8C67-B84D-B395-BEBD94C50D30}"/>
              </a:ext>
            </a:extLst>
          </p:cNvPr>
          <p:cNvGrpSpPr/>
          <p:nvPr/>
        </p:nvGrpSpPr>
        <p:grpSpPr>
          <a:xfrm>
            <a:off x="3040483" y="4878471"/>
            <a:ext cx="5762401" cy="472129"/>
            <a:chOff x="3040483" y="4878471"/>
            <a:chExt cx="5762401" cy="472129"/>
          </a:xfrm>
        </p:grpSpPr>
        <p:sp>
          <p:nvSpPr>
            <p:cNvPr id="25" name="左大括号 24">
              <a:extLst>
                <a:ext uri="{FF2B5EF4-FFF2-40B4-BE49-F238E27FC236}">
                  <a16:creationId xmlns:a16="http://schemas.microsoft.com/office/drawing/2014/main" id="{565D65AF-9BEA-2448-8CE9-A1A719148404}"/>
                </a:ext>
              </a:extLst>
            </p:cNvPr>
            <p:cNvSpPr/>
            <p:nvPr/>
          </p:nvSpPr>
          <p:spPr>
            <a:xfrm rot="16200000">
              <a:off x="4969757" y="2951957"/>
              <a:ext cx="155448" cy="401399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94C9592-2CAA-924B-9983-BCC1392290CF}"/>
                </a:ext>
              </a:extLst>
            </p:cNvPr>
            <p:cNvSpPr txBox="1"/>
            <p:nvPr/>
          </p:nvSpPr>
          <p:spPr>
            <a:xfrm>
              <a:off x="4253427" y="4981268"/>
              <a:ext cx="1653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+mn-ea"/>
                </a:rPr>
                <a:t>Read-mostly</a:t>
              </a:r>
              <a:endParaRPr kumimoji="1" lang="zh-CN" altLang="en-US" b="1" dirty="0">
                <a:latin typeface="+mn-ea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6E2A891-F7AD-0449-8887-27E181C6726C}"/>
                </a:ext>
              </a:extLst>
            </p:cNvPr>
            <p:cNvSpPr txBox="1"/>
            <p:nvPr/>
          </p:nvSpPr>
          <p:spPr>
            <a:xfrm>
              <a:off x="7368132" y="4981268"/>
              <a:ext cx="1434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+mn-ea"/>
                </a:rPr>
                <a:t>Write-only</a:t>
              </a:r>
              <a:endParaRPr kumimoji="1" lang="zh-CN" altLang="en-US" b="1" dirty="0">
                <a:latin typeface="+mn-ea"/>
              </a:endParaRPr>
            </a:p>
          </p:txBody>
        </p:sp>
        <p:sp>
          <p:nvSpPr>
            <p:cNvPr id="74" name="左大括号 73">
              <a:extLst>
                <a:ext uri="{FF2B5EF4-FFF2-40B4-BE49-F238E27FC236}">
                  <a16:creationId xmlns:a16="http://schemas.microsoft.com/office/drawing/2014/main" id="{90D16BC6-0E3D-E748-8108-EC2218700A34}"/>
                </a:ext>
              </a:extLst>
            </p:cNvPr>
            <p:cNvSpPr/>
            <p:nvPr/>
          </p:nvSpPr>
          <p:spPr>
            <a:xfrm rot="16200000">
              <a:off x="8007785" y="4528612"/>
              <a:ext cx="155448" cy="855165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6167454-A4FD-FA44-AD71-B50F72AE17A9}"/>
              </a:ext>
            </a:extLst>
          </p:cNvPr>
          <p:cNvSpPr/>
          <p:nvPr/>
        </p:nvSpPr>
        <p:spPr>
          <a:xfrm>
            <a:off x="2987660" y="4381499"/>
            <a:ext cx="988925" cy="49697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111E4A8-F713-594C-97E4-C681F7AE62EF}"/>
              </a:ext>
            </a:extLst>
          </p:cNvPr>
          <p:cNvSpPr/>
          <p:nvPr/>
        </p:nvSpPr>
        <p:spPr>
          <a:xfrm>
            <a:off x="4341503" y="4371378"/>
            <a:ext cx="1635620" cy="49697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253D20D-2231-A34D-97EB-E61C897A612A}"/>
              </a:ext>
            </a:extLst>
          </p:cNvPr>
          <p:cNvSpPr/>
          <p:nvPr/>
        </p:nvSpPr>
        <p:spPr>
          <a:xfrm>
            <a:off x="6368534" y="4397968"/>
            <a:ext cx="2197377" cy="49697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1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75" grpId="0" animBg="1"/>
      <p:bldP spid="7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4E233-25EB-E246-83CE-B8979472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Design 2: Reducing Header Update </a:t>
            </a:r>
            <a:endParaRPr kumimoji="1"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0976D-8739-BD4A-ACF2-68565D30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header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forwarding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</a:p>
          <a:p>
            <a:pPr lvl="1"/>
            <a:r>
              <a:rPr kumimoji="1" lang="en-US" altLang="zh-CN" dirty="0"/>
              <a:t>Organized as a </a:t>
            </a:r>
            <a:r>
              <a:rPr kumimoji="1" lang="en-US" altLang="zh-CN" dirty="0" err="1"/>
              <a:t>hashmap</a:t>
            </a:r>
            <a:r>
              <a:rPr kumimoji="1" lang="en-US" altLang="zh-CN" dirty="0"/>
              <a:t> (old address -&gt; new address)</a:t>
            </a:r>
          </a:p>
          <a:p>
            <a:pPr lvl="1"/>
            <a:r>
              <a:rPr kumimoji="1" lang="en-US" altLang="zh-CN" dirty="0"/>
              <a:t>The header update now becomes an insert operation to the map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96B503-FF0B-A843-B673-A4627660DB2B}"/>
              </a:ext>
            </a:extLst>
          </p:cNvPr>
          <p:cNvSpPr/>
          <p:nvPr/>
        </p:nvSpPr>
        <p:spPr>
          <a:xfrm>
            <a:off x="2309988" y="4381840"/>
            <a:ext cx="453420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9B9431-4663-9849-AD63-08F942FA5773}"/>
              </a:ext>
            </a:extLst>
          </p:cNvPr>
          <p:cNvSpPr txBox="1"/>
          <p:nvPr/>
        </p:nvSpPr>
        <p:spPr>
          <a:xfrm>
            <a:off x="740328" y="4449202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n-ea"/>
              </a:rPr>
              <a:t>header map</a:t>
            </a:r>
            <a:endParaRPr kumimoji="1" lang="zh-CN" altLang="en-US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973223-6E8C-894A-9A95-EF592CA69A67}"/>
              </a:ext>
            </a:extLst>
          </p:cNvPr>
          <p:cNvSpPr/>
          <p:nvPr/>
        </p:nvSpPr>
        <p:spPr>
          <a:xfrm>
            <a:off x="2559512" y="4381840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EEEC79-4BBC-4347-8FF4-A3B34BC6B0B5}"/>
              </a:ext>
            </a:extLst>
          </p:cNvPr>
          <p:cNvSpPr txBox="1"/>
          <p:nvPr/>
        </p:nvSpPr>
        <p:spPr>
          <a:xfrm>
            <a:off x="1692902" y="3101494"/>
            <a:ext cx="1442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i="1" dirty="0">
                <a:latin typeface="+mn-ea"/>
              </a:rPr>
              <a:t>header update</a:t>
            </a:r>
            <a:endParaRPr kumimoji="1" lang="zh-CN" altLang="en-US" sz="1400" i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A757C4-97FA-F34C-A08C-9960831BFFAE}"/>
              </a:ext>
            </a:extLst>
          </p:cNvPr>
          <p:cNvSpPr/>
          <p:nvPr/>
        </p:nvSpPr>
        <p:spPr>
          <a:xfrm>
            <a:off x="2811540" y="4381840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36556F-ACCB-8645-8B84-1EE8E29E8899}"/>
              </a:ext>
            </a:extLst>
          </p:cNvPr>
          <p:cNvSpPr/>
          <p:nvPr/>
        </p:nvSpPr>
        <p:spPr>
          <a:xfrm>
            <a:off x="2307484" y="4381840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171EC7-6ADF-DB40-B32A-3FD2029A2722}"/>
              </a:ext>
            </a:extLst>
          </p:cNvPr>
          <p:cNvSpPr/>
          <p:nvPr/>
        </p:nvSpPr>
        <p:spPr>
          <a:xfrm>
            <a:off x="3316036" y="4381499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746CE0-17A2-314D-BB68-C9D3BA8A16D3}"/>
              </a:ext>
            </a:extLst>
          </p:cNvPr>
          <p:cNvSpPr/>
          <p:nvPr/>
        </p:nvSpPr>
        <p:spPr>
          <a:xfrm>
            <a:off x="3568064" y="4381499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F929F1-6BF4-8E4D-A9DF-0E76565A297A}"/>
              </a:ext>
            </a:extLst>
          </p:cNvPr>
          <p:cNvSpPr/>
          <p:nvPr/>
        </p:nvSpPr>
        <p:spPr>
          <a:xfrm>
            <a:off x="3064008" y="4381499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A5C402-6343-6C4D-8D96-3F5635A0E2E4}"/>
              </a:ext>
            </a:extLst>
          </p:cNvPr>
          <p:cNvSpPr/>
          <p:nvPr/>
        </p:nvSpPr>
        <p:spPr>
          <a:xfrm>
            <a:off x="4070395" y="4381840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940565-2901-6F4E-B972-40D737C57E39}"/>
              </a:ext>
            </a:extLst>
          </p:cNvPr>
          <p:cNvSpPr/>
          <p:nvPr/>
        </p:nvSpPr>
        <p:spPr>
          <a:xfrm>
            <a:off x="4322423" y="4381840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31A0FA-E4B1-7848-84EC-0821A5066E0C}"/>
              </a:ext>
            </a:extLst>
          </p:cNvPr>
          <p:cNvSpPr/>
          <p:nvPr/>
        </p:nvSpPr>
        <p:spPr>
          <a:xfrm>
            <a:off x="3818367" y="4381840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E4A3DE-2E4B-9247-A6CA-9BCB7CADA161}"/>
              </a:ext>
            </a:extLst>
          </p:cNvPr>
          <p:cNvSpPr/>
          <p:nvPr/>
        </p:nvSpPr>
        <p:spPr>
          <a:xfrm>
            <a:off x="4826919" y="4381499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C565BB-DDF6-994F-ACC0-8267BCEA9D93}"/>
              </a:ext>
            </a:extLst>
          </p:cNvPr>
          <p:cNvSpPr/>
          <p:nvPr/>
        </p:nvSpPr>
        <p:spPr>
          <a:xfrm>
            <a:off x="5078947" y="4381499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CF6E43-A797-FD48-A934-F3652E84F4AC}"/>
              </a:ext>
            </a:extLst>
          </p:cNvPr>
          <p:cNvSpPr/>
          <p:nvPr/>
        </p:nvSpPr>
        <p:spPr>
          <a:xfrm>
            <a:off x="4574891" y="4381499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5DA4E9-FC48-D847-A54D-96BE8EFE7263}"/>
              </a:ext>
            </a:extLst>
          </p:cNvPr>
          <p:cNvSpPr/>
          <p:nvPr/>
        </p:nvSpPr>
        <p:spPr>
          <a:xfrm>
            <a:off x="5583616" y="4381840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D950D4-0081-2A41-8134-302E7CAFCFCD}"/>
              </a:ext>
            </a:extLst>
          </p:cNvPr>
          <p:cNvSpPr/>
          <p:nvPr/>
        </p:nvSpPr>
        <p:spPr>
          <a:xfrm>
            <a:off x="5835644" y="4381840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97FE26-78CA-FA40-95DB-8A4F2337B01F}"/>
              </a:ext>
            </a:extLst>
          </p:cNvPr>
          <p:cNvSpPr/>
          <p:nvPr/>
        </p:nvSpPr>
        <p:spPr>
          <a:xfrm>
            <a:off x="5331588" y="4381840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007FF7-DC63-5A46-B8F0-18972AEE7A99}"/>
              </a:ext>
            </a:extLst>
          </p:cNvPr>
          <p:cNvSpPr/>
          <p:nvPr/>
        </p:nvSpPr>
        <p:spPr>
          <a:xfrm>
            <a:off x="6340140" y="4381499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A8B5E30-3C39-2244-A35F-86B382DA6881}"/>
              </a:ext>
            </a:extLst>
          </p:cNvPr>
          <p:cNvSpPr/>
          <p:nvPr/>
        </p:nvSpPr>
        <p:spPr>
          <a:xfrm>
            <a:off x="6592168" y="4381499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DC8CAF-2649-FE49-91F3-C933CDA4A650}"/>
              </a:ext>
            </a:extLst>
          </p:cNvPr>
          <p:cNvSpPr/>
          <p:nvPr/>
        </p:nvSpPr>
        <p:spPr>
          <a:xfrm>
            <a:off x="6088112" y="4381499"/>
            <a:ext cx="25202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026555B-5AD8-F346-8D5C-11E0B848C2E7}"/>
              </a:ext>
            </a:extLst>
          </p:cNvPr>
          <p:cNvCxnSpPr>
            <a:cxnSpLocks/>
            <a:stCxn id="7" idx="2"/>
            <a:endCxn id="28" idx="1"/>
          </p:cNvCxnSpPr>
          <p:nvPr/>
        </p:nvCxnSpPr>
        <p:spPr>
          <a:xfrm>
            <a:off x="2414343" y="3409271"/>
            <a:ext cx="630772" cy="274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6E30AF0-7396-9943-B4EC-8A944AD6C000}"/>
              </a:ext>
            </a:extLst>
          </p:cNvPr>
          <p:cNvGrpSpPr/>
          <p:nvPr/>
        </p:nvGrpSpPr>
        <p:grpSpPr>
          <a:xfrm>
            <a:off x="2980644" y="3612910"/>
            <a:ext cx="319318" cy="338554"/>
            <a:chOff x="2980644" y="3612910"/>
            <a:chExt cx="319318" cy="338554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4915D78-DC27-B742-A67A-76C6A29F5F2C}"/>
                </a:ext>
              </a:extLst>
            </p:cNvPr>
            <p:cNvSpPr/>
            <p:nvPr/>
          </p:nvSpPr>
          <p:spPr>
            <a:xfrm>
              <a:off x="3005687" y="3644241"/>
              <a:ext cx="269233" cy="269233"/>
            </a:xfrm>
            <a:prstGeom prst="ellipse">
              <a:avLst/>
            </a:prstGeom>
            <a:noFill/>
            <a:ln>
              <a:solidFill>
                <a:srgbClr val="BD3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3058555-8E93-D845-8D1B-6E79FA2A4644}"/>
                </a:ext>
              </a:extLst>
            </p:cNvPr>
            <p:cNvSpPr txBox="1"/>
            <p:nvPr/>
          </p:nvSpPr>
          <p:spPr>
            <a:xfrm>
              <a:off x="2980644" y="3612910"/>
              <a:ext cx="319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BD3247"/>
                  </a:solidFill>
                  <a:latin typeface="Candara" panose="020E0502030303020204" pitchFamily="34" charset="0"/>
                </a:rPr>
                <a:t>H</a:t>
              </a:r>
              <a:endParaRPr kumimoji="1" lang="zh-CN" altLang="en-US" sz="1600" b="1" dirty="0">
                <a:solidFill>
                  <a:srgbClr val="BD3247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355FA08-F130-DF43-ADB1-2562C1FB411F}"/>
              </a:ext>
            </a:extLst>
          </p:cNvPr>
          <p:cNvSpPr txBox="1"/>
          <p:nvPr/>
        </p:nvSpPr>
        <p:spPr>
          <a:xfrm>
            <a:off x="3235372" y="3545169"/>
            <a:ext cx="934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BD3247"/>
                </a:solidFill>
                <a:latin typeface="+mn-ea"/>
              </a:rPr>
              <a:t>1. hashing</a:t>
            </a:r>
            <a:endParaRPr kumimoji="1" lang="zh-CN" altLang="en-US" sz="1200" dirty="0">
              <a:solidFill>
                <a:srgbClr val="BD3247"/>
              </a:solidFill>
              <a:latin typeface="+mn-ea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14E96A4-FBC9-7D41-B888-56CE202793D8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299962" y="3782187"/>
            <a:ext cx="1122192" cy="4700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3CCB891-4DAB-7B44-8823-DB2E0888887F}"/>
              </a:ext>
            </a:extLst>
          </p:cNvPr>
          <p:cNvGrpSpPr/>
          <p:nvPr/>
        </p:nvGrpSpPr>
        <p:grpSpPr>
          <a:xfrm>
            <a:off x="4431824" y="3960825"/>
            <a:ext cx="1513221" cy="276999"/>
            <a:chOff x="4431824" y="3960825"/>
            <a:chExt cx="1513221" cy="276999"/>
          </a:xfrm>
        </p:grpSpPr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AA1B2459-653E-3240-9A99-16958B8B9BA1}"/>
                </a:ext>
              </a:extLst>
            </p:cNvPr>
            <p:cNvCxnSpPr>
              <a:cxnSpLocks/>
            </p:cNvCxnSpPr>
            <p:nvPr/>
          </p:nvCxnSpPr>
          <p:spPr>
            <a:xfrm>
              <a:off x="4431824" y="4225993"/>
              <a:ext cx="151322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68A0D49-4B43-0E4A-86C4-7DC021D510A3}"/>
                </a:ext>
              </a:extLst>
            </p:cNvPr>
            <p:cNvSpPr txBox="1"/>
            <p:nvPr/>
          </p:nvSpPr>
          <p:spPr>
            <a:xfrm>
              <a:off x="4458766" y="3960825"/>
              <a:ext cx="1431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D3247"/>
                  </a:solidFill>
                  <a:latin typeface="+mn-ea"/>
                </a:rPr>
                <a:t>2. linear probing</a:t>
              </a:r>
              <a:endParaRPr kumimoji="1" lang="zh-CN" altLang="en-US" sz="1200" dirty="0">
                <a:solidFill>
                  <a:srgbClr val="BD3247"/>
                </a:solidFill>
                <a:latin typeface="+mn-ea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50555EC2-30B3-C041-AB75-F5B2594722C2}"/>
              </a:ext>
            </a:extLst>
          </p:cNvPr>
          <p:cNvSpPr/>
          <p:nvPr/>
        </p:nvSpPr>
        <p:spPr>
          <a:xfrm>
            <a:off x="5834530" y="4381499"/>
            <a:ext cx="253025" cy="504056"/>
          </a:xfrm>
          <a:prstGeom prst="rect">
            <a:avLst/>
          </a:prstGeom>
          <a:solidFill>
            <a:srgbClr val="BD32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47B0F731-FECD-474F-90DA-98DEAAE180CD}"/>
              </a:ext>
            </a:extLst>
          </p:cNvPr>
          <p:cNvCxnSpPr>
            <a:cxnSpLocks/>
          </p:cNvCxnSpPr>
          <p:nvPr/>
        </p:nvCxnSpPr>
        <p:spPr>
          <a:xfrm>
            <a:off x="4362656" y="4237824"/>
            <a:ext cx="0" cy="1436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3092A9F-4630-E04F-A1E4-09BB5050C4C6}"/>
              </a:ext>
            </a:extLst>
          </p:cNvPr>
          <p:cNvCxnSpPr>
            <a:cxnSpLocks/>
          </p:cNvCxnSpPr>
          <p:nvPr/>
        </p:nvCxnSpPr>
        <p:spPr>
          <a:xfrm>
            <a:off x="5945045" y="4237824"/>
            <a:ext cx="0" cy="143675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E9A3369-521E-D841-A5C3-C29A4778B707}"/>
              </a:ext>
            </a:extLst>
          </p:cNvPr>
          <p:cNvGrpSpPr/>
          <p:nvPr/>
        </p:nvGrpSpPr>
        <p:grpSpPr>
          <a:xfrm>
            <a:off x="5543158" y="4885555"/>
            <a:ext cx="2165786" cy="644368"/>
            <a:chOff x="5543158" y="4885555"/>
            <a:chExt cx="2165786" cy="64436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F2E7079-A281-724F-A632-5A31C38EF5EA}"/>
                </a:ext>
              </a:extLst>
            </p:cNvPr>
            <p:cNvSpPr/>
            <p:nvPr/>
          </p:nvSpPr>
          <p:spPr>
            <a:xfrm>
              <a:off x="5589725" y="5154116"/>
              <a:ext cx="375208" cy="33779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DA3D0EC-4AF6-794F-882F-1E2043DAA2D3}"/>
                </a:ext>
              </a:extLst>
            </p:cNvPr>
            <p:cNvSpPr txBox="1"/>
            <p:nvPr/>
          </p:nvSpPr>
          <p:spPr>
            <a:xfrm>
              <a:off x="5543158" y="5129813"/>
              <a:ext cx="482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BD324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old </a:t>
              </a:r>
            </a:p>
            <a:p>
              <a:pPr algn="ctr"/>
              <a:r>
                <a:rPr kumimoji="1" lang="en-US" altLang="zh-CN" sz="1000" b="1" dirty="0" err="1">
                  <a:solidFill>
                    <a:srgbClr val="BD324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addr</a:t>
              </a:r>
              <a:endParaRPr kumimoji="1" lang="zh-CN" altLang="en-US" sz="1000" b="1" dirty="0">
                <a:solidFill>
                  <a:srgbClr val="BD32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0D2A485-BEE7-944B-B5F9-EE9FCF433B40}"/>
                </a:ext>
              </a:extLst>
            </p:cNvPr>
            <p:cNvSpPr/>
            <p:nvPr/>
          </p:nvSpPr>
          <p:spPr>
            <a:xfrm>
              <a:off x="5964932" y="5154116"/>
              <a:ext cx="375208" cy="33779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7F23EEB-0E41-A541-B8E7-F2AFD32CEB33}"/>
                </a:ext>
              </a:extLst>
            </p:cNvPr>
            <p:cNvSpPr txBox="1"/>
            <p:nvPr/>
          </p:nvSpPr>
          <p:spPr>
            <a:xfrm>
              <a:off x="5914357" y="5129813"/>
              <a:ext cx="490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BD324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new </a:t>
              </a:r>
            </a:p>
            <a:p>
              <a:pPr algn="ctr"/>
              <a:r>
                <a:rPr kumimoji="1" lang="en-US" altLang="zh-CN" sz="1000" b="1" dirty="0" err="1">
                  <a:solidFill>
                    <a:srgbClr val="BD324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addr</a:t>
              </a:r>
              <a:endParaRPr kumimoji="1" lang="zh-CN" altLang="en-US" sz="1000" b="1" dirty="0">
                <a:solidFill>
                  <a:srgbClr val="BD32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307E70AC-E6A3-2A45-98BD-A58B94E4A551}"/>
                </a:ext>
              </a:extLst>
            </p:cNvPr>
            <p:cNvCxnSpPr>
              <a:stCxn id="43" idx="2"/>
            </p:cNvCxnSpPr>
            <p:nvPr/>
          </p:nvCxnSpPr>
          <p:spPr>
            <a:xfrm flipH="1">
              <a:off x="5583616" y="4885555"/>
              <a:ext cx="377427" cy="268561"/>
            </a:xfrm>
            <a:prstGeom prst="line">
              <a:avLst/>
            </a:prstGeom>
            <a:ln>
              <a:solidFill>
                <a:srgbClr val="8B263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65510127-62A3-1240-BFA1-5CD601706FCB}"/>
                </a:ext>
              </a:extLst>
            </p:cNvPr>
            <p:cNvCxnSpPr>
              <a:stCxn id="43" idx="2"/>
            </p:cNvCxnSpPr>
            <p:nvPr/>
          </p:nvCxnSpPr>
          <p:spPr>
            <a:xfrm>
              <a:off x="5961043" y="4885555"/>
              <a:ext cx="375089" cy="268561"/>
            </a:xfrm>
            <a:prstGeom prst="line">
              <a:avLst/>
            </a:prstGeom>
            <a:ln>
              <a:solidFill>
                <a:srgbClr val="8B263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791037A-BAC2-C649-8525-811C13E62BEA}"/>
                </a:ext>
              </a:extLst>
            </p:cNvPr>
            <p:cNvSpPr txBox="1"/>
            <p:nvPr/>
          </p:nvSpPr>
          <p:spPr>
            <a:xfrm>
              <a:off x="6336132" y="5204068"/>
              <a:ext cx="1372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D3247"/>
                  </a:solidFill>
                  <a:latin typeface="+mn-ea"/>
                </a:rPr>
                <a:t>3.1. map update</a:t>
              </a:r>
              <a:endParaRPr kumimoji="1" lang="zh-CN" altLang="en-US" sz="1200" dirty="0">
                <a:solidFill>
                  <a:srgbClr val="BD3247"/>
                </a:solidFill>
                <a:latin typeface="+mn-ea"/>
              </a:endParaRPr>
            </a:p>
          </p:txBody>
        </p:sp>
      </p:grp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EA196362-E7E5-4E46-9BAD-FDD69769A218}"/>
              </a:ext>
            </a:extLst>
          </p:cNvPr>
          <p:cNvCxnSpPr>
            <a:cxnSpLocks/>
          </p:cNvCxnSpPr>
          <p:nvPr/>
        </p:nvCxnSpPr>
        <p:spPr>
          <a:xfrm flipV="1">
            <a:off x="5945045" y="4017195"/>
            <a:ext cx="899151" cy="208798"/>
          </a:xfrm>
          <a:prstGeom prst="curvedConnector3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F0BB802F-C200-9C4E-9CF1-5D77FF7A8DDC}"/>
              </a:ext>
            </a:extLst>
          </p:cNvPr>
          <p:cNvGrpSpPr/>
          <p:nvPr/>
        </p:nvGrpSpPr>
        <p:grpSpPr>
          <a:xfrm>
            <a:off x="6868843" y="3889898"/>
            <a:ext cx="2501901" cy="276999"/>
            <a:chOff x="6868843" y="3889898"/>
            <a:chExt cx="2501901" cy="2769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FECF93E-E569-534F-B446-0682FDFE9F09}"/>
                </a:ext>
              </a:extLst>
            </p:cNvPr>
            <p:cNvSpPr/>
            <p:nvPr/>
          </p:nvSpPr>
          <p:spPr>
            <a:xfrm>
              <a:off x="6873622" y="3921506"/>
              <a:ext cx="447432" cy="22181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A8FF4D4-5A1D-F249-BF16-EBA6CFD47840}"/>
                </a:ext>
              </a:extLst>
            </p:cNvPr>
            <p:cNvSpPr/>
            <p:nvPr/>
          </p:nvSpPr>
          <p:spPr>
            <a:xfrm>
              <a:off x="6868843" y="3913474"/>
              <a:ext cx="126513" cy="229848"/>
            </a:xfrm>
            <a:prstGeom prst="rect">
              <a:avLst/>
            </a:prstGeom>
            <a:solidFill>
              <a:srgbClr val="BD3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73B0985-0E14-4C42-9921-1D2750554B24}"/>
                </a:ext>
              </a:extLst>
            </p:cNvPr>
            <p:cNvSpPr txBox="1"/>
            <p:nvPr/>
          </p:nvSpPr>
          <p:spPr>
            <a:xfrm>
              <a:off x="7287801" y="3889898"/>
              <a:ext cx="2082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D3247"/>
                  </a:solidFill>
                  <a:latin typeface="+mn-ea"/>
                </a:rPr>
                <a:t>3.2. header update (NVM)</a:t>
              </a:r>
              <a:endParaRPr kumimoji="1" lang="zh-CN" altLang="en-US" sz="1200" dirty="0">
                <a:solidFill>
                  <a:srgbClr val="BD3247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9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BC551-1DB1-754F-94DD-AC7E454B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500" dirty="0"/>
              <a:t>Design 2: Reducing Header Update</a:t>
            </a:r>
            <a:endParaRPr kumimoji="1" lang="zh-CN" altLang="en-US" sz="35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55063-FFF7-AB42-A07E-6CDBF002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header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forwarding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</a:p>
          <a:p>
            <a:r>
              <a:rPr kumimoji="1" lang="en-US" altLang="zh-CN" dirty="0"/>
              <a:t>Now all steps in the read-mostly phase avoid NVM writes</a:t>
            </a:r>
          </a:p>
          <a:p>
            <a:pPr lvl="1"/>
            <a:r>
              <a:rPr kumimoji="1" lang="en-US" altLang="zh-CN" dirty="0"/>
              <a:t>Although some NVM writes occur when linear probing fails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AB227A-69C6-8F48-A490-6D8CA5E1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409A429-5A42-BC45-A464-370FDCC2F37C}"/>
              </a:ext>
            </a:extLst>
          </p:cNvPr>
          <p:cNvGrpSpPr/>
          <p:nvPr/>
        </p:nvGrpSpPr>
        <p:grpSpPr>
          <a:xfrm>
            <a:off x="1646911" y="3209488"/>
            <a:ext cx="6866178" cy="431275"/>
            <a:chOff x="878118" y="4523749"/>
            <a:chExt cx="6866178" cy="43127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5F0526A-50B8-D345-8BF7-D66E6D7A1F60}"/>
                </a:ext>
              </a:extLst>
            </p:cNvPr>
            <p:cNvSpPr/>
            <p:nvPr/>
          </p:nvSpPr>
          <p:spPr>
            <a:xfrm>
              <a:off x="2271688" y="4585692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5D95E1-3ACF-9248-9B4B-BDF1DA720E31}"/>
                </a:ext>
              </a:extLst>
            </p:cNvPr>
            <p:cNvSpPr/>
            <p:nvPr/>
          </p:nvSpPr>
          <p:spPr>
            <a:xfrm>
              <a:off x="2631728" y="4585692"/>
              <a:ext cx="576064" cy="360040"/>
            </a:xfrm>
            <a:prstGeom prst="rect">
              <a:avLst/>
            </a:prstGeom>
            <a:solidFill>
              <a:srgbClr val="9F4A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latin typeface="+mn-ea"/>
                  <a:cs typeface="Courier New" panose="02070309020205020404" pitchFamily="49" charset="0"/>
                </a:rPr>
                <a:t>RW</a:t>
              </a:r>
              <a:r>
                <a:rPr kumimoji="1" lang="en-US" altLang="zh-CN" sz="1200" b="1" baseline="-25000" dirty="0">
                  <a:latin typeface="+mn-ea"/>
                  <a:cs typeface="Courier New" panose="02070309020205020404" pitchFamily="49" charset="0"/>
                </a:rPr>
                <a:t>D</a:t>
              </a:r>
              <a:endParaRPr kumimoji="1" lang="zh-CN" altLang="en-US" sz="1200" b="1" dirty="0">
                <a:latin typeface="+mn-ea"/>
                <a:cs typeface="Courier New" panose="02070309020205020404" pitchFamily="49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636C93A-EE8E-894D-AAB0-848C260AC96B}"/>
                </a:ext>
              </a:extLst>
            </p:cNvPr>
            <p:cNvSpPr/>
            <p:nvPr/>
          </p:nvSpPr>
          <p:spPr>
            <a:xfrm>
              <a:off x="3207792" y="4585692"/>
              <a:ext cx="360040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DC4E65F-21B3-0940-BDE0-7706AF14E79D}"/>
                </a:ext>
              </a:extLst>
            </p:cNvPr>
            <p:cNvSpPr/>
            <p:nvPr/>
          </p:nvSpPr>
          <p:spPr>
            <a:xfrm>
              <a:off x="3567832" y="4585692"/>
              <a:ext cx="360040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B09F43F-E88D-1340-BC36-5CFD9C47C725}"/>
                </a:ext>
              </a:extLst>
            </p:cNvPr>
            <p:cNvSpPr/>
            <p:nvPr/>
          </p:nvSpPr>
          <p:spPr>
            <a:xfrm>
              <a:off x="3927872" y="4585692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D3020C6-2222-DE42-9E16-B5497129F0CD}"/>
                </a:ext>
              </a:extLst>
            </p:cNvPr>
            <p:cNvSpPr/>
            <p:nvPr/>
          </p:nvSpPr>
          <p:spPr>
            <a:xfrm>
              <a:off x="4287912" y="4585692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A6CC9BB-5C09-3540-AFC8-576E84F04AEB}"/>
                </a:ext>
              </a:extLst>
            </p:cNvPr>
            <p:cNvSpPr/>
            <p:nvPr/>
          </p:nvSpPr>
          <p:spPr>
            <a:xfrm>
              <a:off x="4647952" y="4585692"/>
              <a:ext cx="576064" cy="360040"/>
            </a:xfrm>
            <a:prstGeom prst="rect">
              <a:avLst/>
            </a:prstGeom>
            <a:solidFill>
              <a:srgbClr val="9F4AE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latin typeface="+mn-ea"/>
                  <a:cs typeface="Courier New" panose="02070309020205020404" pitchFamily="49" charset="0"/>
                </a:rPr>
                <a:t>RW</a:t>
              </a:r>
              <a:r>
                <a:rPr kumimoji="1" lang="en-US" altLang="zh-CN" sz="1200" b="1" baseline="-25000" dirty="0">
                  <a:latin typeface="+mn-ea"/>
                  <a:cs typeface="Courier New" panose="02070309020205020404" pitchFamily="49" charset="0"/>
                </a:rPr>
                <a:t>D</a:t>
              </a:r>
              <a:endParaRPr kumimoji="1" lang="zh-CN" altLang="en-US" sz="1200" b="1" dirty="0">
                <a:latin typeface="+mn-ea"/>
                <a:cs typeface="Courier New" panose="02070309020205020404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9AB0613-193B-504F-B0C5-EECC95430987}"/>
                </a:ext>
              </a:extLst>
            </p:cNvPr>
            <p:cNvSpPr/>
            <p:nvPr/>
          </p:nvSpPr>
          <p:spPr>
            <a:xfrm>
              <a:off x="5224016" y="4585692"/>
              <a:ext cx="360040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1CC88-E93F-F64E-99FC-390BB33A7382}"/>
                </a:ext>
              </a:extLst>
            </p:cNvPr>
            <p:cNvSpPr/>
            <p:nvPr/>
          </p:nvSpPr>
          <p:spPr>
            <a:xfrm>
              <a:off x="5584056" y="4585692"/>
              <a:ext cx="360040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E1E2B0E-9F58-9448-9261-53A3DFECB38C}"/>
                </a:ext>
              </a:extLst>
            </p:cNvPr>
            <p:cNvSpPr/>
            <p:nvPr/>
          </p:nvSpPr>
          <p:spPr>
            <a:xfrm>
              <a:off x="5944096" y="4585692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E388E1-F06F-6844-964F-D14247631CED}"/>
                </a:ext>
              </a:extLst>
            </p:cNvPr>
            <p:cNvSpPr txBox="1"/>
            <p:nvPr/>
          </p:nvSpPr>
          <p:spPr>
            <a:xfrm>
              <a:off x="6285685" y="4523749"/>
              <a:ext cx="756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……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2968C64-F325-4243-9522-DEEFE81433B6}"/>
                </a:ext>
              </a:extLst>
            </p:cNvPr>
            <p:cNvSpPr txBox="1"/>
            <p:nvPr/>
          </p:nvSpPr>
          <p:spPr>
            <a:xfrm>
              <a:off x="3532088" y="4629914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bg1"/>
                  </a:solidFill>
                  <a:latin typeface="+mn-ea"/>
                </a:rPr>
                <a:t>W</a:t>
              </a:r>
              <a:r>
                <a:rPr kumimoji="1" lang="en-US" altLang="zh-CN" sz="1200" b="1" baseline="-25000" dirty="0">
                  <a:solidFill>
                    <a:schemeClr val="bg1"/>
                  </a:solidFill>
                  <a:latin typeface="+mn-ea"/>
                </a:rPr>
                <a:t>D</a:t>
              </a:r>
              <a:endParaRPr kumimoji="1"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A7BC82F-9A17-874D-BA62-5EAC315ED5EB}"/>
                </a:ext>
              </a:extLst>
            </p:cNvPr>
            <p:cNvSpPr txBox="1"/>
            <p:nvPr/>
          </p:nvSpPr>
          <p:spPr>
            <a:xfrm>
              <a:off x="5549919" y="4624114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bg1"/>
                  </a:solidFill>
                  <a:latin typeface="+mn-ea"/>
                </a:rPr>
                <a:t>W</a:t>
              </a:r>
              <a:r>
                <a:rPr kumimoji="1" lang="en-US" altLang="zh-CN" sz="1200" b="1" baseline="-25000" dirty="0">
                  <a:solidFill>
                    <a:schemeClr val="bg1"/>
                  </a:solidFill>
                  <a:latin typeface="+mn-ea"/>
                </a:rPr>
                <a:t>D</a:t>
              </a:r>
              <a:endParaRPr kumimoji="1"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C1AA3C2-F969-0847-909A-DB2F545D7640}"/>
                </a:ext>
              </a:extLst>
            </p:cNvPr>
            <p:cNvSpPr/>
            <p:nvPr/>
          </p:nvSpPr>
          <p:spPr>
            <a:xfrm>
              <a:off x="6889134" y="4585692"/>
              <a:ext cx="855162" cy="3600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</a:t>
              </a:r>
              <a:endPara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998E8E1-87E6-BA47-8726-C7DBCD6F1771}"/>
                </a:ext>
              </a:extLst>
            </p:cNvPr>
            <p:cNvSpPr txBox="1"/>
            <p:nvPr/>
          </p:nvSpPr>
          <p:spPr>
            <a:xfrm>
              <a:off x="878118" y="4585692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+mn-ea"/>
                </a:rPr>
                <a:t>+Design 1</a:t>
              </a:r>
              <a:endParaRPr kumimoji="1" lang="zh-CN" altLang="en-US" b="1" dirty="0">
                <a:latin typeface="+mn-ea"/>
              </a:endParaRPr>
            </a:p>
          </p:txBody>
        </p:sp>
      </p:grpSp>
      <p:sp>
        <p:nvSpPr>
          <p:cNvPr id="33" name="下箭头 32">
            <a:extLst>
              <a:ext uri="{FF2B5EF4-FFF2-40B4-BE49-F238E27FC236}">
                <a16:creationId xmlns:a16="http://schemas.microsoft.com/office/drawing/2014/main" id="{E30451F6-AE7A-D94F-BB7B-E061E5733550}"/>
              </a:ext>
            </a:extLst>
          </p:cNvPr>
          <p:cNvSpPr/>
          <p:nvPr/>
        </p:nvSpPr>
        <p:spPr>
          <a:xfrm>
            <a:off x="4863539" y="3844956"/>
            <a:ext cx="386332" cy="454470"/>
          </a:xfrm>
          <a:prstGeom prst="downArrow">
            <a:avLst/>
          </a:prstGeom>
          <a:ln>
            <a:solidFill>
              <a:srgbClr val="BD3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B1BA900-5BF3-7E43-A98F-FEBC81FFD9F3}"/>
              </a:ext>
            </a:extLst>
          </p:cNvPr>
          <p:cNvGrpSpPr/>
          <p:nvPr/>
        </p:nvGrpSpPr>
        <p:grpSpPr>
          <a:xfrm>
            <a:off x="1646911" y="4477634"/>
            <a:ext cx="6866178" cy="431275"/>
            <a:chOff x="1646911" y="4477634"/>
            <a:chExt cx="6866178" cy="43127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A29632C-1C19-4047-8CE1-877AD1C4CE9D}"/>
                </a:ext>
              </a:extLst>
            </p:cNvPr>
            <p:cNvGrpSpPr/>
            <p:nvPr/>
          </p:nvGrpSpPr>
          <p:grpSpPr>
            <a:xfrm>
              <a:off x="1646911" y="4477634"/>
              <a:ext cx="6866178" cy="431275"/>
              <a:chOff x="878118" y="4523749"/>
              <a:chExt cx="6866178" cy="431275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D3E4DD9-4471-9940-A6D0-3C09E0D52657}"/>
                  </a:ext>
                </a:extLst>
              </p:cNvPr>
              <p:cNvSpPr/>
              <p:nvPr/>
            </p:nvSpPr>
            <p:spPr>
              <a:xfrm>
                <a:off x="2271688" y="4585692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</a:t>
                </a:r>
                <a:endParaRPr kumimoji="1"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FB76B85-94C0-B941-9B85-1C6BC4A5BB59}"/>
                  </a:ext>
                </a:extLst>
              </p:cNvPr>
              <p:cNvSpPr/>
              <p:nvPr/>
            </p:nvSpPr>
            <p:spPr>
              <a:xfrm>
                <a:off x="2631728" y="4585692"/>
                <a:ext cx="576064" cy="360040"/>
              </a:xfrm>
              <a:prstGeom prst="rect">
                <a:avLst/>
              </a:prstGeom>
              <a:solidFill>
                <a:srgbClr val="9F4AE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latin typeface="+mn-ea"/>
                    <a:cs typeface="Courier New" panose="02070309020205020404" pitchFamily="49" charset="0"/>
                  </a:rPr>
                  <a:t>RW</a:t>
                </a:r>
                <a:r>
                  <a:rPr kumimoji="1" lang="en-US" altLang="zh-CN" sz="1200" b="1" baseline="-25000" dirty="0">
                    <a:latin typeface="+mn-ea"/>
                    <a:cs typeface="Courier New" panose="02070309020205020404" pitchFamily="49" charset="0"/>
                  </a:rPr>
                  <a:t>D</a:t>
                </a:r>
                <a:endParaRPr kumimoji="1" lang="zh-CN" altLang="en-US" sz="1200" b="1" dirty="0">
                  <a:latin typeface="+mn-ea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2E8A6A3-C8A8-184F-ACB7-28F5E3B1ADF6}"/>
                  </a:ext>
                </a:extLst>
              </p:cNvPr>
              <p:cNvSpPr/>
              <p:nvPr/>
            </p:nvSpPr>
            <p:spPr>
              <a:xfrm>
                <a:off x="3207792" y="4585692"/>
                <a:ext cx="360040" cy="36004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BBF344-84A5-2645-83DB-71C9010295D4}"/>
                  </a:ext>
                </a:extLst>
              </p:cNvPr>
              <p:cNvSpPr/>
              <p:nvPr/>
            </p:nvSpPr>
            <p:spPr>
              <a:xfrm>
                <a:off x="3567832" y="4585692"/>
                <a:ext cx="360040" cy="36004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8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CD4E0AF-2A75-134B-AE93-A3542236A071}"/>
                  </a:ext>
                </a:extLst>
              </p:cNvPr>
              <p:cNvSpPr/>
              <p:nvPr/>
            </p:nvSpPr>
            <p:spPr>
              <a:xfrm>
                <a:off x="3927872" y="4585692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</a:t>
                </a:r>
                <a:endParaRPr kumimoji="1"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115996B-84CA-2540-B16D-53CE2682224E}"/>
                  </a:ext>
                </a:extLst>
              </p:cNvPr>
              <p:cNvSpPr/>
              <p:nvPr/>
            </p:nvSpPr>
            <p:spPr>
              <a:xfrm>
                <a:off x="4287912" y="4585692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</a:t>
                </a:r>
                <a:endParaRPr kumimoji="1"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E79459D5-AB71-A940-982F-7B995E965E51}"/>
                  </a:ext>
                </a:extLst>
              </p:cNvPr>
              <p:cNvSpPr/>
              <p:nvPr/>
            </p:nvSpPr>
            <p:spPr>
              <a:xfrm>
                <a:off x="4647952" y="4585692"/>
                <a:ext cx="576064" cy="360040"/>
              </a:xfrm>
              <a:prstGeom prst="rect">
                <a:avLst/>
              </a:prstGeom>
              <a:solidFill>
                <a:srgbClr val="9F4AE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latin typeface="+mn-ea"/>
                    <a:cs typeface="Courier New" panose="02070309020205020404" pitchFamily="49" charset="0"/>
                  </a:rPr>
                  <a:t>RW</a:t>
                </a:r>
                <a:r>
                  <a:rPr kumimoji="1" lang="en-US" altLang="zh-CN" sz="1200" b="1" baseline="-25000" dirty="0">
                    <a:latin typeface="+mn-ea"/>
                    <a:cs typeface="Courier New" panose="02070309020205020404" pitchFamily="49" charset="0"/>
                  </a:rPr>
                  <a:t>D</a:t>
                </a:r>
                <a:endParaRPr kumimoji="1" lang="zh-CN" altLang="en-US" sz="1200" b="1" dirty="0">
                  <a:latin typeface="+mn-ea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CBBBCD0-B931-4749-B8C9-1C3A898ADC68}"/>
                  </a:ext>
                </a:extLst>
              </p:cNvPr>
              <p:cNvSpPr/>
              <p:nvPr/>
            </p:nvSpPr>
            <p:spPr>
              <a:xfrm>
                <a:off x="5224016" y="4585692"/>
                <a:ext cx="360040" cy="36004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BDBBEEB-ED9F-874F-B9C2-0E8F164CDE69}"/>
                  </a:ext>
                </a:extLst>
              </p:cNvPr>
              <p:cNvSpPr/>
              <p:nvPr/>
            </p:nvSpPr>
            <p:spPr>
              <a:xfrm>
                <a:off x="5584056" y="4585692"/>
                <a:ext cx="360040" cy="36004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3E0AF19-5A4C-1741-82E2-116A52A0ADEC}"/>
                  </a:ext>
                </a:extLst>
              </p:cNvPr>
              <p:cNvSpPr/>
              <p:nvPr/>
            </p:nvSpPr>
            <p:spPr>
              <a:xfrm>
                <a:off x="5944096" y="4585692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</a:t>
                </a:r>
                <a:endParaRPr kumimoji="1"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FB8DD8-1DB8-4F43-A749-BDC1B89CCCCF}"/>
                  </a:ext>
                </a:extLst>
              </p:cNvPr>
              <p:cNvSpPr txBox="1"/>
              <p:nvPr/>
            </p:nvSpPr>
            <p:spPr>
              <a:xfrm>
                <a:off x="6285685" y="4523749"/>
                <a:ext cx="756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……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C7E08F9-AAA4-7B4D-84FF-39F3F386BFAC}"/>
                  </a:ext>
                </a:extLst>
              </p:cNvPr>
              <p:cNvSpPr txBox="1"/>
              <p:nvPr/>
            </p:nvSpPr>
            <p:spPr>
              <a:xfrm>
                <a:off x="3532088" y="4629914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bg1"/>
                    </a:solidFill>
                    <a:latin typeface="+mn-ea"/>
                  </a:rPr>
                  <a:t>W</a:t>
                </a:r>
                <a:r>
                  <a:rPr kumimoji="1" lang="en-US" altLang="zh-CN" sz="1200" b="1" baseline="-25000" dirty="0">
                    <a:solidFill>
                      <a:schemeClr val="bg1"/>
                    </a:solidFill>
                    <a:latin typeface="+mn-ea"/>
                  </a:rPr>
                  <a:t>D</a:t>
                </a:r>
                <a:endParaRPr kumimoji="1"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9DB93C-2E58-DB49-8CBB-7006B04C492A}"/>
                  </a:ext>
                </a:extLst>
              </p:cNvPr>
              <p:cNvSpPr txBox="1"/>
              <p:nvPr/>
            </p:nvSpPr>
            <p:spPr>
              <a:xfrm>
                <a:off x="5549919" y="4624114"/>
                <a:ext cx="431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bg1"/>
                    </a:solidFill>
                    <a:latin typeface="+mn-ea"/>
                  </a:rPr>
                  <a:t>W</a:t>
                </a:r>
                <a:r>
                  <a:rPr kumimoji="1" lang="en-US" altLang="zh-CN" sz="1200" b="1" baseline="-25000" dirty="0">
                    <a:solidFill>
                      <a:schemeClr val="bg1"/>
                    </a:solidFill>
                    <a:latin typeface="+mn-ea"/>
                  </a:rPr>
                  <a:t>D</a:t>
                </a:r>
                <a:endParaRPr kumimoji="1"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1563DC3-BB6B-FC4B-9C50-32E36ACBAC5C}"/>
                  </a:ext>
                </a:extLst>
              </p:cNvPr>
              <p:cNvSpPr/>
              <p:nvPr/>
            </p:nvSpPr>
            <p:spPr>
              <a:xfrm>
                <a:off x="6889134" y="4585692"/>
                <a:ext cx="855162" cy="36004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</a:t>
                </a:r>
                <a:endParaRPr kumimoji="1"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12B862-CB34-8B4A-8776-D7C9EF419C11}"/>
                  </a:ext>
                </a:extLst>
              </p:cNvPr>
              <p:cNvSpPr txBox="1"/>
              <p:nvPr/>
            </p:nvSpPr>
            <p:spPr>
              <a:xfrm>
                <a:off x="878118" y="4585692"/>
                <a:ext cx="1375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+mn-ea"/>
                  </a:rPr>
                  <a:t>+Design 2</a:t>
                </a:r>
                <a:endParaRPr kumimoji="1" lang="zh-CN" altLang="en-US" b="1" dirty="0">
                  <a:latin typeface="+mn-ea"/>
                </a:endParaRPr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80ED239-301E-2B4D-AC44-FAABDFD40D84}"/>
                </a:ext>
              </a:extLst>
            </p:cNvPr>
            <p:cNvSpPr/>
            <p:nvPr/>
          </p:nvSpPr>
          <p:spPr>
            <a:xfrm>
              <a:off x="3945756" y="4586879"/>
              <a:ext cx="4315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bg1"/>
                  </a:solidFill>
                  <a:latin typeface="+mn-ea"/>
                </a:rPr>
                <a:t>W</a:t>
              </a:r>
              <a:r>
                <a:rPr kumimoji="1" lang="en-US" altLang="zh-CN" sz="1200" b="1" baseline="-25000" dirty="0">
                  <a:solidFill>
                    <a:schemeClr val="bg1"/>
                  </a:solidFill>
                  <a:latin typeface="+mn-ea"/>
                </a:rPr>
                <a:t>D</a:t>
              </a:r>
              <a:endParaRPr kumimoji="1"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5492C2D-9FD4-4247-B3A0-6B410D74568F}"/>
                </a:ext>
              </a:extLst>
            </p:cNvPr>
            <p:cNvSpPr/>
            <p:nvPr/>
          </p:nvSpPr>
          <p:spPr>
            <a:xfrm>
              <a:off x="5958672" y="4577999"/>
              <a:ext cx="4315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bg1"/>
                  </a:solidFill>
                  <a:latin typeface="+mn-ea"/>
                </a:rPr>
                <a:t>W</a:t>
              </a:r>
              <a:r>
                <a:rPr kumimoji="1" lang="en-US" altLang="zh-CN" sz="1200" b="1" baseline="-25000" dirty="0">
                  <a:solidFill>
                    <a:schemeClr val="bg1"/>
                  </a:solidFill>
                  <a:latin typeface="+mn-ea"/>
                </a:rPr>
                <a:t>D</a:t>
              </a:r>
              <a:endParaRPr kumimoji="1"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0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DDB2A-F07D-B749-B6EA-6F3D25A3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NVM: More than Non-Volatile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18FB5-F615-054E-8AFF-53B39E68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200" dirty="0"/>
              <a:t>Commodity NVM is also known for its capacity, power efficiency, and lower price</a:t>
            </a:r>
          </a:p>
          <a:p>
            <a:r>
              <a:rPr kumimoji="1" lang="en-US" altLang="zh-CN" sz="2200" dirty="0"/>
              <a:t>Using NVM as a large alternative memory device for DRAM</a:t>
            </a:r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pic>
        <p:nvPicPr>
          <p:cNvPr id="1026" name="Picture 2" descr="图片 1 - 英特尔 Optane DC persistant 内存 128gb">
            <a:extLst>
              <a:ext uri="{FF2B5EF4-FFF2-40B4-BE49-F238E27FC236}">
                <a16:creationId xmlns:a16="http://schemas.microsoft.com/office/drawing/2014/main" id="{A835794F-D20C-1B49-BA97-8387B6467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35891">
            <a:off x="1238701" y="4099121"/>
            <a:ext cx="1599406" cy="97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0840EC-4D0C-2B4B-9337-76E6CC3B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70435">
            <a:off x="3189173" y="3972505"/>
            <a:ext cx="1629700" cy="123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DC3713-66F6-694D-A3F4-1B650828FB53}"/>
              </a:ext>
            </a:extLst>
          </p:cNvPr>
          <p:cNvSpPr txBox="1"/>
          <p:nvPr/>
        </p:nvSpPr>
        <p:spPr>
          <a:xfrm>
            <a:off x="1689590" y="32895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NVM</a:t>
            </a:r>
            <a:endParaRPr kumimoji="1"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378903-887C-5B43-A8A5-CC9B2429BBAE}"/>
              </a:ext>
            </a:extLst>
          </p:cNvPr>
          <p:cNvSpPr txBox="1"/>
          <p:nvPr/>
        </p:nvSpPr>
        <p:spPr>
          <a:xfrm>
            <a:off x="3565441" y="32895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DRAM</a:t>
            </a:r>
            <a:endParaRPr kumimoji="1" lang="zh-CN" altLang="en-US" b="1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42A57AD-BE41-674E-9C79-403B98A670D3}"/>
              </a:ext>
            </a:extLst>
          </p:cNvPr>
          <p:cNvCxnSpPr>
            <a:cxnSpLocks/>
          </p:cNvCxnSpPr>
          <p:nvPr/>
        </p:nvCxnSpPr>
        <p:spPr>
          <a:xfrm flipH="1" flipV="1">
            <a:off x="1477994" y="4028207"/>
            <a:ext cx="365014" cy="93236"/>
          </a:xfrm>
          <a:prstGeom prst="line">
            <a:avLst/>
          </a:prstGeom>
          <a:ln w="12700">
            <a:solidFill>
              <a:srgbClr val="BD3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6BD269-E699-0F4E-A2DA-988692862823}"/>
              </a:ext>
            </a:extLst>
          </p:cNvPr>
          <p:cNvSpPr txBox="1"/>
          <p:nvPr/>
        </p:nvSpPr>
        <p:spPr>
          <a:xfrm>
            <a:off x="618871" y="3802930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non-volatility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5F0FF235-57E5-254E-A779-260003AA4FEF}"/>
              </a:ext>
            </a:extLst>
          </p:cNvPr>
          <p:cNvCxnSpPr>
            <a:cxnSpLocks/>
          </p:cNvCxnSpPr>
          <p:nvPr/>
        </p:nvCxnSpPr>
        <p:spPr>
          <a:xfrm flipH="1">
            <a:off x="2203050" y="3966651"/>
            <a:ext cx="648069" cy="154792"/>
          </a:xfrm>
          <a:prstGeom prst="line">
            <a:avLst/>
          </a:prstGeom>
          <a:ln w="12700">
            <a:solidFill>
              <a:srgbClr val="BD3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FB6671A-E286-8541-A5D3-8152D83B60A4}"/>
              </a:ext>
            </a:extLst>
          </p:cNvPr>
          <p:cNvCxnSpPr>
            <a:cxnSpLocks/>
          </p:cNvCxnSpPr>
          <p:nvPr/>
        </p:nvCxnSpPr>
        <p:spPr>
          <a:xfrm flipH="1" flipV="1">
            <a:off x="3169908" y="3966651"/>
            <a:ext cx="685285" cy="154793"/>
          </a:xfrm>
          <a:prstGeom prst="line">
            <a:avLst/>
          </a:prstGeom>
          <a:ln w="12700">
            <a:solidFill>
              <a:srgbClr val="BD3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5630733-5C9C-BE4C-A2B8-3E1A21137FAA}"/>
              </a:ext>
            </a:extLst>
          </p:cNvPr>
          <p:cNvSpPr txBox="1"/>
          <p:nvPr/>
        </p:nvSpPr>
        <p:spPr>
          <a:xfrm>
            <a:off x="2371835" y="3720430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byte-addressability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B2BA14A-70E0-3E4E-A47B-FF4D1223002A}"/>
              </a:ext>
            </a:extLst>
          </p:cNvPr>
          <p:cNvGrpSpPr/>
          <p:nvPr/>
        </p:nvGrpSpPr>
        <p:grpSpPr>
          <a:xfrm>
            <a:off x="518935" y="4295372"/>
            <a:ext cx="1324074" cy="246221"/>
            <a:chOff x="518935" y="4295372"/>
            <a:chExt cx="1324074" cy="246221"/>
          </a:xfrm>
        </p:grpSpPr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E3AAB82F-3E28-244A-A40F-2DBD190AC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7994" y="4346720"/>
              <a:ext cx="365015" cy="71763"/>
            </a:xfrm>
            <a:prstGeom prst="line">
              <a:avLst/>
            </a:prstGeom>
            <a:ln w="12700">
              <a:solidFill>
                <a:srgbClr val="BD32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E8BFDC0-7E76-A448-8D5B-D61903C86B54}"/>
                </a:ext>
              </a:extLst>
            </p:cNvPr>
            <p:cNvSpPr txBox="1"/>
            <p:nvPr/>
          </p:nvSpPr>
          <p:spPr>
            <a:xfrm>
              <a:off x="518935" y="4295372"/>
              <a:ext cx="1031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large capacity</a:t>
              </a:r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7B2BD71-F81C-2746-AA5B-54586266E4AF}"/>
              </a:ext>
            </a:extLst>
          </p:cNvPr>
          <p:cNvGrpSpPr/>
          <p:nvPr/>
        </p:nvGrpSpPr>
        <p:grpSpPr>
          <a:xfrm>
            <a:off x="350437" y="4793243"/>
            <a:ext cx="1492571" cy="246221"/>
            <a:chOff x="350437" y="4793243"/>
            <a:chExt cx="1492571" cy="246221"/>
          </a:xfrm>
        </p:grpSpPr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E91B863B-8CE4-E64E-A0D0-C7251B3B4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7010" y="4809288"/>
              <a:ext cx="405998" cy="92631"/>
            </a:xfrm>
            <a:prstGeom prst="line">
              <a:avLst/>
            </a:prstGeom>
            <a:ln w="12700">
              <a:solidFill>
                <a:srgbClr val="BD32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295B588-396A-5F46-9E93-947AEBC70BD8}"/>
                </a:ext>
              </a:extLst>
            </p:cNvPr>
            <p:cNvSpPr txBox="1"/>
            <p:nvPr/>
          </p:nvSpPr>
          <p:spPr>
            <a:xfrm>
              <a:off x="350437" y="4793243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power efficiency</a:t>
              </a:r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57C999B-741C-E54F-ABEF-B355A4D9198B}"/>
              </a:ext>
            </a:extLst>
          </p:cNvPr>
          <p:cNvGrpSpPr/>
          <p:nvPr/>
        </p:nvGrpSpPr>
        <p:grpSpPr>
          <a:xfrm>
            <a:off x="2203052" y="4575928"/>
            <a:ext cx="1058809" cy="246221"/>
            <a:chOff x="2203052" y="4575928"/>
            <a:chExt cx="1058809" cy="246221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7B795F0-A508-8F41-8675-6685CD7473C1}"/>
                </a:ext>
              </a:extLst>
            </p:cNvPr>
            <p:cNvSpPr txBox="1"/>
            <p:nvPr/>
          </p:nvSpPr>
          <p:spPr>
            <a:xfrm>
              <a:off x="2399124" y="4575928"/>
              <a:ext cx="8627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lower price</a:t>
              </a:r>
              <a:endParaRPr kumimoji="1"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2CCB011C-0189-D649-B8D0-23705E409415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 flipV="1">
              <a:off x="2203052" y="4588237"/>
              <a:ext cx="196072" cy="110802"/>
            </a:xfrm>
            <a:prstGeom prst="line">
              <a:avLst/>
            </a:prstGeom>
            <a:ln w="12700">
              <a:solidFill>
                <a:srgbClr val="BD32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右箭头 53">
            <a:extLst>
              <a:ext uri="{FF2B5EF4-FFF2-40B4-BE49-F238E27FC236}">
                <a16:creationId xmlns:a16="http://schemas.microsoft.com/office/drawing/2014/main" id="{29BC3D8C-D30A-A349-927A-08491E47E6C2}"/>
              </a:ext>
            </a:extLst>
          </p:cNvPr>
          <p:cNvSpPr/>
          <p:nvPr/>
        </p:nvSpPr>
        <p:spPr>
          <a:xfrm>
            <a:off x="4682271" y="4395167"/>
            <a:ext cx="783802" cy="361521"/>
          </a:xfrm>
          <a:prstGeom prst="rightArrow">
            <a:avLst/>
          </a:prstGeom>
          <a:ln>
            <a:solidFill>
              <a:srgbClr val="BD3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2DE0F88-AA53-B64A-A292-C24590A41977}"/>
              </a:ext>
            </a:extLst>
          </p:cNvPr>
          <p:cNvSpPr/>
          <p:nvPr/>
        </p:nvSpPr>
        <p:spPr>
          <a:xfrm>
            <a:off x="7234986" y="4425535"/>
            <a:ext cx="2613086" cy="335387"/>
          </a:xfrm>
          <a:prstGeom prst="rect">
            <a:avLst/>
          </a:prstGeom>
          <a:ln>
            <a:solidFill>
              <a:srgbClr val="BE3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NVM</a:t>
            </a:r>
            <a:endParaRPr kumimoji="1" lang="zh-CN" altLang="en-US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90EAF60-0CEE-514B-A1E3-DD420FC1961F}"/>
              </a:ext>
            </a:extLst>
          </p:cNvPr>
          <p:cNvSpPr/>
          <p:nvPr/>
        </p:nvSpPr>
        <p:spPr>
          <a:xfrm>
            <a:off x="5788423" y="4425536"/>
            <a:ext cx="1296144" cy="3353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DRAM</a:t>
            </a:r>
            <a:endParaRPr kumimoji="1" lang="zh-CN" altLang="en-US" b="1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BF0B66C-9B48-DC45-B9AC-02AD79FA6C7B}"/>
              </a:ext>
            </a:extLst>
          </p:cNvPr>
          <p:cNvGrpSpPr/>
          <p:nvPr/>
        </p:nvGrpSpPr>
        <p:grpSpPr>
          <a:xfrm>
            <a:off x="5620829" y="3721596"/>
            <a:ext cx="4355715" cy="1220082"/>
            <a:chOff x="5620829" y="3721596"/>
            <a:chExt cx="4355715" cy="1220082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7683907-F991-A148-9949-B2526A48553B}"/>
                </a:ext>
              </a:extLst>
            </p:cNvPr>
            <p:cNvSpPr/>
            <p:nvPr/>
          </p:nvSpPr>
          <p:spPr>
            <a:xfrm>
              <a:off x="5620829" y="4255024"/>
              <a:ext cx="4355715" cy="68665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69308BE-ED33-9E45-9BCA-5E368ED6E8A4}"/>
                </a:ext>
              </a:extLst>
            </p:cNvPr>
            <p:cNvSpPr txBox="1"/>
            <p:nvPr/>
          </p:nvSpPr>
          <p:spPr>
            <a:xfrm>
              <a:off x="6175324" y="3721596"/>
              <a:ext cx="32467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large-capacity memory </a:t>
              </a:r>
              <a:endPara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9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5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BE1DE-5B5D-EF40-8CA0-94B68AC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Controlling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DRAM Consumption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31617-B88A-0E43-BF10-BC5E47F3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Both two designs require DRAM resources</a:t>
            </a:r>
          </a:p>
          <a:p>
            <a:pPr lvl="1"/>
            <a:r>
              <a:rPr kumimoji="1" lang="en-US" altLang="zh-CN" dirty="0"/>
              <a:t>Write cache: proportional to the live object size</a:t>
            </a:r>
          </a:p>
          <a:p>
            <a:pPr lvl="1"/>
            <a:r>
              <a:rPr kumimoji="1" lang="en-US" altLang="zh-CN" dirty="0"/>
              <a:t>Header map: proportional to the number of live objects 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Solution 1: introducing knobs to limit DRAM usage</a:t>
            </a:r>
          </a:p>
          <a:p>
            <a:pPr lvl="1"/>
            <a:r>
              <a:rPr kumimoji="1" lang="en-US" altLang="zh-CN" dirty="0"/>
              <a:t>The maximum cached regions and map size can be set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Solution 2: eagerly reclaiming DRAM resources</a:t>
            </a:r>
          </a:p>
          <a:p>
            <a:pPr lvl="1"/>
            <a:r>
              <a:rPr kumimoji="1" lang="en-US" altLang="zh-CN" dirty="0"/>
              <a:t>Early flushing objects to NVM when they are ready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412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03777-CC00-F141-B094-E81DC309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in Our Paper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6D699-1ECB-8B43-8721-5DDA595E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Premature flushing with non-temporal instructions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Software prefetching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Integrated to other collectors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3678CA-58CA-6147-9F3A-3F615037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E8C5AC5-DBD0-2C4C-88B2-56EE86BE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21C8A3-E7B2-824F-823A-2B42CCEFE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3BAA53-CD10-7648-ABAB-2D9B314C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2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77A2-D11E-5646-8C84-A669E04A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Setup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B4C5F-57BE-D74D-8FB7-3DA4440B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Hardware configuration (mentioned before)</a:t>
            </a:r>
          </a:p>
          <a:p>
            <a:pPr lvl="1"/>
            <a:r>
              <a:rPr kumimoji="1" lang="en-US" altLang="zh-CN" dirty="0"/>
              <a:t>28 cores (SMT enabled), 6*128G NVM (mounted with DAX)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Software configuration</a:t>
            </a:r>
          </a:p>
          <a:p>
            <a:pPr lvl="1"/>
            <a:r>
              <a:rPr kumimoji="1" lang="en-US" altLang="zh-CN" dirty="0"/>
              <a:t>OpenJDK 12.0.1 (support JEP-316)</a:t>
            </a:r>
          </a:p>
          <a:p>
            <a:pPr lvl="1"/>
            <a:r>
              <a:rPr kumimoji="1" lang="en-US" altLang="zh-CN" dirty="0"/>
              <a:t>Applications: Renaissance (16GB), Cassandra (16GB), Spark (256GB)</a:t>
            </a:r>
          </a:p>
          <a:p>
            <a:pPr lvl="1"/>
            <a:r>
              <a:rPr kumimoji="1" lang="en-US" altLang="zh-CN" dirty="0"/>
              <a:t>Baseline: vanilla G1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37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CA97D-E2DD-F24D-9B73-43C8F2EA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28866"/>
            <a:ext cx="9144000" cy="952500"/>
          </a:xfrm>
        </p:spPr>
        <p:txBody>
          <a:bodyPr anchor="ctr">
            <a:normAutofit/>
          </a:bodyPr>
          <a:lstStyle/>
          <a:p>
            <a:r>
              <a:rPr kumimoji="1" lang="en-US" altLang="zh-CN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B96EF-3630-7446-8037-E5159FC6B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000" y="1333501"/>
            <a:ext cx="4487333" cy="37716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900" b="1" dirty="0"/>
              <a:t>23</a:t>
            </a:r>
            <a:r>
              <a:rPr kumimoji="1" lang="en-US" altLang="zh-CN" sz="1900" dirty="0"/>
              <a:t>/26 applications are improved</a:t>
            </a:r>
          </a:p>
          <a:p>
            <a:pPr>
              <a:lnSpc>
                <a:spcPct val="110000"/>
              </a:lnSpc>
            </a:pPr>
            <a:endParaRPr kumimoji="1" lang="en-US" altLang="zh-CN" sz="1900" dirty="0"/>
          </a:p>
          <a:p>
            <a:pPr>
              <a:lnSpc>
                <a:spcPct val="110000"/>
              </a:lnSpc>
            </a:pPr>
            <a:r>
              <a:rPr kumimoji="1" lang="en-US" altLang="zh-CN" sz="1900" b="1" dirty="0"/>
              <a:t>1.69</a:t>
            </a:r>
            <a:r>
              <a:rPr kumimoji="1" lang="en-US" altLang="zh-CN" sz="1900" dirty="0"/>
              <a:t>X GC time reduction</a:t>
            </a:r>
          </a:p>
          <a:p>
            <a:pPr lvl="1">
              <a:lnSpc>
                <a:spcPct val="110000"/>
              </a:lnSpc>
            </a:pPr>
            <a:r>
              <a:rPr kumimoji="1" lang="en-US" altLang="zh-CN" sz="1900" dirty="0"/>
              <a:t>write cache only: </a:t>
            </a:r>
            <a:r>
              <a:rPr kumimoji="1" lang="en-US" altLang="zh-CN" sz="1900" b="1" dirty="0"/>
              <a:t>1.17</a:t>
            </a:r>
            <a:r>
              <a:rPr kumimoji="1" lang="en-US" altLang="zh-CN" sz="1900" dirty="0"/>
              <a:t>X</a:t>
            </a:r>
          </a:p>
          <a:p>
            <a:pPr lvl="1">
              <a:lnSpc>
                <a:spcPct val="110000"/>
              </a:lnSpc>
            </a:pPr>
            <a:endParaRPr kumimoji="1" lang="en-US" altLang="zh-CN" sz="1900" dirty="0"/>
          </a:p>
          <a:p>
            <a:pPr>
              <a:lnSpc>
                <a:spcPct val="110000"/>
              </a:lnSpc>
            </a:pPr>
            <a:r>
              <a:rPr kumimoji="1" lang="en-US" altLang="zh-CN" sz="1900" dirty="0"/>
              <a:t>Performance gap between DRAM: </a:t>
            </a:r>
            <a:r>
              <a:rPr kumimoji="1" lang="en-US" altLang="zh-CN" sz="1900" b="1" dirty="0"/>
              <a:t>2.28</a:t>
            </a:r>
            <a:r>
              <a:rPr kumimoji="1" lang="en-US" altLang="zh-CN" sz="1900" dirty="0"/>
              <a:t>X</a:t>
            </a:r>
          </a:p>
          <a:p>
            <a:pPr lvl="1">
              <a:lnSpc>
                <a:spcPct val="110000"/>
              </a:lnSpc>
            </a:pPr>
            <a:r>
              <a:rPr kumimoji="1" lang="en-US" altLang="zh-CN" sz="1900" dirty="0"/>
              <a:t>Close to the latency gap</a:t>
            </a:r>
          </a:p>
          <a:p>
            <a:pPr>
              <a:lnSpc>
                <a:spcPct val="110000"/>
              </a:lnSpc>
            </a:pPr>
            <a:endParaRPr kumimoji="1" lang="en-US" altLang="zh-CN" sz="1900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A2EC19A-F176-4660-A381-3904AE7E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81333" y="5296961"/>
            <a:ext cx="2370667" cy="304271"/>
          </a:xfrm>
        </p:spPr>
        <p:txBody>
          <a:bodyPr/>
          <a:lstStyle/>
          <a:p>
            <a:pPr>
              <a:spcAft>
                <a:spcPts val="600"/>
              </a:spcAft>
            </a:pPr>
            <a:fld id="{ADE361C3-C043-4A6E-BDCE-8DA1E7D90A3B}" type="slidenum">
              <a:rPr lang="zh-CN" altLang="en-US" smtClean="0"/>
              <a:pPr>
                <a:spcAft>
                  <a:spcPts val="600"/>
                </a:spcAft>
              </a:pPr>
              <a:t>24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2FA119-E5AE-924C-A3C3-913B6853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84" y="1262972"/>
            <a:ext cx="5136136" cy="40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09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590334-463A-1246-8D78-1168746B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4" y="2737667"/>
            <a:ext cx="4464496" cy="2986089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719085D5-5949-664F-8D04-B0AB22E3826E}"/>
              </a:ext>
            </a:extLst>
          </p:cNvPr>
          <p:cNvGrpSpPr/>
          <p:nvPr/>
        </p:nvGrpSpPr>
        <p:grpSpPr>
          <a:xfrm>
            <a:off x="6232128" y="2353444"/>
            <a:ext cx="3588222" cy="3346182"/>
            <a:chOff x="6232128" y="2353444"/>
            <a:chExt cx="3588222" cy="334618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31F6096-61A9-2A44-849E-789801903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128" y="2353444"/>
              <a:ext cx="2520280" cy="168569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B022A4B-85B5-A442-88EA-21A268C6F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516" y="4013930"/>
              <a:ext cx="2520280" cy="168569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806E0B5-78B8-904B-8C12-F8D8D666BCFD}"/>
                </a:ext>
              </a:extLst>
            </p:cNvPr>
            <p:cNvSpPr txBox="1"/>
            <p:nvPr/>
          </p:nvSpPr>
          <p:spPr>
            <a:xfrm>
              <a:off x="8752408" y="4703000"/>
              <a:ext cx="782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Vanilla</a:t>
              </a:r>
              <a:endPara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E2177E-DC95-F74F-867E-07880EE2C5F6}"/>
                </a:ext>
              </a:extLst>
            </p:cNvPr>
            <p:cNvSpPr txBox="1"/>
            <p:nvPr/>
          </p:nvSpPr>
          <p:spPr>
            <a:xfrm>
              <a:off x="8696324" y="3042293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Optimized</a:t>
              </a:r>
              <a:endParaRPr kumimoji="1"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130BACA-8F6B-ED44-B0A3-E04DF4E5FD4D}"/>
              </a:ext>
            </a:extLst>
          </p:cNvPr>
          <p:cNvGrpSpPr/>
          <p:nvPr/>
        </p:nvGrpSpPr>
        <p:grpSpPr>
          <a:xfrm>
            <a:off x="6736183" y="2529390"/>
            <a:ext cx="1720723" cy="328110"/>
            <a:chOff x="6736183" y="2529390"/>
            <a:chExt cx="1720723" cy="328110"/>
          </a:xfrm>
        </p:grpSpPr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0F2D44EA-C46C-3C4D-A9A8-9345561810BC}"/>
                </a:ext>
              </a:extLst>
            </p:cNvPr>
            <p:cNvSpPr/>
            <p:nvPr/>
          </p:nvSpPr>
          <p:spPr>
            <a:xfrm rot="5400000">
              <a:off x="7079408" y="2358827"/>
              <a:ext cx="155448" cy="841897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BD3247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88D8246-6557-3F4C-A493-5DEFD76E545B}"/>
                </a:ext>
              </a:extLst>
            </p:cNvPr>
            <p:cNvSpPr txBox="1"/>
            <p:nvPr/>
          </p:nvSpPr>
          <p:spPr>
            <a:xfrm>
              <a:off x="6736183" y="2529390"/>
              <a:ext cx="8418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b="1" dirty="0">
                  <a:solidFill>
                    <a:srgbClr val="BD3247"/>
                  </a:solidFill>
                  <a:latin typeface="+mn-ea"/>
                </a:rPr>
                <a:t>Read-mostly</a:t>
              </a:r>
              <a:endParaRPr kumimoji="1" lang="zh-CN" altLang="en-US" sz="800" b="1" dirty="0">
                <a:solidFill>
                  <a:srgbClr val="BD3247"/>
                </a:solidFill>
                <a:latin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DD13CF3-8DB9-2F44-B985-86ADA4B38743}"/>
                </a:ext>
              </a:extLst>
            </p:cNvPr>
            <p:cNvSpPr txBox="1"/>
            <p:nvPr/>
          </p:nvSpPr>
          <p:spPr>
            <a:xfrm>
              <a:off x="7855459" y="2544779"/>
              <a:ext cx="60144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b="1" dirty="0">
                  <a:solidFill>
                    <a:srgbClr val="BD324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Write-only</a:t>
              </a:r>
              <a:endParaRPr kumimoji="1" lang="zh-CN" altLang="en-US" sz="600" b="1" dirty="0">
                <a:solidFill>
                  <a:srgbClr val="BD32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E3EE1E3F-2A04-0F4D-BBCC-84D9A47E3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3084" y="2637112"/>
              <a:ext cx="287236" cy="64940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2012C-AB9E-274D-9BDB-796CFE57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Increased by 55.0% on average (up to 2.58X)</a:t>
            </a:r>
          </a:p>
          <a:p>
            <a:r>
              <a:rPr kumimoji="1" lang="en-US" altLang="zh-CN" dirty="0"/>
              <a:t>Detailed bandwidth: separating reads and writes helps!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65C932-7050-7E42-892A-D3741BF1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Bandwidth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3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1F4A4-DFB2-6F48-8AD2-D78A523C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Scalability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40BF2-FE97-AD41-A11B-25326CD0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 chi-square as an example</a:t>
            </a:r>
          </a:p>
          <a:p>
            <a:pPr lvl="1"/>
            <a:r>
              <a:rPr kumimoji="1" lang="en-US" altLang="zh-CN" dirty="0"/>
              <a:t>Vanilla (baseline): only scale to 4 cores</a:t>
            </a:r>
          </a:p>
          <a:p>
            <a:pPr lvl="1"/>
            <a:r>
              <a:rPr kumimoji="1" lang="en-US" altLang="zh-CN" dirty="0"/>
              <a:t>+</a:t>
            </a:r>
            <a:r>
              <a:rPr kumimoji="1" lang="en-US" altLang="zh-CN" dirty="0" err="1"/>
              <a:t>writecache</a:t>
            </a:r>
            <a:r>
              <a:rPr kumimoji="1" lang="en-US" altLang="zh-CN" dirty="0"/>
              <a:t> (design 1): reducing writes and scale to </a:t>
            </a:r>
            <a:r>
              <a:rPr kumimoji="1" lang="en-US" altLang="zh-CN" b="1" dirty="0"/>
              <a:t>20</a:t>
            </a:r>
            <a:r>
              <a:rPr kumimoji="1" lang="en-US" altLang="zh-CN" dirty="0"/>
              <a:t> cores</a:t>
            </a:r>
          </a:p>
          <a:p>
            <a:pPr lvl="1"/>
            <a:r>
              <a:rPr kumimoji="1" lang="en-US" altLang="zh-CN" dirty="0"/>
              <a:t>+all (both design): further scale to </a:t>
            </a:r>
            <a:r>
              <a:rPr kumimoji="1" lang="en-US" altLang="zh-CN" b="1" dirty="0"/>
              <a:t>56</a:t>
            </a:r>
            <a:r>
              <a:rPr kumimoji="1" lang="en-US" altLang="zh-CN" dirty="0"/>
              <a:t> cores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Not effective with fewer cores</a:t>
            </a:r>
          </a:p>
          <a:p>
            <a:pPr lvl="1"/>
            <a:r>
              <a:rPr kumimoji="1" lang="en-US" altLang="zh-CN" dirty="0"/>
              <a:t>NVM Bandwidth is not saturated</a:t>
            </a:r>
          </a:p>
          <a:p>
            <a:pPr lvl="1"/>
            <a:r>
              <a:rPr kumimoji="1" lang="en-US" altLang="zh-CN" dirty="0"/>
              <a:t>Introducing more DRAM accesses</a:t>
            </a:r>
          </a:p>
          <a:p>
            <a:pPr lvl="1"/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4B5E17-EB1F-394A-AF0B-BC87202B2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208" y="3120504"/>
            <a:ext cx="3048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50839-D247-4842-AA79-DBFC473C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lt"/>
              </a:rPr>
              <a:t>Conclusion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7D792-DCC4-6046-B893-19A61C00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164168"/>
            <a:ext cx="9144000" cy="32055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900" b="1" dirty="0"/>
              <a:t>Commodity NVM can be used as alternative memory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600" dirty="0"/>
              <a:t>Welcomed by memory-intensive applications in managed languages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600" dirty="0"/>
              <a:t>Java has provided NVM support</a:t>
            </a:r>
          </a:p>
          <a:p>
            <a:pPr>
              <a:lnSpc>
                <a:spcPct val="140000"/>
              </a:lnSpc>
            </a:pPr>
            <a:r>
              <a:rPr kumimoji="1" lang="en" altLang="zh-CN" sz="2900" b="1" dirty="0"/>
              <a:t>GC performance suffers due to NVM’s limited bandwidth</a:t>
            </a:r>
          </a:p>
          <a:p>
            <a:pPr>
              <a:lnSpc>
                <a:spcPct val="140000"/>
              </a:lnSpc>
            </a:pPr>
            <a:r>
              <a:rPr kumimoji="1" lang="en" altLang="zh-CN" sz="2900" b="1" dirty="0"/>
              <a:t>Our optimizations sufficiently utilize NVM bandwidth</a:t>
            </a:r>
          </a:p>
          <a:p>
            <a:pPr lvl="1">
              <a:lnSpc>
                <a:spcPct val="140000"/>
              </a:lnSpc>
            </a:pPr>
            <a:r>
              <a:rPr kumimoji="1" lang="en" altLang="zh-CN" sz="2600" dirty="0"/>
              <a:t>Write cache: absorbing data update to DRAM cache</a:t>
            </a:r>
          </a:p>
          <a:p>
            <a:pPr lvl="1">
              <a:lnSpc>
                <a:spcPct val="140000"/>
              </a:lnSpc>
            </a:pPr>
            <a:r>
              <a:rPr kumimoji="1" lang="en" altLang="zh-CN" sz="2600" dirty="0"/>
              <a:t>Header map: storing header update to a hash map</a:t>
            </a:r>
          </a:p>
          <a:p>
            <a:endParaRPr kumimoji="1" lang="en" altLang="zh-CN" sz="2222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36CF2-1E37-5243-952B-73D2AC27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1618A6-BF01-B543-BA58-B46F14C9D490}"/>
              </a:ext>
            </a:extLst>
          </p:cNvPr>
          <p:cNvSpPr txBox="1"/>
          <p:nvPr/>
        </p:nvSpPr>
        <p:spPr>
          <a:xfrm>
            <a:off x="7281333" y="4324632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15990">
              <a:spcBef>
                <a:spcPts val="44"/>
              </a:spcBef>
              <a:defRPr/>
            </a:pPr>
            <a:r>
              <a:rPr lang="en-US" altLang="zh-CN" sz="4000" b="1" dirty="0">
                <a:solidFill>
                  <a:schemeClr val="accent1"/>
                </a:solidFill>
                <a:latin typeface="+mj-lt"/>
                <a:ea typeface="微软雅黑"/>
                <a:cs typeface="+mn-ea"/>
                <a:sym typeface="+mn-lt"/>
              </a:rPr>
              <a:t>Thanks!</a:t>
            </a:r>
            <a:endParaRPr lang="zh-CN" altLang="en-US" sz="4000" b="1" dirty="0">
              <a:solidFill>
                <a:schemeClr val="accent1"/>
              </a:solidFill>
              <a:latin typeface="+mj-lt"/>
              <a:ea typeface="微软雅黑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1EE4B4-9D00-EA49-8C6A-4485852A2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888085" y="5086895"/>
            <a:ext cx="1403338" cy="5069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411C07-B3D6-0448-8993-A7AFF2C81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282338" y="5090774"/>
            <a:ext cx="503030" cy="50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3B8A5-6BBC-684F-A148-002A287A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400" dirty="0"/>
              <a:t>Using NVM in Managed Languages </a:t>
            </a:r>
            <a:endParaRPr kumimoji="1" lang="zh-CN" altLang="en-US" sz="3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F7C45-8DB9-F245-B722-9E4A536E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Applications in managed languages already have large appetites for memory resources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a</a:t>
            </a:r>
          </a:p>
          <a:p>
            <a:r>
              <a:rPr kumimoji="1" lang="en-US" altLang="zh-CN" dirty="0"/>
              <a:t>OpenJDK has allowed heap allocation atop NVM (JEP-316)</a:t>
            </a:r>
          </a:p>
          <a:p>
            <a:pPr lvl="1"/>
            <a:r>
              <a:rPr kumimoji="1" lang="en-US" altLang="zh-CN" dirty="0"/>
              <a:t>Most memory accesses will touch NVM instead of DRAM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2050" name="Picture 2" descr="Apache Spark – CloudNesil">
            <a:extLst>
              <a:ext uri="{FF2B5EF4-FFF2-40B4-BE49-F238E27FC236}">
                <a16:creationId xmlns:a16="http://schemas.microsoft.com/office/drawing/2014/main" id="{CA451F20-A0A4-7F41-809B-01D00D57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43" y="2362568"/>
            <a:ext cx="2531123" cy="13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704B8D33-5FA7-F148-A30F-8289639E7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4996" y="2416588"/>
            <a:ext cx="1483484" cy="764922"/>
          </a:xfrm>
          <a:prstGeom prst="rect">
            <a:avLst/>
          </a:prstGeom>
        </p:spPr>
      </p:pic>
      <p:pic>
        <p:nvPicPr>
          <p:cNvPr id="2062" name="Picture 14" descr="Apache HBase – Apache HBase™ Home">
            <a:extLst>
              <a:ext uri="{FF2B5EF4-FFF2-40B4-BE49-F238E27FC236}">
                <a16:creationId xmlns:a16="http://schemas.microsoft.com/office/drawing/2014/main" id="{EF7EACCD-469A-E549-9B2B-F3849DCBD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72" y="2494902"/>
            <a:ext cx="2880320" cy="73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120A6DD-B9C9-3F4E-864C-A429ECCD4602}"/>
              </a:ext>
            </a:extLst>
          </p:cNvPr>
          <p:cNvGrpSpPr/>
          <p:nvPr/>
        </p:nvGrpSpPr>
        <p:grpSpPr>
          <a:xfrm>
            <a:off x="2199680" y="4456679"/>
            <a:ext cx="6192688" cy="1077599"/>
            <a:chOff x="2199680" y="4381498"/>
            <a:chExt cx="6624736" cy="1152781"/>
          </a:xfrm>
        </p:grpSpPr>
        <p:pic>
          <p:nvPicPr>
            <p:cNvPr id="2064" name="Picture 16" descr="Java logo and symbol, meaning, history, PNG">
              <a:extLst>
                <a:ext uri="{FF2B5EF4-FFF2-40B4-BE49-F238E27FC236}">
                  <a16:creationId xmlns:a16="http://schemas.microsoft.com/office/drawing/2014/main" id="{C9115CA9-D18C-024B-A989-D38490814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680" y="4381498"/>
              <a:ext cx="1643949" cy="1027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3BE8104-9318-DB41-8E63-0A8CD965AA2E}"/>
                </a:ext>
              </a:extLst>
            </p:cNvPr>
            <p:cNvSpPr/>
            <p:nvPr/>
          </p:nvSpPr>
          <p:spPr>
            <a:xfrm>
              <a:off x="4574404" y="4462636"/>
              <a:ext cx="1512168" cy="335387"/>
            </a:xfrm>
            <a:prstGeom prst="rect">
              <a:avLst/>
            </a:prstGeom>
            <a:ln>
              <a:solidFill>
                <a:srgbClr val="BE3A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Large heap</a:t>
              </a:r>
              <a:endParaRPr kumimoji="1" lang="zh-CN" altLang="en-US" b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9FF1895-80EC-9542-B389-706D28D2264D}"/>
                </a:ext>
              </a:extLst>
            </p:cNvPr>
            <p:cNvSpPr/>
            <p:nvPr/>
          </p:nvSpPr>
          <p:spPr>
            <a:xfrm>
              <a:off x="4574404" y="5198892"/>
              <a:ext cx="1512168" cy="33538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Other data</a:t>
              </a:r>
              <a:endParaRPr kumimoji="1" lang="zh-CN" altLang="en-US" b="1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6500825-0AA6-D448-B47B-62A875A93B1D}"/>
                </a:ext>
              </a:extLst>
            </p:cNvPr>
            <p:cNvSpPr/>
            <p:nvPr/>
          </p:nvSpPr>
          <p:spPr>
            <a:xfrm>
              <a:off x="6950668" y="4462635"/>
              <a:ext cx="1873748" cy="335387"/>
            </a:xfrm>
            <a:prstGeom prst="rect">
              <a:avLst/>
            </a:prstGeom>
            <a:ln>
              <a:solidFill>
                <a:srgbClr val="BE3A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NVM</a:t>
              </a:r>
              <a:endParaRPr kumimoji="1" lang="zh-CN" altLang="en-US" b="1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04E7266-1213-8F49-89FB-4401FD9DDBEE}"/>
                </a:ext>
              </a:extLst>
            </p:cNvPr>
            <p:cNvSpPr/>
            <p:nvPr/>
          </p:nvSpPr>
          <p:spPr>
            <a:xfrm>
              <a:off x="6968416" y="5198892"/>
              <a:ext cx="1296144" cy="33538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DRAM</a:t>
              </a:r>
              <a:endParaRPr kumimoji="1" lang="zh-CN" altLang="en-US" b="1" dirty="0"/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9B7FDCB4-E5A2-4F4F-AB82-B785C7FEABC6}"/>
                </a:ext>
              </a:extLst>
            </p:cNvPr>
            <p:cNvCxnSpPr>
              <a:cxnSpLocks/>
              <a:stCxn id="2064" idx="3"/>
              <a:endCxn id="14" idx="1"/>
            </p:cNvCxnSpPr>
            <p:nvPr/>
          </p:nvCxnSpPr>
          <p:spPr>
            <a:xfrm flipV="1">
              <a:off x="3843629" y="4630330"/>
              <a:ext cx="730775" cy="2649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71C5ED86-4D37-D347-A768-59CA6B108D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3629" y="5105137"/>
              <a:ext cx="730775" cy="3038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617F9B88-4110-BA48-AF73-93CAC4A2A811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6086572" y="5366586"/>
              <a:ext cx="8818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419EE1AA-E515-BE4C-BA7B-0BAAAD3C6EE6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6086572" y="4630329"/>
              <a:ext cx="86409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30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FD2CA-C9FE-5A4D-B1F9-76CA13D7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NVM is Not Perfect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FE1DB-999F-AB4B-9A24-61F5C49F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Prior work has uncovered performance problems of NVM compared with normal DRAM</a:t>
            </a:r>
            <a:r>
              <a:rPr kumimoji="1" lang="en-US" altLang="zh-CN" baseline="30000" dirty="0"/>
              <a:t>[1]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Larger access latency</a:t>
            </a:r>
          </a:p>
          <a:p>
            <a:pPr lvl="1"/>
            <a:r>
              <a:rPr kumimoji="1" lang="en-US" altLang="zh-CN" dirty="0"/>
              <a:t>Smaller bandwidth</a:t>
            </a:r>
          </a:p>
          <a:p>
            <a:pPr lvl="1"/>
            <a:r>
              <a:rPr kumimoji="1" lang="en-US" altLang="zh-CN" dirty="0"/>
              <a:t>Asymmetric bandwidth -&gt; sensitive to workload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A1E500F-9DB5-204E-8676-4BB8BDE4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66289"/>
              </p:ext>
            </p:extLst>
          </p:nvPr>
        </p:nvGraphicFramePr>
        <p:xfrm>
          <a:off x="1299580" y="3779996"/>
          <a:ext cx="75608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25111362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0214969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04889650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99431766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495276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Rand. read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Seq. read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Max read bandwidth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Max write bandwidth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0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NVM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~300ns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~170ns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39GB/s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14GB/s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2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DRAM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~100ns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~80ns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~120GB/s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~80GB/s</a:t>
                      </a:r>
                      <a:endParaRPr lang="zh-CN" altLang="en-US" sz="18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1766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40625376-9ACB-854F-AD9F-A2F209D4EAD1}"/>
              </a:ext>
            </a:extLst>
          </p:cNvPr>
          <p:cNvSpPr/>
          <p:nvPr/>
        </p:nvSpPr>
        <p:spPr>
          <a:xfrm>
            <a:off x="5800080" y="3696619"/>
            <a:ext cx="3060340" cy="15485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A585DC-E2ED-0244-801F-FF5068135C34}"/>
              </a:ext>
            </a:extLst>
          </p:cNvPr>
          <p:cNvSpPr/>
          <p:nvPr/>
        </p:nvSpPr>
        <p:spPr>
          <a:xfrm>
            <a:off x="2728760" y="3696619"/>
            <a:ext cx="3143328" cy="15485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A75266C-E42E-0C48-A192-3B174071C5E0}"/>
              </a:ext>
            </a:extLst>
          </p:cNvPr>
          <p:cNvGrpSpPr/>
          <p:nvPr/>
        </p:nvGrpSpPr>
        <p:grpSpPr>
          <a:xfrm>
            <a:off x="7672288" y="1613872"/>
            <a:ext cx="2151852" cy="1714410"/>
            <a:chOff x="7566552" y="3878813"/>
            <a:chExt cx="2151852" cy="1714410"/>
          </a:xfrm>
        </p:grpSpPr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BC988394-314C-674A-A6CD-C62038E02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6745" y="4238091"/>
              <a:ext cx="0" cy="11396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5320ED22-C3EF-0748-AB43-F0089BCC1335}"/>
                </a:ext>
              </a:extLst>
            </p:cNvPr>
            <p:cNvCxnSpPr>
              <a:cxnSpLocks/>
            </p:cNvCxnSpPr>
            <p:nvPr/>
          </p:nvCxnSpPr>
          <p:spPr>
            <a:xfrm>
              <a:off x="7846745" y="5377780"/>
              <a:ext cx="12961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D4A41953-6174-EC42-BC3F-1FC03C7A87E5}"/>
                </a:ext>
              </a:extLst>
            </p:cNvPr>
            <p:cNvSpPr/>
            <p:nvPr/>
          </p:nvSpPr>
          <p:spPr>
            <a:xfrm rot="9755281">
              <a:off x="8017184" y="3878813"/>
              <a:ext cx="1701220" cy="1399647"/>
            </a:xfrm>
            <a:prstGeom prst="arc">
              <a:avLst>
                <a:gd name="adj1" fmla="val 17752202"/>
                <a:gd name="adj2" fmla="val 367153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2545912-4CD2-CE4F-802D-B911ABC0E3D4}"/>
                </a:ext>
              </a:extLst>
            </p:cNvPr>
            <p:cNvSpPr txBox="1"/>
            <p:nvPr/>
          </p:nvSpPr>
          <p:spPr>
            <a:xfrm>
              <a:off x="8071457" y="5377779"/>
              <a:ext cx="7457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b="1" dirty="0">
                  <a:latin typeface="+mn-ea"/>
                </a:rPr>
                <a:t>Write ratio</a:t>
              </a:r>
              <a:endParaRPr kumimoji="1" lang="zh-CN" altLang="en-US" sz="800" b="1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FAB0B2-B843-4F4C-B615-FF6D4C9495A8}"/>
                </a:ext>
              </a:extLst>
            </p:cNvPr>
            <p:cNvSpPr txBox="1"/>
            <p:nvPr/>
          </p:nvSpPr>
          <p:spPr>
            <a:xfrm rot="10800000">
              <a:off x="7566552" y="4530256"/>
              <a:ext cx="323165" cy="7207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900" b="1" dirty="0">
                  <a:latin typeface="+mn-ea"/>
                </a:rPr>
                <a:t>Bandwidth</a:t>
              </a:r>
              <a:endParaRPr kumimoji="1" lang="zh-CN" altLang="en-US" sz="900" b="1" dirty="0">
                <a:latin typeface="+mn-ea"/>
              </a:endParaRPr>
            </a:p>
          </p:txBody>
        </p:sp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E34CCF2-3DA7-C94B-A4ED-47C36150D3F6}"/>
              </a:ext>
            </a:extLst>
          </p:cNvPr>
          <p:cNvCxnSpPr/>
          <p:nvPr/>
        </p:nvCxnSpPr>
        <p:spPr>
          <a:xfrm flipV="1">
            <a:off x="7600280" y="3219319"/>
            <a:ext cx="504056" cy="5606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644E730-CD66-AB46-B224-1D74A9D8C5F3}"/>
              </a:ext>
            </a:extLst>
          </p:cNvPr>
          <p:cNvSpPr txBox="1"/>
          <p:nvPr/>
        </p:nvSpPr>
        <p:spPr>
          <a:xfrm>
            <a:off x="111448" y="5437761"/>
            <a:ext cx="6601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[1] </a:t>
            </a:r>
            <a:r>
              <a:rPr lang="en" altLang="zh-CN" sz="1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Izraelevitz</a:t>
            </a:r>
            <a:r>
              <a:rPr lang="en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et al. Basic Performance Measurements of the Intel Optane DC Persistent Memory Module.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7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B2212-8F6E-A343-B4D1-5F75A206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300" dirty="0"/>
              <a:t>Performance Analysis for </a:t>
            </a:r>
            <a:r>
              <a:rPr kumimoji="1" lang="en-US" altLang="zh-CN" sz="3300" dirty="0" err="1"/>
              <a:t>Java@NVM</a:t>
            </a:r>
            <a:endParaRPr kumimoji="1" lang="zh-CN" altLang="en-US" sz="3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A80A5-6C3F-A141-9445-38A575834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Evaluation setup</a:t>
            </a:r>
          </a:p>
          <a:p>
            <a:pPr lvl="1"/>
            <a:r>
              <a:rPr kumimoji="1" lang="en-US" altLang="zh-CN" dirty="0"/>
              <a:t>Intel Xeon Gold 6238R CPU (28 physical cores, SMT enabled)</a:t>
            </a:r>
          </a:p>
          <a:p>
            <a:pPr lvl="1"/>
            <a:r>
              <a:rPr kumimoji="1" lang="en-US" altLang="zh-CN" dirty="0"/>
              <a:t>6 Intel Optane DC PMs (128GB * 6)</a:t>
            </a:r>
          </a:p>
          <a:p>
            <a:pPr lvl="1"/>
            <a:r>
              <a:rPr kumimoji="1" lang="en-US" altLang="zh-CN" dirty="0"/>
              <a:t>Benchmark: six applications from Renaissance</a:t>
            </a:r>
            <a:r>
              <a:rPr kumimoji="1" lang="en-US" altLang="zh-CN" baseline="30000" dirty="0"/>
              <a:t>[1]</a:t>
            </a:r>
            <a:r>
              <a:rPr kumimoji="1" lang="en-US" altLang="zh-CN" dirty="0"/>
              <a:t> and Spark</a:t>
            </a:r>
          </a:p>
          <a:p>
            <a:pPr lvl="1"/>
            <a:r>
              <a:rPr kumimoji="1" lang="en-US" altLang="zh-CN" dirty="0"/>
              <a:t>Breaking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APP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</a:p>
          <a:p>
            <a:r>
              <a:rPr kumimoji="1" lang="en-US" altLang="zh-CN" b="1" dirty="0">
                <a:solidFill>
                  <a:srgbClr val="BD3247"/>
                </a:solidFill>
              </a:rPr>
              <a:t>GC</a:t>
            </a:r>
            <a:r>
              <a:rPr kumimoji="1" lang="zh-CN" altLang="en-US" b="1" dirty="0">
                <a:solidFill>
                  <a:srgbClr val="BD3247"/>
                </a:solidFill>
              </a:rPr>
              <a:t> </a:t>
            </a:r>
            <a:r>
              <a:rPr kumimoji="1" lang="en-US" altLang="zh-CN" b="1" dirty="0">
                <a:solidFill>
                  <a:srgbClr val="BD3247"/>
                </a:solidFill>
              </a:rPr>
              <a:t>time is</a:t>
            </a:r>
            <a:r>
              <a:rPr kumimoji="1" lang="zh-CN" altLang="en-US" b="1" dirty="0">
                <a:solidFill>
                  <a:srgbClr val="BD3247"/>
                </a:solidFill>
              </a:rPr>
              <a:t> </a:t>
            </a:r>
            <a:r>
              <a:rPr kumimoji="1" lang="en-US" altLang="zh-CN" b="1" dirty="0">
                <a:solidFill>
                  <a:srgbClr val="BD3247"/>
                </a:solidFill>
              </a:rPr>
              <a:t>severely affected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Slowdown: 2.02-8.25x (access latency: 2-3x)</a:t>
            </a:r>
          </a:p>
          <a:p>
            <a:pPr marL="507995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E365ED-547D-2047-9BED-D851416B2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92" y="3547677"/>
            <a:ext cx="3240360" cy="2167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38E996-C020-6B4D-AD66-72D251A47BF2}"/>
              </a:ext>
            </a:extLst>
          </p:cNvPr>
          <p:cNvSpPr txBox="1"/>
          <p:nvPr/>
        </p:nvSpPr>
        <p:spPr>
          <a:xfrm>
            <a:off x="111448" y="5437761"/>
            <a:ext cx="6240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[1] </a:t>
            </a:r>
            <a:r>
              <a:rPr lang="en" altLang="zh-CN" sz="1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Prokopec</a:t>
            </a:r>
            <a:r>
              <a:rPr lang="en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et al. Renaissance: Benchmarking suite for parallel applications on the </a:t>
            </a:r>
            <a:r>
              <a:rPr lang="en" altLang="zh-CN" sz="1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jvm</a:t>
            </a:r>
            <a:r>
              <a:rPr lang="en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(PLDI19).</a:t>
            </a:r>
            <a:endParaRPr kumimoji="1"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93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942DC-3695-A84A-845C-B7DEBE6A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Background: Copy-based GC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2CC0A-435C-CF4A-B3BC-7CF2046C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Many modern collectors in managed languages are copy-based</a:t>
            </a:r>
          </a:p>
          <a:p>
            <a:pPr lvl="1"/>
            <a:r>
              <a:rPr kumimoji="1" lang="en-US" altLang="zh-CN" dirty="0"/>
              <a:t>E.g., G1/PS in OpenJDK, mark-compact in CLR</a:t>
            </a:r>
          </a:p>
          <a:p>
            <a:pPr lvl="1"/>
            <a:r>
              <a:rPr kumimoji="1" lang="en-US" altLang="zh-CN" dirty="0"/>
              <a:t>Copy-based GC collects the heap by moving live objects together</a:t>
            </a:r>
          </a:p>
          <a:p>
            <a:pPr lvl="1"/>
            <a:r>
              <a:rPr kumimoji="1" lang="en-US" altLang="zh-CN" dirty="0"/>
              <a:t>Large bandwidth consumption due to object copying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180AD0-0D6F-0643-81AA-225609027163}"/>
              </a:ext>
            </a:extLst>
          </p:cNvPr>
          <p:cNvSpPr/>
          <p:nvPr/>
        </p:nvSpPr>
        <p:spPr>
          <a:xfrm>
            <a:off x="1407592" y="4513684"/>
            <a:ext cx="316835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08B321-D8B2-D047-9399-950F71518050}"/>
              </a:ext>
            </a:extLst>
          </p:cNvPr>
          <p:cNvSpPr/>
          <p:nvPr/>
        </p:nvSpPr>
        <p:spPr>
          <a:xfrm>
            <a:off x="1767632" y="4513684"/>
            <a:ext cx="144016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A232AB-D256-DF49-9C7D-DB06A8C38829}"/>
              </a:ext>
            </a:extLst>
          </p:cNvPr>
          <p:cNvSpPr/>
          <p:nvPr/>
        </p:nvSpPr>
        <p:spPr>
          <a:xfrm>
            <a:off x="2343696" y="4513684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979F29-66F2-9446-9D56-E704A0724C99}"/>
              </a:ext>
            </a:extLst>
          </p:cNvPr>
          <p:cNvSpPr/>
          <p:nvPr/>
        </p:nvSpPr>
        <p:spPr>
          <a:xfrm>
            <a:off x="2847244" y="4513684"/>
            <a:ext cx="18002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6DA160-A780-BE4C-B9D7-FD3F1CDDC9CB}"/>
              </a:ext>
            </a:extLst>
          </p:cNvPr>
          <p:cNvSpPr/>
          <p:nvPr/>
        </p:nvSpPr>
        <p:spPr>
          <a:xfrm>
            <a:off x="3208046" y="4513684"/>
            <a:ext cx="503802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B0D4A9-2F29-1E41-9117-81A2A9693E8A}"/>
              </a:ext>
            </a:extLst>
          </p:cNvPr>
          <p:cNvSpPr/>
          <p:nvPr/>
        </p:nvSpPr>
        <p:spPr>
          <a:xfrm>
            <a:off x="3891995" y="4516680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41BA4E-1619-E240-B298-D52F1635DC1E}"/>
              </a:ext>
            </a:extLst>
          </p:cNvPr>
          <p:cNvSpPr/>
          <p:nvPr/>
        </p:nvSpPr>
        <p:spPr>
          <a:xfrm>
            <a:off x="5764203" y="4513684"/>
            <a:ext cx="316835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CF9353-40A5-2E49-9E6A-718B8FA53B26}"/>
              </a:ext>
            </a:extLst>
          </p:cNvPr>
          <p:cNvSpPr/>
          <p:nvPr/>
        </p:nvSpPr>
        <p:spPr>
          <a:xfrm>
            <a:off x="5764202" y="4513684"/>
            <a:ext cx="1576389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2E13368-A852-994C-9BA8-27CE15936572}"/>
              </a:ext>
            </a:extLst>
          </p:cNvPr>
          <p:cNvCxnSpPr>
            <a:cxnSpLocks/>
          </p:cNvCxnSpPr>
          <p:nvPr/>
        </p:nvCxnSpPr>
        <p:spPr>
          <a:xfrm>
            <a:off x="4791968" y="4691925"/>
            <a:ext cx="7920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99B3667-A8D7-8040-A753-15032AF69028}"/>
              </a:ext>
            </a:extLst>
          </p:cNvPr>
          <p:cNvSpPr txBox="1"/>
          <p:nvPr/>
        </p:nvSpPr>
        <p:spPr>
          <a:xfrm>
            <a:off x="4922554" y="43318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BD324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GC</a:t>
            </a:r>
            <a:endParaRPr kumimoji="1" lang="zh-CN" altLang="en-US" b="1" dirty="0">
              <a:solidFill>
                <a:srgbClr val="BD324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12DCC4-4C72-FF47-A983-E065BEA8BD9E}"/>
              </a:ext>
            </a:extLst>
          </p:cNvPr>
          <p:cNvSpPr txBox="1"/>
          <p:nvPr/>
        </p:nvSpPr>
        <p:spPr>
          <a:xfrm>
            <a:off x="2584491" y="4020729"/>
            <a:ext cx="973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i="1" dirty="0">
                <a:latin typeface="+mn-ea"/>
              </a:rPr>
              <a:t>Live object</a:t>
            </a:r>
            <a:endParaRPr kumimoji="1" lang="zh-CN" altLang="en-US" sz="1200" i="1" dirty="0">
              <a:latin typeface="+mn-ea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4F9925-E352-0045-8E5A-E1F8D47EF1D9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39640" y="4273088"/>
            <a:ext cx="1007604" cy="24059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0842F-CC35-BD41-AC0E-CB058833E377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2523716" y="4297728"/>
            <a:ext cx="547768" cy="2159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D17E8CB-C65E-FF41-8703-4D06F92C010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937254" y="4309491"/>
            <a:ext cx="134230" cy="2041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5E8DA0AF-2928-194E-93D5-FD2CEE1C72B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190729" y="4302315"/>
            <a:ext cx="269218" cy="21136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BCD4A8B6-8818-7944-B794-92EE22C2A2A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78405" y="4292143"/>
            <a:ext cx="693610" cy="2245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5369C5FF-1D0C-DA4D-8D44-2B81F0E32D5D}"/>
              </a:ext>
            </a:extLst>
          </p:cNvPr>
          <p:cNvSpPr/>
          <p:nvPr/>
        </p:nvSpPr>
        <p:spPr>
          <a:xfrm rot="5400000">
            <a:off x="8062743" y="3586292"/>
            <a:ext cx="155448" cy="158417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621F28-2125-9A47-B658-882E6EA9AAB9}"/>
              </a:ext>
            </a:extLst>
          </p:cNvPr>
          <p:cNvSpPr txBox="1"/>
          <p:nvPr/>
        </p:nvSpPr>
        <p:spPr>
          <a:xfrm>
            <a:off x="7662387" y="4005853"/>
            <a:ext cx="927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free space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73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942DC-3695-A84A-845C-B7DEBE6A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The Culprit for GC Slowdown: Bandwidth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2CC0A-435C-CF4A-B3BC-7CF2046C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bandwidth reaches NVM limit during GC (page-rank)</a:t>
            </a:r>
          </a:p>
          <a:p>
            <a:pPr lvl="1"/>
            <a:r>
              <a:rPr kumimoji="1" lang="en-US" altLang="zh-CN" dirty="0"/>
              <a:t>For DRAM: Bandwidth increases during GC</a:t>
            </a:r>
          </a:p>
          <a:p>
            <a:pPr lvl="1"/>
            <a:r>
              <a:rPr kumimoji="1" lang="en-US" altLang="zh-CN" dirty="0"/>
              <a:t>For NVM: Bandwidth drops during GC for the same workload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640992-F280-2745-97EF-733D5FF8D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3297434"/>
            <a:ext cx="3581400" cy="23876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43125C9-DED6-D74B-ACD7-8E2ACD70E85E}"/>
              </a:ext>
            </a:extLst>
          </p:cNvPr>
          <p:cNvSpPr txBox="1"/>
          <p:nvPr/>
        </p:nvSpPr>
        <p:spPr>
          <a:xfrm>
            <a:off x="2682527" y="2857500"/>
            <a:ext cx="9573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rgbClr val="BD3247"/>
                </a:solidFill>
                <a:latin typeface="Candara" panose="020E0502030303020204" pitchFamily="34" charset="0"/>
              </a:rPr>
              <a:t>DRAM</a:t>
            </a:r>
            <a:endParaRPr kumimoji="1" lang="zh-CN" altLang="en-US" sz="2200" b="1" dirty="0">
              <a:solidFill>
                <a:srgbClr val="BD3247"/>
              </a:solidFill>
              <a:latin typeface="Candara" panose="020E0502030303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EDCB542-0E22-7341-9F64-2A5451C13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0" y="3297434"/>
            <a:ext cx="3581400" cy="23876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4F8DE1A-BD57-1343-AD85-E93190153455}"/>
              </a:ext>
            </a:extLst>
          </p:cNvPr>
          <p:cNvSpPr txBox="1"/>
          <p:nvPr/>
        </p:nvSpPr>
        <p:spPr>
          <a:xfrm>
            <a:off x="7312248" y="2866547"/>
            <a:ext cx="777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rgbClr val="BD3247"/>
                </a:solidFill>
                <a:latin typeface="Candara" panose="020E0502030303020204" pitchFamily="34" charset="0"/>
              </a:rPr>
              <a:t>NVM</a:t>
            </a:r>
            <a:endParaRPr kumimoji="1" lang="zh-CN" altLang="en-US" sz="2200" b="1" dirty="0">
              <a:solidFill>
                <a:srgbClr val="BD3247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4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942DC-3695-A84A-845C-B7DEBE6A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Bandwidth and GC Scalability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2CC0A-435C-CF4A-B3BC-7CF2046C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NVM bandwidth also affects GC scalability (still page-rank)</a:t>
            </a:r>
          </a:p>
          <a:p>
            <a:pPr lvl="1"/>
            <a:r>
              <a:rPr kumimoji="1" lang="en-US" altLang="zh-CN" dirty="0"/>
              <a:t>DRAM: GC bandwidth continuously increases -&gt; scale to </a:t>
            </a:r>
            <a:r>
              <a:rPr kumimoji="1" lang="en-US" altLang="zh-CN" b="1" dirty="0"/>
              <a:t>64</a:t>
            </a:r>
            <a:r>
              <a:rPr kumimoji="1" lang="en-US" altLang="zh-CN" dirty="0"/>
              <a:t> cores</a:t>
            </a:r>
          </a:p>
          <a:p>
            <a:pPr lvl="1"/>
            <a:r>
              <a:rPr kumimoji="1" lang="en-US" altLang="zh-CN" dirty="0"/>
              <a:t>NVM: GC bandwidth reaches its limit -&gt; scale to </a:t>
            </a:r>
            <a:r>
              <a:rPr kumimoji="1" lang="en-US" altLang="zh-CN" b="1" dirty="0"/>
              <a:t>8</a:t>
            </a:r>
            <a:r>
              <a:rPr kumimoji="1" lang="en-US" altLang="zh-CN" dirty="0"/>
              <a:t> cores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4646C3-029A-B54D-AC68-9FDBD9481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16" y="3186154"/>
            <a:ext cx="3873501" cy="25908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9248D1-5B10-B941-AAEC-4541B3C4DC7B}"/>
              </a:ext>
            </a:extLst>
          </p:cNvPr>
          <p:cNvSpPr txBox="1"/>
          <p:nvPr/>
        </p:nvSpPr>
        <p:spPr>
          <a:xfrm>
            <a:off x="2517902" y="2786653"/>
            <a:ext cx="9573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rgbClr val="BD3247"/>
                </a:solidFill>
                <a:latin typeface="Candara" panose="020E0502030303020204" pitchFamily="34" charset="0"/>
              </a:rPr>
              <a:t>DRAM</a:t>
            </a:r>
            <a:endParaRPr kumimoji="1" lang="zh-CN" altLang="en-US" sz="2200" b="1" dirty="0">
              <a:solidFill>
                <a:srgbClr val="BD3247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037A26-F634-244E-985C-98B9AA9F0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32" y="3186155"/>
            <a:ext cx="3873500" cy="2590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98C812E-47A8-344A-9BBF-4F5DC7C76059}"/>
              </a:ext>
            </a:extLst>
          </p:cNvPr>
          <p:cNvSpPr txBox="1"/>
          <p:nvPr/>
        </p:nvSpPr>
        <p:spPr>
          <a:xfrm>
            <a:off x="7045796" y="2786477"/>
            <a:ext cx="777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rgbClr val="BD3247"/>
                </a:solidFill>
                <a:latin typeface="Candara" panose="020E0502030303020204" pitchFamily="34" charset="0"/>
              </a:rPr>
              <a:t>NVM</a:t>
            </a:r>
            <a:endParaRPr kumimoji="1" lang="zh-CN" altLang="en-US" sz="2200" b="1" dirty="0">
              <a:solidFill>
                <a:srgbClr val="BD3247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1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C5B0C-C1F1-FF4C-8AFB-A2C38F67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400" dirty="0"/>
              <a:t>Bandwidth For Other Applications</a:t>
            </a:r>
            <a:endParaRPr kumimoji="1" lang="zh-CN" altLang="en-US" sz="3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2A9B2-69D7-374D-AC44-40710293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Other applications show different memory behaviors (</a:t>
            </a:r>
            <a:r>
              <a:rPr kumimoji="1" lang="en-US" altLang="zh-CN" dirty="0" err="1"/>
              <a:t>als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Bandwidth is not saturated during application execution</a:t>
            </a:r>
          </a:p>
          <a:p>
            <a:pPr lvl="1"/>
            <a:r>
              <a:rPr kumimoji="1" lang="en-US" altLang="zh-CN" dirty="0"/>
              <a:t>The application time barely changes when moving to NVM (10%)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8DD1BB-A32E-274F-9905-AF577E30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F2C9CD-0F14-E74D-B857-CE6088E0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82" y="3086099"/>
            <a:ext cx="3873500" cy="2590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FE7B9E-96FF-7540-A226-E3F2E53A6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4" y="3086099"/>
            <a:ext cx="3873500" cy="2590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D968CD-B903-6F4D-8B74-124B447076E0}"/>
              </a:ext>
            </a:extLst>
          </p:cNvPr>
          <p:cNvSpPr txBox="1"/>
          <p:nvPr/>
        </p:nvSpPr>
        <p:spPr>
          <a:xfrm>
            <a:off x="2707100" y="2785493"/>
            <a:ext cx="9573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dirty="0">
                <a:solidFill>
                  <a:srgbClr val="BD3247"/>
                </a:solidFill>
                <a:latin typeface="Candara" panose="020E0502030303020204" pitchFamily="34" charset="0"/>
              </a:rPr>
              <a:t>DRAM</a:t>
            </a:r>
            <a:endParaRPr kumimoji="1" lang="zh-CN" altLang="en-US" sz="2200" b="1" dirty="0">
              <a:solidFill>
                <a:srgbClr val="BD3247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F1321B-A2CE-D040-A8F8-4ADE122AFD50}"/>
              </a:ext>
            </a:extLst>
          </p:cNvPr>
          <p:cNvSpPr txBox="1"/>
          <p:nvPr/>
        </p:nvSpPr>
        <p:spPr>
          <a:xfrm>
            <a:off x="7083162" y="2785492"/>
            <a:ext cx="777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BD3247"/>
                </a:solidFill>
                <a:latin typeface="Candara" panose="020E0502030303020204" pitchFamily="34" charset="0"/>
              </a:rPr>
              <a:t>NVM</a:t>
            </a:r>
            <a:endParaRPr kumimoji="1" lang="zh-CN" altLang="en-US" sz="2200" b="1" dirty="0">
              <a:solidFill>
                <a:srgbClr val="BD3247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8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34734</TotalTime>
  <Words>1361</Words>
  <Application>Microsoft Macintosh PowerPoint</Application>
  <PresentationFormat>自定义</PresentationFormat>
  <Paragraphs>347</Paragraphs>
  <Slides>27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DengXian</vt:lpstr>
      <vt:lpstr>Microsoft YaHei</vt:lpstr>
      <vt:lpstr>Microsoft YaHei</vt:lpstr>
      <vt:lpstr>Arial</vt:lpstr>
      <vt:lpstr>Calibri</vt:lpstr>
      <vt:lpstr>Candara</vt:lpstr>
      <vt:lpstr>Office 主题​​</vt:lpstr>
      <vt:lpstr>Bridging the Performance Gap for Copy-based Garbage Collectors  atop Non-Volatile Memory</vt:lpstr>
      <vt:lpstr>NVM: More than Non-Volatile</vt:lpstr>
      <vt:lpstr>Using NVM in Managed Languages </vt:lpstr>
      <vt:lpstr>NVM is Not Perfect</vt:lpstr>
      <vt:lpstr>Performance Analysis for Java@NVM</vt:lpstr>
      <vt:lpstr>Background: Copy-based GC</vt:lpstr>
      <vt:lpstr>The Culprit for GC Slowdown: Bandwidth</vt:lpstr>
      <vt:lpstr>Bandwidth and GC Scalability</vt:lpstr>
      <vt:lpstr>Bandwidth For Other Applications</vt:lpstr>
      <vt:lpstr>Diving Into Details: The Copy-based GC Algorithm</vt:lpstr>
      <vt:lpstr>Diving Into Details: The Copy-based GC Algorithm</vt:lpstr>
      <vt:lpstr>Diving Into Details: The Copy-based GC Algorithm</vt:lpstr>
      <vt:lpstr>Diving Into Details: The Copy-based GC Algorithm</vt:lpstr>
      <vt:lpstr>Diving Into Details: The Copy-based GC Algorithm</vt:lpstr>
      <vt:lpstr>Design 1: Separating Data Update</vt:lpstr>
      <vt:lpstr>Design 1: Separating Data Update</vt:lpstr>
      <vt:lpstr>Design 1: Separating Data Update</vt:lpstr>
      <vt:lpstr>Design 2: Reducing Header Update </vt:lpstr>
      <vt:lpstr>Design 2: Reducing Header Update</vt:lpstr>
      <vt:lpstr>Controlling DRAM Consumption</vt:lpstr>
      <vt:lpstr>More in Our Paper</vt:lpstr>
      <vt:lpstr>Evaluation</vt:lpstr>
      <vt:lpstr>Evaluation Setup</vt:lpstr>
      <vt:lpstr>GC Improvement</vt:lpstr>
      <vt:lpstr>Bandwidth Improvement</vt:lpstr>
      <vt:lpstr>Scalability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wu mingyu</cp:lastModifiedBy>
  <cp:revision>1585</cp:revision>
  <cp:lastPrinted>2016-06-13T07:55:34Z</cp:lastPrinted>
  <dcterms:created xsi:type="dcterms:W3CDTF">2017-11-24T09:35:45Z</dcterms:created>
  <dcterms:modified xsi:type="dcterms:W3CDTF">2021-04-19T10:11:34Z</dcterms:modified>
</cp:coreProperties>
</file>