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1810" r:id="rId4"/>
    <p:sldId id="1823" r:id="rId5"/>
    <p:sldId id="1821" r:id="rId6"/>
    <p:sldId id="1811" r:id="rId7"/>
    <p:sldId id="1826" r:id="rId8"/>
    <p:sldId id="1814" r:id="rId9"/>
    <p:sldId id="1827" r:id="rId10"/>
    <p:sldId id="1819" r:id="rId11"/>
    <p:sldId id="1825" r:id="rId12"/>
    <p:sldId id="1815" r:id="rId13"/>
    <p:sldId id="1816" r:id="rId14"/>
    <p:sldId id="18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67343" autoAdjust="0"/>
  </p:normalViewPr>
  <p:slideViewPr>
    <p:cSldViewPr snapToGrid="0">
      <p:cViewPr varScale="1">
        <p:scale>
          <a:sx n="113" d="100"/>
          <a:sy n="113" d="100"/>
        </p:scale>
        <p:origin x="1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g\Desktop\EuroSys%202021%20-%20Final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g\AppData\Local\Temp\Temp1_EuroSys%202021%20-%20Final.zip\EuroSys%202021%20-%20Final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92271363624903"/>
          <c:y val="7.4273685332480646E-2"/>
          <c:w val="0.73520769082093129"/>
          <c:h val="0.76996235365500498"/>
        </c:manualLayout>
      </c:layout>
      <c:barChart>
        <c:barDir val="col"/>
        <c:grouping val="clustered"/>
        <c:varyColors val="0"/>
        <c:ser>
          <c:idx val="0"/>
          <c:order val="0"/>
          <c:tx>
            <c:v>Simple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Sheet7!$A$23:$A$26</c:f>
              <c:strCache>
                <c:ptCount val="4"/>
                <c:pt idx="0">
                  <c:v>VM1</c:v>
                </c:pt>
                <c:pt idx="1">
                  <c:v>VM2</c:v>
                </c:pt>
                <c:pt idx="2">
                  <c:v>VM3</c:v>
                </c:pt>
                <c:pt idx="3">
                  <c:v>VM4</c:v>
                </c:pt>
              </c:strCache>
            </c:strRef>
          </c:cat>
          <c:val>
            <c:numRef>
              <c:f>Sheet7!$B$23:$B$26</c:f>
              <c:numCache>
                <c:formatCode>General</c:formatCode>
                <c:ptCount val="4"/>
                <c:pt idx="0">
                  <c:v>4000</c:v>
                </c:pt>
                <c:pt idx="1">
                  <c:v>4200</c:v>
                </c:pt>
                <c:pt idx="2">
                  <c:v>4000</c:v>
                </c:pt>
                <c:pt idx="3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4-4BEA-B3DD-AC757FA58217}"/>
            </c:ext>
          </c:extLst>
        </c:ser>
        <c:ser>
          <c:idx val="1"/>
          <c:order val="1"/>
          <c:tx>
            <c:v>Optimized</c:v>
          </c:tx>
          <c:spPr>
            <a:pattFill prst="ltVert">
              <a:fgClr>
                <a:srgbClr val="C00000"/>
              </a:fgClr>
              <a:bgClr>
                <a:schemeClr val="bg1">
                  <a:lumMod val="65000"/>
                </a:schemeClr>
              </a:bgClr>
            </a:pattFill>
            <a:ln>
              <a:noFill/>
            </a:ln>
            <a:effectLst/>
          </c:spPr>
          <c:invertIfNegative val="0"/>
          <c:cat>
            <c:strRef>
              <c:f>Sheet7!$A$23:$A$26</c:f>
              <c:strCache>
                <c:ptCount val="4"/>
                <c:pt idx="0">
                  <c:v>VM1</c:v>
                </c:pt>
                <c:pt idx="1">
                  <c:v>VM2</c:v>
                </c:pt>
                <c:pt idx="2">
                  <c:v>VM3</c:v>
                </c:pt>
                <c:pt idx="3">
                  <c:v>VM4</c:v>
                </c:pt>
              </c:strCache>
            </c:strRef>
          </c:cat>
          <c:val>
            <c:numRef>
              <c:f>Sheet7!$C$23:$C$26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4-4BEA-B3DD-AC757FA58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3237024"/>
        <c:axId val="1173239936"/>
      </c:barChart>
      <c:catAx>
        <c:axId val="117323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239936"/>
        <c:crosses val="autoZero"/>
        <c:auto val="1"/>
        <c:lblAlgn val="ctr"/>
        <c:lblOffset val="100"/>
        <c:noMultiLvlLbl val="0"/>
      </c:catAx>
      <c:valAx>
        <c:axId val="11732399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Blackout  in seconds</a:t>
                </a:r>
                <a:r>
                  <a:rPr lang="en-US" sz="2400" b="1" baseline="0"/>
                  <a:t> </a:t>
                </a:r>
                <a:endParaRPr lang="en-US" sz="2400" b="1"/>
              </a:p>
            </c:rich>
          </c:tx>
          <c:layout>
            <c:manualLayout>
              <c:xMode val="edge"/>
              <c:yMode val="edge"/>
              <c:x val="1.9210245464247599E-2"/>
              <c:y val="0.100620268350869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23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566567786283922"/>
          <c:y val="6.1224264655184314E-3"/>
          <c:w val="0.58828309481592278"/>
          <c:h val="0.17514568997614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45523911965646"/>
          <c:y val="7.4016112569262174E-2"/>
          <c:w val="0.77478919990924289"/>
          <c:h val="0.672665500145815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Sheet5!$B$42</c:f>
              <c:strCache>
                <c:ptCount val="1"/>
                <c:pt idx="0">
                  <c:v>Rebootful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Sheet5!$A$43:$A$50</c:f>
              <c:numCache>
                <c:formatCode>General</c:formatCode>
                <c:ptCount val="8"/>
                <c:pt idx="0">
                  <c:v>5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99</c:v>
                </c:pt>
              </c:numCache>
            </c:numRef>
          </c:xVal>
          <c:yVal>
            <c:numRef>
              <c:f>Sheet5!$B$43:$B$50</c:f>
              <c:numCache>
                <c:formatCode>General</c:formatCode>
                <c:ptCount val="8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16.5</c:v>
                </c:pt>
                <c:pt idx="5">
                  <c:v>17</c:v>
                </c:pt>
                <c:pt idx="6">
                  <c:v>17.5</c:v>
                </c:pt>
                <c:pt idx="7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84-4FB6-8C3F-367180E63B0E}"/>
            </c:ext>
          </c:extLst>
        </c:ser>
        <c:ser>
          <c:idx val="1"/>
          <c:order val="1"/>
          <c:tx>
            <c:strRef>
              <c:f>Sheet5!$C$42</c:f>
              <c:strCache>
                <c:ptCount val="1"/>
                <c:pt idx="0">
                  <c:v>Rebootless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Sheet5!$A$43:$A$50</c:f>
              <c:numCache>
                <c:formatCode>General</c:formatCode>
                <c:ptCount val="8"/>
                <c:pt idx="0">
                  <c:v>5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99</c:v>
                </c:pt>
              </c:numCache>
            </c:numRef>
          </c:xVal>
          <c:yVal>
            <c:numRef>
              <c:f>Sheet5!$C$43:$C$50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5.7</c:v>
                </c:pt>
                <c:pt idx="4">
                  <c:v>6.2</c:v>
                </c:pt>
                <c:pt idx="5">
                  <c:v>6.8</c:v>
                </c:pt>
                <c:pt idx="6">
                  <c:v>7</c:v>
                </c:pt>
                <c:pt idx="7">
                  <c:v>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84-4FB6-8C3F-367180E63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176175"/>
        <c:axId val="1489209439"/>
      </c:scatterChart>
      <c:valAx>
        <c:axId val="978176175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VM Percentile</a:t>
                </a:r>
              </a:p>
            </c:rich>
          </c:tx>
          <c:layout>
            <c:manualLayout>
              <c:xMode val="edge"/>
              <c:yMode val="edge"/>
              <c:x val="0.42791097987751525"/>
              <c:y val="0.875115558471857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209439"/>
        <c:crosses val="autoZero"/>
        <c:crossBetween val="midCat"/>
        <c:majorUnit val="20"/>
      </c:valAx>
      <c:valAx>
        <c:axId val="148920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Blackout</a:t>
                </a:r>
                <a:r>
                  <a:rPr lang="en-US" sz="2400" b="1" baseline="0"/>
                  <a:t> in seconds</a:t>
                </a:r>
                <a:endParaRPr lang="en-US" sz="2400" b="1"/>
              </a:p>
            </c:rich>
          </c:tx>
          <c:layout>
            <c:manualLayout>
              <c:xMode val="edge"/>
              <c:yMode val="edge"/>
              <c:x val="4.2689434364994666E-3"/>
              <c:y val="7.562381442799866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761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551111804093795"/>
          <c:y val="7.687072808974918E-2"/>
          <c:w val="0.40530895217606877"/>
          <c:h val="0.224005990026891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52BF6-5508-4789-AA82-F3766B547EE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F65A1-F4C2-4B51-B3C0-A07453CA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5/11/2021 2:59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6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8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F65A1-F4C2-4B51-B3C0-A07453CAB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307B-F255-43F2-BE25-C743F296B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CD7B3-711C-44AF-899E-E7E904593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252D-F621-4A57-BA9F-529D61F0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863B-9B63-42C1-8488-DF7917C9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B194-BA1D-4E68-AF44-3FF2B5F0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AB2A-1BB1-4EC3-8BFA-0F0F2FF6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8CF23-6DFF-46A2-8763-88E10E2F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3F80-C47A-43B4-B0F7-E8CC361C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6B1C-31C6-44A3-B987-B9DAABD2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E7CE-D494-450B-9A7B-8BAF5AE3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3FBB6-B7EA-4551-B8CD-72E1A4A6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5E6C6-E2F1-4753-A5B6-264C41839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1E40-0F1E-4BF4-9309-A32CDE02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0798-0523-49C7-92EE-7065A16C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1BD2-0A55-4A98-B8CF-84D58971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3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6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E11E-BD15-4C80-B803-B92DC123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D5E3-000B-4B68-B7B0-E72E4B6B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076C-248D-42AF-BE70-16E1A1F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177F-7C89-46C8-96AD-11CC382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5965-ECEE-4A00-93C9-9AABB5E4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8161-041B-4E21-AE26-2D329241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BEC0-F1D5-4AD1-8FFA-93E4AB669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B7CD1-4FD3-4049-A88F-A08CE3B1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10A4-4D4D-452B-AB3E-278D188A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BE08-9ACA-416B-A0FA-DC543670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1D6A-4A15-4D1A-957F-2575940E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FBAE-916D-4949-BB0C-74881ED6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0A351-054D-4064-9DD8-643DA411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986B1-4D1A-436C-BC59-B9CE8B55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1DCA-B376-4FB7-A66A-3903620D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0CD38-FD2F-453F-B3C9-FF6AE380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FDE7-E3AC-4B12-A7F2-DF7898FB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379C1-9953-43BF-84C1-201A619C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52551-7891-4F1E-9203-F79CE6F4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1AE1E-B4E0-4C2D-BAB4-DFABD1CE2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6FB7B-ED77-4882-8C85-3E5BD0DF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450AF-7DB3-46BA-A85E-A60C7A57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6F585-DB9B-45C5-AA80-CFEBC4F1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CF629-7FC6-4F8B-B2FF-004357B6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1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2913-6E3F-455E-A464-C905271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84E25-B763-4499-9857-16358866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1319E-03D8-4361-910E-9244AAB5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8FB4F-A487-4071-9F56-8DE9F90C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E4C0C-1EC4-45FF-A2B1-B6ACA6C1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B25E7-C354-4433-B889-4AC61130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C20BA-0E22-4AFB-A314-13ECBAD8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7116-A07D-45AC-BD51-2416ED13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A79E-35D5-4E0E-85F2-72AD3BF46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1A582-F650-4498-9CB4-86F12A99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5F4C-6B39-46B6-87FF-E06CF171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731C1-5AB3-4C48-BCE8-14CA4E4F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A2A98-9DB5-42EA-9C77-AE190C9E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C96-CF34-44E0-B66A-6DC7EE45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0910D-7ADD-4C44-B6FE-A3F62B850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788AE-7CAD-415D-86E6-ADDD0824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6BE5-C8B1-4BFA-A4FD-8EA83F13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2D12-5872-44B5-9B12-8347CBCD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E10A-1A3D-4B0F-90E1-FF09B5D8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F89A7-A22E-490D-B983-6A456452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8F76-EF64-434C-9E60-547BC57A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57E8-6D41-455A-942F-572FE3F1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3501-5F36-4303-86AC-012F9B43605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7DB7-F97E-4B69-A5F7-48FEF4050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C833-FD18-4594-B34F-807D4D3C7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E6E-10C2-4579-ABAA-F7F8DB9D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BD7E-E4C7-4FC5-A82E-A0D94F566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16" y="1122363"/>
            <a:ext cx="1160439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Virtual Machine Preserving Host Updates for Zero Day Patching in Public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5F42-6B5C-4D4F-B8D8-BB57FFF74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Mark Russinovich	   Naga Govindaraju	   Melur Raghuraman</a:t>
            </a:r>
          </a:p>
          <a:p>
            <a:r>
              <a:rPr lang="en-US" dirty="0"/>
              <a:t>David Hepkin		Jamie Schwartz	Arun Kishan</a:t>
            </a:r>
          </a:p>
          <a:p>
            <a:r>
              <a:rPr lang="en-US" dirty="0"/>
              <a:t>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221685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9072-CE9D-4C2E-A3E3-C2179C88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Rebootful</a:t>
            </a:r>
            <a:r>
              <a:rPr lang="en-US" dirty="0"/>
              <a:t>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0005-AA5C-49BA-85FD-F753930F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7E5F-79BE-454C-985C-19C1D7B7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9E16-05E1-4773-A831-1B7AAB22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Rebootless</a:t>
            </a:r>
            <a:r>
              <a:rPr lang="en-US" dirty="0"/>
              <a:t>: 2-3 times per year</a:t>
            </a:r>
          </a:p>
          <a:p>
            <a:r>
              <a:rPr lang="en-US" dirty="0" err="1"/>
              <a:t>Rebootful</a:t>
            </a:r>
            <a:r>
              <a:rPr lang="en-US" dirty="0"/>
              <a:t>: &lt;1 per year</a:t>
            </a:r>
          </a:p>
          <a:p>
            <a:r>
              <a:rPr lang="en-US" dirty="0"/>
              <a:t>Failure rate: ~0.1%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25AEF0-7397-4C57-971A-FEB631FF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702831"/>
              </p:ext>
            </p:extLst>
          </p:nvPr>
        </p:nvGraphicFramePr>
        <p:xfrm>
          <a:off x="5584527" y="1690688"/>
          <a:ext cx="5949950" cy="3762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390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62F5-D642-48B5-90CC-2DFBBC0E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18DB-2FF3-4459-83CB-B1646E48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primarily for updates</a:t>
            </a:r>
          </a:p>
          <a:p>
            <a:r>
              <a:rPr lang="en-US" dirty="0"/>
              <a:t>Cannot be leveraged for other data center scenarios</a:t>
            </a:r>
          </a:p>
          <a:p>
            <a:pPr lvl="1"/>
            <a:r>
              <a:rPr lang="en-US" dirty="0" err="1"/>
              <a:t>Decommisioning</a:t>
            </a:r>
            <a:r>
              <a:rPr lang="en-US" dirty="0"/>
              <a:t> of hardware</a:t>
            </a:r>
          </a:p>
          <a:p>
            <a:pPr lvl="1"/>
            <a:r>
              <a:rPr lang="en-US" dirty="0"/>
              <a:t>Dynamic load balancing for better resource utilization</a:t>
            </a:r>
          </a:p>
          <a:p>
            <a:pPr lvl="1"/>
            <a:r>
              <a:rPr lang="en-US" dirty="0"/>
              <a:t>Hardware failures</a:t>
            </a:r>
          </a:p>
          <a:p>
            <a:r>
              <a:rPr lang="en-US" dirty="0"/>
              <a:t>Few applications may not tolerate a pause</a:t>
            </a:r>
          </a:p>
          <a:p>
            <a:pPr lvl="1"/>
            <a:r>
              <a:rPr lang="en-US" dirty="0"/>
              <a:t>Scheduled events 15 minutes prior to VM-PHU</a:t>
            </a:r>
          </a:p>
          <a:p>
            <a:pPr lvl="1"/>
            <a:r>
              <a:rPr lang="en-US" dirty="0"/>
              <a:t>Opt-out to dedicated hosts</a:t>
            </a:r>
          </a:p>
        </p:txBody>
      </p:sp>
    </p:spTree>
    <p:extLst>
      <p:ext uri="{BB962C8B-B14F-4D97-AF65-F5344CB8AC3E}">
        <p14:creationId xmlns:p14="http://schemas.microsoft.com/office/powerpoint/2010/main" val="22268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62F5-D642-48B5-90CC-2DFBBC0E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18DB-2FF3-4459-83CB-B1646E48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 in-place update mechanism for Azure host OS upgrade without rebooting VMs</a:t>
            </a:r>
          </a:p>
          <a:p>
            <a:pPr lvl="1"/>
            <a:r>
              <a:rPr lang="en-US" dirty="0"/>
              <a:t>Designed to handle hardware acceleration</a:t>
            </a:r>
          </a:p>
          <a:p>
            <a:pPr lvl="1"/>
            <a:r>
              <a:rPr lang="en-US" dirty="0"/>
              <a:t>Several optimizations to improve reliability and blackout time</a:t>
            </a:r>
          </a:p>
          <a:p>
            <a:r>
              <a:rPr lang="en-US" dirty="0"/>
              <a:t>Applied in production environment on millions of servers and VMs</a:t>
            </a:r>
          </a:p>
          <a:p>
            <a:pPr lvl="1"/>
            <a:r>
              <a:rPr lang="en-US" dirty="0"/>
              <a:t>Achieved low blackout time within seconds</a:t>
            </a:r>
          </a:p>
          <a:p>
            <a:pPr lvl="1"/>
            <a:r>
              <a:rPr lang="en-US" dirty="0"/>
              <a:t>Can be deployed across the entire fleet within hours </a:t>
            </a:r>
          </a:p>
        </p:txBody>
      </p:sp>
    </p:spTree>
    <p:extLst>
      <p:ext uri="{BB962C8B-B14F-4D97-AF65-F5344CB8AC3E}">
        <p14:creationId xmlns:p14="http://schemas.microsoft.com/office/powerpoint/2010/main" val="212976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CE8-73E9-4298-ABD1-2C136BA7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7A38-7F46-4458-A296-BEB63656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MarkRuss@microsoft.com </a:t>
            </a:r>
          </a:p>
          <a:p>
            <a:r>
              <a:rPr lang="en-US" dirty="0"/>
              <a:t>NagaG@microsoft.com</a:t>
            </a:r>
          </a:p>
        </p:txBody>
      </p:sp>
    </p:spTree>
    <p:extLst>
      <p:ext uri="{BB962C8B-B14F-4D97-AF65-F5344CB8AC3E}">
        <p14:creationId xmlns:p14="http://schemas.microsoft.com/office/powerpoint/2010/main" val="7343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0074-FAE3-4ED9-8939-CA50BA11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E914-5B04-438B-9FF6-1C1C2984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 OS must be updated</a:t>
            </a:r>
          </a:p>
          <a:p>
            <a:pPr lvl="1"/>
            <a:r>
              <a:rPr lang="en-US" dirty="0"/>
              <a:t>For reliability, security and new features</a:t>
            </a:r>
          </a:p>
          <a:p>
            <a:pPr lvl="1"/>
            <a:r>
              <a:rPr lang="en-US" dirty="0"/>
              <a:t>Zero day fixes need to be deployed within hours</a:t>
            </a:r>
          </a:p>
          <a:p>
            <a:pPr lvl="1"/>
            <a:r>
              <a:rPr lang="en-US" dirty="0"/>
              <a:t>Full host OS reboots lead to major application impact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Goal: Zero-day updates for host OS of millions of servers without rebooting VMs</a:t>
            </a:r>
          </a:p>
        </p:txBody>
      </p:sp>
    </p:spTree>
    <p:extLst>
      <p:ext uri="{BB962C8B-B14F-4D97-AF65-F5344CB8AC3E}">
        <p14:creationId xmlns:p14="http://schemas.microsoft.com/office/powerpoint/2010/main" val="130968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OS updates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301524" y="3630953"/>
            <a:ext cx="2946205" cy="98666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 OS 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01524" y="4653370"/>
            <a:ext cx="2954226" cy="369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Loader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818367" y="5250695"/>
            <a:ext cx="1620021" cy="296737"/>
          </a:xfrm>
          <a:prstGeom prst="right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8413218" y="5250695"/>
            <a:ext cx="987561" cy="29673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9400778" y="5246081"/>
            <a:ext cx="1620021" cy="296737"/>
          </a:xfrm>
          <a:prstGeom prst="right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BB2967A1-44A7-44A4-B341-A9078FDF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762" y="2271569"/>
            <a:ext cx="687583" cy="129058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318D95-26C5-4471-BA72-9F79E1781199}"/>
              </a:ext>
            </a:extLst>
          </p:cNvPr>
          <p:cNvGrpSpPr/>
          <p:nvPr/>
        </p:nvGrpSpPr>
        <p:grpSpPr>
          <a:xfrm>
            <a:off x="7453505" y="2304311"/>
            <a:ext cx="622099" cy="1225096"/>
            <a:chOff x="8023119" y="300281"/>
            <a:chExt cx="634573" cy="1249662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3AB33023-FD54-4167-995E-1145F3F6E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811" y="408941"/>
              <a:ext cx="283888" cy="333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8E02459F-8412-4C0D-983B-D8DEC0E5B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0014" y="1296671"/>
              <a:ext cx="100196" cy="1530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F8BEE60-F815-489C-A2A8-BD335282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594" y="1499845"/>
              <a:ext cx="50098" cy="50098"/>
            </a:xfrm>
            <a:custGeom>
              <a:avLst/>
              <a:gdLst>
                <a:gd name="T0" fmla="*/ 18 w 18"/>
                <a:gd name="T1" fmla="*/ 18 h 18"/>
                <a:gd name="T2" fmla="*/ 0 w 18"/>
                <a:gd name="T3" fmla="*/ 18 h 18"/>
                <a:gd name="T4" fmla="*/ 0 w 18"/>
                <a:gd name="T5" fmla="*/ 6 h 18"/>
                <a:gd name="T6" fmla="*/ 6 w 18"/>
                <a:gd name="T7" fmla="*/ 6 h 18"/>
                <a:gd name="T8" fmla="*/ 6 w 18"/>
                <a:gd name="T9" fmla="*/ 0 h 18"/>
                <a:gd name="T10" fmla="*/ 18 w 18"/>
                <a:gd name="T11" fmla="*/ 0 h 18"/>
                <a:gd name="T12" fmla="*/ 18 w 1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6928225-647D-471F-9293-A27928A9D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6615" y="1516544"/>
              <a:ext cx="467580" cy="33399"/>
            </a:xfrm>
            <a:custGeom>
              <a:avLst/>
              <a:gdLst>
                <a:gd name="T0" fmla="*/ 168 w 168"/>
                <a:gd name="T1" fmla="*/ 12 h 12"/>
                <a:gd name="T2" fmla="*/ 144 w 168"/>
                <a:gd name="T3" fmla="*/ 12 h 12"/>
                <a:gd name="T4" fmla="*/ 144 w 168"/>
                <a:gd name="T5" fmla="*/ 0 h 12"/>
                <a:gd name="T6" fmla="*/ 168 w 168"/>
                <a:gd name="T7" fmla="*/ 0 h 12"/>
                <a:gd name="T8" fmla="*/ 168 w 168"/>
                <a:gd name="T9" fmla="*/ 12 h 12"/>
                <a:gd name="T10" fmla="*/ 132 w 168"/>
                <a:gd name="T11" fmla="*/ 12 h 12"/>
                <a:gd name="T12" fmla="*/ 108 w 168"/>
                <a:gd name="T13" fmla="*/ 12 h 12"/>
                <a:gd name="T14" fmla="*/ 108 w 168"/>
                <a:gd name="T15" fmla="*/ 0 h 12"/>
                <a:gd name="T16" fmla="*/ 132 w 168"/>
                <a:gd name="T17" fmla="*/ 0 h 12"/>
                <a:gd name="T18" fmla="*/ 132 w 168"/>
                <a:gd name="T19" fmla="*/ 12 h 12"/>
                <a:gd name="T20" fmla="*/ 96 w 168"/>
                <a:gd name="T21" fmla="*/ 12 h 12"/>
                <a:gd name="T22" fmla="*/ 72 w 168"/>
                <a:gd name="T23" fmla="*/ 12 h 12"/>
                <a:gd name="T24" fmla="*/ 72 w 168"/>
                <a:gd name="T25" fmla="*/ 0 h 12"/>
                <a:gd name="T26" fmla="*/ 96 w 168"/>
                <a:gd name="T27" fmla="*/ 0 h 12"/>
                <a:gd name="T28" fmla="*/ 96 w 168"/>
                <a:gd name="T29" fmla="*/ 12 h 12"/>
                <a:gd name="T30" fmla="*/ 60 w 168"/>
                <a:gd name="T31" fmla="*/ 12 h 12"/>
                <a:gd name="T32" fmla="*/ 36 w 168"/>
                <a:gd name="T33" fmla="*/ 12 h 12"/>
                <a:gd name="T34" fmla="*/ 36 w 168"/>
                <a:gd name="T35" fmla="*/ 0 h 12"/>
                <a:gd name="T36" fmla="*/ 60 w 168"/>
                <a:gd name="T37" fmla="*/ 0 h 12"/>
                <a:gd name="T38" fmla="*/ 60 w 168"/>
                <a:gd name="T39" fmla="*/ 12 h 12"/>
                <a:gd name="T40" fmla="*/ 24 w 168"/>
                <a:gd name="T41" fmla="*/ 12 h 12"/>
                <a:gd name="T42" fmla="*/ 0 w 168"/>
                <a:gd name="T43" fmla="*/ 12 h 12"/>
                <a:gd name="T44" fmla="*/ 0 w 168"/>
                <a:gd name="T45" fmla="*/ 0 h 12"/>
                <a:gd name="T46" fmla="*/ 24 w 168"/>
                <a:gd name="T47" fmla="*/ 0 h 12"/>
                <a:gd name="T48" fmla="*/ 24 w 168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"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C3F3D7D-1DA8-4928-AD26-36F2F007E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119" y="1499845"/>
              <a:ext cx="50098" cy="50098"/>
            </a:xfrm>
            <a:custGeom>
              <a:avLst/>
              <a:gdLst>
                <a:gd name="T0" fmla="*/ 18 w 18"/>
                <a:gd name="T1" fmla="*/ 18 h 18"/>
                <a:gd name="T2" fmla="*/ 0 w 18"/>
                <a:gd name="T3" fmla="*/ 18 h 18"/>
                <a:gd name="T4" fmla="*/ 0 w 18"/>
                <a:gd name="T5" fmla="*/ 0 h 18"/>
                <a:gd name="T6" fmla="*/ 12 w 18"/>
                <a:gd name="T7" fmla="*/ 0 h 18"/>
                <a:gd name="T8" fmla="*/ 12 w 18"/>
                <a:gd name="T9" fmla="*/ 6 h 18"/>
                <a:gd name="T10" fmla="*/ 18 w 18"/>
                <a:gd name="T11" fmla="*/ 6 h 18"/>
                <a:gd name="T12" fmla="*/ 18 w 1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B5C7A8D-A043-4C2A-B3BF-40EA5F170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3119" y="386559"/>
              <a:ext cx="33399" cy="1079887"/>
            </a:xfrm>
            <a:custGeom>
              <a:avLst/>
              <a:gdLst>
                <a:gd name="T0" fmla="*/ 12 w 12"/>
                <a:gd name="T1" fmla="*/ 388 h 388"/>
                <a:gd name="T2" fmla="*/ 0 w 12"/>
                <a:gd name="T3" fmla="*/ 388 h 388"/>
                <a:gd name="T4" fmla="*/ 0 w 12"/>
                <a:gd name="T5" fmla="*/ 363 h 388"/>
                <a:gd name="T6" fmla="*/ 12 w 12"/>
                <a:gd name="T7" fmla="*/ 363 h 388"/>
                <a:gd name="T8" fmla="*/ 12 w 12"/>
                <a:gd name="T9" fmla="*/ 388 h 388"/>
                <a:gd name="T10" fmla="*/ 12 w 12"/>
                <a:gd name="T11" fmla="*/ 351 h 388"/>
                <a:gd name="T12" fmla="*/ 0 w 12"/>
                <a:gd name="T13" fmla="*/ 351 h 388"/>
                <a:gd name="T14" fmla="*/ 0 w 12"/>
                <a:gd name="T15" fmla="*/ 327 h 388"/>
                <a:gd name="T16" fmla="*/ 12 w 12"/>
                <a:gd name="T17" fmla="*/ 327 h 388"/>
                <a:gd name="T18" fmla="*/ 12 w 12"/>
                <a:gd name="T19" fmla="*/ 351 h 388"/>
                <a:gd name="T20" fmla="*/ 12 w 12"/>
                <a:gd name="T21" fmla="*/ 315 h 388"/>
                <a:gd name="T22" fmla="*/ 0 w 12"/>
                <a:gd name="T23" fmla="*/ 315 h 388"/>
                <a:gd name="T24" fmla="*/ 0 w 12"/>
                <a:gd name="T25" fmla="*/ 291 h 388"/>
                <a:gd name="T26" fmla="*/ 12 w 12"/>
                <a:gd name="T27" fmla="*/ 291 h 388"/>
                <a:gd name="T28" fmla="*/ 12 w 12"/>
                <a:gd name="T29" fmla="*/ 315 h 388"/>
                <a:gd name="T30" fmla="*/ 12 w 12"/>
                <a:gd name="T31" fmla="*/ 279 h 388"/>
                <a:gd name="T32" fmla="*/ 0 w 12"/>
                <a:gd name="T33" fmla="*/ 279 h 388"/>
                <a:gd name="T34" fmla="*/ 0 w 12"/>
                <a:gd name="T35" fmla="*/ 254 h 388"/>
                <a:gd name="T36" fmla="*/ 12 w 12"/>
                <a:gd name="T37" fmla="*/ 254 h 388"/>
                <a:gd name="T38" fmla="*/ 12 w 12"/>
                <a:gd name="T39" fmla="*/ 279 h 388"/>
                <a:gd name="T40" fmla="*/ 12 w 12"/>
                <a:gd name="T41" fmla="*/ 242 h 388"/>
                <a:gd name="T42" fmla="*/ 0 w 12"/>
                <a:gd name="T43" fmla="*/ 242 h 388"/>
                <a:gd name="T44" fmla="*/ 0 w 12"/>
                <a:gd name="T45" fmla="*/ 218 h 388"/>
                <a:gd name="T46" fmla="*/ 12 w 12"/>
                <a:gd name="T47" fmla="*/ 218 h 388"/>
                <a:gd name="T48" fmla="*/ 12 w 12"/>
                <a:gd name="T49" fmla="*/ 242 h 388"/>
                <a:gd name="T50" fmla="*/ 12 w 12"/>
                <a:gd name="T51" fmla="*/ 206 h 388"/>
                <a:gd name="T52" fmla="*/ 0 w 12"/>
                <a:gd name="T53" fmla="*/ 206 h 388"/>
                <a:gd name="T54" fmla="*/ 0 w 12"/>
                <a:gd name="T55" fmla="*/ 182 h 388"/>
                <a:gd name="T56" fmla="*/ 12 w 12"/>
                <a:gd name="T57" fmla="*/ 182 h 388"/>
                <a:gd name="T58" fmla="*/ 12 w 12"/>
                <a:gd name="T59" fmla="*/ 206 h 388"/>
                <a:gd name="T60" fmla="*/ 12 w 12"/>
                <a:gd name="T61" fmla="*/ 169 h 388"/>
                <a:gd name="T62" fmla="*/ 0 w 12"/>
                <a:gd name="T63" fmla="*/ 169 h 388"/>
                <a:gd name="T64" fmla="*/ 0 w 12"/>
                <a:gd name="T65" fmla="*/ 145 h 388"/>
                <a:gd name="T66" fmla="*/ 12 w 12"/>
                <a:gd name="T67" fmla="*/ 145 h 388"/>
                <a:gd name="T68" fmla="*/ 12 w 12"/>
                <a:gd name="T69" fmla="*/ 169 h 388"/>
                <a:gd name="T70" fmla="*/ 12 w 12"/>
                <a:gd name="T71" fmla="*/ 133 h 388"/>
                <a:gd name="T72" fmla="*/ 0 w 12"/>
                <a:gd name="T73" fmla="*/ 133 h 388"/>
                <a:gd name="T74" fmla="*/ 0 w 12"/>
                <a:gd name="T75" fmla="*/ 109 h 388"/>
                <a:gd name="T76" fmla="*/ 12 w 12"/>
                <a:gd name="T77" fmla="*/ 109 h 388"/>
                <a:gd name="T78" fmla="*/ 12 w 12"/>
                <a:gd name="T79" fmla="*/ 133 h 388"/>
                <a:gd name="T80" fmla="*/ 12 w 12"/>
                <a:gd name="T81" fmla="*/ 97 h 388"/>
                <a:gd name="T82" fmla="*/ 0 w 12"/>
                <a:gd name="T83" fmla="*/ 97 h 388"/>
                <a:gd name="T84" fmla="*/ 0 w 12"/>
                <a:gd name="T85" fmla="*/ 72 h 388"/>
                <a:gd name="T86" fmla="*/ 12 w 12"/>
                <a:gd name="T87" fmla="*/ 72 h 388"/>
                <a:gd name="T88" fmla="*/ 12 w 12"/>
                <a:gd name="T89" fmla="*/ 97 h 388"/>
                <a:gd name="T90" fmla="*/ 12 w 12"/>
                <a:gd name="T91" fmla="*/ 60 h 388"/>
                <a:gd name="T92" fmla="*/ 0 w 12"/>
                <a:gd name="T93" fmla="*/ 60 h 388"/>
                <a:gd name="T94" fmla="*/ 0 w 12"/>
                <a:gd name="T95" fmla="*/ 36 h 388"/>
                <a:gd name="T96" fmla="*/ 12 w 12"/>
                <a:gd name="T97" fmla="*/ 36 h 388"/>
                <a:gd name="T98" fmla="*/ 12 w 12"/>
                <a:gd name="T99" fmla="*/ 60 h 388"/>
                <a:gd name="T100" fmla="*/ 12 w 12"/>
                <a:gd name="T101" fmla="*/ 24 h 388"/>
                <a:gd name="T102" fmla="*/ 0 w 12"/>
                <a:gd name="T103" fmla="*/ 24 h 388"/>
                <a:gd name="T104" fmla="*/ 0 w 12"/>
                <a:gd name="T105" fmla="*/ 0 h 388"/>
                <a:gd name="T106" fmla="*/ 12 w 12"/>
                <a:gd name="T107" fmla="*/ 0 h 388"/>
                <a:gd name="T108" fmla="*/ 12 w 12"/>
                <a:gd name="T109" fmla="*/ 2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" h="388">
                  <a:moveTo>
                    <a:pt x="12" y="388"/>
                  </a:moveTo>
                  <a:lnTo>
                    <a:pt x="0" y="388"/>
                  </a:lnTo>
                  <a:lnTo>
                    <a:pt x="0" y="363"/>
                  </a:lnTo>
                  <a:lnTo>
                    <a:pt x="12" y="363"/>
                  </a:lnTo>
                  <a:lnTo>
                    <a:pt x="12" y="388"/>
                  </a:lnTo>
                  <a:close/>
                  <a:moveTo>
                    <a:pt x="12" y="351"/>
                  </a:moveTo>
                  <a:lnTo>
                    <a:pt x="0" y="351"/>
                  </a:lnTo>
                  <a:lnTo>
                    <a:pt x="0" y="327"/>
                  </a:lnTo>
                  <a:lnTo>
                    <a:pt x="12" y="327"/>
                  </a:lnTo>
                  <a:lnTo>
                    <a:pt x="12" y="351"/>
                  </a:lnTo>
                  <a:close/>
                  <a:moveTo>
                    <a:pt x="12" y="315"/>
                  </a:moveTo>
                  <a:lnTo>
                    <a:pt x="0" y="315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315"/>
                  </a:lnTo>
                  <a:close/>
                  <a:moveTo>
                    <a:pt x="12" y="279"/>
                  </a:moveTo>
                  <a:lnTo>
                    <a:pt x="0" y="279"/>
                  </a:lnTo>
                  <a:lnTo>
                    <a:pt x="0" y="254"/>
                  </a:lnTo>
                  <a:lnTo>
                    <a:pt x="12" y="254"/>
                  </a:lnTo>
                  <a:lnTo>
                    <a:pt x="12" y="279"/>
                  </a:lnTo>
                  <a:close/>
                  <a:moveTo>
                    <a:pt x="12" y="242"/>
                  </a:moveTo>
                  <a:lnTo>
                    <a:pt x="0" y="242"/>
                  </a:lnTo>
                  <a:lnTo>
                    <a:pt x="0" y="218"/>
                  </a:lnTo>
                  <a:lnTo>
                    <a:pt x="12" y="218"/>
                  </a:lnTo>
                  <a:lnTo>
                    <a:pt x="12" y="242"/>
                  </a:lnTo>
                  <a:close/>
                  <a:moveTo>
                    <a:pt x="12" y="206"/>
                  </a:moveTo>
                  <a:lnTo>
                    <a:pt x="0" y="206"/>
                  </a:lnTo>
                  <a:lnTo>
                    <a:pt x="0" y="182"/>
                  </a:lnTo>
                  <a:lnTo>
                    <a:pt x="12" y="182"/>
                  </a:lnTo>
                  <a:lnTo>
                    <a:pt x="12" y="206"/>
                  </a:lnTo>
                  <a:close/>
                  <a:moveTo>
                    <a:pt x="12" y="169"/>
                  </a:moveTo>
                  <a:lnTo>
                    <a:pt x="0" y="169"/>
                  </a:lnTo>
                  <a:lnTo>
                    <a:pt x="0" y="145"/>
                  </a:lnTo>
                  <a:lnTo>
                    <a:pt x="12" y="145"/>
                  </a:lnTo>
                  <a:lnTo>
                    <a:pt x="12" y="169"/>
                  </a:lnTo>
                  <a:close/>
                  <a:moveTo>
                    <a:pt x="12" y="133"/>
                  </a:moveTo>
                  <a:lnTo>
                    <a:pt x="0" y="133"/>
                  </a:lnTo>
                  <a:lnTo>
                    <a:pt x="0" y="109"/>
                  </a:lnTo>
                  <a:lnTo>
                    <a:pt x="12" y="109"/>
                  </a:lnTo>
                  <a:lnTo>
                    <a:pt x="12" y="133"/>
                  </a:lnTo>
                  <a:close/>
                  <a:moveTo>
                    <a:pt x="12" y="97"/>
                  </a:moveTo>
                  <a:lnTo>
                    <a:pt x="0" y="97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12" y="97"/>
                  </a:lnTo>
                  <a:close/>
                  <a:moveTo>
                    <a:pt x="12" y="60"/>
                  </a:moveTo>
                  <a:lnTo>
                    <a:pt x="0" y="6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60"/>
                  </a:lnTo>
                  <a:close/>
                  <a:moveTo>
                    <a:pt x="12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806FA8C-5E25-47A2-88C3-57DF4B56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119" y="300281"/>
              <a:ext cx="50098" cy="52880"/>
            </a:xfrm>
            <a:custGeom>
              <a:avLst/>
              <a:gdLst>
                <a:gd name="T0" fmla="*/ 12 w 18"/>
                <a:gd name="T1" fmla="*/ 19 h 19"/>
                <a:gd name="T2" fmla="*/ 0 w 18"/>
                <a:gd name="T3" fmla="*/ 19 h 19"/>
                <a:gd name="T4" fmla="*/ 0 w 18"/>
                <a:gd name="T5" fmla="*/ 0 h 19"/>
                <a:gd name="T6" fmla="*/ 18 w 18"/>
                <a:gd name="T7" fmla="*/ 0 h 19"/>
                <a:gd name="T8" fmla="*/ 18 w 18"/>
                <a:gd name="T9" fmla="*/ 12 h 19"/>
                <a:gd name="T10" fmla="*/ 12 w 18"/>
                <a:gd name="T11" fmla="*/ 12 h 19"/>
                <a:gd name="T12" fmla="*/ 12 w 1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2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2CB00B1-21DC-4DD8-9C0D-6FC5D3682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6615" y="300281"/>
              <a:ext cx="467580" cy="33399"/>
            </a:xfrm>
            <a:custGeom>
              <a:avLst/>
              <a:gdLst>
                <a:gd name="T0" fmla="*/ 168 w 168"/>
                <a:gd name="T1" fmla="*/ 12 h 12"/>
                <a:gd name="T2" fmla="*/ 144 w 168"/>
                <a:gd name="T3" fmla="*/ 12 h 12"/>
                <a:gd name="T4" fmla="*/ 144 w 168"/>
                <a:gd name="T5" fmla="*/ 0 h 12"/>
                <a:gd name="T6" fmla="*/ 168 w 168"/>
                <a:gd name="T7" fmla="*/ 0 h 12"/>
                <a:gd name="T8" fmla="*/ 168 w 168"/>
                <a:gd name="T9" fmla="*/ 12 h 12"/>
                <a:gd name="T10" fmla="*/ 132 w 168"/>
                <a:gd name="T11" fmla="*/ 12 h 12"/>
                <a:gd name="T12" fmla="*/ 108 w 168"/>
                <a:gd name="T13" fmla="*/ 12 h 12"/>
                <a:gd name="T14" fmla="*/ 108 w 168"/>
                <a:gd name="T15" fmla="*/ 0 h 12"/>
                <a:gd name="T16" fmla="*/ 132 w 168"/>
                <a:gd name="T17" fmla="*/ 0 h 12"/>
                <a:gd name="T18" fmla="*/ 132 w 168"/>
                <a:gd name="T19" fmla="*/ 12 h 12"/>
                <a:gd name="T20" fmla="*/ 96 w 168"/>
                <a:gd name="T21" fmla="*/ 12 h 12"/>
                <a:gd name="T22" fmla="*/ 72 w 168"/>
                <a:gd name="T23" fmla="*/ 12 h 12"/>
                <a:gd name="T24" fmla="*/ 72 w 168"/>
                <a:gd name="T25" fmla="*/ 0 h 12"/>
                <a:gd name="T26" fmla="*/ 96 w 168"/>
                <a:gd name="T27" fmla="*/ 0 h 12"/>
                <a:gd name="T28" fmla="*/ 96 w 168"/>
                <a:gd name="T29" fmla="*/ 12 h 12"/>
                <a:gd name="T30" fmla="*/ 60 w 168"/>
                <a:gd name="T31" fmla="*/ 12 h 12"/>
                <a:gd name="T32" fmla="*/ 36 w 168"/>
                <a:gd name="T33" fmla="*/ 12 h 12"/>
                <a:gd name="T34" fmla="*/ 36 w 168"/>
                <a:gd name="T35" fmla="*/ 0 h 12"/>
                <a:gd name="T36" fmla="*/ 60 w 168"/>
                <a:gd name="T37" fmla="*/ 0 h 12"/>
                <a:gd name="T38" fmla="*/ 60 w 168"/>
                <a:gd name="T39" fmla="*/ 12 h 12"/>
                <a:gd name="T40" fmla="*/ 24 w 168"/>
                <a:gd name="T41" fmla="*/ 12 h 12"/>
                <a:gd name="T42" fmla="*/ 0 w 168"/>
                <a:gd name="T43" fmla="*/ 12 h 12"/>
                <a:gd name="T44" fmla="*/ 0 w 168"/>
                <a:gd name="T45" fmla="*/ 0 h 12"/>
                <a:gd name="T46" fmla="*/ 24 w 168"/>
                <a:gd name="T47" fmla="*/ 0 h 12"/>
                <a:gd name="T48" fmla="*/ 24 w 168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"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16A15D53-591A-43A5-9ED9-138867F35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594" y="300281"/>
              <a:ext cx="50098" cy="52880"/>
            </a:xfrm>
            <a:custGeom>
              <a:avLst/>
              <a:gdLst>
                <a:gd name="T0" fmla="*/ 18 w 18"/>
                <a:gd name="T1" fmla="*/ 19 h 19"/>
                <a:gd name="T2" fmla="*/ 6 w 18"/>
                <a:gd name="T3" fmla="*/ 19 h 19"/>
                <a:gd name="T4" fmla="*/ 6 w 18"/>
                <a:gd name="T5" fmla="*/ 12 h 19"/>
                <a:gd name="T6" fmla="*/ 0 w 18"/>
                <a:gd name="T7" fmla="*/ 12 h 19"/>
                <a:gd name="T8" fmla="*/ 0 w 18"/>
                <a:gd name="T9" fmla="*/ 0 h 19"/>
                <a:gd name="T10" fmla="*/ 18 w 18"/>
                <a:gd name="T11" fmla="*/ 0 h 19"/>
                <a:gd name="T12" fmla="*/ 18 w 1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6" y="19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34999AE-CC6D-4897-94E0-87BC42964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293" y="386559"/>
              <a:ext cx="33399" cy="1079887"/>
            </a:xfrm>
            <a:custGeom>
              <a:avLst/>
              <a:gdLst>
                <a:gd name="T0" fmla="*/ 12 w 12"/>
                <a:gd name="T1" fmla="*/ 388 h 388"/>
                <a:gd name="T2" fmla="*/ 0 w 12"/>
                <a:gd name="T3" fmla="*/ 388 h 388"/>
                <a:gd name="T4" fmla="*/ 0 w 12"/>
                <a:gd name="T5" fmla="*/ 363 h 388"/>
                <a:gd name="T6" fmla="*/ 12 w 12"/>
                <a:gd name="T7" fmla="*/ 363 h 388"/>
                <a:gd name="T8" fmla="*/ 12 w 12"/>
                <a:gd name="T9" fmla="*/ 388 h 388"/>
                <a:gd name="T10" fmla="*/ 12 w 12"/>
                <a:gd name="T11" fmla="*/ 351 h 388"/>
                <a:gd name="T12" fmla="*/ 0 w 12"/>
                <a:gd name="T13" fmla="*/ 351 h 388"/>
                <a:gd name="T14" fmla="*/ 0 w 12"/>
                <a:gd name="T15" fmla="*/ 327 h 388"/>
                <a:gd name="T16" fmla="*/ 12 w 12"/>
                <a:gd name="T17" fmla="*/ 327 h 388"/>
                <a:gd name="T18" fmla="*/ 12 w 12"/>
                <a:gd name="T19" fmla="*/ 351 h 388"/>
                <a:gd name="T20" fmla="*/ 12 w 12"/>
                <a:gd name="T21" fmla="*/ 315 h 388"/>
                <a:gd name="T22" fmla="*/ 0 w 12"/>
                <a:gd name="T23" fmla="*/ 315 h 388"/>
                <a:gd name="T24" fmla="*/ 0 w 12"/>
                <a:gd name="T25" fmla="*/ 291 h 388"/>
                <a:gd name="T26" fmla="*/ 12 w 12"/>
                <a:gd name="T27" fmla="*/ 291 h 388"/>
                <a:gd name="T28" fmla="*/ 12 w 12"/>
                <a:gd name="T29" fmla="*/ 315 h 388"/>
                <a:gd name="T30" fmla="*/ 12 w 12"/>
                <a:gd name="T31" fmla="*/ 279 h 388"/>
                <a:gd name="T32" fmla="*/ 0 w 12"/>
                <a:gd name="T33" fmla="*/ 279 h 388"/>
                <a:gd name="T34" fmla="*/ 0 w 12"/>
                <a:gd name="T35" fmla="*/ 254 h 388"/>
                <a:gd name="T36" fmla="*/ 12 w 12"/>
                <a:gd name="T37" fmla="*/ 254 h 388"/>
                <a:gd name="T38" fmla="*/ 12 w 12"/>
                <a:gd name="T39" fmla="*/ 279 h 388"/>
                <a:gd name="T40" fmla="*/ 12 w 12"/>
                <a:gd name="T41" fmla="*/ 242 h 388"/>
                <a:gd name="T42" fmla="*/ 0 w 12"/>
                <a:gd name="T43" fmla="*/ 242 h 388"/>
                <a:gd name="T44" fmla="*/ 0 w 12"/>
                <a:gd name="T45" fmla="*/ 218 h 388"/>
                <a:gd name="T46" fmla="*/ 12 w 12"/>
                <a:gd name="T47" fmla="*/ 218 h 388"/>
                <a:gd name="T48" fmla="*/ 12 w 12"/>
                <a:gd name="T49" fmla="*/ 242 h 388"/>
                <a:gd name="T50" fmla="*/ 12 w 12"/>
                <a:gd name="T51" fmla="*/ 206 h 388"/>
                <a:gd name="T52" fmla="*/ 0 w 12"/>
                <a:gd name="T53" fmla="*/ 206 h 388"/>
                <a:gd name="T54" fmla="*/ 0 w 12"/>
                <a:gd name="T55" fmla="*/ 182 h 388"/>
                <a:gd name="T56" fmla="*/ 12 w 12"/>
                <a:gd name="T57" fmla="*/ 182 h 388"/>
                <a:gd name="T58" fmla="*/ 12 w 12"/>
                <a:gd name="T59" fmla="*/ 206 h 388"/>
                <a:gd name="T60" fmla="*/ 12 w 12"/>
                <a:gd name="T61" fmla="*/ 169 h 388"/>
                <a:gd name="T62" fmla="*/ 0 w 12"/>
                <a:gd name="T63" fmla="*/ 169 h 388"/>
                <a:gd name="T64" fmla="*/ 0 w 12"/>
                <a:gd name="T65" fmla="*/ 145 h 388"/>
                <a:gd name="T66" fmla="*/ 12 w 12"/>
                <a:gd name="T67" fmla="*/ 145 h 388"/>
                <a:gd name="T68" fmla="*/ 12 w 12"/>
                <a:gd name="T69" fmla="*/ 169 h 388"/>
                <a:gd name="T70" fmla="*/ 12 w 12"/>
                <a:gd name="T71" fmla="*/ 133 h 388"/>
                <a:gd name="T72" fmla="*/ 0 w 12"/>
                <a:gd name="T73" fmla="*/ 133 h 388"/>
                <a:gd name="T74" fmla="*/ 0 w 12"/>
                <a:gd name="T75" fmla="*/ 109 h 388"/>
                <a:gd name="T76" fmla="*/ 12 w 12"/>
                <a:gd name="T77" fmla="*/ 109 h 388"/>
                <a:gd name="T78" fmla="*/ 12 w 12"/>
                <a:gd name="T79" fmla="*/ 133 h 388"/>
                <a:gd name="T80" fmla="*/ 12 w 12"/>
                <a:gd name="T81" fmla="*/ 97 h 388"/>
                <a:gd name="T82" fmla="*/ 0 w 12"/>
                <a:gd name="T83" fmla="*/ 97 h 388"/>
                <a:gd name="T84" fmla="*/ 0 w 12"/>
                <a:gd name="T85" fmla="*/ 72 h 388"/>
                <a:gd name="T86" fmla="*/ 12 w 12"/>
                <a:gd name="T87" fmla="*/ 72 h 388"/>
                <a:gd name="T88" fmla="*/ 12 w 12"/>
                <a:gd name="T89" fmla="*/ 97 h 388"/>
                <a:gd name="T90" fmla="*/ 12 w 12"/>
                <a:gd name="T91" fmla="*/ 60 h 388"/>
                <a:gd name="T92" fmla="*/ 0 w 12"/>
                <a:gd name="T93" fmla="*/ 60 h 388"/>
                <a:gd name="T94" fmla="*/ 0 w 12"/>
                <a:gd name="T95" fmla="*/ 36 h 388"/>
                <a:gd name="T96" fmla="*/ 12 w 12"/>
                <a:gd name="T97" fmla="*/ 36 h 388"/>
                <a:gd name="T98" fmla="*/ 12 w 12"/>
                <a:gd name="T99" fmla="*/ 60 h 388"/>
                <a:gd name="T100" fmla="*/ 12 w 12"/>
                <a:gd name="T101" fmla="*/ 24 h 388"/>
                <a:gd name="T102" fmla="*/ 0 w 12"/>
                <a:gd name="T103" fmla="*/ 24 h 388"/>
                <a:gd name="T104" fmla="*/ 0 w 12"/>
                <a:gd name="T105" fmla="*/ 0 h 388"/>
                <a:gd name="T106" fmla="*/ 12 w 12"/>
                <a:gd name="T107" fmla="*/ 0 h 388"/>
                <a:gd name="T108" fmla="*/ 12 w 12"/>
                <a:gd name="T109" fmla="*/ 2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" h="388">
                  <a:moveTo>
                    <a:pt x="12" y="388"/>
                  </a:moveTo>
                  <a:lnTo>
                    <a:pt x="0" y="388"/>
                  </a:lnTo>
                  <a:lnTo>
                    <a:pt x="0" y="363"/>
                  </a:lnTo>
                  <a:lnTo>
                    <a:pt x="12" y="363"/>
                  </a:lnTo>
                  <a:lnTo>
                    <a:pt x="12" y="388"/>
                  </a:lnTo>
                  <a:close/>
                  <a:moveTo>
                    <a:pt x="12" y="351"/>
                  </a:moveTo>
                  <a:lnTo>
                    <a:pt x="0" y="351"/>
                  </a:lnTo>
                  <a:lnTo>
                    <a:pt x="0" y="327"/>
                  </a:lnTo>
                  <a:lnTo>
                    <a:pt x="12" y="327"/>
                  </a:lnTo>
                  <a:lnTo>
                    <a:pt x="12" y="351"/>
                  </a:lnTo>
                  <a:close/>
                  <a:moveTo>
                    <a:pt x="12" y="315"/>
                  </a:moveTo>
                  <a:lnTo>
                    <a:pt x="0" y="315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315"/>
                  </a:lnTo>
                  <a:close/>
                  <a:moveTo>
                    <a:pt x="12" y="279"/>
                  </a:moveTo>
                  <a:lnTo>
                    <a:pt x="0" y="279"/>
                  </a:lnTo>
                  <a:lnTo>
                    <a:pt x="0" y="254"/>
                  </a:lnTo>
                  <a:lnTo>
                    <a:pt x="12" y="254"/>
                  </a:lnTo>
                  <a:lnTo>
                    <a:pt x="12" y="279"/>
                  </a:lnTo>
                  <a:close/>
                  <a:moveTo>
                    <a:pt x="12" y="242"/>
                  </a:moveTo>
                  <a:lnTo>
                    <a:pt x="0" y="242"/>
                  </a:lnTo>
                  <a:lnTo>
                    <a:pt x="0" y="218"/>
                  </a:lnTo>
                  <a:lnTo>
                    <a:pt x="12" y="218"/>
                  </a:lnTo>
                  <a:lnTo>
                    <a:pt x="12" y="242"/>
                  </a:lnTo>
                  <a:close/>
                  <a:moveTo>
                    <a:pt x="12" y="206"/>
                  </a:moveTo>
                  <a:lnTo>
                    <a:pt x="0" y="206"/>
                  </a:lnTo>
                  <a:lnTo>
                    <a:pt x="0" y="182"/>
                  </a:lnTo>
                  <a:lnTo>
                    <a:pt x="12" y="182"/>
                  </a:lnTo>
                  <a:lnTo>
                    <a:pt x="12" y="206"/>
                  </a:lnTo>
                  <a:close/>
                  <a:moveTo>
                    <a:pt x="12" y="169"/>
                  </a:moveTo>
                  <a:lnTo>
                    <a:pt x="0" y="169"/>
                  </a:lnTo>
                  <a:lnTo>
                    <a:pt x="0" y="145"/>
                  </a:lnTo>
                  <a:lnTo>
                    <a:pt x="12" y="145"/>
                  </a:lnTo>
                  <a:lnTo>
                    <a:pt x="12" y="169"/>
                  </a:lnTo>
                  <a:close/>
                  <a:moveTo>
                    <a:pt x="12" y="133"/>
                  </a:moveTo>
                  <a:lnTo>
                    <a:pt x="0" y="133"/>
                  </a:lnTo>
                  <a:lnTo>
                    <a:pt x="0" y="109"/>
                  </a:lnTo>
                  <a:lnTo>
                    <a:pt x="12" y="109"/>
                  </a:lnTo>
                  <a:lnTo>
                    <a:pt x="12" y="133"/>
                  </a:lnTo>
                  <a:close/>
                  <a:moveTo>
                    <a:pt x="12" y="97"/>
                  </a:moveTo>
                  <a:lnTo>
                    <a:pt x="0" y="97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12" y="97"/>
                  </a:lnTo>
                  <a:close/>
                  <a:moveTo>
                    <a:pt x="12" y="60"/>
                  </a:moveTo>
                  <a:lnTo>
                    <a:pt x="0" y="6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60"/>
                  </a:lnTo>
                  <a:close/>
                  <a:moveTo>
                    <a:pt x="12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8C3C26D-324B-4A39-9C69-53CE717F5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856923"/>
              <a:ext cx="567776" cy="36181"/>
            </a:xfrm>
            <a:custGeom>
              <a:avLst/>
              <a:gdLst>
                <a:gd name="T0" fmla="*/ 204 w 204"/>
                <a:gd name="T1" fmla="*/ 13 h 13"/>
                <a:gd name="T2" fmla="*/ 180 w 204"/>
                <a:gd name="T3" fmla="*/ 13 h 13"/>
                <a:gd name="T4" fmla="*/ 180 w 204"/>
                <a:gd name="T5" fmla="*/ 0 h 13"/>
                <a:gd name="T6" fmla="*/ 204 w 204"/>
                <a:gd name="T7" fmla="*/ 0 h 13"/>
                <a:gd name="T8" fmla="*/ 204 w 204"/>
                <a:gd name="T9" fmla="*/ 13 h 13"/>
                <a:gd name="T10" fmla="*/ 168 w 204"/>
                <a:gd name="T11" fmla="*/ 13 h 13"/>
                <a:gd name="T12" fmla="*/ 144 w 204"/>
                <a:gd name="T13" fmla="*/ 13 h 13"/>
                <a:gd name="T14" fmla="*/ 144 w 204"/>
                <a:gd name="T15" fmla="*/ 0 h 13"/>
                <a:gd name="T16" fmla="*/ 168 w 204"/>
                <a:gd name="T17" fmla="*/ 0 h 13"/>
                <a:gd name="T18" fmla="*/ 168 w 204"/>
                <a:gd name="T19" fmla="*/ 13 h 13"/>
                <a:gd name="T20" fmla="*/ 132 w 204"/>
                <a:gd name="T21" fmla="*/ 13 h 13"/>
                <a:gd name="T22" fmla="*/ 108 w 204"/>
                <a:gd name="T23" fmla="*/ 13 h 13"/>
                <a:gd name="T24" fmla="*/ 108 w 204"/>
                <a:gd name="T25" fmla="*/ 0 h 13"/>
                <a:gd name="T26" fmla="*/ 132 w 204"/>
                <a:gd name="T27" fmla="*/ 0 h 13"/>
                <a:gd name="T28" fmla="*/ 132 w 204"/>
                <a:gd name="T29" fmla="*/ 13 h 13"/>
                <a:gd name="T30" fmla="*/ 96 w 204"/>
                <a:gd name="T31" fmla="*/ 13 h 13"/>
                <a:gd name="T32" fmla="*/ 72 w 204"/>
                <a:gd name="T33" fmla="*/ 13 h 13"/>
                <a:gd name="T34" fmla="*/ 72 w 204"/>
                <a:gd name="T35" fmla="*/ 0 h 13"/>
                <a:gd name="T36" fmla="*/ 96 w 204"/>
                <a:gd name="T37" fmla="*/ 0 h 13"/>
                <a:gd name="T38" fmla="*/ 96 w 204"/>
                <a:gd name="T39" fmla="*/ 13 h 13"/>
                <a:gd name="T40" fmla="*/ 60 w 204"/>
                <a:gd name="T41" fmla="*/ 13 h 13"/>
                <a:gd name="T42" fmla="*/ 36 w 204"/>
                <a:gd name="T43" fmla="*/ 13 h 13"/>
                <a:gd name="T44" fmla="*/ 36 w 204"/>
                <a:gd name="T45" fmla="*/ 0 h 13"/>
                <a:gd name="T46" fmla="*/ 60 w 204"/>
                <a:gd name="T47" fmla="*/ 0 h 13"/>
                <a:gd name="T48" fmla="*/ 60 w 204"/>
                <a:gd name="T49" fmla="*/ 13 h 13"/>
                <a:gd name="T50" fmla="*/ 24 w 204"/>
                <a:gd name="T51" fmla="*/ 13 h 13"/>
                <a:gd name="T52" fmla="*/ 0 w 204"/>
                <a:gd name="T53" fmla="*/ 13 h 13"/>
                <a:gd name="T54" fmla="*/ 0 w 204"/>
                <a:gd name="T55" fmla="*/ 0 h 13"/>
                <a:gd name="T56" fmla="*/ 24 w 204"/>
                <a:gd name="T57" fmla="*/ 0 h 13"/>
                <a:gd name="T58" fmla="*/ 24 w 204"/>
                <a:gd name="T5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3">
                  <a:moveTo>
                    <a:pt x="204" y="13"/>
                  </a:moveTo>
                  <a:lnTo>
                    <a:pt x="180" y="13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3"/>
                  </a:lnTo>
                  <a:close/>
                  <a:moveTo>
                    <a:pt x="168" y="13"/>
                  </a:moveTo>
                  <a:lnTo>
                    <a:pt x="144" y="13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3"/>
                  </a:lnTo>
                  <a:close/>
                  <a:moveTo>
                    <a:pt x="132" y="13"/>
                  </a:moveTo>
                  <a:lnTo>
                    <a:pt x="108" y="13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3"/>
                  </a:lnTo>
                  <a:close/>
                  <a:moveTo>
                    <a:pt x="96" y="13"/>
                  </a:moveTo>
                  <a:lnTo>
                    <a:pt x="72" y="13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3"/>
                  </a:lnTo>
                  <a:close/>
                  <a:moveTo>
                    <a:pt x="60" y="13"/>
                  </a:moveTo>
                  <a:lnTo>
                    <a:pt x="36" y="13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3"/>
                  </a:lnTo>
                  <a:close/>
                  <a:moveTo>
                    <a:pt x="24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E35DEE-E793-4BE9-8F76-AD9AB13F8D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706630"/>
              <a:ext cx="567776" cy="33399"/>
            </a:xfrm>
            <a:custGeom>
              <a:avLst/>
              <a:gdLst>
                <a:gd name="T0" fmla="*/ 204 w 204"/>
                <a:gd name="T1" fmla="*/ 12 h 12"/>
                <a:gd name="T2" fmla="*/ 180 w 204"/>
                <a:gd name="T3" fmla="*/ 12 h 12"/>
                <a:gd name="T4" fmla="*/ 180 w 204"/>
                <a:gd name="T5" fmla="*/ 0 h 12"/>
                <a:gd name="T6" fmla="*/ 204 w 204"/>
                <a:gd name="T7" fmla="*/ 0 h 12"/>
                <a:gd name="T8" fmla="*/ 204 w 204"/>
                <a:gd name="T9" fmla="*/ 12 h 12"/>
                <a:gd name="T10" fmla="*/ 168 w 204"/>
                <a:gd name="T11" fmla="*/ 12 h 12"/>
                <a:gd name="T12" fmla="*/ 144 w 204"/>
                <a:gd name="T13" fmla="*/ 12 h 12"/>
                <a:gd name="T14" fmla="*/ 144 w 204"/>
                <a:gd name="T15" fmla="*/ 0 h 12"/>
                <a:gd name="T16" fmla="*/ 168 w 204"/>
                <a:gd name="T17" fmla="*/ 0 h 12"/>
                <a:gd name="T18" fmla="*/ 168 w 204"/>
                <a:gd name="T19" fmla="*/ 12 h 12"/>
                <a:gd name="T20" fmla="*/ 132 w 204"/>
                <a:gd name="T21" fmla="*/ 12 h 12"/>
                <a:gd name="T22" fmla="*/ 108 w 204"/>
                <a:gd name="T23" fmla="*/ 12 h 12"/>
                <a:gd name="T24" fmla="*/ 108 w 204"/>
                <a:gd name="T25" fmla="*/ 0 h 12"/>
                <a:gd name="T26" fmla="*/ 132 w 204"/>
                <a:gd name="T27" fmla="*/ 0 h 12"/>
                <a:gd name="T28" fmla="*/ 132 w 204"/>
                <a:gd name="T29" fmla="*/ 12 h 12"/>
                <a:gd name="T30" fmla="*/ 96 w 204"/>
                <a:gd name="T31" fmla="*/ 12 h 12"/>
                <a:gd name="T32" fmla="*/ 72 w 204"/>
                <a:gd name="T33" fmla="*/ 12 h 12"/>
                <a:gd name="T34" fmla="*/ 72 w 204"/>
                <a:gd name="T35" fmla="*/ 0 h 12"/>
                <a:gd name="T36" fmla="*/ 96 w 204"/>
                <a:gd name="T37" fmla="*/ 0 h 12"/>
                <a:gd name="T38" fmla="*/ 96 w 204"/>
                <a:gd name="T39" fmla="*/ 12 h 12"/>
                <a:gd name="T40" fmla="*/ 60 w 204"/>
                <a:gd name="T41" fmla="*/ 12 h 12"/>
                <a:gd name="T42" fmla="*/ 36 w 204"/>
                <a:gd name="T43" fmla="*/ 12 h 12"/>
                <a:gd name="T44" fmla="*/ 36 w 204"/>
                <a:gd name="T45" fmla="*/ 0 h 12"/>
                <a:gd name="T46" fmla="*/ 60 w 204"/>
                <a:gd name="T47" fmla="*/ 0 h 12"/>
                <a:gd name="T48" fmla="*/ 60 w 204"/>
                <a:gd name="T49" fmla="*/ 12 h 12"/>
                <a:gd name="T50" fmla="*/ 24 w 204"/>
                <a:gd name="T51" fmla="*/ 12 h 12"/>
                <a:gd name="T52" fmla="*/ 0 w 204"/>
                <a:gd name="T53" fmla="*/ 12 h 12"/>
                <a:gd name="T54" fmla="*/ 0 w 204"/>
                <a:gd name="T55" fmla="*/ 0 h 12"/>
                <a:gd name="T56" fmla="*/ 24 w 204"/>
                <a:gd name="T57" fmla="*/ 0 h 12"/>
                <a:gd name="T58" fmla="*/ 24 w 204"/>
                <a:gd name="T5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2">
                  <a:moveTo>
                    <a:pt x="204" y="12"/>
                  </a:moveTo>
                  <a:lnTo>
                    <a:pt x="180" y="12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2"/>
                  </a:lnTo>
                  <a:close/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96B33B5-6642-4EB3-BDF9-F2768A5D6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520154"/>
              <a:ext cx="567776" cy="33399"/>
            </a:xfrm>
            <a:custGeom>
              <a:avLst/>
              <a:gdLst>
                <a:gd name="T0" fmla="*/ 204 w 204"/>
                <a:gd name="T1" fmla="*/ 12 h 12"/>
                <a:gd name="T2" fmla="*/ 180 w 204"/>
                <a:gd name="T3" fmla="*/ 12 h 12"/>
                <a:gd name="T4" fmla="*/ 180 w 204"/>
                <a:gd name="T5" fmla="*/ 0 h 12"/>
                <a:gd name="T6" fmla="*/ 204 w 204"/>
                <a:gd name="T7" fmla="*/ 0 h 12"/>
                <a:gd name="T8" fmla="*/ 204 w 204"/>
                <a:gd name="T9" fmla="*/ 12 h 12"/>
                <a:gd name="T10" fmla="*/ 168 w 204"/>
                <a:gd name="T11" fmla="*/ 12 h 12"/>
                <a:gd name="T12" fmla="*/ 144 w 204"/>
                <a:gd name="T13" fmla="*/ 12 h 12"/>
                <a:gd name="T14" fmla="*/ 144 w 204"/>
                <a:gd name="T15" fmla="*/ 0 h 12"/>
                <a:gd name="T16" fmla="*/ 168 w 204"/>
                <a:gd name="T17" fmla="*/ 0 h 12"/>
                <a:gd name="T18" fmla="*/ 168 w 204"/>
                <a:gd name="T19" fmla="*/ 12 h 12"/>
                <a:gd name="T20" fmla="*/ 132 w 204"/>
                <a:gd name="T21" fmla="*/ 12 h 12"/>
                <a:gd name="T22" fmla="*/ 108 w 204"/>
                <a:gd name="T23" fmla="*/ 12 h 12"/>
                <a:gd name="T24" fmla="*/ 108 w 204"/>
                <a:gd name="T25" fmla="*/ 0 h 12"/>
                <a:gd name="T26" fmla="*/ 132 w 204"/>
                <a:gd name="T27" fmla="*/ 0 h 12"/>
                <a:gd name="T28" fmla="*/ 132 w 204"/>
                <a:gd name="T29" fmla="*/ 12 h 12"/>
                <a:gd name="T30" fmla="*/ 96 w 204"/>
                <a:gd name="T31" fmla="*/ 12 h 12"/>
                <a:gd name="T32" fmla="*/ 72 w 204"/>
                <a:gd name="T33" fmla="*/ 12 h 12"/>
                <a:gd name="T34" fmla="*/ 72 w 204"/>
                <a:gd name="T35" fmla="*/ 0 h 12"/>
                <a:gd name="T36" fmla="*/ 96 w 204"/>
                <a:gd name="T37" fmla="*/ 0 h 12"/>
                <a:gd name="T38" fmla="*/ 96 w 204"/>
                <a:gd name="T39" fmla="*/ 12 h 12"/>
                <a:gd name="T40" fmla="*/ 60 w 204"/>
                <a:gd name="T41" fmla="*/ 12 h 12"/>
                <a:gd name="T42" fmla="*/ 36 w 204"/>
                <a:gd name="T43" fmla="*/ 12 h 12"/>
                <a:gd name="T44" fmla="*/ 36 w 204"/>
                <a:gd name="T45" fmla="*/ 0 h 12"/>
                <a:gd name="T46" fmla="*/ 60 w 204"/>
                <a:gd name="T47" fmla="*/ 0 h 12"/>
                <a:gd name="T48" fmla="*/ 60 w 204"/>
                <a:gd name="T49" fmla="*/ 12 h 12"/>
                <a:gd name="T50" fmla="*/ 24 w 204"/>
                <a:gd name="T51" fmla="*/ 12 h 12"/>
                <a:gd name="T52" fmla="*/ 0 w 204"/>
                <a:gd name="T53" fmla="*/ 12 h 12"/>
                <a:gd name="T54" fmla="*/ 0 w 204"/>
                <a:gd name="T55" fmla="*/ 0 h 12"/>
                <a:gd name="T56" fmla="*/ 24 w 204"/>
                <a:gd name="T57" fmla="*/ 0 h 12"/>
                <a:gd name="T58" fmla="*/ 24 w 204"/>
                <a:gd name="T5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2">
                  <a:moveTo>
                    <a:pt x="204" y="12"/>
                  </a:moveTo>
                  <a:lnTo>
                    <a:pt x="180" y="12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2"/>
                  </a:lnTo>
                  <a:close/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9216EE-3FD0-4650-956F-25416977F78E}"/>
                </a:ext>
              </a:extLst>
            </p:cNvPr>
            <p:cNvSpPr/>
            <p:nvPr/>
          </p:nvSpPr>
          <p:spPr>
            <a:xfrm>
              <a:off x="8039604" y="912887"/>
              <a:ext cx="588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VM 1</a:t>
              </a:r>
            </a:p>
          </p:txBody>
        </p:sp>
      </p:grpSp>
      <p:sp>
        <p:nvSpPr>
          <p:cNvPr id="41" name="Rectangle 17">
            <a:extLst>
              <a:ext uri="{FF2B5EF4-FFF2-40B4-BE49-F238E27FC236}">
                <a16:creationId xmlns:a16="http://schemas.microsoft.com/office/drawing/2014/main" id="{89393268-3B53-481E-BB31-A5821E25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10" y="2271569"/>
            <a:ext cx="687583" cy="129058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7A34B4-7F37-4DC1-BA86-720F25E1AEB0}"/>
              </a:ext>
            </a:extLst>
          </p:cNvPr>
          <p:cNvGrpSpPr/>
          <p:nvPr/>
        </p:nvGrpSpPr>
        <p:grpSpPr>
          <a:xfrm>
            <a:off x="8490353" y="2304311"/>
            <a:ext cx="622099" cy="1225096"/>
            <a:chOff x="8023119" y="300281"/>
            <a:chExt cx="634573" cy="1249662"/>
          </a:xfrm>
        </p:grpSpPr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5A0FCB80-E550-444D-A23F-5B3576437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811" y="408941"/>
              <a:ext cx="283888" cy="333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92AFCDCB-E6C1-4CFC-A896-68FFC9B3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0014" y="1296671"/>
              <a:ext cx="100196" cy="1530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4B601F2C-1BBD-4334-BBAB-ECDADC17E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594" y="1499845"/>
              <a:ext cx="50098" cy="50098"/>
            </a:xfrm>
            <a:custGeom>
              <a:avLst/>
              <a:gdLst>
                <a:gd name="T0" fmla="*/ 18 w 18"/>
                <a:gd name="T1" fmla="*/ 18 h 18"/>
                <a:gd name="T2" fmla="*/ 0 w 18"/>
                <a:gd name="T3" fmla="*/ 18 h 18"/>
                <a:gd name="T4" fmla="*/ 0 w 18"/>
                <a:gd name="T5" fmla="*/ 6 h 18"/>
                <a:gd name="T6" fmla="*/ 6 w 18"/>
                <a:gd name="T7" fmla="*/ 6 h 18"/>
                <a:gd name="T8" fmla="*/ 6 w 18"/>
                <a:gd name="T9" fmla="*/ 0 h 18"/>
                <a:gd name="T10" fmla="*/ 18 w 18"/>
                <a:gd name="T11" fmla="*/ 0 h 18"/>
                <a:gd name="T12" fmla="*/ 18 w 1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415E05E4-6E0E-45C1-A4FA-5F55D3F60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6615" y="1516544"/>
              <a:ext cx="467580" cy="33399"/>
            </a:xfrm>
            <a:custGeom>
              <a:avLst/>
              <a:gdLst>
                <a:gd name="T0" fmla="*/ 168 w 168"/>
                <a:gd name="T1" fmla="*/ 12 h 12"/>
                <a:gd name="T2" fmla="*/ 144 w 168"/>
                <a:gd name="T3" fmla="*/ 12 h 12"/>
                <a:gd name="T4" fmla="*/ 144 w 168"/>
                <a:gd name="T5" fmla="*/ 0 h 12"/>
                <a:gd name="T6" fmla="*/ 168 w 168"/>
                <a:gd name="T7" fmla="*/ 0 h 12"/>
                <a:gd name="T8" fmla="*/ 168 w 168"/>
                <a:gd name="T9" fmla="*/ 12 h 12"/>
                <a:gd name="T10" fmla="*/ 132 w 168"/>
                <a:gd name="T11" fmla="*/ 12 h 12"/>
                <a:gd name="T12" fmla="*/ 108 w 168"/>
                <a:gd name="T13" fmla="*/ 12 h 12"/>
                <a:gd name="T14" fmla="*/ 108 w 168"/>
                <a:gd name="T15" fmla="*/ 0 h 12"/>
                <a:gd name="T16" fmla="*/ 132 w 168"/>
                <a:gd name="T17" fmla="*/ 0 h 12"/>
                <a:gd name="T18" fmla="*/ 132 w 168"/>
                <a:gd name="T19" fmla="*/ 12 h 12"/>
                <a:gd name="T20" fmla="*/ 96 w 168"/>
                <a:gd name="T21" fmla="*/ 12 h 12"/>
                <a:gd name="T22" fmla="*/ 72 w 168"/>
                <a:gd name="T23" fmla="*/ 12 h 12"/>
                <a:gd name="T24" fmla="*/ 72 w 168"/>
                <a:gd name="T25" fmla="*/ 0 h 12"/>
                <a:gd name="T26" fmla="*/ 96 w 168"/>
                <a:gd name="T27" fmla="*/ 0 h 12"/>
                <a:gd name="T28" fmla="*/ 96 w 168"/>
                <a:gd name="T29" fmla="*/ 12 h 12"/>
                <a:gd name="T30" fmla="*/ 60 w 168"/>
                <a:gd name="T31" fmla="*/ 12 h 12"/>
                <a:gd name="T32" fmla="*/ 36 w 168"/>
                <a:gd name="T33" fmla="*/ 12 h 12"/>
                <a:gd name="T34" fmla="*/ 36 w 168"/>
                <a:gd name="T35" fmla="*/ 0 h 12"/>
                <a:gd name="T36" fmla="*/ 60 w 168"/>
                <a:gd name="T37" fmla="*/ 0 h 12"/>
                <a:gd name="T38" fmla="*/ 60 w 168"/>
                <a:gd name="T39" fmla="*/ 12 h 12"/>
                <a:gd name="T40" fmla="*/ 24 w 168"/>
                <a:gd name="T41" fmla="*/ 12 h 12"/>
                <a:gd name="T42" fmla="*/ 0 w 168"/>
                <a:gd name="T43" fmla="*/ 12 h 12"/>
                <a:gd name="T44" fmla="*/ 0 w 168"/>
                <a:gd name="T45" fmla="*/ 0 h 12"/>
                <a:gd name="T46" fmla="*/ 24 w 168"/>
                <a:gd name="T47" fmla="*/ 0 h 12"/>
                <a:gd name="T48" fmla="*/ 24 w 168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"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9783DB1F-7FF2-42A9-8155-7034CA138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119" y="1499845"/>
              <a:ext cx="50098" cy="50098"/>
            </a:xfrm>
            <a:custGeom>
              <a:avLst/>
              <a:gdLst>
                <a:gd name="T0" fmla="*/ 18 w 18"/>
                <a:gd name="T1" fmla="*/ 18 h 18"/>
                <a:gd name="T2" fmla="*/ 0 w 18"/>
                <a:gd name="T3" fmla="*/ 18 h 18"/>
                <a:gd name="T4" fmla="*/ 0 w 18"/>
                <a:gd name="T5" fmla="*/ 0 h 18"/>
                <a:gd name="T6" fmla="*/ 12 w 18"/>
                <a:gd name="T7" fmla="*/ 0 h 18"/>
                <a:gd name="T8" fmla="*/ 12 w 18"/>
                <a:gd name="T9" fmla="*/ 6 h 18"/>
                <a:gd name="T10" fmla="*/ 18 w 18"/>
                <a:gd name="T11" fmla="*/ 6 h 18"/>
                <a:gd name="T12" fmla="*/ 18 w 1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9A5A0E36-B682-41BB-A296-E7429B73A8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3119" y="386559"/>
              <a:ext cx="33399" cy="1079887"/>
            </a:xfrm>
            <a:custGeom>
              <a:avLst/>
              <a:gdLst>
                <a:gd name="T0" fmla="*/ 12 w 12"/>
                <a:gd name="T1" fmla="*/ 388 h 388"/>
                <a:gd name="T2" fmla="*/ 0 w 12"/>
                <a:gd name="T3" fmla="*/ 388 h 388"/>
                <a:gd name="T4" fmla="*/ 0 w 12"/>
                <a:gd name="T5" fmla="*/ 363 h 388"/>
                <a:gd name="T6" fmla="*/ 12 w 12"/>
                <a:gd name="T7" fmla="*/ 363 h 388"/>
                <a:gd name="T8" fmla="*/ 12 w 12"/>
                <a:gd name="T9" fmla="*/ 388 h 388"/>
                <a:gd name="T10" fmla="*/ 12 w 12"/>
                <a:gd name="T11" fmla="*/ 351 h 388"/>
                <a:gd name="T12" fmla="*/ 0 w 12"/>
                <a:gd name="T13" fmla="*/ 351 h 388"/>
                <a:gd name="T14" fmla="*/ 0 w 12"/>
                <a:gd name="T15" fmla="*/ 327 h 388"/>
                <a:gd name="T16" fmla="*/ 12 w 12"/>
                <a:gd name="T17" fmla="*/ 327 h 388"/>
                <a:gd name="T18" fmla="*/ 12 w 12"/>
                <a:gd name="T19" fmla="*/ 351 h 388"/>
                <a:gd name="T20" fmla="*/ 12 w 12"/>
                <a:gd name="T21" fmla="*/ 315 h 388"/>
                <a:gd name="T22" fmla="*/ 0 w 12"/>
                <a:gd name="T23" fmla="*/ 315 h 388"/>
                <a:gd name="T24" fmla="*/ 0 w 12"/>
                <a:gd name="T25" fmla="*/ 291 h 388"/>
                <a:gd name="T26" fmla="*/ 12 w 12"/>
                <a:gd name="T27" fmla="*/ 291 h 388"/>
                <a:gd name="T28" fmla="*/ 12 w 12"/>
                <a:gd name="T29" fmla="*/ 315 h 388"/>
                <a:gd name="T30" fmla="*/ 12 w 12"/>
                <a:gd name="T31" fmla="*/ 279 h 388"/>
                <a:gd name="T32" fmla="*/ 0 w 12"/>
                <a:gd name="T33" fmla="*/ 279 h 388"/>
                <a:gd name="T34" fmla="*/ 0 w 12"/>
                <a:gd name="T35" fmla="*/ 254 h 388"/>
                <a:gd name="T36" fmla="*/ 12 w 12"/>
                <a:gd name="T37" fmla="*/ 254 h 388"/>
                <a:gd name="T38" fmla="*/ 12 w 12"/>
                <a:gd name="T39" fmla="*/ 279 h 388"/>
                <a:gd name="T40" fmla="*/ 12 w 12"/>
                <a:gd name="T41" fmla="*/ 242 h 388"/>
                <a:gd name="T42" fmla="*/ 0 w 12"/>
                <a:gd name="T43" fmla="*/ 242 h 388"/>
                <a:gd name="T44" fmla="*/ 0 w 12"/>
                <a:gd name="T45" fmla="*/ 218 h 388"/>
                <a:gd name="T46" fmla="*/ 12 w 12"/>
                <a:gd name="T47" fmla="*/ 218 h 388"/>
                <a:gd name="T48" fmla="*/ 12 w 12"/>
                <a:gd name="T49" fmla="*/ 242 h 388"/>
                <a:gd name="T50" fmla="*/ 12 w 12"/>
                <a:gd name="T51" fmla="*/ 206 h 388"/>
                <a:gd name="T52" fmla="*/ 0 w 12"/>
                <a:gd name="T53" fmla="*/ 206 h 388"/>
                <a:gd name="T54" fmla="*/ 0 w 12"/>
                <a:gd name="T55" fmla="*/ 182 h 388"/>
                <a:gd name="T56" fmla="*/ 12 w 12"/>
                <a:gd name="T57" fmla="*/ 182 h 388"/>
                <a:gd name="T58" fmla="*/ 12 w 12"/>
                <a:gd name="T59" fmla="*/ 206 h 388"/>
                <a:gd name="T60" fmla="*/ 12 w 12"/>
                <a:gd name="T61" fmla="*/ 169 h 388"/>
                <a:gd name="T62" fmla="*/ 0 w 12"/>
                <a:gd name="T63" fmla="*/ 169 h 388"/>
                <a:gd name="T64" fmla="*/ 0 w 12"/>
                <a:gd name="T65" fmla="*/ 145 h 388"/>
                <a:gd name="T66" fmla="*/ 12 w 12"/>
                <a:gd name="T67" fmla="*/ 145 h 388"/>
                <a:gd name="T68" fmla="*/ 12 w 12"/>
                <a:gd name="T69" fmla="*/ 169 h 388"/>
                <a:gd name="T70" fmla="*/ 12 w 12"/>
                <a:gd name="T71" fmla="*/ 133 h 388"/>
                <a:gd name="T72" fmla="*/ 0 w 12"/>
                <a:gd name="T73" fmla="*/ 133 h 388"/>
                <a:gd name="T74" fmla="*/ 0 w 12"/>
                <a:gd name="T75" fmla="*/ 109 h 388"/>
                <a:gd name="T76" fmla="*/ 12 w 12"/>
                <a:gd name="T77" fmla="*/ 109 h 388"/>
                <a:gd name="T78" fmla="*/ 12 w 12"/>
                <a:gd name="T79" fmla="*/ 133 h 388"/>
                <a:gd name="T80" fmla="*/ 12 w 12"/>
                <a:gd name="T81" fmla="*/ 97 h 388"/>
                <a:gd name="T82" fmla="*/ 0 w 12"/>
                <a:gd name="T83" fmla="*/ 97 h 388"/>
                <a:gd name="T84" fmla="*/ 0 w 12"/>
                <a:gd name="T85" fmla="*/ 72 h 388"/>
                <a:gd name="T86" fmla="*/ 12 w 12"/>
                <a:gd name="T87" fmla="*/ 72 h 388"/>
                <a:gd name="T88" fmla="*/ 12 w 12"/>
                <a:gd name="T89" fmla="*/ 97 h 388"/>
                <a:gd name="T90" fmla="*/ 12 w 12"/>
                <a:gd name="T91" fmla="*/ 60 h 388"/>
                <a:gd name="T92" fmla="*/ 0 w 12"/>
                <a:gd name="T93" fmla="*/ 60 h 388"/>
                <a:gd name="T94" fmla="*/ 0 w 12"/>
                <a:gd name="T95" fmla="*/ 36 h 388"/>
                <a:gd name="T96" fmla="*/ 12 w 12"/>
                <a:gd name="T97" fmla="*/ 36 h 388"/>
                <a:gd name="T98" fmla="*/ 12 w 12"/>
                <a:gd name="T99" fmla="*/ 60 h 388"/>
                <a:gd name="T100" fmla="*/ 12 w 12"/>
                <a:gd name="T101" fmla="*/ 24 h 388"/>
                <a:gd name="T102" fmla="*/ 0 w 12"/>
                <a:gd name="T103" fmla="*/ 24 h 388"/>
                <a:gd name="T104" fmla="*/ 0 w 12"/>
                <a:gd name="T105" fmla="*/ 0 h 388"/>
                <a:gd name="T106" fmla="*/ 12 w 12"/>
                <a:gd name="T107" fmla="*/ 0 h 388"/>
                <a:gd name="T108" fmla="*/ 12 w 12"/>
                <a:gd name="T109" fmla="*/ 2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" h="388">
                  <a:moveTo>
                    <a:pt x="12" y="388"/>
                  </a:moveTo>
                  <a:lnTo>
                    <a:pt x="0" y="388"/>
                  </a:lnTo>
                  <a:lnTo>
                    <a:pt x="0" y="363"/>
                  </a:lnTo>
                  <a:lnTo>
                    <a:pt x="12" y="363"/>
                  </a:lnTo>
                  <a:lnTo>
                    <a:pt x="12" y="388"/>
                  </a:lnTo>
                  <a:close/>
                  <a:moveTo>
                    <a:pt x="12" y="351"/>
                  </a:moveTo>
                  <a:lnTo>
                    <a:pt x="0" y="351"/>
                  </a:lnTo>
                  <a:lnTo>
                    <a:pt x="0" y="327"/>
                  </a:lnTo>
                  <a:lnTo>
                    <a:pt x="12" y="327"/>
                  </a:lnTo>
                  <a:lnTo>
                    <a:pt x="12" y="351"/>
                  </a:lnTo>
                  <a:close/>
                  <a:moveTo>
                    <a:pt x="12" y="315"/>
                  </a:moveTo>
                  <a:lnTo>
                    <a:pt x="0" y="315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315"/>
                  </a:lnTo>
                  <a:close/>
                  <a:moveTo>
                    <a:pt x="12" y="279"/>
                  </a:moveTo>
                  <a:lnTo>
                    <a:pt x="0" y="279"/>
                  </a:lnTo>
                  <a:lnTo>
                    <a:pt x="0" y="254"/>
                  </a:lnTo>
                  <a:lnTo>
                    <a:pt x="12" y="254"/>
                  </a:lnTo>
                  <a:lnTo>
                    <a:pt x="12" y="279"/>
                  </a:lnTo>
                  <a:close/>
                  <a:moveTo>
                    <a:pt x="12" y="242"/>
                  </a:moveTo>
                  <a:lnTo>
                    <a:pt x="0" y="242"/>
                  </a:lnTo>
                  <a:lnTo>
                    <a:pt x="0" y="218"/>
                  </a:lnTo>
                  <a:lnTo>
                    <a:pt x="12" y="218"/>
                  </a:lnTo>
                  <a:lnTo>
                    <a:pt x="12" y="242"/>
                  </a:lnTo>
                  <a:close/>
                  <a:moveTo>
                    <a:pt x="12" y="206"/>
                  </a:moveTo>
                  <a:lnTo>
                    <a:pt x="0" y="206"/>
                  </a:lnTo>
                  <a:lnTo>
                    <a:pt x="0" y="182"/>
                  </a:lnTo>
                  <a:lnTo>
                    <a:pt x="12" y="182"/>
                  </a:lnTo>
                  <a:lnTo>
                    <a:pt x="12" y="206"/>
                  </a:lnTo>
                  <a:close/>
                  <a:moveTo>
                    <a:pt x="12" y="169"/>
                  </a:moveTo>
                  <a:lnTo>
                    <a:pt x="0" y="169"/>
                  </a:lnTo>
                  <a:lnTo>
                    <a:pt x="0" y="145"/>
                  </a:lnTo>
                  <a:lnTo>
                    <a:pt x="12" y="145"/>
                  </a:lnTo>
                  <a:lnTo>
                    <a:pt x="12" y="169"/>
                  </a:lnTo>
                  <a:close/>
                  <a:moveTo>
                    <a:pt x="12" y="133"/>
                  </a:moveTo>
                  <a:lnTo>
                    <a:pt x="0" y="133"/>
                  </a:lnTo>
                  <a:lnTo>
                    <a:pt x="0" y="109"/>
                  </a:lnTo>
                  <a:lnTo>
                    <a:pt x="12" y="109"/>
                  </a:lnTo>
                  <a:lnTo>
                    <a:pt x="12" y="133"/>
                  </a:lnTo>
                  <a:close/>
                  <a:moveTo>
                    <a:pt x="12" y="97"/>
                  </a:moveTo>
                  <a:lnTo>
                    <a:pt x="0" y="97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12" y="97"/>
                  </a:lnTo>
                  <a:close/>
                  <a:moveTo>
                    <a:pt x="12" y="60"/>
                  </a:moveTo>
                  <a:lnTo>
                    <a:pt x="0" y="6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60"/>
                  </a:lnTo>
                  <a:close/>
                  <a:moveTo>
                    <a:pt x="12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DAB4E342-461C-45B5-A56A-B2C7D7EBA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119" y="300281"/>
              <a:ext cx="50098" cy="52880"/>
            </a:xfrm>
            <a:custGeom>
              <a:avLst/>
              <a:gdLst>
                <a:gd name="T0" fmla="*/ 12 w 18"/>
                <a:gd name="T1" fmla="*/ 19 h 19"/>
                <a:gd name="T2" fmla="*/ 0 w 18"/>
                <a:gd name="T3" fmla="*/ 19 h 19"/>
                <a:gd name="T4" fmla="*/ 0 w 18"/>
                <a:gd name="T5" fmla="*/ 0 h 19"/>
                <a:gd name="T6" fmla="*/ 18 w 18"/>
                <a:gd name="T7" fmla="*/ 0 h 19"/>
                <a:gd name="T8" fmla="*/ 18 w 18"/>
                <a:gd name="T9" fmla="*/ 12 h 19"/>
                <a:gd name="T10" fmla="*/ 12 w 18"/>
                <a:gd name="T11" fmla="*/ 12 h 19"/>
                <a:gd name="T12" fmla="*/ 12 w 1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2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43676AD5-BCDF-46FA-9AC0-323AE54E8C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6615" y="300281"/>
              <a:ext cx="467580" cy="33399"/>
            </a:xfrm>
            <a:custGeom>
              <a:avLst/>
              <a:gdLst>
                <a:gd name="T0" fmla="*/ 168 w 168"/>
                <a:gd name="T1" fmla="*/ 12 h 12"/>
                <a:gd name="T2" fmla="*/ 144 w 168"/>
                <a:gd name="T3" fmla="*/ 12 h 12"/>
                <a:gd name="T4" fmla="*/ 144 w 168"/>
                <a:gd name="T5" fmla="*/ 0 h 12"/>
                <a:gd name="T6" fmla="*/ 168 w 168"/>
                <a:gd name="T7" fmla="*/ 0 h 12"/>
                <a:gd name="T8" fmla="*/ 168 w 168"/>
                <a:gd name="T9" fmla="*/ 12 h 12"/>
                <a:gd name="T10" fmla="*/ 132 w 168"/>
                <a:gd name="T11" fmla="*/ 12 h 12"/>
                <a:gd name="T12" fmla="*/ 108 w 168"/>
                <a:gd name="T13" fmla="*/ 12 h 12"/>
                <a:gd name="T14" fmla="*/ 108 w 168"/>
                <a:gd name="T15" fmla="*/ 0 h 12"/>
                <a:gd name="T16" fmla="*/ 132 w 168"/>
                <a:gd name="T17" fmla="*/ 0 h 12"/>
                <a:gd name="T18" fmla="*/ 132 w 168"/>
                <a:gd name="T19" fmla="*/ 12 h 12"/>
                <a:gd name="T20" fmla="*/ 96 w 168"/>
                <a:gd name="T21" fmla="*/ 12 h 12"/>
                <a:gd name="T22" fmla="*/ 72 w 168"/>
                <a:gd name="T23" fmla="*/ 12 h 12"/>
                <a:gd name="T24" fmla="*/ 72 w 168"/>
                <a:gd name="T25" fmla="*/ 0 h 12"/>
                <a:gd name="T26" fmla="*/ 96 w 168"/>
                <a:gd name="T27" fmla="*/ 0 h 12"/>
                <a:gd name="T28" fmla="*/ 96 w 168"/>
                <a:gd name="T29" fmla="*/ 12 h 12"/>
                <a:gd name="T30" fmla="*/ 60 w 168"/>
                <a:gd name="T31" fmla="*/ 12 h 12"/>
                <a:gd name="T32" fmla="*/ 36 w 168"/>
                <a:gd name="T33" fmla="*/ 12 h 12"/>
                <a:gd name="T34" fmla="*/ 36 w 168"/>
                <a:gd name="T35" fmla="*/ 0 h 12"/>
                <a:gd name="T36" fmla="*/ 60 w 168"/>
                <a:gd name="T37" fmla="*/ 0 h 12"/>
                <a:gd name="T38" fmla="*/ 60 w 168"/>
                <a:gd name="T39" fmla="*/ 12 h 12"/>
                <a:gd name="T40" fmla="*/ 24 w 168"/>
                <a:gd name="T41" fmla="*/ 12 h 12"/>
                <a:gd name="T42" fmla="*/ 0 w 168"/>
                <a:gd name="T43" fmla="*/ 12 h 12"/>
                <a:gd name="T44" fmla="*/ 0 w 168"/>
                <a:gd name="T45" fmla="*/ 0 h 12"/>
                <a:gd name="T46" fmla="*/ 24 w 168"/>
                <a:gd name="T47" fmla="*/ 0 h 12"/>
                <a:gd name="T48" fmla="*/ 24 w 168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"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F2F48EBF-7F9A-4419-B98E-07967FD8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594" y="300281"/>
              <a:ext cx="50098" cy="52880"/>
            </a:xfrm>
            <a:custGeom>
              <a:avLst/>
              <a:gdLst>
                <a:gd name="T0" fmla="*/ 18 w 18"/>
                <a:gd name="T1" fmla="*/ 19 h 19"/>
                <a:gd name="T2" fmla="*/ 6 w 18"/>
                <a:gd name="T3" fmla="*/ 19 h 19"/>
                <a:gd name="T4" fmla="*/ 6 w 18"/>
                <a:gd name="T5" fmla="*/ 12 h 19"/>
                <a:gd name="T6" fmla="*/ 0 w 18"/>
                <a:gd name="T7" fmla="*/ 12 h 19"/>
                <a:gd name="T8" fmla="*/ 0 w 18"/>
                <a:gd name="T9" fmla="*/ 0 h 19"/>
                <a:gd name="T10" fmla="*/ 18 w 18"/>
                <a:gd name="T11" fmla="*/ 0 h 19"/>
                <a:gd name="T12" fmla="*/ 18 w 1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6" y="19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4521BC55-2FA5-467C-B5AA-A85F5E62F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293" y="386559"/>
              <a:ext cx="33399" cy="1079887"/>
            </a:xfrm>
            <a:custGeom>
              <a:avLst/>
              <a:gdLst>
                <a:gd name="T0" fmla="*/ 12 w 12"/>
                <a:gd name="T1" fmla="*/ 388 h 388"/>
                <a:gd name="T2" fmla="*/ 0 w 12"/>
                <a:gd name="T3" fmla="*/ 388 h 388"/>
                <a:gd name="T4" fmla="*/ 0 w 12"/>
                <a:gd name="T5" fmla="*/ 363 h 388"/>
                <a:gd name="T6" fmla="*/ 12 w 12"/>
                <a:gd name="T7" fmla="*/ 363 h 388"/>
                <a:gd name="T8" fmla="*/ 12 w 12"/>
                <a:gd name="T9" fmla="*/ 388 h 388"/>
                <a:gd name="T10" fmla="*/ 12 w 12"/>
                <a:gd name="T11" fmla="*/ 351 h 388"/>
                <a:gd name="T12" fmla="*/ 0 w 12"/>
                <a:gd name="T13" fmla="*/ 351 h 388"/>
                <a:gd name="T14" fmla="*/ 0 w 12"/>
                <a:gd name="T15" fmla="*/ 327 h 388"/>
                <a:gd name="T16" fmla="*/ 12 w 12"/>
                <a:gd name="T17" fmla="*/ 327 h 388"/>
                <a:gd name="T18" fmla="*/ 12 w 12"/>
                <a:gd name="T19" fmla="*/ 351 h 388"/>
                <a:gd name="T20" fmla="*/ 12 w 12"/>
                <a:gd name="T21" fmla="*/ 315 h 388"/>
                <a:gd name="T22" fmla="*/ 0 w 12"/>
                <a:gd name="T23" fmla="*/ 315 h 388"/>
                <a:gd name="T24" fmla="*/ 0 w 12"/>
                <a:gd name="T25" fmla="*/ 291 h 388"/>
                <a:gd name="T26" fmla="*/ 12 w 12"/>
                <a:gd name="T27" fmla="*/ 291 h 388"/>
                <a:gd name="T28" fmla="*/ 12 w 12"/>
                <a:gd name="T29" fmla="*/ 315 h 388"/>
                <a:gd name="T30" fmla="*/ 12 w 12"/>
                <a:gd name="T31" fmla="*/ 279 h 388"/>
                <a:gd name="T32" fmla="*/ 0 w 12"/>
                <a:gd name="T33" fmla="*/ 279 h 388"/>
                <a:gd name="T34" fmla="*/ 0 w 12"/>
                <a:gd name="T35" fmla="*/ 254 h 388"/>
                <a:gd name="T36" fmla="*/ 12 w 12"/>
                <a:gd name="T37" fmla="*/ 254 h 388"/>
                <a:gd name="T38" fmla="*/ 12 w 12"/>
                <a:gd name="T39" fmla="*/ 279 h 388"/>
                <a:gd name="T40" fmla="*/ 12 w 12"/>
                <a:gd name="T41" fmla="*/ 242 h 388"/>
                <a:gd name="T42" fmla="*/ 0 w 12"/>
                <a:gd name="T43" fmla="*/ 242 h 388"/>
                <a:gd name="T44" fmla="*/ 0 w 12"/>
                <a:gd name="T45" fmla="*/ 218 h 388"/>
                <a:gd name="T46" fmla="*/ 12 w 12"/>
                <a:gd name="T47" fmla="*/ 218 h 388"/>
                <a:gd name="T48" fmla="*/ 12 w 12"/>
                <a:gd name="T49" fmla="*/ 242 h 388"/>
                <a:gd name="T50" fmla="*/ 12 w 12"/>
                <a:gd name="T51" fmla="*/ 206 h 388"/>
                <a:gd name="T52" fmla="*/ 0 w 12"/>
                <a:gd name="T53" fmla="*/ 206 h 388"/>
                <a:gd name="T54" fmla="*/ 0 w 12"/>
                <a:gd name="T55" fmla="*/ 182 h 388"/>
                <a:gd name="T56" fmla="*/ 12 w 12"/>
                <a:gd name="T57" fmla="*/ 182 h 388"/>
                <a:gd name="T58" fmla="*/ 12 w 12"/>
                <a:gd name="T59" fmla="*/ 206 h 388"/>
                <a:gd name="T60" fmla="*/ 12 w 12"/>
                <a:gd name="T61" fmla="*/ 169 h 388"/>
                <a:gd name="T62" fmla="*/ 0 w 12"/>
                <a:gd name="T63" fmla="*/ 169 h 388"/>
                <a:gd name="T64" fmla="*/ 0 w 12"/>
                <a:gd name="T65" fmla="*/ 145 h 388"/>
                <a:gd name="T66" fmla="*/ 12 w 12"/>
                <a:gd name="T67" fmla="*/ 145 h 388"/>
                <a:gd name="T68" fmla="*/ 12 w 12"/>
                <a:gd name="T69" fmla="*/ 169 h 388"/>
                <a:gd name="T70" fmla="*/ 12 w 12"/>
                <a:gd name="T71" fmla="*/ 133 h 388"/>
                <a:gd name="T72" fmla="*/ 0 w 12"/>
                <a:gd name="T73" fmla="*/ 133 h 388"/>
                <a:gd name="T74" fmla="*/ 0 w 12"/>
                <a:gd name="T75" fmla="*/ 109 h 388"/>
                <a:gd name="T76" fmla="*/ 12 w 12"/>
                <a:gd name="T77" fmla="*/ 109 h 388"/>
                <a:gd name="T78" fmla="*/ 12 w 12"/>
                <a:gd name="T79" fmla="*/ 133 h 388"/>
                <a:gd name="T80" fmla="*/ 12 w 12"/>
                <a:gd name="T81" fmla="*/ 97 h 388"/>
                <a:gd name="T82" fmla="*/ 0 w 12"/>
                <a:gd name="T83" fmla="*/ 97 h 388"/>
                <a:gd name="T84" fmla="*/ 0 w 12"/>
                <a:gd name="T85" fmla="*/ 72 h 388"/>
                <a:gd name="T86" fmla="*/ 12 w 12"/>
                <a:gd name="T87" fmla="*/ 72 h 388"/>
                <a:gd name="T88" fmla="*/ 12 w 12"/>
                <a:gd name="T89" fmla="*/ 97 h 388"/>
                <a:gd name="T90" fmla="*/ 12 w 12"/>
                <a:gd name="T91" fmla="*/ 60 h 388"/>
                <a:gd name="T92" fmla="*/ 0 w 12"/>
                <a:gd name="T93" fmla="*/ 60 h 388"/>
                <a:gd name="T94" fmla="*/ 0 w 12"/>
                <a:gd name="T95" fmla="*/ 36 h 388"/>
                <a:gd name="T96" fmla="*/ 12 w 12"/>
                <a:gd name="T97" fmla="*/ 36 h 388"/>
                <a:gd name="T98" fmla="*/ 12 w 12"/>
                <a:gd name="T99" fmla="*/ 60 h 388"/>
                <a:gd name="T100" fmla="*/ 12 w 12"/>
                <a:gd name="T101" fmla="*/ 24 h 388"/>
                <a:gd name="T102" fmla="*/ 0 w 12"/>
                <a:gd name="T103" fmla="*/ 24 h 388"/>
                <a:gd name="T104" fmla="*/ 0 w 12"/>
                <a:gd name="T105" fmla="*/ 0 h 388"/>
                <a:gd name="T106" fmla="*/ 12 w 12"/>
                <a:gd name="T107" fmla="*/ 0 h 388"/>
                <a:gd name="T108" fmla="*/ 12 w 12"/>
                <a:gd name="T109" fmla="*/ 2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" h="388">
                  <a:moveTo>
                    <a:pt x="12" y="388"/>
                  </a:moveTo>
                  <a:lnTo>
                    <a:pt x="0" y="388"/>
                  </a:lnTo>
                  <a:lnTo>
                    <a:pt x="0" y="363"/>
                  </a:lnTo>
                  <a:lnTo>
                    <a:pt x="12" y="363"/>
                  </a:lnTo>
                  <a:lnTo>
                    <a:pt x="12" y="388"/>
                  </a:lnTo>
                  <a:close/>
                  <a:moveTo>
                    <a:pt x="12" y="351"/>
                  </a:moveTo>
                  <a:lnTo>
                    <a:pt x="0" y="351"/>
                  </a:lnTo>
                  <a:lnTo>
                    <a:pt x="0" y="327"/>
                  </a:lnTo>
                  <a:lnTo>
                    <a:pt x="12" y="327"/>
                  </a:lnTo>
                  <a:lnTo>
                    <a:pt x="12" y="351"/>
                  </a:lnTo>
                  <a:close/>
                  <a:moveTo>
                    <a:pt x="12" y="315"/>
                  </a:moveTo>
                  <a:lnTo>
                    <a:pt x="0" y="315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315"/>
                  </a:lnTo>
                  <a:close/>
                  <a:moveTo>
                    <a:pt x="12" y="279"/>
                  </a:moveTo>
                  <a:lnTo>
                    <a:pt x="0" y="279"/>
                  </a:lnTo>
                  <a:lnTo>
                    <a:pt x="0" y="254"/>
                  </a:lnTo>
                  <a:lnTo>
                    <a:pt x="12" y="254"/>
                  </a:lnTo>
                  <a:lnTo>
                    <a:pt x="12" y="279"/>
                  </a:lnTo>
                  <a:close/>
                  <a:moveTo>
                    <a:pt x="12" y="242"/>
                  </a:moveTo>
                  <a:lnTo>
                    <a:pt x="0" y="242"/>
                  </a:lnTo>
                  <a:lnTo>
                    <a:pt x="0" y="218"/>
                  </a:lnTo>
                  <a:lnTo>
                    <a:pt x="12" y="218"/>
                  </a:lnTo>
                  <a:lnTo>
                    <a:pt x="12" y="242"/>
                  </a:lnTo>
                  <a:close/>
                  <a:moveTo>
                    <a:pt x="12" y="206"/>
                  </a:moveTo>
                  <a:lnTo>
                    <a:pt x="0" y="206"/>
                  </a:lnTo>
                  <a:lnTo>
                    <a:pt x="0" y="182"/>
                  </a:lnTo>
                  <a:lnTo>
                    <a:pt x="12" y="182"/>
                  </a:lnTo>
                  <a:lnTo>
                    <a:pt x="12" y="206"/>
                  </a:lnTo>
                  <a:close/>
                  <a:moveTo>
                    <a:pt x="12" y="169"/>
                  </a:moveTo>
                  <a:lnTo>
                    <a:pt x="0" y="169"/>
                  </a:lnTo>
                  <a:lnTo>
                    <a:pt x="0" y="145"/>
                  </a:lnTo>
                  <a:lnTo>
                    <a:pt x="12" y="145"/>
                  </a:lnTo>
                  <a:lnTo>
                    <a:pt x="12" y="169"/>
                  </a:lnTo>
                  <a:close/>
                  <a:moveTo>
                    <a:pt x="12" y="133"/>
                  </a:moveTo>
                  <a:lnTo>
                    <a:pt x="0" y="133"/>
                  </a:lnTo>
                  <a:lnTo>
                    <a:pt x="0" y="109"/>
                  </a:lnTo>
                  <a:lnTo>
                    <a:pt x="12" y="109"/>
                  </a:lnTo>
                  <a:lnTo>
                    <a:pt x="12" y="133"/>
                  </a:lnTo>
                  <a:close/>
                  <a:moveTo>
                    <a:pt x="12" y="97"/>
                  </a:moveTo>
                  <a:lnTo>
                    <a:pt x="0" y="97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12" y="97"/>
                  </a:lnTo>
                  <a:close/>
                  <a:moveTo>
                    <a:pt x="12" y="60"/>
                  </a:moveTo>
                  <a:lnTo>
                    <a:pt x="0" y="6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60"/>
                  </a:lnTo>
                  <a:close/>
                  <a:moveTo>
                    <a:pt x="12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B89942D5-DE85-40BE-B04E-A7B980EDE2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856923"/>
              <a:ext cx="567776" cy="36181"/>
            </a:xfrm>
            <a:custGeom>
              <a:avLst/>
              <a:gdLst>
                <a:gd name="T0" fmla="*/ 204 w 204"/>
                <a:gd name="T1" fmla="*/ 13 h 13"/>
                <a:gd name="T2" fmla="*/ 180 w 204"/>
                <a:gd name="T3" fmla="*/ 13 h 13"/>
                <a:gd name="T4" fmla="*/ 180 w 204"/>
                <a:gd name="T5" fmla="*/ 0 h 13"/>
                <a:gd name="T6" fmla="*/ 204 w 204"/>
                <a:gd name="T7" fmla="*/ 0 h 13"/>
                <a:gd name="T8" fmla="*/ 204 w 204"/>
                <a:gd name="T9" fmla="*/ 13 h 13"/>
                <a:gd name="T10" fmla="*/ 168 w 204"/>
                <a:gd name="T11" fmla="*/ 13 h 13"/>
                <a:gd name="T12" fmla="*/ 144 w 204"/>
                <a:gd name="T13" fmla="*/ 13 h 13"/>
                <a:gd name="T14" fmla="*/ 144 w 204"/>
                <a:gd name="T15" fmla="*/ 0 h 13"/>
                <a:gd name="T16" fmla="*/ 168 w 204"/>
                <a:gd name="T17" fmla="*/ 0 h 13"/>
                <a:gd name="T18" fmla="*/ 168 w 204"/>
                <a:gd name="T19" fmla="*/ 13 h 13"/>
                <a:gd name="T20" fmla="*/ 132 w 204"/>
                <a:gd name="T21" fmla="*/ 13 h 13"/>
                <a:gd name="T22" fmla="*/ 108 w 204"/>
                <a:gd name="T23" fmla="*/ 13 h 13"/>
                <a:gd name="T24" fmla="*/ 108 w 204"/>
                <a:gd name="T25" fmla="*/ 0 h 13"/>
                <a:gd name="T26" fmla="*/ 132 w 204"/>
                <a:gd name="T27" fmla="*/ 0 h 13"/>
                <a:gd name="T28" fmla="*/ 132 w 204"/>
                <a:gd name="T29" fmla="*/ 13 h 13"/>
                <a:gd name="T30" fmla="*/ 96 w 204"/>
                <a:gd name="T31" fmla="*/ 13 h 13"/>
                <a:gd name="T32" fmla="*/ 72 w 204"/>
                <a:gd name="T33" fmla="*/ 13 h 13"/>
                <a:gd name="T34" fmla="*/ 72 w 204"/>
                <a:gd name="T35" fmla="*/ 0 h 13"/>
                <a:gd name="T36" fmla="*/ 96 w 204"/>
                <a:gd name="T37" fmla="*/ 0 h 13"/>
                <a:gd name="T38" fmla="*/ 96 w 204"/>
                <a:gd name="T39" fmla="*/ 13 h 13"/>
                <a:gd name="T40" fmla="*/ 60 w 204"/>
                <a:gd name="T41" fmla="*/ 13 h 13"/>
                <a:gd name="T42" fmla="*/ 36 w 204"/>
                <a:gd name="T43" fmla="*/ 13 h 13"/>
                <a:gd name="T44" fmla="*/ 36 w 204"/>
                <a:gd name="T45" fmla="*/ 0 h 13"/>
                <a:gd name="T46" fmla="*/ 60 w 204"/>
                <a:gd name="T47" fmla="*/ 0 h 13"/>
                <a:gd name="T48" fmla="*/ 60 w 204"/>
                <a:gd name="T49" fmla="*/ 13 h 13"/>
                <a:gd name="T50" fmla="*/ 24 w 204"/>
                <a:gd name="T51" fmla="*/ 13 h 13"/>
                <a:gd name="T52" fmla="*/ 0 w 204"/>
                <a:gd name="T53" fmla="*/ 13 h 13"/>
                <a:gd name="T54" fmla="*/ 0 w 204"/>
                <a:gd name="T55" fmla="*/ 0 h 13"/>
                <a:gd name="T56" fmla="*/ 24 w 204"/>
                <a:gd name="T57" fmla="*/ 0 h 13"/>
                <a:gd name="T58" fmla="*/ 24 w 204"/>
                <a:gd name="T5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3">
                  <a:moveTo>
                    <a:pt x="204" y="13"/>
                  </a:moveTo>
                  <a:lnTo>
                    <a:pt x="180" y="13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3"/>
                  </a:lnTo>
                  <a:close/>
                  <a:moveTo>
                    <a:pt x="168" y="13"/>
                  </a:moveTo>
                  <a:lnTo>
                    <a:pt x="144" y="13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3"/>
                  </a:lnTo>
                  <a:close/>
                  <a:moveTo>
                    <a:pt x="132" y="13"/>
                  </a:moveTo>
                  <a:lnTo>
                    <a:pt x="108" y="13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3"/>
                  </a:lnTo>
                  <a:close/>
                  <a:moveTo>
                    <a:pt x="96" y="13"/>
                  </a:moveTo>
                  <a:lnTo>
                    <a:pt x="72" y="13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3"/>
                  </a:lnTo>
                  <a:close/>
                  <a:moveTo>
                    <a:pt x="60" y="13"/>
                  </a:moveTo>
                  <a:lnTo>
                    <a:pt x="36" y="13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3"/>
                  </a:lnTo>
                  <a:close/>
                  <a:moveTo>
                    <a:pt x="24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D76ECF9A-5C58-457E-A87E-D8D654CF9F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706630"/>
              <a:ext cx="567776" cy="33399"/>
            </a:xfrm>
            <a:custGeom>
              <a:avLst/>
              <a:gdLst>
                <a:gd name="T0" fmla="*/ 204 w 204"/>
                <a:gd name="T1" fmla="*/ 12 h 12"/>
                <a:gd name="T2" fmla="*/ 180 w 204"/>
                <a:gd name="T3" fmla="*/ 12 h 12"/>
                <a:gd name="T4" fmla="*/ 180 w 204"/>
                <a:gd name="T5" fmla="*/ 0 h 12"/>
                <a:gd name="T6" fmla="*/ 204 w 204"/>
                <a:gd name="T7" fmla="*/ 0 h 12"/>
                <a:gd name="T8" fmla="*/ 204 w 204"/>
                <a:gd name="T9" fmla="*/ 12 h 12"/>
                <a:gd name="T10" fmla="*/ 168 w 204"/>
                <a:gd name="T11" fmla="*/ 12 h 12"/>
                <a:gd name="T12" fmla="*/ 144 w 204"/>
                <a:gd name="T13" fmla="*/ 12 h 12"/>
                <a:gd name="T14" fmla="*/ 144 w 204"/>
                <a:gd name="T15" fmla="*/ 0 h 12"/>
                <a:gd name="T16" fmla="*/ 168 w 204"/>
                <a:gd name="T17" fmla="*/ 0 h 12"/>
                <a:gd name="T18" fmla="*/ 168 w 204"/>
                <a:gd name="T19" fmla="*/ 12 h 12"/>
                <a:gd name="T20" fmla="*/ 132 w 204"/>
                <a:gd name="T21" fmla="*/ 12 h 12"/>
                <a:gd name="T22" fmla="*/ 108 w 204"/>
                <a:gd name="T23" fmla="*/ 12 h 12"/>
                <a:gd name="T24" fmla="*/ 108 w 204"/>
                <a:gd name="T25" fmla="*/ 0 h 12"/>
                <a:gd name="T26" fmla="*/ 132 w 204"/>
                <a:gd name="T27" fmla="*/ 0 h 12"/>
                <a:gd name="T28" fmla="*/ 132 w 204"/>
                <a:gd name="T29" fmla="*/ 12 h 12"/>
                <a:gd name="T30" fmla="*/ 96 w 204"/>
                <a:gd name="T31" fmla="*/ 12 h 12"/>
                <a:gd name="T32" fmla="*/ 72 w 204"/>
                <a:gd name="T33" fmla="*/ 12 h 12"/>
                <a:gd name="T34" fmla="*/ 72 w 204"/>
                <a:gd name="T35" fmla="*/ 0 h 12"/>
                <a:gd name="T36" fmla="*/ 96 w 204"/>
                <a:gd name="T37" fmla="*/ 0 h 12"/>
                <a:gd name="T38" fmla="*/ 96 w 204"/>
                <a:gd name="T39" fmla="*/ 12 h 12"/>
                <a:gd name="T40" fmla="*/ 60 w 204"/>
                <a:gd name="T41" fmla="*/ 12 h 12"/>
                <a:gd name="T42" fmla="*/ 36 w 204"/>
                <a:gd name="T43" fmla="*/ 12 h 12"/>
                <a:gd name="T44" fmla="*/ 36 w 204"/>
                <a:gd name="T45" fmla="*/ 0 h 12"/>
                <a:gd name="T46" fmla="*/ 60 w 204"/>
                <a:gd name="T47" fmla="*/ 0 h 12"/>
                <a:gd name="T48" fmla="*/ 60 w 204"/>
                <a:gd name="T49" fmla="*/ 12 h 12"/>
                <a:gd name="T50" fmla="*/ 24 w 204"/>
                <a:gd name="T51" fmla="*/ 12 h 12"/>
                <a:gd name="T52" fmla="*/ 0 w 204"/>
                <a:gd name="T53" fmla="*/ 12 h 12"/>
                <a:gd name="T54" fmla="*/ 0 w 204"/>
                <a:gd name="T55" fmla="*/ 0 h 12"/>
                <a:gd name="T56" fmla="*/ 24 w 204"/>
                <a:gd name="T57" fmla="*/ 0 h 12"/>
                <a:gd name="T58" fmla="*/ 24 w 204"/>
                <a:gd name="T5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2">
                  <a:moveTo>
                    <a:pt x="204" y="12"/>
                  </a:moveTo>
                  <a:lnTo>
                    <a:pt x="180" y="12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2"/>
                  </a:lnTo>
                  <a:close/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2A51142C-DF31-4CF2-814F-E7C2F53A0A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520154"/>
              <a:ext cx="567776" cy="33399"/>
            </a:xfrm>
            <a:custGeom>
              <a:avLst/>
              <a:gdLst>
                <a:gd name="T0" fmla="*/ 204 w 204"/>
                <a:gd name="T1" fmla="*/ 12 h 12"/>
                <a:gd name="T2" fmla="*/ 180 w 204"/>
                <a:gd name="T3" fmla="*/ 12 h 12"/>
                <a:gd name="T4" fmla="*/ 180 w 204"/>
                <a:gd name="T5" fmla="*/ 0 h 12"/>
                <a:gd name="T6" fmla="*/ 204 w 204"/>
                <a:gd name="T7" fmla="*/ 0 h 12"/>
                <a:gd name="T8" fmla="*/ 204 w 204"/>
                <a:gd name="T9" fmla="*/ 12 h 12"/>
                <a:gd name="T10" fmla="*/ 168 w 204"/>
                <a:gd name="T11" fmla="*/ 12 h 12"/>
                <a:gd name="T12" fmla="*/ 144 w 204"/>
                <a:gd name="T13" fmla="*/ 12 h 12"/>
                <a:gd name="T14" fmla="*/ 144 w 204"/>
                <a:gd name="T15" fmla="*/ 0 h 12"/>
                <a:gd name="T16" fmla="*/ 168 w 204"/>
                <a:gd name="T17" fmla="*/ 0 h 12"/>
                <a:gd name="T18" fmla="*/ 168 w 204"/>
                <a:gd name="T19" fmla="*/ 12 h 12"/>
                <a:gd name="T20" fmla="*/ 132 w 204"/>
                <a:gd name="T21" fmla="*/ 12 h 12"/>
                <a:gd name="T22" fmla="*/ 108 w 204"/>
                <a:gd name="T23" fmla="*/ 12 h 12"/>
                <a:gd name="T24" fmla="*/ 108 w 204"/>
                <a:gd name="T25" fmla="*/ 0 h 12"/>
                <a:gd name="T26" fmla="*/ 132 w 204"/>
                <a:gd name="T27" fmla="*/ 0 h 12"/>
                <a:gd name="T28" fmla="*/ 132 w 204"/>
                <a:gd name="T29" fmla="*/ 12 h 12"/>
                <a:gd name="T30" fmla="*/ 96 w 204"/>
                <a:gd name="T31" fmla="*/ 12 h 12"/>
                <a:gd name="T32" fmla="*/ 72 w 204"/>
                <a:gd name="T33" fmla="*/ 12 h 12"/>
                <a:gd name="T34" fmla="*/ 72 w 204"/>
                <a:gd name="T35" fmla="*/ 0 h 12"/>
                <a:gd name="T36" fmla="*/ 96 w 204"/>
                <a:gd name="T37" fmla="*/ 0 h 12"/>
                <a:gd name="T38" fmla="*/ 96 w 204"/>
                <a:gd name="T39" fmla="*/ 12 h 12"/>
                <a:gd name="T40" fmla="*/ 60 w 204"/>
                <a:gd name="T41" fmla="*/ 12 h 12"/>
                <a:gd name="T42" fmla="*/ 36 w 204"/>
                <a:gd name="T43" fmla="*/ 12 h 12"/>
                <a:gd name="T44" fmla="*/ 36 w 204"/>
                <a:gd name="T45" fmla="*/ 0 h 12"/>
                <a:gd name="T46" fmla="*/ 60 w 204"/>
                <a:gd name="T47" fmla="*/ 0 h 12"/>
                <a:gd name="T48" fmla="*/ 60 w 204"/>
                <a:gd name="T49" fmla="*/ 12 h 12"/>
                <a:gd name="T50" fmla="*/ 24 w 204"/>
                <a:gd name="T51" fmla="*/ 12 h 12"/>
                <a:gd name="T52" fmla="*/ 0 w 204"/>
                <a:gd name="T53" fmla="*/ 12 h 12"/>
                <a:gd name="T54" fmla="*/ 0 w 204"/>
                <a:gd name="T55" fmla="*/ 0 h 12"/>
                <a:gd name="T56" fmla="*/ 24 w 204"/>
                <a:gd name="T57" fmla="*/ 0 h 12"/>
                <a:gd name="T58" fmla="*/ 24 w 204"/>
                <a:gd name="T5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2">
                  <a:moveTo>
                    <a:pt x="204" y="12"/>
                  </a:moveTo>
                  <a:lnTo>
                    <a:pt x="180" y="12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2"/>
                  </a:lnTo>
                  <a:close/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3F14683-A347-4B35-AC97-27EA4DBA8476}"/>
                </a:ext>
              </a:extLst>
            </p:cNvPr>
            <p:cNvSpPr/>
            <p:nvPr/>
          </p:nvSpPr>
          <p:spPr>
            <a:xfrm>
              <a:off x="8039604" y="912887"/>
              <a:ext cx="588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VM 1</a:t>
              </a:r>
            </a:p>
          </p:txBody>
        </p:sp>
      </p:grpSp>
      <p:sp>
        <p:nvSpPr>
          <p:cNvPr id="57" name="Rectangle 17">
            <a:extLst>
              <a:ext uri="{FF2B5EF4-FFF2-40B4-BE49-F238E27FC236}">
                <a16:creationId xmlns:a16="http://schemas.microsoft.com/office/drawing/2014/main" id="{FB444972-E796-4870-813D-044E1F8F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603" y="2273875"/>
            <a:ext cx="687583" cy="129058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322004-0C3C-4D65-9ABE-2BC3E861BFCF}"/>
              </a:ext>
            </a:extLst>
          </p:cNvPr>
          <p:cNvGrpSpPr/>
          <p:nvPr/>
        </p:nvGrpSpPr>
        <p:grpSpPr>
          <a:xfrm>
            <a:off x="9507346" y="2306617"/>
            <a:ext cx="622099" cy="1225096"/>
            <a:chOff x="8023119" y="300281"/>
            <a:chExt cx="634573" cy="1249662"/>
          </a:xfrm>
        </p:grpSpPr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5A73A9E3-0896-4DF3-9523-C581883AF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811" y="408941"/>
              <a:ext cx="283888" cy="333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C24FCEEA-2F85-4AE6-BB74-FAB9DDDA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0014" y="1296671"/>
              <a:ext cx="100196" cy="1530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649A6E18-3FB1-4739-BD77-C0269C499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594" y="1499845"/>
              <a:ext cx="50098" cy="50098"/>
            </a:xfrm>
            <a:custGeom>
              <a:avLst/>
              <a:gdLst>
                <a:gd name="T0" fmla="*/ 18 w 18"/>
                <a:gd name="T1" fmla="*/ 18 h 18"/>
                <a:gd name="T2" fmla="*/ 0 w 18"/>
                <a:gd name="T3" fmla="*/ 18 h 18"/>
                <a:gd name="T4" fmla="*/ 0 w 18"/>
                <a:gd name="T5" fmla="*/ 6 h 18"/>
                <a:gd name="T6" fmla="*/ 6 w 18"/>
                <a:gd name="T7" fmla="*/ 6 h 18"/>
                <a:gd name="T8" fmla="*/ 6 w 18"/>
                <a:gd name="T9" fmla="*/ 0 h 18"/>
                <a:gd name="T10" fmla="*/ 18 w 18"/>
                <a:gd name="T11" fmla="*/ 0 h 18"/>
                <a:gd name="T12" fmla="*/ 18 w 1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8E028DE-3DF0-4C79-AC81-596BAEC96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6615" y="1516544"/>
              <a:ext cx="467580" cy="33399"/>
            </a:xfrm>
            <a:custGeom>
              <a:avLst/>
              <a:gdLst>
                <a:gd name="T0" fmla="*/ 168 w 168"/>
                <a:gd name="T1" fmla="*/ 12 h 12"/>
                <a:gd name="T2" fmla="*/ 144 w 168"/>
                <a:gd name="T3" fmla="*/ 12 h 12"/>
                <a:gd name="T4" fmla="*/ 144 w 168"/>
                <a:gd name="T5" fmla="*/ 0 h 12"/>
                <a:gd name="T6" fmla="*/ 168 w 168"/>
                <a:gd name="T7" fmla="*/ 0 h 12"/>
                <a:gd name="T8" fmla="*/ 168 w 168"/>
                <a:gd name="T9" fmla="*/ 12 h 12"/>
                <a:gd name="T10" fmla="*/ 132 w 168"/>
                <a:gd name="T11" fmla="*/ 12 h 12"/>
                <a:gd name="T12" fmla="*/ 108 w 168"/>
                <a:gd name="T13" fmla="*/ 12 h 12"/>
                <a:gd name="T14" fmla="*/ 108 w 168"/>
                <a:gd name="T15" fmla="*/ 0 h 12"/>
                <a:gd name="T16" fmla="*/ 132 w 168"/>
                <a:gd name="T17" fmla="*/ 0 h 12"/>
                <a:gd name="T18" fmla="*/ 132 w 168"/>
                <a:gd name="T19" fmla="*/ 12 h 12"/>
                <a:gd name="T20" fmla="*/ 96 w 168"/>
                <a:gd name="T21" fmla="*/ 12 h 12"/>
                <a:gd name="T22" fmla="*/ 72 w 168"/>
                <a:gd name="T23" fmla="*/ 12 h 12"/>
                <a:gd name="T24" fmla="*/ 72 w 168"/>
                <a:gd name="T25" fmla="*/ 0 h 12"/>
                <a:gd name="T26" fmla="*/ 96 w 168"/>
                <a:gd name="T27" fmla="*/ 0 h 12"/>
                <a:gd name="T28" fmla="*/ 96 w 168"/>
                <a:gd name="T29" fmla="*/ 12 h 12"/>
                <a:gd name="T30" fmla="*/ 60 w 168"/>
                <a:gd name="T31" fmla="*/ 12 h 12"/>
                <a:gd name="T32" fmla="*/ 36 w 168"/>
                <a:gd name="T33" fmla="*/ 12 h 12"/>
                <a:gd name="T34" fmla="*/ 36 w 168"/>
                <a:gd name="T35" fmla="*/ 0 h 12"/>
                <a:gd name="T36" fmla="*/ 60 w 168"/>
                <a:gd name="T37" fmla="*/ 0 h 12"/>
                <a:gd name="T38" fmla="*/ 60 w 168"/>
                <a:gd name="T39" fmla="*/ 12 h 12"/>
                <a:gd name="T40" fmla="*/ 24 w 168"/>
                <a:gd name="T41" fmla="*/ 12 h 12"/>
                <a:gd name="T42" fmla="*/ 0 w 168"/>
                <a:gd name="T43" fmla="*/ 12 h 12"/>
                <a:gd name="T44" fmla="*/ 0 w 168"/>
                <a:gd name="T45" fmla="*/ 0 h 12"/>
                <a:gd name="T46" fmla="*/ 24 w 168"/>
                <a:gd name="T47" fmla="*/ 0 h 12"/>
                <a:gd name="T48" fmla="*/ 24 w 168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"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8DB1BB5-39A2-4904-9DA5-8345336EA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119" y="1499845"/>
              <a:ext cx="50098" cy="50098"/>
            </a:xfrm>
            <a:custGeom>
              <a:avLst/>
              <a:gdLst>
                <a:gd name="T0" fmla="*/ 18 w 18"/>
                <a:gd name="T1" fmla="*/ 18 h 18"/>
                <a:gd name="T2" fmla="*/ 0 w 18"/>
                <a:gd name="T3" fmla="*/ 18 h 18"/>
                <a:gd name="T4" fmla="*/ 0 w 18"/>
                <a:gd name="T5" fmla="*/ 0 h 18"/>
                <a:gd name="T6" fmla="*/ 12 w 18"/>
                <a:gd name="T7" fmla="*/ 0 h 18"/>
                <a:gd name="T8" fmla="*/ 12 w 18"/>
                <a:gd name="T9" fmla="*/ 6 h 18"/>
                <a:gd name="T10" fmla="*/ 18 w 18"/>
                <a:gd name="T11" fmla="*/ 6 h 18"/>
                <a:gd name="T12" fmla="*/ 18 w 1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6A2CB6FD-D19D-4DBF-9FC6-874A4D97B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3119" y="386559"/>
              <a:ext cx="33399" cy="1079887"/>
            </a:xfrm>
            <a:custGeom>
              <a:avLst/>
              <a:gdLst>
                <a:gd name="T0" fmla="*/ 12 w 12"/>
                <a:gd name="T1" fmla="*/ 388 h 388"/>
                <a:gd name="T2" fmla="*/ 0 w 12"/>
                <a:gd name="T3" fmla="*/ 388 h 388"/>
                <a:gd name="T4" fmla="*/ 0 w 12"/>
                <a:gd name="T5" fmla="*/ 363 h 388"/>
                <a:gd name="T6" fmla="*/ 12 w 12"/>
                <a:gd name="T7" fmla="*/ 363 h 388"/>
                <a:gd name="T8" fmla="*/ 12 w 12"/>
                <a:gd name="T9" fmla="*/ 388 h 388"/>
                <a:gd name="T10" fmla="*/ 12 w 12"/>
                <a:gd name="T11" fmla="*/ 351 h 388"/>
                <a:gd name="T12" fmla="*/ 0 w 12"/>
                <a:gd name="T13" fmla="*/ 351 h 388"/>
                <a:gd name="T14" fmla="*/ 0 w 12"/>
                <a:gd name="T15" fmla="*/ 327 h 388"/>
                <a:gd name="T16" fmla="*/ 12 w 12"/>
                <a:gd name="T17" fmla="*/ 327 h 388"/>
                <a:gd name="T18" fmla="*/ 12 w 12"/>
                <a:gd name="T19" fmla="*/ 351 h 388"/>
                <a:gd name="T20" fmla="*/ 12 w 12"/>
                <a:gd name="T21" fmla="*/ 315 h 388"/>
                <a:gd name="T22" fmla="*/ 0 w 12"/>
                <a:gd name="T23" fmla="*/ 315 h 388"/>
                <a:gd name="T24" fmla="*/ 0 w 12"/>
                <a:gd name="T25" fmla="*/ 291 h 388"/>
                <a:gd name="T26" fmla="*/ 12 w 12"/>
                <a:gd name="T27" fmla="*/ 291 h 388"/>
                <a:gd name="T28" fmla="*/ 12 w 12"/>
                <a:gd name="T29" fmla="*/ 315 h 388"/>
                <a:gd name="T30" fmla="*/ 12 w 12"/>
                <a:gd name="T31" fmla="*/ 279 h 388"/>
                <a:gd name="T32" fmla="*/ 0 w 12"/>
                <a:gd name="T33" fmla="*/ 279 h 388"/>
                <a:gd name="T34" fmla="*/ 0 w 12"/>
                <a:gd name="T35" fmla="*/ 254 h 388"/>
                <a:gd name="T36" fmla="*/ 12 w 12"/>
                <a:gd name="T37" fmla="*/ 254 h 388"/>
                <a:gd name="T38" fmla="*/ 12 w 12"/>
                <a:gd name="T39" fmla="*/ 279 h 388"/>
                <a:gd name="T40" fmla="*/ 12 w 12"/>
                <a:gd name="T41" fmla="*/ 242 h 388"/>
                <a:gd name="T42" fmla="*/ 0 w 12"/>
                <a:gd name="T43" fmla="*/ 242 h 388"/>
                <a:gd name="T44" fmla="*/ 0 w 12"/>
                <a:gd name="T45" fmla="*/ 218 h 388"/>
                <a:gd name="T46" fmla="*/ 12 w 12"/>
                <a:gd name="T47" fmla="*/ 218 h 388"/>
                <a:gd name="T48" fmla="*/ 12 w 12"/>
                <a:gd name="T49" fmla="*/ 242 h 388"/>
                <a:gd name="T50" fmla="*/ 12 w 12"/>
                <a:gd name="T51" fmla="*/ 206 h 388"/>
                <a:gd name="T52" fmla="*/ 0 w 12"/>
                <a:gd name="T53" fmla="*/ 206 h 388"/>
                <a:gd name="T54" fmla="*/ 0 w 12"/>
                <a:gd name="T55" fmla="*/ 182 h 388"/>
                <a:gd name="T56" fmla="*/ 12 w 12"/>
                <a:gd name="T57" fmla="*/ 182 h 388"/>
                <a:gd name="T58" fmla="*/ 12 w 12"/>
                <a:gd name="T59" fmla="*/ 206 h 388"/>
                <a:gd name="T60" fmla="*/ 12 w 12"/>
                <a:gd name="T61" fmla="*/ 169 h 388"/>
                <a:gd name="T62" fmla="*/ 0 w 12"/>
                <a:gd name="T63" fmla="*/ 169 h 388"/>
                <a:gd name="T64" fmla="*/ 0 w 12"/>
                <a:gd name="T65" fmla="*/ 145 h 388"/>
                <a:gd name="T66" fmla="*/ 12 w 12"/>
                <a:gd name="T67" fmla="*/ 145 h 388"/>
                <a:gd name="T68" fmla="*/ 12 w 12"/>
                <a:gd name="T69" fmla="*/ 169 h 388"/>
                <a:gd name="T70" fmla="*/ 12 w 12"/>
                <a:gd name="T71" fmla="*/ 133 h 388"/>
                <a:gd name="T72" fmla="*/ 0 w 12"/>
                <a:gd name="T73" fmla="*/ 133 h 388"/>
                <a:gd name="T74" fmla="*/ 0 w 12"/>
                <a:gd name="T75" fmla="*/ 109 h 388"/>
                <a:gd name="T76" fmla="*/ 12 w 12"/>
                <a:gd name="T77" fmla="*/ 109 h 388"/>
                <a:gd name="T78" fmla="*/ 12 w 12"/>
                <a:gd name="T79" fmla="*/ 133 h 388"/>
                <a:gd name="T80" fmla="*/ 12 w 12"/>
                <a:gd name="T81" fmla="*/ 97 h 388"/>
                <a:gd name="T82" fmla="*/ 0 w 12"/>
                <a:gd name="T83" fmla="*/ 97 h 388"/>
                <a:gd name="T84" fmla="*/ 0 w 12"/>
                <a:gd name="T85" fmla="*/ 72 h 388"/>
                <a:gd name="T86" fmla="*/ 12 w 12"/>
                <a:gd name="T87" fmla="*/ 72 h 388"/>
                <a:gd name="T88" fmla="*/ 12 w 12"/>
                <a:gd name="T89" fmla="*/ 97 h 388"/>
                <a:gd name="T90" fmla="*/ 12 w 12"/>
                <a:gd name="T91" fmla="*/ 60 h 388"/>
                <a:gd name="T92" fmla="*/ 0 w 12"/>
                <a:gd name="T93" fmla="*/ 60 h 388"/>
                <a:gd name="T94" fmla="*/ 0 w 12"/>
                <a:gd name="T95" fmla="*/ 36 h 388"/>
                <a:gd name="T96" fmla="*/ 12 w 12"/>
                <a:gd name="T97" fmla="*/ 36 h 388"/>
                <a:gd name="T98" fmla="*/ 12 w 12"/>
                <a:gd name="T99" fmla="*/ 60 h 388"/>
                <a:gd name="T100" fmla="*/ 12 w 12"/>
                <a:gd name="T101" fmla="*/ 24 h 388"/>
                <a:gd name="T102" fmla="*/ 0 w 12"/>
                <a:gd name="T103" fmla="*/ 24 h 388"/>
                <a:gd name="T104" fmla="*/ 0 w 12"/>
                <a:gd name="T105" fmla="*/ 0 h 388"/>
                <a:gd name="T106" fmla="*/ 12 w 12"/>
                <a:gd name="T107" fmla="*/ 0 h 388"/>
                <a:gd name="T108" fmla="*/ 12 w 12"/>
                <a:gd name="T109" fmla="*/ 2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" h="388">
                  <a:moveTo>
                    <a:pt x="12" y="388"/>
                  </a:moveTo>
                  <a:lnTo>
                    <a:pt x="0" y="388"/>
                  </a:lnTo>
                  <a:lnTo>
                    <a:pt x="0" y="363"/>
                  </a:lnTo>
                  <a:lnTo>
                    <a:pt x="12" y="363"/>
                  </a:lnTo>
                  <a:lnTo>
                    <a:pt x="12" y="388"/>
                  </a:lnTo>
                  <a:close/>
                  <a:moveTo>
                    <a:pt x="12" y="351"/>
                  </a:moveTo>
                  <a:lnTo>
                    <a:pt x="0" y="351"/>
                  </a:lnTo>
                  <a:lnTo>
                    <a:pt x="0" y="327"/>
                  </a:lnTo>
                  <a:lnTo>
                    <a:pt x="12" y="327"/>
                  </a:lnTo>
                  <a:lnTo>
                    <a:pt x="12" y="351"/>
                  </a:lnTo>
                  <a:close/>
                  <a:moveTo>
                    <a:pt x="12" y="315"/>
                  </a:moveTo>
                  <a:lnTo>
                    <a:pt x="0" y="315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315"/>
                  </a:lnTo>
                  <a:close/>
                  <a:moveTo>
                    <a:pt x="12" y="279"/>
                  </a:moveTo>
                  <a:lnTo>
                    <a:pt x="0" y="279"/>
                  </a:lnTo>
                  <a:lnTo>
                    <a:pt x="0" y="254"/>
                  </a:lnTo>
                  <a:lnTo>
                    <a:pt x="12" y="254"/>
                  </a:lnTo>
                  <a:lnTo>
                    <a:pt x="12" y="279"/>
                  </a:lnTo>
                  <a:close/>
                  <a:moveTo>
                    <a:pt x="12" y="242"/>
                  </a:moveTo>
                  <a:lnTo>
                    <a:pt x="0" y="242"/>
                  </a:lnTo>
                  <a:lnTo>
                    <a:pt x="0" y="218"/>
                  </a:lnTo>
                  <a:lnTo>
                    <a:pt x="12" y="218"/>
                  </a:lnTo>
                  <a:lnTo>
                    <a:pt x="12" y="242"/>
                  </a:lnTo>
                  <a:close/>
                  <a:moveTo>
                    <a:pt x="12" y="206"/>
                  </a:moveTo>
                  <a:lnTo>
                    <a:pt x="0" y="206"/>
                  </a:lnTo>
                  <a:lnTo>
                    <a:pt x="0" y="182"/>
                  </a:lnTo>
                  <a:lnTo>
                    <a:pt x="12" y="182"/>
                  </a:lnTo>
                  <a:lnTo>
                    <a:pt x="12" y="206"/>
                  </a:lnTo>
                  <a:close/>
                  <a:moveTo>
                    <a:pt x="12" y="169"/>
                  </a:moveTo>
                  <a:lnTo>
                    <a:pt x="0" y="169"/>
                  </a:lnTo>
                  <a:lnTo>
                    <a:pt x="0" y="145"/>
                  </a:lnTo>
                  <a:lnTo>
                    <a:pt x="12" y="145"/>
                  </a:lnTo>
                  <a:lnTo>
                    <a:pt x="12" y="169"/>
                  </a:lnTo>
                  <a:close/>
                  <a:moveTo>
                    <a:pt x="12" y="133"/>
                  </a:moveTo>
                  <a:lnTo>
                    <a:pt x="0" y="133"/>
                  </a:lnTo>
                  <a:lnTo>
                    <a:pt x="0" y="109"/>
                  </a:lnTo>
                  <a:lnTo>
                    <a:pt x="12" y="109"/>
                  </a:lnTo>
                  <a:lnTo>
                    <a:pt x="12" y="133"/>
                  </a:lnTo>
                  <a:close/>
                  <a:moveTo>
                    <a:pt x="12" y="97"/>
                  </a:moveTo>
                  <a:lnTo>
                    <a:pt x="0" y="97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12" y="97"/>
                  </a:lnTo>
                  <a:close/>
                  <a:moveTo>
                    <a:pt x="12" y="60"/>
                  </a:moveTo>
                  <a:lnTo>
                    <a:pt x="0" y="6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60"/>
                  </a:lnTo>
                  <a:close/>
                  <a:moveTo>
                    <a:pt x="12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8C4A4E22-745A-4B2A-9335-AACAF3A92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119" y="300281"/>
              <a:ext cx="50098" cy="52880"/>
            </a:xfrm>
            <a:custGeom>
              <a:avLst/>
              <a:gdLst>
                <a:gd name="T0" fmla="*/ 12 w 18"/>
                <a:gd name="T1" fmla="*/ 19 h 19"/>
                <a:gd name="T2" fmla="*/ 0 w 18"/>
                <a:gd name="T3" fmla="*/ 19 h 19"/>
                <a:gd name="T4" fmla="*/ 0 w 18"/>
                <a:gd name="T5" fmla="*/ 0 h 19"/>
                <a:gd name="T6" fmla="*/ 18 w 18"/>
                <a:gd name="T7" fmla="*/ 0 h 19"/>
                <a:gd name="T8" fmla="*/ 18 w 18"/>
                <a:gd name="T9" fmla="*/ 12 h 19"/>
                <a:gd name="T10" fmla="*/ 12 w 18"/>
                <a:gd name="T11" fmla="*/ 12 h 19"/>
                <a:gd name="T12" fmla="*/ 12 w 1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2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F5DA956-B661-4B05-AD1B-22CD381160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6615" y="300281"/>
              <a:ext cx="467580" cy="33399"/>
            </a:xfrm>
            <a:custGeom>
              <a:avLst/>
              <a:gdLst>
                <a:gd name="T0" fmla="*/ 168 w 168"/>
                <a:gd name="T1" fmla="*/ 12 h 12"/>
                <a:gd name="T2" fmla="*/ 144 w 168"/>
                <a:gd name="T3" fmla="*/ 12 h 12"/>
                <a:gd name="T4" fmla="*/ 144 w 168"/>
                <a:gd name="T5" fmla="*/ 0 h 12"/>
                <a:gd name="T6" fmla="*/ 168 w 168"/>
                <a:gd name="T7" fmla="*/ 0 h 12"/>
                <a:gd name="T8" fmla="*/ 168 w 168"/>
                <a:gd name="T9" fmla="*/ 12 h 12"/>
                <a:gd name="T10" fmla="*/ 132 w 168"/>
                <a:gd name="T11" fmla="*/ 12 h 12"/>
                <a:gd name="T12" fmla="*/ 108 w 168"/>
                <a:gd name="T13" fmla="*/ 12 h 12"/>
                <a:gd name="T14" fmla="*/ 108 w 168"/>
                <a:gd name="T15" fmla="*/ 0 h 12"/>
                <a:gd name="T16" fmla="*/ 132 w 168"/>
                <a:gd name="T17" fmla="*/ 0 h 12"/>
                <a:gd name="T18" fmla="*/ 132 w 168"/>
                <a:gd name="T19" fmla="*/ 12 h 12"/>
                <a:gd name="T20" fmla="*/ 96 w 168"/>
                <a:gd name="T21" fmla="*/ 12 h 12"/>
                <a:gd name="T22" fmla="*/ 72 w 168"/>
                <a:gd name="T23" fmla="*/ 12 h 12"/>
                <a:gd name="T24" fmla="*/ 72 w 168"/>
                <a:gd name="T25" fmla="*/ 0 h 12"/>
                <a:gd name="T26" fmla="*/ 96 w 168"/>
                <a:gd name="T27" fmla="*/ 0 h 12"/>
                <a:gd name="T28" fmla="*/ 96 w 168"/>
                <a:gd name="T29" fmla="*/ 12 h 12"/>
                <a:gd name="T30" fmla="*/ 60 w 168"/>
                <a:gd name="T31" fmla="*/ 12 h 12"/>
                <a:gd name="T32" fmla="*/ 36 w 168"/>
                <a:gd name="T33" fmla="*/ 12 h 12"/>
                <a:gd name="T34" fmla="*/ 36 w 168"/>
                <a:gd name="T35" fmla="*/ 0 h 12"/>
                <a:gd name="T36" fmla="*/ 60 w 168"/>
                <a:gd name="T37" fmla="*/ 0 h 12"/>
                <a:gd name="T38" fmla="*/ 60 w 168"/>
                <a:gd name="T39" fmla="*/ 12 h 12"/>
                <a:gd name="T40" fmla="*/ 24 w 168"/>
                <a:gd name="T41" fmla="*/ 12 h 12"/>
                <a:gd name="T42" fmla="*/ 0 w 168"/>
                <a:gd name="T43" fmla="*/ 12 h 12"/>
                <a:gd name="T44" fmla="*/ 0 w 168"/>
                <a:gd name="T45" fmla="*/ 0 h 12"/>
                <a:gd name="T46" fmla="*/ 24 w 168"/>
                <a:gd name="T47" fmla="*/ 0 h 12"/>
                <a:gd name="T48" fmla="*/ 24 w 168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2"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C5651538-C2A2-4066-ACD4-A39904359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594" y="300281"/>
              <a:ext cx="50098" cy="52880"/>
            </a:xfrm>
            <a:custGeom>
              <a:avLst/>
              <a:gdLst>
                <a:gd name="T0" fmla="*/ 18 w 18"/>
                <a:gd name="T1" fmla="*/ 19 h 19"/>
                <a:gd name="T2" fmla="*/ 6 w 18"/>
                <a:gd name="T3" fmla="*/ 19 h 19"/>
                <a:gd name="T4" fmla="*/ 6 w 18"/>
                <a:gd name="T5" fmla="*/ 12 h 19"/>
                <a:gd name="T6" fmla="*/ 0 w 18"/>
                <a:gd name="T7" fmla="*/ 12 h 19"/>
                <a:gd name="T8" fmla="*/ 0 w 18"/>
                <a:gd name="T9" fmla="*/ 0 h 19"/>
                <a:gd name="T10" fmla="*/ 18 w 18"/>
                <a:gd name="T11" fmla="*/ 0 h 19"/>
                <a:gd name="T12" fmla="*/ 18 w 1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8" y="19"/>
                  </a:moveTo>
                  <a:lnTo>
                    <a:pt x="6" y="19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1393BB68-D87B-41BC-949D-210D863EF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293" y="386559"/>
              <a:ext cx="33399" cy="1079887"/>
            </a:xfrm>
            <a:custGeom>
              <a:avLst/>
              <a:gdLst>
                <a:gd name="T0" fmla="*/ 12 w 12"/>
                <a:gd name="T1" fmla="*/ 388 h 388"/>
                <a:gd name="T2" fmla="*/ 0 w 12"/>
                <a:gd name="T3" fmla="*/ 388 h 388"/>
                <a:gd name="T4" fmla="*/ 0 w 12"/>
                <a:gd name="T5" fmla="*/ 363 h 388"/>
                <a:gd name="T6" fmla="*/ 12 w 12"/>
                <a:gd name="T7" fmla="*/ 363 h 388"/>
                <a:gd name="T8" fmla="*/ 12 w 12"/>
                <a:gd name="T9" fmla="*/ 388 h 388"/>
                <a:gd name="T10" fmla="*/ 12 w 12"/>
                <a:gd name="T11" fmla="*/ 351 h 388"/>
                <a:gd name="T12" fmla="*/ 0 w 12"/>
                <a:gd name="T13" fmla="*/ 351 h 388"/>
                <a:gd name="T14" fmla="*/ 0 w 12"/>
                <a:gd name="T15" fmla="*/ 327 h 388"/>
                <a:gd name="T16" fmla="*/ 12 w 12"/>
                <a:gd name="T17" fmla="*/ 327 h 388"/>
                <a:gd name="T18" fmla="*/ 12 w 12"/>
                <a:gd name="T19" fmla="*/ 351 h 388"/>
                <a:gd name="T20" fmla="*/ 12 w 12"/>
                <a:gd name="T21" fmla="*/ 315 h 388"/>
                <a:gd name="T22" fmla="*/ 0 w 12"/>
                <a:gd name="T23" fmla="*/ 315 h 388"/>
                <a:gd name="T24" fmla="*/ 0 w 12"/>
                <a:gd name="T25" fmla="*/ 291 h 388"/>
                <a:gd name="T26" fmla="*/ 12 w 12"/>
                <a:gd name="T27" fmla="*/ 291 h 388"/>
                <a:gd name="T28" fmla="*/ 12 w 12"/>
                <a:gd name="T29" fmla="*/ 315 h 388"/>
                <a:gd name="T30" fmla="*/ 12 w 12"/>
                <a:gd name="T31" fmla="*/ 279 h 388"/>
                <a:gd name="T32" fmla="*/ 0 w 12"/>
                <a:gd name="T33" fmla="*/ 279 h 388"/>
                <a:gd name="T34" fmla="*/ 0 w 12"/>
                <a:gd name="T35" fmla="*/ 254 h 388"/>
                <a:gd name="T36" fmla="*/ 12 w 12"/>
                <a:gd name="T37" fmla="*/ 254 h 388"/>
                <a:gd name="T38" fmla="*/ 12 w 12"/>
                <a:gd name="T39" fmla="*/ 279 h 388"/>
                <a:gd name="T40" fmla="*/ 12 w 12"/>
                <a:gd name="T41" fmla="*/ 242 h 388"/>
                <a:gd name="T42" fmla="*/ 0 w 12"/>
                <a:gd name="T43" fmla="*/ 242 h 388"/>
                <a:gd name="T44" fmla="*/ 0 w 12"/>
                <a:gd name="T45" fmla="*/ 218 h 388"/>
                <a:gd name="T46" fmla="*/ 12 w 12"/>
                <a:gd name="T47" fmla="*/ 218 h 388"/>
                <a:gd name="T48" fmla="*/ 12 w 12"/>
                <a:gd name="T49" fmla="*/ 242 h 388"/>
                <a:gd name="T50" fmla="*/ 12 w 12"/>
                <a:gd name="T51" fmla="*/ 206 h 388"/>
                <a:gd name="T52" fmla="*/ 0 w 12"/>
                <a:gd name="T53" fmla="*/ 206 h 388"/>
                <a:gd name="T54" fmla="*/ 0 w 12"/>
                <a:gd name="T55" fmla="*/ 182 h 388"/>
                <a:gd name="T56" fmla="*/ 12 w 12"/>
                <a:gd name="T57" fmla="*/ 182 h 388"/>
                <a:gd name="T58" fmla="*/ 12 w 12"/>
                <a:gd name="T59" fmla="*/ 206 h 388"/>
                <a:gd name="T60" fmla="*/ 12 w 12"/>
                <a:gd name="T61" fmla="*/ 169 h 388"/>
                <a:gd name="T62" fmla="*/ 0 w 12"/>
                <a:gd name="T63" fmla="*/ 169 h 388"/>
                <a:gd name="T64" fmla="*/ 0 w 12"/>
                <a:gd name="T65" fmla="*/ 145 h 388"/>
                <a:gd name="T66" fmla="*/ 12 w 12"/>
                <a:gd name="T67" fmla="*/ 145 h 388"/>
                <a:gd name="T68" fmla="*/ 12 w 12"/>
                <a:gd name="T69" fmla="*/ 169 h 388"/>
                <a:gd name="T70" fmla="*/ 12 w 12"/>
                <a:gd name="T71" fmla="*/ 133 h 388"/>
                <a:gd name="T72" fmla="*/ 0 w 12"/>
                <a:gd name="T73" fmla="*/ 133 h 388"/>
                <a:gd name="T74" fmla="*/ 0 w 12"/>
                <a:gd name="T75" fmla="*/ 109 h 388"/>
                <a:gd name="T76" fmla="*/ 12 w 12"/>
                <a:gd name="T77" fmla="*/ 109 h 388"/>
                <a:gd name="T78" fmla="*/ 12 w 12"/>
                <a:gd name="T79" fmla="*/ 133 h 388"/>
                <a:gd name="T80" fmla="*/ 12 w 12"/>
                <a:gd name="T81" fmla="*/ 97 h 388"/>
                <a:gd name="T82" fmla="*/ 0 w 12"/>
                <a:gd name="T83" fmla="*/ 97 h 388"/>
                <a:gd name="T84" fmla="*/ 0 w 12"/>
                <a:gd name="T85" fmla="*/ 72 h 388"/>
                <a:gd name="T86" fmla="*/ 12 w 12"/>
                <a:gd name="T87" fmla="*/ 72 h 388"/>
                <a:gd name="T88" fmla="*/ 12 w 12"/>
                <a:gd name="T89" fmla="*/ 97 h 388"/>
                <a:gd name="T90" fmla="*/ 12 w 12"/>
                <a:gd name="T91" fmla="*/ 60 h 388"/>
                <a:gd name="T92" fmla="*/ 0 w 12"/>
                <a:gd name="T93" fmla="*/ 60 h 388"/>
                <a:gd name="T94" fmla="*/ 0 w 12"/>
                <a:gd name="T95" fmla="*/ 36 h 388"/>
                <a:gd name="T96" fmla="*/ 12 w 12"/>
                <a:gd name="T97" fmla="*/ 36 h 388"/>
                <a:gd name="T98" fmla="*/ 12 w 12"/>
                <a:gd name="T99" fmla="*/ 60 h 388"/>
                <a:gd name="T100" fmla="*/ 12 w 12"/>
                <a:gd name="T101" fmla="*/ 24 h 388"/>
                <a:gd name="T102" fmla="*/ 0 w 12"/>
                <a:gd name="T103" fmla="*/ 24 h 388"/>
                <a:gd name="T104" fmla="*/ 0 w 12"/>
                <a:gd name="T105" fmla="*/ 0 h 388"/>
                <a:gd name="T106" fmla="*/ 12 w 12"/>
                <a:gd name="T107" fmla="*/ 0 h 388"/>
                <a:gd name="T108" fmla="*/ 12 w 12"/>
                <a:gd name="T109" fmla="*/ 2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" h="388">
                  <a:moveTo>
                    <a:pt x="12" y="388"/>
                  </a:moveTo>
                  <a:lnTo>
                    <a:pt x="0" y="388"/>
                  </a:lnTo>
                  <a:lnTo>
                    <a:pt x="0" y="363"/>
                  </a:lnTo>
                  <a:lnTo>
                    <a:pt x="12" y="363"/>
                  </a:lnTo>
                  <a:lnTo>
                    <a:pt x="12" y="388"/>
                  </a:lnTo>
                  <a:close/>
                  <a:moveTo>
                    <a:pt x="12" y="351"/>
                  </a:moveTo>
                  <a:lnTo>
                    <a:pt x="0" y="351"/>
                  </a:lnTo>
                  <a:lnTo>
                    <a:pt x="0" y="327"/>
                  </a:lnTo>
                  <a:lnTo>
                    <a:pt x="12" y="327"/>
                  </a:lnTo>
                  <a:lnTo>
                    <a:pt x="12" y="351"/>
                  </a:lnTo>
                  <a:close/>
                  <a:moveTo>
                    <a:pt x="12" y="315"/>
                  </a:moveTo>
                  <a:lnTo>
                    <a:pt x="0" y="315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315"/>
                  </a:lnTo>
                  <a:close/>
                  <a:moveTo>
                    <a:pt x="12" y="279"/>
                  </a:moveTo>
                  <a:lnTo>
                    <a:pt x="0" y="279"/>
                  </a:lnTo>
                  <a:lnTo>
                    <a:pt x="0" y="254"/>
                  </a:lnTo>
                  <a:lnTo>
                    <a:pt x="12" y="254"/>
                  </a:lnTo>
                  <a:lnTo>
                    <a:pt x="12" y="279"/>
                  </a:lnTo>
                  <a:close/>
                  <a:moveTo>
                    <a:pt x="12" y="242"/>
                  </a:moveTo>
                  <a:lnTo>
                    <a:pt x="0" y="242"/>
                  </a:lnTo>
                  <a:lnTo>
                    <a:pt x="0" y="218"/>
                  </a:lnTo>
                  <a:lnTo>
                    <a:pt x="12" y="218"/>
                  </a:lnTo>
                  <a:lnTo>
                    <a:pt x="12" y="242"/>
                  </a:lnTo>
                  <a:close/>
                  <a:moveTo>
                    <a:pt x="12" y="206"/>
                  </a:moveTo>
                  <a:lnTo>
                    <a:pt x="0" y="206"/>
                  </a:lnTo>
                  <a:lnTo>
                    <a:pt x="0" y="182"/>
                  </a:lnTo>
                  <a:lnTo>
                    <a:pt x="12" y="182"/>
                  </a:lnTo>
                  <a:lnTo>
                    <a:pt x="12" y="206"/>
                  </a:lnTo>
                  <a:close/>
                  <a:moveTo>
                    <a:pt x="12" y="169"/>
                  </a:moveTo>
                  <a:lnTo>
                    <a:pt x="0" y="169"/>
                  </a:lnTo>
                  <a:lnTo>
                    <a:pt x="0" y="145"/>
                  </a:lnTo>
                  <a:lnTo>
                    <a:pt x="12" y="145"/>
                  </a:lnTo>
                  <a:lnTo>
                    <a:pt x="12" y="169"/>
                  </a:lnTo>
                  <a:close/>
                  <a:moveTo>
                    <a:pt x="12" y="133"/>
                  </a:moveTo>
                  <a:lnTo>
                    <a:pt x="0" y="133"/>
                  </a:lnTo>
                  <a:lnTo>
                    <a:pt x="0" y="109"/>
                  </a:lnTo>
                  <a:lnTo>
                    <a:pt x="12" y="109"/>
                  </a:lnTo>
                  <a:lnTo>
                    <a:pt x="12" y="133"/>
                  </a:lnTo>
                  <a:close/>
                  <a:moveTo>
                    <a:pt x="12" y="97"/>
                  </a:moveTo>
                  <a:lnTo>
                    <a:pt x="0" y="97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12" y="97"/>
                  </a:lnTo>
                  <a:close/>
                  <a:moveTo>
                    <a:pt x="12" y="60"/>
                  </a:moveTo>
                  <a:lnTo>
                    <a:pt x="0" y="6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60"/>
                  </a:lnTo>
                  <a:close/>
                  <a:moveTo>
                    <a:pt x="12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A4C1D65B-66D9-4691-B21C-4DEA0730F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856923"/>
              <a:ext cx="567776" cy="36181"/>
            </a:xfrm>
            <a:custGeom>
              <a:avLst/>
              <a:gdLst>
                <a:gd name="T0" fmla="*/ 204 w 204"/>
                <a:gd name="T1" fmla="*/ 13 h 13"/>
                <a:gd name="T2" fmla="*/ 180 w 204"/>
                <a:gd name="T3" fmla="*/ 13 h 13"/>
                <a:gd name="T4" fmla="*/ 180 w 204"/>
                <a:gd name="T5" fmla="*/ 0 h 13"/>
                <a:gd name="T6" fmla="*/ 204 w 204"/>
                <a:gd name="T7" fmla="*/ 0 h 13"/>
                <a:gd name="T8" fmla="*/ 204 w 204"/>
                <a:gd name="T9" fmla="*/ 13 h 13"/>
                <a:gd name="T10" fmla="*/ 168 w 204"/>
                <a:gd name="T11" fmla="*/ 13 h 13"/>
                <a:gd name="T12" fmla="*/ 144 w 204"/>
                <a:gd name="T13" fmla="*/ 13 h 13"/>
                <a:gd name="T14" fmla="*/ 144 w 204"/>
                <a:gd name="T15" fmla="*/ 0 h 13"/>
                <a:gd name="T16" fmla="*/ 168 w 204"/>
                <a:gd name="T17" fmla="*/ 0 h 13"/>
                <a:gd name="T18" fmla="*/ 168 w 204"/>
                <a:gd name="T19" fmla="*/ 13 h 13"/>
                <a:gd name="T20" fmla="*/ 132 w 204"/>
                <a:gd name="T21" fmla="*/ 13 h 13"/>
                <a:gd name="T22" fmla="*/ 108 w 204"/>
                <a:gd name="T23" fmla="*/ 13 h 13"/>
                <a:gd name="T24" fmla="*/ 108 w 204"/>
                <a:gd name="T25" fmla="*/ 0 h 13"/>
                <a:gd name="T26" fmla="*/ 132 w 204"/>
                <a:gd name="T27" fmla="*/ 0 h 13"/>
                <a:gd name="T28" fmla="*/ 132 w 204"/>
                <a:gd name="T29" fmla="*/ 13 h 13"/>
                <a:gd name="T30" fmla="*/ 96 w 204"/>
                <a:gd name="T31" fmla="*/ 13 h 13"/>
                <a:gd name="T32" fmla="*/ 72 w 204"/>
                <a:gd name="T33" fmla="*/ 13 h 13"/>
                <a:gd name="T34" fmla="*/ 72 w 204"/>
                <a:gd name="T35" fmla="*/ 0 h 13"/>
                <a:gd name="T36" fmla="*/ 96 w 204"/>
                <a:gd name="T37" fmla="*/ 0 h 13"/>
                <a:gd name="T38" fmla="*/ 96 w 204"/>
                <a:gd name="T39" fmla="*/ 13 h 13"/>
                <a:gd name="T40" fmla="*/ 60 w 204"/>
                <a:gd name="T41" fmla="*/ 13 h 13"/>
                <a:gd name="T42" fmla="*/ 36 w 204"/>
                <a:gd name="T43" fmla="*/ 13 h 13"/>
                <a:gd name="T44" fmla="*/ 36 w 204"/>
                <a:gd name="T45" fmla="*/ 0 h 13"/>
                <a:gd name="T46" fmla="*/ 60 w 204"/>
                <a:gd name="T47" fmla="*/ 0 h 13"/>
                <a:gd name="T48" fmla="*/ 60 w 204"/>
                <a:gd name="T49" fmla="*/ 13 h 13"/>
                <a:gd name="T50" fmla="*/ 24 w 204"/>
                <a:gd name="T51" fmla="*/ 13 h 13"/>
                <a:gd name="T52" fmla="*/ 0 w 204"/>
                <a:gd name="T53" fmla="*/ 13 h 13"/>
                <a:gd name="T54" fmla="*/ 0 w 204"/>
                <a:gd name="T55" fmla="*/ 0 h 13"/>
                <a:gd name="T56" fmla="*/ 24 w 204"/>
                <a:gd name="T57" fmla="*/ 0 h 13"/>
                <a:gd name="T58" fmla="*/ 24 w 204"/>
                <a:gd name="T5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3">
                  <a:moveTo>
                    <a:pt x="204" y="13"/>
                  </a:moveTo>
                  <a:lnTo>
                    <a:pt x="180" y="13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3"/>
                  </a:lnTo>
                  <a:close/>
                  <a:moveTo>
                    <a:pt x="168" y="13"/>
                  </a:moveTo>
                  <a:lnTo>
                    <a:pt x="144" y="13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3"/>
                  </a:lnTo>
                  <a:close/>
                  <a:moveTo>
                    <a:pt x="132" y="13"/>
                  </a:moveTo>
                  <a:lnTo>
                    <a:pt x="108" y="13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3"/>
                  </a:lnTo>
                  <a:close/>
                  <a:moveTo>
                    <a:pt x="96" y="13"/>
                  </a:moveTo>
                  <a:lnTo>
                    <a:pt x="72" y="13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3"/>
                  </a:lnTo>
                  <a:close/>
                  <a:moveTo>
                    <a:pt x="60" y="13"/>
                  </a:moveTo>
                  <a:lnTo>
                    <a:pt x="36" y="13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3"/>
                  </a:lnTo>
                  <a:close/>
                  <a:moveTo>
                    <a:pt x="24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3EB5BA22-1681-482A-93F1-CD11E75AF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706630"/>
              <a:ext cx="567776" cy="33399"/>
            </a:xfrm>
            <a:custGeom>
              <a:avLst/>
              <a:gdLst>
                <a:gd name="T0" fmla="*/ 204 w 204"/>
                <a:gd name="T1" fmla="*/ 12 h 12"/>
                <a:gd name="T2" fmla="*/ 180 w 204"/>
                <a:gd name="T3" fmla="*/ 12 h 12"/>
                <a:gd name="T4" fmla="*/ 180 w 204"/>
                <a:gd name="T5" fmla="*/ 0 h 12"/>
                <a:gd name="T6" fmla="*/ 204 w 204"/>
                <a:gd name="T7" fmla="*/ 0 h 12"/>
                <a:gd name="T8" fmla="*/ 204 w 204"/>
                <a:gd name="T9" fmla="*/ 12 h 12"/>
                <a:gd name="T10" fmla="*/ 168 w 204"/>
                <a:gd name="T11" fmla="*/ 12 h 12"/>
                <a:gd name="T12" fmla="*/ 144 w 204"/>
                <a:gd name="T13" fmla="*/ 12 h 12"/>
                <a:gd name="T14" fmla="*/ 144 w 204"/>
                <a:gd name="T15" fmla="*/ 0 h 12"/>
                <a:gd name="T16" fmla="*/ 168 w 204"/>
                <a:gd name="T17" fmla="*/ 0 h 12"/>
                <a:gd name="T18" fmla="*/ 168 w 204"/>
                <a:gd name="T19" fmla="*/ 12 h 12"/>
                <a:gd name="T20" fmla="*/ 132 w 204"/>
                <a:gd name="T21" fmla="*/ 12 h 12"/>
                <a:gd name="T22" fmla="*/ 108 w 204"/>
                <a:gd name="T23" fmla="*/ 12 h 12"/>
                <a:gd name="T24" fmla="*/ 108 w 204"/>
                <a:gd name="T25" fmla="*/ 0 h 12"/>
                <a:gd name="T26" fmla="*/ 132 w 204"/>
                <a:gd name="T27" fmla="*/ 0 h 12"/>
                <a:gd name="T28" fmla="*/ 132 w 204"/>
                <a:gd name="T29" fmla="*/ 12 h 12"/>
                <a:gd name="T30" fmla="*/ 96 w 204"/>
                <a:gd name="T31" fmla="*/ 12 h 12"/>
                <a:gd name="T32" fmla="*/ 72 w 204"/>
                <a:gd name="T33" fmla="*/ 12 h 12"/>
                <a:gd name="T34" fmla="*/ 72 w 204"/>
                <a:gd name="T35" fmla="*/ 0 h 12"/>
                <a:gd name="T36" fmla="*/ 96 w 204"/>
                <a:gd name="T37" fmla="*/ 0 h 12"/>
                <a:gd name="T38" fmla="*/ 96 w 204"/>
                <a:gd name="T39" fmla="*/ 12 h 12"/>
                <a:gd name="T40" fmla="*/ 60 w 204"/>
                <a:gd name="T41" fmla="*/ 12 h 12"/>
                <a:gd name="T42" fmla="*/ 36 w 204"/>
                <a:gd name="T43" fmla="*/ 12 h 12"/>
                <a:gd name="T44" fmla="*/ 36 w 204"/>
                <a:gd name="T45" fmla="*/ 0 h 12"/>
                <a:gd name="T46" fmla="*/ 60 w 204"/>
                <a:gd name="T47" fmla="*/ 0 h 12"/>
                <a:gd name="T48" fmla="*/ 60 w 204"/>
                <a:gd name="T49" fmla="*/ 12 h 12"/>
                <a:gd name="T50" fmla="*/ 24 w 204"/>
                <a:gd name="T51" fmla="*/ 12 h 12"/>
                <a:gd name="T52" fmla="*/ 0 w 204"/>
                <a:gd name="T53" fmla="*/ 12 h 12"/>
                <a:gd name="T54" fmla="*/ 0 w 204"/>
                <a:gd name="T55" fmla="*/ 0 h 12"/>
                <a:gd name="T56" fmla="*/ 24 w 204"/>
                <a:gd name="T57" fmla="*/ 0 h 12"/>
                <a:gd name="T58" fmla="*/ 24 w 204"/>
                <a:gd name="T5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2">
                  <a:moveTo>
                    <a:pt x="204" y="12"/>
                  </a:moveTo>
                  <a:lnTo>
                    <a:pt x="180" y="12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2"/>
                  </a:lnTo>
                  <a:close/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4DAFE75C-2DBA-48AB-81D7-FDA889E9E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6517" y="520154"/>
              <a:ext cx="567776" cy="33399"/>
            </a:xfrm>
            <a:custGeom>
              <a:avLst/>
              <a:gdLst>
                <a:gd name="T0" fmla="*/ 204 w 204"/>
                <a:gd name="T1" fmla="*/ 12 h 12"/>
                <a:gd name="T2" fmla="*/ 180 w 204"/>
                <a:gd name="T3" fmla="*/ 12 h 12"/>
                <a:gd name="T4" fmla="*/ 180 w 204"/>
                <a:gd name="T5" fmla="*/ 0 h 12"/>
                <a:gd name="T6" fmla="*/ 204 w 204"/>
                <a:gd name="T7" fmla="*/ 0 h 12"/>
                <a:gd name="T8" fmla="*/ 204 w 204"/>
                <a:gd name="T9" fmla="*/ 12 h 12"/>
                <a:gd name="T10" fmla="*/ 168 w 204"/>
                <a:gd name="T11" fmla="*/ 12 h 12"/>
                <a:gd name="T12" fmla="*/ 144 w 204"/>
                <a:gd name="T13" fmla="*/ 12 h 12"/>
                <a:gd name="T14" fmla="*/ 144 w 204"/>
                <a:gd name="T15" fmla="*/ 0 h 12"/>
                <a:gd name="T16" fmla="*/ 168 w 204"/>
                <a:gd name="T17" fmla="*/ 0 h 12"/>
                <a:gd name="T18" fmla="*/ 168 w 204"/>
                <a:gd name="T19" fmla="*/ 12 h 12"/>
                <a:gd name="T20" fmla="*/ 132 w 204"/>
                <a:gd name="T21" fmla="*/ 12 h 12"/>
                <a:gd name="T22" fmla="*/ 108 w 204"/>
                <a:gd name="T23" fmla="*/ 12 h 12"/>
                <a:gd name="T24" fmla="*/ 108 w 204"/>
                <a:gd name="T25" fmla="*/ 0 h 12"/>
                <a:gd name="T26" fmla="*/ 132 w 204"/>
                <a:gd name="T27" fmla="*/ 0 h 12"/>
                <a:gd name="T28" fmla="*/ 132 w 204"/>
                <a:gd name="T29" fmla="*/ 12 h 12"/>
                <a:gd name="T30" fmla="*/ 96 w 204"/>
                <a:gd name="T31" fmla="*/ 12 h 12"/>
                <a:gd name="T32" fmla="*/ 72 w 204"/>
                <a:gd name="T33" fmla="*/ 12 h 12"/>
                <a:gd name="T34" fmla="*/ 72 w 204"/>
                <a:gd name="T35" fmla="*/ 0 h 12"/>
                <a:gd name="T36" fmla="*/ 96 w 204"/>
                <a:gd name="T37" fmla="*/ 0 h 12"/>
                <a:gd name="T38" fmla="*/ 96 w 204"/>
                <a:gd name="T39" fmla="*/ 12 h 12"/>
                <a:gd name="T40" fmla="*/ 60 w 204"/>
                <a:gd name="T41" fmla="*/ 12 h 12"/>
                <a:gd name="T42" fmla="*/ 36 w 204"/>
                <a:gd name="T43" fmla="*/ 12 h 12"/>
                <a:gd name="T44" fmla="*/ 36 w 204"/>
                <a:gd name="T45" fmla="*/ 0 h 12"/>
                <a:gd name="T46" fmla="*/ 60 w 204"/>
                <a:gd name="T47" fmla="*/ 0 h 12"/>
                <a:gd name="T48" fmla="*/ 60 w 204"/>
                <a:gd name="T49" fmla="*/ 12 h 12"/>
                <a:gd name="T50" fmla="*/ 24 w 204"/>
                <a:gd name="T51" fmla="*/ 12 h 12"/>
                <a:gd name="T52" fmla="*/ 0 w 204"/>
                <a:gd name="T53" fmla="*/ 12 h 12"/>
                <a:gd name="T54" fmla="*/ 0 w 204"/>
                <a:gd name="T55" fmla="*/ 0 h 12"/>
                <a:gd name="T56" fmla="*/ 24 w 204"/>
                <a:gd name="T57" fmla="*/ 0 h 12"/>
                <a:gd name="T58" fmla="*/ 24 w 204"/>
                <a:gd name="T5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4" h="12">
                  <a:moveTo>
                    <a:pt x="204" y="12"/>
                  </a:moveTo>
                  <a:lnTo>
                    <a:pt x="180" y="12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04" y="12"/>
                  </a:lnTo>
                  <a:close/>
                  <a:moveTo>
                    <a:pt x="168" y="12"/>
                  </a:moveTo>
                  <a:lnTo>
                    <a:pt x="144" y="1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68" y="12"/>
                  </a:lnTo>
                  <a:close/>
                  <a:moveTo>
                    <a:pt x="132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132" y="0"/>
                  </a:lnTo>
                  <a:lnTo>
                    <a:pt x="132" y="12"/>
                  </a:lnTo>
                  <a:close/>
                  <a:moveTo>
                    <a:pt x="96" y="12"/>
                  </a:moveTo>
                  <a:lnTo>
                    <a:pt x="72" y="12"/>
                  </a:lnTo>
                  <a:lnTo>
                    <a:pt x="72" y="0"/>
                  </a:lnTo>
                  <a:lnTo>
                    <a:pt x="96" y="0"/>
                  </a:lnTo>
                  <a:lnTo>
                    <a:pt x="96" y="12"/>
                  </a:lnTo>
                  <a:close/>
                  <a:moveTo>
                    <a:pt x="60" y="12"/>
                  </a:moveTo>
                  <a:lnTo>
                    <a:pt x="36" y="12"/>
                  </a:lnTo>
                  <a:lnTo>
                    <a:pt x="36" y="0"/>
                  </a:lnTo>
                  <a:lnTo>
                    <a:pt x="60" y="0"/>
                  </a:lnTo>
                  <a:lnTo>
                    <a:pt x="60" y="12"/>
                  </a:lnTo>
                  <a:close/>
                  <a:moveTo>
                    <a:pt x="24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2D7EEF-5B4B-4FB4-88D0-355258F7893E}"/>
                </a:ext>
              </a:extLst>
            </p:cNvPr>
            <p:cNvSpPr/>
            <p:nvPr/>
          </p:nvSpPr>
          <p:spPr>
            <a:xfrm>
              <a:off x="8039604" y="912887"/>
              <a:ext cx="5886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VM 1</a:t>
              </a:r>
            </a:p>
          </p:txBody>
        </p:sp>
      </p:grp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677004F7-5141-401A-B0E4-E28E7C399AB6}"/>
              </a:ext>
            </a:extLst>
          </p:cNvPr>
          <p:cNvSpPr txBox="1">
            <a:spLocks/>
          </p:cNvSpPr>
          <p:nvPr/>
        </p:nvSpPr>
        <p:spPr>
          <a:xfrm>
            <a:off x="270066" y="2083591"/>
            <a:ext cx="6220914" cy="182840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spcBef>
                <a:spcPts val="1765"/>
              </a:spcBef>
              <a:buNone/>
              <a:defRPr/>
            </a:pPr>
            <a:r>
              <a:rPr lang="en-US" sz="2353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n-lt"/>
                <a:cs typeface="Calibri" panose="020F0502020204030204" pitchFamily="34" charset="0"/>
              </a:rPr>
              <a:t>Azure developed Virtual Machine Preserving Host Updates (VM-PHU) in 2012</a:t>
            </a:r>
          </a:p>
          <a:p>
            <a:pPr marL="0" lvl="1" indent="0" defTabSz="914367">
              <a:buNone/>
              <a:defRPr/>
            </a:pPr>
            <a:r>
              <a:rPr lang="en-US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Suspend VMs in memory</a:t>
            </a:r>
          </a:p>
          <a:p>
            <a:pPr marL="0" lvl="1" indent="0" defTabSz="914367">
              <a:buNone/>
              <a:defRPr/>
            </a:pPr>
            <a:r>
              <a:rPr lang="en-US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Soft reboot the OS</a:t>
            </a:r>
          </a:p>
          <a:p>
            <a:pPr marL="0" lvl="1" indent="0" defTabSz="914367">
              <a:buNone/>
              <a:defRPr/>
            </a:pPr>
            <a:r>
              <a:rPr lang="en-US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Resume the VMs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607A3F-6B99-49CE-9882-E02CFC1C56BD}"/>
              </a:ext>
            </a:extLst>
          </p:cNvPr>
          <p:cNvSpPr/>
          <p:nvPr/>
        </p:nvSpPr>
        <p:spPr bwMode="auto">
          <a:xfrm>
            <a:off x="7313499" y="3630953"/>
            <a:ext cx="2946205" cy="98666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65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 OS B</a:t>
            </a:r>
          </a:p>
        </p:txBody>
      </p:sp>
    </p:spTree>
    <p:extLst>
      <p:ext uri="{BB962C8B-B14F-4D97-AF65-F5344CB8AC3E}">
        <p14:creationId xmlns:p14="http://schemas.microsoft.com/office/powerpoint/2010/main" val="18063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2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2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2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132-B7B6-4249-8A7F-547829AC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BDA7-263E-44A4-8278-59BA8F19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root input/output virtualization (SR-IOV) network devices:</a:t>
            </a:r>
          </a:p>
          <a:p>
            <a:pPr lvl="1"/>
            <a:r>
              <a:rPr lang="en-US" dirty="0"/>
              <a:t>Fallback to software shadow </a:t>
            </a:r>
            <a:r>
              <a:rPr lang="en-US" dirty="0" err="1"/>
              <a:t>vNIC</a:t>
            </a:r>
            <a:endParaRPr lang="en-US" dirty="0"/>
          </a:p>
          <a:p>
            <a:pPr lvl="1"/>
            <a:r>
              <a:rPr lang="en-US" dirty="0"/>
              <a:t>VM-PHU</a:t>
            </a:r>
          </a:p>
          <a:p>
            <a:pPr lvl="1"/>
            <a:r>
              <a:rPr lang="en-US" dirty="0"/>
              <a:t>Enable hardware acceleration</a:t>
            </a:r>
          </a:p>
          <a:p>
            <a:r>
              <a:rPr lang="en-US" dirty="0"/>
              <a:t>Discrete device assignment devices:</a:t>
            </a:r>
          </a:p>
          <a:p>
            <a:pPr lvl="1"/>
            <a:r>
              <a:rPr lang="en-US" dirty="0"/>
              <a:t>Does not have a software fallback</a:t>
            </a:r>
          </a:p>
          <a:p>
            <a:pPr lvl="1"/>
            <a:r>
              <a:rPr lang="en-US" dirty="0"/>
              <a:t>Need to handle DMA and interrupt processing</a:t>
            </a:r>
          </a:p>
          <a:p>
            <a:pPr lvl="1"/>
            <a:r>
              <a:rPr lang="en-US" dirty="0"/>
              <a:t>Solution: keep IOMMU active during the soft reboot</a:t>
            </a:r>
          </a:p>
          <a:p>
            <a:pPr lvl="2"/>
            <a:r>
              <a:rPr lang="en-US" dirty="0"/>
              <a:t>Maintain the DMA and interrupt remapping  in IOMMU across reboot</a:t>
            </a:r>
          </a:p>
          <a:p>
            <a:pPr lvl="2"/>
            <a:r>
              <a:rPr lang="en-US" dirty="0"/>
              <a:t>Inject interrupts for each device in the VM to handle missed interrupts when hypervisor is offline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3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ECF4-4A76-4714-A371-AEE2CD56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Rebootless</a:t>
            </a:r>
            <a:r>
              <a:rPr lang="en-US" dirty="0"/>
              <a:t> Update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9399-06DB-4839-AA44-C8970CA1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system with a GPU DDA VM</a:t>
            </a:r>
          </a:p>
          <a:p>
            <a:r>
              <a:rPr lang="en-US" dirty="0"/>
              <a:t>Update storvsp.</a:t>
            </a:r>
            <a:r>
              <a:rPr lang="en-US"/>
              <a:t>sys in </a:t>
            </a:r>
            <a:r>
              <a:rPr lang="en-US" dirty="0"/>
              <a:t>1 second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0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F948-5D50-48D2-9314-2C8CED06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Blackout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AAB1-34DA-46A8-887A-AACDFF09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Low blackout time </a:t>
            </a:r>
          </a:p>
          <a:p>
            <a:r>
              <a:rPr lang="en-US" dirty="0"/>
              <a:t>VM-PHU blackout time </a:t>
            </a:r>
          </a:p>
          <a:p>
            <a:pPr lvl="1"/>
            <a:r>
              <a:rPr lang="en-US" dirty="0"/>
              <a:t>Reboot time</a:t>
            </a:r>
          </a:p>
          <a:p>
            <a:pPr lvl="1"/>
            <a:r>
              <a:rPr lang="en-US" dirty="0"/>
              <a:t>Time to close VM devices</a:t>
            </a:r>
          </a:p>
          <a:p>
            <a:pPr lvl="1"/>
            <a:r>
              <a:rPr lang="en-US" dirty="0"/>
              <a:t>Memory preservation time</a:t>
            </a:r>
          </a:p>
        </p:txBody>
      </p:sp>
    </p:spTree>
    <p:extLst>
      <p:ext uri="{BB962C8B-B14F-4D97-AF65-F5344CB8AC3E}">
        <p14:creationId xmlns:p14="http://schemas.microsoft.com/office/powerpoint/2010/main" val="34744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E70-F38B-4738-8ED2-F4B8AFB6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Blackout: Fast Reboot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98A3-037B-469A-B8FA-DF253554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46" y="1825625"/>
            <a:ext cx="5712716" cy="4351338"/>
          </a:xfrm>
        </p:spPr>
        <p:txBody>
          <a:bodyPr/>
          <a:lstStyle/>
          <a:p>
            <a:r>
              <a:rPr lang="en-US" dirty="0"/>
              <a:t>Reboot time impacts the blackout time for all VMs</a:t>
            </a:r>
          </a:p>
          <a:p>
            <a:r>
              <a:rPr lang="en-US" dirty="0"/>
              <a:t>IO intensive with hundreds of MBs of reads for Windows hosts</a:t>
            </a:r>
          </a:p>
          <a:p>
            <a:pPr lvl="1"/>
            <a:r>
              <a:rPr lang="en-US" dirty="0"/>
              <a:t>Issue: Can take tens of seconds on hard disks</a:t>
            </a:r>
          </a:p>
          <a:p>
            <a:pPr lvl="1"/>
            <a:r>
              <a:rPr lang="en-US" dirty="0"/>
              <a:t>Solution: Cache the reads and writes in memory and preserve across reboot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959304-CEA0-47AD-BE61-CCFBADD9D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99532"/>
              </p:ext>
            </p:extLst>
          </p:nvPr>
        </p:nvGraphicFramePr>
        <p:xfrm>
          <a:off x="6096000" y="2383031"/>
          <a:ext cx="5936166" cy="254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7924698" imgH="3400221" progId="AcroExch.Document.DC">
                  <p:embed/>
                </p:oleObj>
              </mc:Choice>
              <mc:Fallback>
                <p:oleObj name="Acrobat Document" r:id="rId3" imgW="7924698" imgH="340022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383031"/>
                        <a:ext cx="5936166" cy="254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48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A67A-DC87-4F4A-8962-187960BB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Blackout: Fast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21C6-B362-4A33-8540-481F4818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 reboot can proceed only after all VMs close their devices</a:t>
            </a:r>
          </a:p>
          <a:p>
            <a:r>
              <a:rPr lang="en-US" dirty="0"/>
              <a:t>Issue: Straggler devices increase blackout time for all VMs. </a:t>
            </a:r>
          </a:p>
          <a:p>
            <a:r>
              <a:rPr lang="en-US" dirty="0"/>
              <a:t>Solution: Fast close devices</a:t>
            </a:r>
          </a:p>
          <a:p>
            <a:pPr lvl="1"/>
            <a:r>
              <a:rPr lang="en-US" dirty="0"/>
              <a:t>Serialize the in-flight I/</a:t>
            </a:r>
            <a:r>
              <a:rPr lang="en-US" dirty="0" err="1"/>
              <a:t>Os</a:t>
            </a:r>
            <a:r>
              <a:rPr lang="en-US" dirty="0"/>
              <a:t> during VM save and pend their status</a:t>
            </a:r>
          </a:p>
          <a:p>
            <a:pPr lvl="1"/>
            <a:r>
              <a:rPr lang="en-US" dirty="0"/>
              <a:t>After serialization, devices can be closed</a:t>
            </a:r>
          </a:p>
          <a:p>
            <a:pPr lvl="1"/>
            <a:r>
              <a:rPr lang="en-US" dirty="0"/>
              <a:t>Before restoring VM, replay the serialized I/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Implemented in Windows Server 2016</a:t>
            </a:r>
          </a:p>
          <a:p>
            <a:pPr lvl="1"/>
            <a:r>
              <a:rPr lang="en-US" dirty="0"/>
              <a:t>Storage resiliency feature</a:t>
            </a:r>
          </a:p>
        </p:txBody>
      </p:sp>
    </p:spTree>
    <p:extLst>
      <p:ext uri="{BB962C8B-B14F-4D97-AF65-F5344CB8AC3E}">
        <p14:creationId xmlns:p14="http://schemas.microsoft.com/office/powerpoint/2010/main" val="1875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303B-470D-4579-8ECF-E945B9EF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Blackout: Memory Preservation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B110-C9E8-40A4-A699-8586FCD4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84868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Windows memory manager uses a linked list for maintaining free regions</a:t>
            </a:r>
          </a:p>
          <a:p>
            <a:pPr lvl="1"/>
            <a:r>
              <a:rPr lang="en-US" dirty="0"/>
              <a:t>Marking the pages as in use can be O(n</a:t>
            </a:r>
            <a:r>
              <a:rPr lang="en-US" baseline="30000" dirty="0"/>
              <a:t>2</a:t>
            </a:r>
            <a:r>
              <a:rPr lang="en-US" dirty="0"/>
              <a:t>) where n is the number of memory runs for the VMs</a:t>
            </a:r>
          </a:p>
          <a:p>
            <a:r>
              <a:rPr lang="en-US" dirty="0"/>
              <a:t>Straggler VMs increase blackout for all VMs on host</a:t>
            </a:r>
          </a:p>
          <a:p>
            <a:pPr lvl="1"/>
            <a:r>
              <a:rPr lang="en-US" dirty="0"/>
              <a:t>Host and VM memory can be very fragmented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time to persist can take hundreds or thousands of seconds</a:t>
            </a:r>
          </a:p>
          <a:p>
            <a:r>
              <a:rPr lang="en-US" dirty="0"/>
              <a:t>Memory manager data structure changes are risky and introduce trade-offs</a:t>
            </a:r>
          </a:p>
          <a:p>
            <a:pPr lvl="1"/>
            <a:r>
              <a:rPr lang="en-US" dirty="0"/>
              <a:t>Need a O(n) algorithm</a:t>
            </a:r>
          </a:p>
          <a:p>
            <a:pPr lvl="1"/>
            <a:r>
              <a:rPr lang="en-US" dirty="0"/>
              <a:t>Solution: Use a sorted list for the VM memory runs</a:t>
            </a:r>
          </a:p>
          <a:p>
            <a:pPr lvl="1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29CB4E-D7C2-4093-91FD-70C65DED1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26653"/>
              </p:ext>
            </p:extLst>
          </p:nvPr>
        </p:nvGraphicFramePr>
        <p:xfrm>
          <a:off x="5907256" y="1690688"/>
          <a:ext cx="5949950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25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5803</TotalTime>
  <Words>621</Words>
  <Application>Microsoft Office PowerPoint</Application>
  <PresentationFormat>Widescreen</PresentationFormat>
  <Paragraphs>107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Semibold</vt:lpstr>
      <vt:lpstr>Segoe UI Semilight</vt:lpstr>
      <vt:lpstr>Wingdings</vt:lpstr>
      <vt:lpstr>Office Theme</vt:lpstr>
      <vt:lpstr>Acrobat Document</vt:lpstr>
      <vt:lpstr>Virtual Machine Preserving Host Updates for Zero Day Patching in Public Cloud</vt:lpstr>
      <vt:lpstr>Motivation</vt:lpstr>
      <vt:lpstr>Azure OS updates</vt:lpstr>
      <vt:lpstr>Hardware Acceleration</vt:lpstr>
      <vt:lpstr>Rebootless Update Demo</vt:lpstr>
      <vt:lpstr>Blackout time</vt:lpstr>
      <vt:lpstr>Blackout: Fast Reboot</vt:lpstr>
      <vt:lpstr>Blackout: Fast Close</vt:lpstr>
      <vt:lpstr>Blackout: Memory Preservation</vt:lpstr>
      <vt:lpstr>Demo: Rebootful Updates</vt:lpstr>
      <vt:lpstr>Results</vt:lpstr>
      <vt:lpstr>Limitations</vt:lpstr>
      <vt:lpstr>Conclusions</vt:lpstr>
      <vt:lpstr>Questions/Feedback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Preserving Host Updates for Zero Day Patching in Public Cloud</dc:title>
  <dc:creator>Naga Govindaraju</dc:creator>
  <cp:lastModifiedBy>Naga Govindaraju</cp:lastModifiedBy>
  <cp:revision>24</cp:revision>
  <dcterms:created xsi:type="dcterms:W3CDTF">2021-04-10T20:46:32Z</dcterms:created>
  <dcterms:modified xsi:type="dcterms:W3CDTF">2021-05-11T22:00:42Z</dcterms:modified>
</cp:coreProperties>
</file>