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703" r:id="rId1"/>
  </p:sldMasterIdLst>
  <p:notesMasterIdLst>
    <p:notesMasterId r:id="rId21"/>
  </p:notesMasterIdLst>
  <p:sldIdLst>
    <p:sldId id="256" r:id="rId2"/>
    <p:sldId id="337" r:id="rId3"/>
    <p:sldId id="325" r:id="rId4"/>
    <p:sldId id="309" r:id="rId5"/>
    <p:sldId id="323" r:id="rId6"/>
    <p:sldId id="328" r:id="rId7"/>
    <p:sldId id="329" r:id="rId8"/>
    <p:sldId id="334" r:id="rId9"/>
    <p:sldId id="335" r:id="rId10"/>
    <p:sldId id="336" r:id="rId11"/>
    <p:sldId id="258" r:id="rId12"/>
    <p:sldId id="294" r:id="rId13"/>
    <p:sldId id="320" r:id="rId14"/>
    <p:sldId id="304" r:id="rId15"/>
    <p:sldId id="330" r:id="rId16"/>
    <p:sldId id="322" r:id="rId17"/>
    <p:sldId id="331" r:id="rId18"/>
    <p:sldId id="338" r:id="rId19"/>
    <p:sldId id="33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76" userDrawn="1">
          <p15:clr>
            <a:srgbClr val="A4A3A4"/>
          </p15:clr>
        </p15:guide>
        <p15:guide id="4" orient="horz" pos="1720" userDrawn="1">
          <p15:clr>
            <a:srgbClr val="A4A3A4"/>
          </p15:clr>
        </p15:guide>
        <p15:guide id="5" pos="3080" userDrawn="1">
          <p15:clr>
            <a:srgbClr val="A4A3A4"/>
          </p15:clr>
        </p15:guide>
        <p15:guide id="6" pos="2980" userDrawn="1">
          <p15:clr>
            <a:srgbClr val="A4A3A4"/>
          </p15:clr>
        </p15:guide>
        <p15:guide id="7" pos="3180" userDrawn="1">
          <p15:clr>
            <a:srgbClr val="A4A3A4"/>
          </p15:clr>
        </p15:guide>
        <p15:guide id="8" pos="3280" userDrawn="1">
          <p15:clr>
            <a:srgbClr val="A4A3A4"/>
          </p15:clr>
        </p15:guide>
        <p15:guide id="9" pos="3380" userDrawn="1">
          <p15:clr>
            <a:srgbClr val="A4A3A4"/>
          </p15:clr>
        </p15:guide>
        <p15:guide id="10" pos="3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437"/>
    <a:srgbClr val="0F9D58"/>
    <a:srgbClr val="4285F4"/>
    <a:srgbClr val="F4B400"/>
    <a:srgbClr val="FFFFFF"/>
    <a:srgbClr val="FB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9EDAD3-F694-41D1-972E-54A36BA3688D}">
  <a:tblStyle styleId="{EE9EDAD3-F694-41D1-972E-54A36BA368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0"/>
    <p:restoredTop sz="76023"/>
  </p:normalViewPr>
  <p:slideViewPr>
    <p:cSldViewPr snapToObjects="1">
      <p:cViewPr varScale="1">
        <p:scale>
          <a:sx n="98" d="100"/>
          <a:sy n="98" d="100"/>
        </p:scale>
        <p:origin x="2176" y="184"/>
      </p:cViewPr>
      <p:guideLst>
        <p:guide orient="horz" pos="1620"/>
        <p:guide pos="2880"/>
        <p:guide pos="2976"/>
        <p:guide orient="horz" pos="1720"/>
        <p:guide pos="3080"/>
        <p:guide pos="2980"/>
        <p:guide pos="3180"/>
        <p:guide pos="3280"/>
        <p:guide pos="3380"/>
        <p:guide pos="3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86b9e4b34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86b9e4b34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2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86b9e4b34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86b9e4b34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0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86b9e4b34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86b9e4b34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75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86b9e4b34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86b9e4b34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869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86b9e4b347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86b9e4b347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159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86b9e4b347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86b9e4b347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003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86b9e4b347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86b9e4b347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059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86b9e4b347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86b9e4b347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next compare the performance in terms of violation rate and CPU scheduling latency for the experiment and the control group.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two key takeaways from these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86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86b9e4b347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86b9e4b347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9365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86b9e4b347_2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86b9e4b347_2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466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536cd448c_347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536cd448c_347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2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536cd448c_347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536cd448c_347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21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536cd448c_347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536cd448c_347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5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536cd448c_347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536cd448c_347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34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536cd448c_347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536cd448c_347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10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536cd448c_347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536cd448c_347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1028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536cd448c_347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536cd448c_347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26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86b9e4b34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86b9e4b34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0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">
  <p:cSld name="Blank - Title_1_1_3_1_1_1">
    <p:bg>
      <p:bgPr>
        <a:solidFill>
          <a:srgbClr val="FBBC04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THIS SLIDE IS </a:t>
            </a: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0991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" name="Google Shape;17;p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C4043"/>
                </a:solidFill>
              </a:defRPr>
            </a:lvl1pPr>
            <a:lvl2pPr lvl="1">
              <a:buNone/>
              <a:defRPr>
                <a:solidFill>
                  <a:srgbClr val="3C4043"/>
                </a:solidFill>
              </a:defRPr>
            </a:lvl2pPr>
            <a:lvl3pPr lvl="2">
              <a:buNone/>
              <a:defRPr>
                <a:solidFill>
                  <a:srgbClr val="3C4043"/>
                </a:solidFill>
              </a:defRPr>
            </a:lvl3pPr>
            <a:lvl4pPr lvl="3">
              <a:buNone/>
              <a:defRPr>
                <a:solidFill>
                  <a:srgbClr val="3C4043"/>
                </a:solidFill>
              </a:defRPr>
            </a:lvl4pPr>
            <a:lvl5pPr lvl="4">
              <a:buNone/>
              <a:defRPr>
                <a:solidFill>
                  <a:srgbClr val="3C4043"/>
                </a:solidFill>
              </a:defRPr>
            </a:lvl5pPr>
            <a:lvl6pPr lvl="5">
              <a:buNone/>
              <a:defRPr>
                <a:solidFill>
                  <a:srgbClr val="3C4043"/>
                </a:solidFill>
              </a:defRPr>
            </a:lvl6pPr>
            <a:lvl7pPr lvl="6">
              <a:buNone/>
              <a:defRPr>
                <a:solidFill>
                  <a:srgbClr val="3C4043"/>
                </a:solidFill>
              </a:defRPr>
            </a:lvl7pPr>
            <a:lvl8pPr lvl="7">
              <a:buNone/>
              <a:defRPr>
                <a:solidFill>
                  <a:srgbClr val="3C4043"/>
                </a:solidFill>
              </a:defRPr>
            </a:lvl8pPr>
            <a:lvl9pPr lvl="8">
              <a:buNone/>
              <a:defRPr>
                <a:solidFill>
                  <a:srgbClr val="3C40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06" name="Google Shape;10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07" name="Google Shape;107;p1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-223974" y="48287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2" name="Google Shape;122;p1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F6368"/>
                </a:solidFill>
              </a:defRPr>
            </a:lvl1pPr>
            <a:lvl2pPr lvl="1">
              <a:buNone/>
              <a:defRPr>
                <a:solidFill>
                  <a:srgbClr val="5F6368"/>
                </a:solidFill>
              </a:defRPr>
            </a:lvl2pPr>
            <a:lvl3pPr lvl="2">
              <a:buNone/>
              <a:defRPr>
                <a:solidFill>
                  <a:srgbClr val="5F6368"/>
                </a:solidFill>
              </a:defRPr>
            </a:lvl3pPr>
            <a:lvl4pPr lvl="3">
              <a:buNone/>
              <a:defRPr>
                <a:solidFill>
                  <a:srgbClr val="5F6368"/>
                </a:solidFill>
              </a:defRPr>
            </a:lvl4pPr>
            <a:lvl5pPr lvl="4">
              <a:buNone/>
              <a:defRPr>
                <a:solidFill>
                  <a:srgbClr val="5F6368"/>
                </a:solidFill>
              </a:defRPr>
            </a:lvl5pPr>
            <a:lvl6pPr lvl="5">
              <a:buNone/>
              <a:defRPr>
                <a:solidFill>
                  <a:srgbClr val="5F6368"/>
                </a:solidFill>
              </a:defRPr>
            </a:lvl6pPr>
            <a:lvl7pPr lvl="6">
              <a:buNone/>
              <a:defRPr>
                <a:solidFill>
                  <a:srgbClr val="5F6368"/>
                </a:solidFill>
              </a:defRPr>
            </a:lvl7pPr>
            <a:lvl8pPr lvl="7">
              <a:buNone/>
              <a:defRPr>
                <a:solidFill>
                  <a:srgbClr val="5F6368"/>
                </a:solidFill>
              </a:defRPr>
            </a:lvl8pPr>
            <a:lvl9pPr lvl="8">
              <a:buNone/>
              <a:defRPr>
                <a:solidFill>
                  <a:srgbClr val="5F63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4" name="Google Shape;13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Green">
  <p:cSld name="TITLE_2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0" name="Google Shape;140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52" name="Google Shape;152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53" name="Google Shape;15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Red">
  <p:cSld name="TITLE_2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59" name="Google Shape;159;p1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0" name="Google Shape;160;p1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">
  <p:cSld name="TITLE_2_2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74" name="Google Shape;174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5" name="Google Shape;175;p1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17"/>
          <p:cNvSpPr txBox="1">
            <a:spLocks noGrp="1"/>
          </p:cNvSpPr>
          <p:nvPr>
            <p:ph type="sldNum" idx="12"/>
          </p:nvPr>
        </p:nvSpPr>
        <p:spPr>
          <a:xfrm>
            <a:off x="-226875" y="483838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F6368"/>
                </a:solidFill>
              </a:defRPr>
            </a:lvl1pPr>
            <a:lvl2pPr lvl="1">
              <a:buNone/>
              <a:defRPr>
                <a:solidFill>
                  <a:srgbClr val="5F6368"/>
                </a:solidFill>
              </a:defRPr>
            </a:lvl2pPr>
            <a:lvl3pPr lvl="2">
              <a:buNone/>
              <a:defRPr>
                <a:solidFill>
                  <a:srgbClr val="5F6368"/>
                </a:solidFill>
              </a:defRPr>
            </a:lvl3pPr>
            <a:lvl4pPr lvl="3">
              <a:buNone/>
              <a:defRPr>
                <a:solidFill>
                  <a:srgbClr val="5F6368"/>
                </a:solidFill>
              </a:defRPr>
            </a:lvl4pPr>
            <a:lvl5pPr lvl="4">
              <a:buNone/>
              <a:defRPr>
                <a:solidFill>
                  <a:srgbClr val="5F6368"/>
                </a:solidFill>
              </a:defRPr>
            </a:lvl5pPr>
            <a:lvl6pPr lvl="5">
              <a:buNone/>
              <a:defRPr>
                <a:solidFill>
                  <a:srgbClr val="5F6368"/>
                </a:solidFill>
              </a:defRPr>
            </a:lvl6pPr>
            <a:lvl7pPr lvl="6">
              <a:buNone/>
              <a:defRPr>
                <a:solidFill>
                  <a:srgbClr val="5F6368"/>
                </a:solidFill>
              </a:defRPr>
            </a:lvl7pPr>
            <a:lvl8pPr lvl="7">
              <a:buNone/>
              <a:defRPr>
                <a:solidFill>
                  <a:srgbClr val="5F6368"/>
                </a:solidFill>
              </a:defRPr>
            </a:lvl8pPr>
            <a:lvl9pPr lvl="8">
              <a:buNone/>
              <a:defRPr>
                <a:solidFill>
                  <a:srgbClr val="5F63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">
  <p:cSld name="TITLE_2_1_1_2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89" name="Google Shape;189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90" name="Google Shape;190;p1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F6368"/>
                </a:solidFill>
              </a:defRPr>
            </a:lvl1pPr>
            <a:lvl2pPr lvl="1">
              <a:buNone/>
              <a:defRPr>
                <a:solidFill>
                  <a:srgbClr val="5F6368"/>
                </a:solidFill>
              </a:defRPr>
            </a:lvl2pPr>
            <a:lvl3pPr lvl="2">
              <a:buNone/>
              <a:defRPr>
                <a:solidFill>
                  <a:srgbClr val="5F6368"/>
                </a:solidFill>
              </a:defRPr>
            </a:lvl3pPr>
            <a:lvl4pPr lvl="3">
              <a:buNone/>
              <a:defRPr>
                <a:solidFill>
                  <a:srgbClr val="5F6368"/>
                </a:solidFill>
              </a:defRPr>
            </a:lvl4pPr>
            <a:lvl5pPr lvl="4">
              <a:buNone/>
              <a:defRPr>
                <a:solidFill>
                  <a:srgbClr val="5F6368"/>
                </a:solidFill>
              </a:defRPr>
            </a:lvl5pPr>
            <a:lvl6pPr lvl="5">
              <a:buNone/>
              <a:defRPr>
                <a:solidFill>
                  <a:srgbClr val="5F6368"/>
                </a:solidFill>
              </a:defRPr>
            </a:lvl6pPr>
            <a:lvl7pPr lvl="6">
              <a:buNone/>
              <a:defRPr>
                <a:solidFill>
                  <a:srgbClr val="5F6368"/>
                </a:solidFill>
              </a:defRPr>
            </a:lvl7pPr>
            <a:lvl8pPr lvl="7">
              <a:buNone/>
              <a:defRPr>
                <a:solidFill>
                  <a:srgbClr val="5F6368"/>
                </a:solidFill>
              </a:defRPr>
            </a:lvl8pPr>
            <a:lvl9pPr lvl="8">
              <a:buNone/>
              <a:defRPr>
                <a:solidFill>
                  <a:srgbClr val="5F63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04" name="Google Shape;204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05" name="Google Shape;205;p1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F6368"/>
                </a:solidFill>
              </a:defRPr>
            </a:lvl1pPr>
            <a:lvl2pPr lvl="1">
              <a:buNone/>
              <a:defRPr>
                <a:solidFill>
                  <a:srgbClr val="5F6368"/>
                </a:solidFill>
              </a:defRPr>
            </a:lvl2pPr>
            <a:lvl3pPr lvl="2">
              <a:buNone/>
              <a:defRPr>
                <a:solidFill>
                  <a:srgbClr val="5F6368"/>
                </a:solidFill>
              </a:defRPr>
            </a:lvl3pPr>
            <a:lvl4pPr lvl="3">
              <a:buNone/>
              <a:defRPr>
                <a:solidFill>
                  <a:srgbClr val="5F6368"/>
                </a:solidFill>
              </a:defRPr>
            </a:lvl4pPr>
            <a:lvl5pPr lvl="4">
              <a:buNone/>
              <a:defRPr>
                <a:solidFill>
                  <a:srgbClr val="5F6368"/>
                </a:solidFill>
              </a:defRPr>
            </a:lvl5pPr>
            <a:lvl6pPr lvl="5">
              <a:buNone/>
              <a:defRPr>
                <a:solidFill>
                  <a:srgbClr val="5F6368"/>
                </a:solidFill>
              </a:defRPr>
            </a:lvl6pPr>
            <a:lvl7pPr lvl="6">
              <a:buNone/>
              <a:defRPr>
                <a:solidFill>
                  <a:srgbClr val="5F6368"/>
                </a:solidFill>
              </a:defRPr>
            </a:lvl7pPr>
            <a:lvl8pPr lvl="7">
              <a:buNone/>
              <a:defRPr>
                <a:solidFill>
                  <a:srgbClr val="5F6368"/>
                </a:solidFill>
              </a:defRPr>
            </a:lvl8pPr>
            <a:lvl9pPr lvl="8">
              <a:buNone/>
              <a:defRPr>
                <a:solidFill>
                  <a:srgbClr val="5F63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Blue 900">
  <p:cSld name="CUSTOM_1_1_1_1_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6" name="Google Shape;216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7" name="Google Shape;21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6" name="Google Shape;26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27" name="Google Shape;27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-204199" y="483055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23" name="Google Shape;22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4" name="Google Shape;22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30" name="Google Shape;230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31" name="Google Shape;23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37" name="Google Shape;237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38" name="Google Shape;23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5" name="Google Shape;245;p2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C4043"/>
                </a:solidFill>
              </a:defRPr>
            </a:lvl1pPr>
            <a:lvl2pPr lvl="1">
              <a:buNone/>
              <a:defRPr>
                <a:solidFill>
                  <a:srgbClr val="3C4043"/>
                </a:solidFill>
              </a:defRPr>
            </a:lvl2pPr>
            <a:lvl3pPr lvl="2">
              <a:buNone/>
              <a:defRPr>
                <a:solidFill>
                  <a:srgbClr val="3C4043"/>
                </a:solidFill>
              </a:defRPr>
            </a:lvl3pPr>
            <a:lvl4pPr lvl="3">
              <a:buNone/>
              <a:defRPr>
                <a:solidFill>
                  <a:srgbClr val="3C4043"/>
                </a:solidFill>
              </a:defRPr>
            </a:lvl4pPr>
            <a:lvl5pPr lvl="4">
              <a:buNone/>
              <a:defRPr>
                <a:solidFill>
                  <a:srgbClr val="3C4043"/>
                </a:solidFill>
              </a:defRPr>
            </a:lvl5pPr>
            <a:lvl6pPr lvl="5">
              <a:buNone/>
              <a:defRPr>
                <a:solidFill>
                  <a:srgbClr val="3C4043"/>
                </a:solidFill>
              </a:defRPr>
            </a:lvl6pPr>
            <a:lvl7pPr lvl="6">
              <a:buNone/>
              <a:defRPr>
                <a:solidFill>
                  <a:srgbClr val="3C4043"/>
                </a:solidFill>
              </a:defRPr>
            </a:lvl7pPr>
            <a:lvl8pPr lvl="7">
              <a:buNone/>
              <a:defRPr>
                <a:solidFill>
                  <a:srgbClr val="3C4043"/>
                </a:solidFill>
              </a:defRPr>
            </a:lvl8pPr>
            <a:lvl9pPr lvl="8">
              <a:buNone/>
              <a:defRPr>
                <a:solidFill>
                  <a:srgbClr val="3C40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59" name="Google Shape;259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1" name="Google Shape;271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73" name="Google Shape;273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4" name="Google Shape;274;p2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F6368"/>
                </a:solidFill>
              </a:defRPr>
            </a:lvl1pPr>
            <a:lvl2pPr lvl="1">
              <a:buNone/>
              <a:defRPr>
                <a:solidFill>
                  <a:srgbClr val="5F6368"/>
                </a:solidFill>
              </a:defRPr>
            </a:lvl2pPr>
            <a:lvl3pPr lvl="2">
              <a:buNone/>
              <a:defRPr>
                <a:solidFill>
                  <a:srgbClr val="5F6368"/>
                </a:solidFill>
              </a:defRPr>
            </a:lvl3pPr>
            <a:lvl4pPr lvl="3">
              <a:buNone/>
              <a:defRPr>
                <a:solidFill>
                  <a:srgbClr val="5F6368"/>
                </a:solidFill>
              </a:defRPr>
            </a:lvl4pPr>
            <a:lvl5pPr lvl="4">
              <a:buNone/>
              <a:defRPr>
                <a:solidFill>
                  <a:srgbClr val="5F6368"/>
                </a:solidFill>
              </a:defRPr>
            </a:lvl5pPr>
            <a:lvl6pPr lvl="5">
              <a:buNone/>
              <a:defRPr>
                <a:solidFill>
                  <a:srgbClr val="5F6368"/>
                </a:solidFill>
              </a:defRPr>
            </a:lvl6pPr>
            <a:lvl7pPr lvl="6">
              <a:buNone/>
              <a:defRPr>
                <a:solidFill>
                  <a:srgbClr val="5F6368"/>
                </a:solidFill>
              </a:defRPr>
            </a:lvl7pPr>
            <a:lvl8pPr lvl="7">
              <a:buNone/>
              <a:defRPr>
                <a:solidFill>
                  <a:srgbClr val="5F6368"/>
                </a:solidFill>
              </a:defRPr>
            </a:lvl8pPr>
            <a:lvl9pPr lvl="8">
              <a:buNone/>
              <a:defRPr>
                <a:solidFill>
                  <a:srgbClr val="5F63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Yellow">
  <p:cSld name="TITLE_2_3_3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87" name="Google Shape;287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F6368"/>
                </a:solidFill>
              </a:defRPr>
            </a:lvl1pPr>
            <a:lvl2pPr lvl="1">
              <a:buNone/>
              <a:defRPr>
                <a:solidFill>
                  <a:srgbClr val="5F6368"/>
                </a:solidFill>
              </a:defRPr>
            </a:lvl2pPr>
            <a:lvl3pPr lvl="2">
              <a:buNone/>
              <a:defRPr>
                <a:solidFill>
                  <a:srgbClr val="5F6368"/>
                </a:solidFill>
              </a:defRPr>
            </a:lvl3pPr>
            <a:lvl4pPr lvl="3">
              <a:buNone/>
              <a:defRPr>
                <a:solidFill>
                  <a:srgbClr val="5F6368"/>
                </a:solidFill>
              </a:defRPr>
            </a:lvl4pPr>
            <a:lvl5pPr lvl="4">
              <a:buNone/>
              <a:defRPr>
                <a:solidFill>
                  <a:srgbClr val="5F6368"/>
                </a:solidFill>
              </a:defRPr>
            </a:lvl5pPr>
            <a:lvl6pPr lvl="5">
              <a:buNone/>
              <a:defRPr>
                <a:solidFill>
                  <a:srgbClr val="5F6368"/>
                </a:solidFill>
              </a:defRPr>
            </a:lvl6pPr>
            <a:lvl7pPr lvl="6">
              <a:buNone/>
              <a:defRPr>
                <a:solidFill>
                  <a:srgbClr val="5F6368"/>
                </a:solidFill>
              </a:defRPr>
            </a:lvl7pPr>
            <a:lvl8pPr lvl="7">
              <a:buNone/>
              <a:defRPr>
                <a:solidFill>
                  <a:srgbClr val="5F6368"/>
                </a:solidFill>
              </a:defRPr>
            </a:lvl8pPr>
            <a:lvl9pPr lvl="8">
              <a:buNone/>
              <a:defRPr>
                <a:solidFill>
                  <a:srgbClr val="5F63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Yellow">
  <p:cSld name="TITLE_2_3_1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2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01" name="Google Shape;301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2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F6368"/>
                </a:solidFill>
              </a:defRPr>
            </a:lvl1pPr>
            <a:lvl2pPr lvl="1">
              <a:buNone/>
              <a:defRPr>
                <a:solidFill>
                  <a:srgbClr val="5F6368"/>
                </a:solidFill>
              </a:defRPr>
            </a:lvl2pPr>
            <a:lvl3pPr lvl="2">
              <a:buNone/>
              <a:defRPr>
                <a:solidFill>
                  <a:srgbClr val="5F6368"/>
                </a:solidFill>
              </a:defRPr>
            </a:lvl3pPr>
            <a:lvl4pPr lvl="3">
              <a:buNone/>
              <a:defRPr>
                <a:solidFill>
                  <a:srgbClr val="5F6368"/>
                </a:solidFill>
              </a:defRPr>
            </a:lvl4pPr>
            <a:lvl5pPr lvl="4">
              <a:buNone/>
              <a:defRPr>
                <a:solidFill>
                  <a:srgbClr val="5F6368"/>
                </a:solidFill>
              </a:defRPr>
            </a:lvl5pPr>
            <a:lvl6pPr lvl="5">
              <a:buNone/>
              <a:defRPr>
                <a:solidFill>
                  <a:srgbClr val="5F6368"/>
                </a:solidFill>
              </a:defRPr>
            </a:lvl6pPr>
            <a:lvl7pPr lvl="6">
              <a:buNone/>
              <a:defRPr>
                <a:solidFill>
                  <a:srgbClr val="5F6368"/>
                </a:solidFill>
              </a:defRPr>
            </a:lvl7pPr>
            <a:lvl8pPr lvl="7">
              <a:buNone/>
              <a:defRPr>
                <a:solidFill>
                  <a:srgbClr val="5F6368"/>
                </a:solidFill>
              </a:defRPr>
            </a:lvl8pPr>
            <a:lvl9pPr lvl="8">
              <a:buNone/>
              <a:defRPr>
                <a:solidFill>
                  <a:srgbClr val="5F63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Green">
  <p:cSld name="TITLE_2_3_3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4" name="Google Shape;314;p29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15" name="Google Shape;315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6" name="Google Shape;316;p2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F6368"/>
                </a:solidFill>
              </a:defRPr>
            </a:lvl1pPr>
            <a:lvl2pPr lvl="1">
              <a:buNone/>
              <a:defRPr>
                <a:solidFill>
                  <a:srgbClr val="5F6368"/>
                </a:solidFill>
              </a:defRPr>
            </a:lvl2pPr>
            <a:lvl3pPr lvl="2">
              <a:buNone/>
              <a:defRPr>
                <a:solidFill>
                  <a:srgbClr val="5F6368"/>
                </a:solidFill>
              </a:defRPr>
            </a:lvl3pPr>
            <a:lvl4pPr lvl="3">
              <a:buNone/>
              <a:defRPr>
                <a:solidFill>
                  <a:srgbClr val="5F6368"/>
                </a:solidFill>
              </a:defRPr>
            </a:lvl4pPr>
            <a:lvl5pPr lvl="4">
              <a:buNone/>
              <a:defRPr>
                <a:solidFill>
                  <a:srgbClr val="5F6368"/>
                </a:solidFill>
              </a:defRPr>
            </a:lvl5pPr>
            <a:lvl6pPr lvl="5">
              <a:buNone/>
              <a:defRPr>
                <a:solidFill>
                  <a:srgbClr val="5F6368"/>
                </a:solidFill>
              </a:defRPr>
            </a:lvl6pPr>
            <a:lvl7pPr lvl="6">
              <a:buNone/>
              <a:defRPr>
                <a:solidFill>
                  <a:srgbClr val="5F6368"/>
                </a:solidFill>
              </a:defRPr>
            </a:lvl7pPr>
            <a:lvl8pPr lvl="7">
              <a:buNone/>
              <a:defRPr>
                <a:solidFill>
                  <a:srgbClr val="5F6368"/>
                </a:solidFill>
              </a:defRPr>
            </a:lvl8pPr>
            <a:lvl9pPr lvl="8">
              <a:buNone/>
              <a:defRPr>
                <a:solidFill>
                  <a:srgbClr val="5F63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Green">
  <p:cSld name="TITLE_2_3_1_1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>
            <a:spLocks noGrp="1"/>
          </p:cNvSpPr>
          <p:nvPr>
            <p:ph type="body" idx="1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2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9" name="Google Shape;329;p30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30" name="Google Shape;330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1" name="Google Shape;331;p3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D5D5D5"/>
                </a:solidFill>
              </a:defRPr>
            </a:lvl1pPr>
            <a:lvl2pPr lvl="1">
              <a:buNone/>
              <a:defRPr>
                <a:solidFill>
                  <a:srgbClr val="D5D5D5"/>
                </a:solidFill>
              </a:defRPr>
            </a:lvl2pPr>
            <a:lvl3pPr lvl="2">
              <a:buNone/>
              <a:defRPr>
                <a:solidFill>
                  <a:srgbClr val="D5D5D5"/>
                </a:solidFill>
              </a:defRPr>
            </a:lvl3pPr>
            <a:lvl4pPr lvl="3">
              <a:buNone/>
              <a:defRPr>
                <a:solidFill>
                  <a:srgbClr val="D5D5D5"/>
                </a:solidFill>
              </a:defRPr>
            </a:lvl4pPr>
            <a:lvl5pPr lvl="4">
              <a:buNone/>
              <a:defRPr>
                <a:solidFill>
                  <a:srgbClr val="D5D5D5"/>
                </a:solidFill>
              </a:defRPr>
            </a:lvl5pPr>
            <a:lvl6pPr lvl="5">
              <a:buNone/>
              <a:defRPr>
                <a:solidFill>
                  <a:srgbClr val="D5D5D5"/>
                </a:solidFill>
              </a:defRPr>
            </a:lvl6pPr>
            <a:lvl7pPr lvl="6">
              <a:buNone/>
              <a:defRPr>
                <a:solidFill>
                  <a:srgbClr val="D5D5D5"/>
                </a:solidFill>
              </a:defRPr>
            </a:lvl7pPr>
            <a:lvl8pPr lvl="7">
              <a:buNone/>
              <a:defRPr>
                <a:solidFill>
                  <a:srgbClr val="D5D5D5"/>
                </a:solidFill>
              </a:defRPr>
            </a:lvl8pPr>
            <a:lvl9pPr lvl="8">
              <a:buNone/>
              <a:defRPr>
                <a:solidFill>
                  <a:srgbClr val="D5D5D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8" name="Google Shape;38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41" name="Google Shape;4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-213505" y="47995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44" name="Google Shape;34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45" name="Google Shape;345;p3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F6368"/>
                </a:solidFill>
              </a:defRPr>
            </a:lvl1pPr>
            <a:lvl2pPr lvl="1">
              <a:buNone/>
              <a:defRPr>
                <a:solidFill>
                  <a:srgbClr val="5F6368"/>
                </a:solidFill>
              </a:defRPr>
            </a:lvl2pPr>
            <a:lvl3pPr lvl="2">
              <a:buNone/>
              <a:defRPr>
                <a:solidFill>
                  <a:srgbClr val="5F6368"/>
                </a:solidFill>
              </a:defRPr>
            </a:lvl3pPr>
            <a:lvl4pPr lvl="3">
              <a:buNone/>
              <a:defRPr>
                <a:solidFill>
                  <a:srgbClr val="5F6368"/>
                </a:solidFill>
              </a:defRPr>
            </a:lvl4pPr>
            <a:lvl5pPr lvl="4">
              <a:buNone/>
              <a:defRPr>
                <a:solidFill>
                  <a:srgbClr val="5F6368"/>
                </a:solidFill>
              </a:defRPr>
            </a:lvl5pPr>
            <a:lvl6pPr lvl="5">
              <a:buNone/>
              <a:defRPr>
                <a:solidFill>
                  <a:srgbClr val="5F6368"/>
                </a:solidFill>
              </a:defRPr>
            </a:lvl6pPr>
            <a:lvl7pPr lvl="6">
              <a:buNone/>
              <a:defRPr>
                <a:solidFill>
                  <a:srgbClr val="5F6368"/>
                </a:solidFill>
              </a:defRPr>
            </a:lvl7pPr>
            <a:lvl8pPr lvl="7">
              <a:buNone/>
              <a:defRPr>
                <a:solidFill>
                  <a:srgbClr val="5F6368"/>
                </a:solidFill>
              </a:defRPr>
            </a:lvl8pPr>
            <a:lvl9pPr lvl="8">
              <a:buNone/>
              <a:defRPr>
                <a:solidFill>
                  <a:srgbClr val="5F63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Red">
  <p:cSld name="TITLE_2_3_1_1_1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58" name="Google Shape;358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59" name="Google Shape;359;p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F6368"/>
                </a:solidFill>
              </a:defRPr>
            </a:lvl1pPr>
            <a:lvl2pPr lvl="1">
              <a:buNone/>
              <a:defRPr>
                <a:solidFill>
                  <a:srgbClr val="5F6368"/>
                </a:solidFill>
              </a:defRPr>
            </a:lvl2pPr>
            <a:lvl3pPr lvl="2">
              <a:buNone/>
              <a:defRPr>
                <a:solidFill>
                  <a:srgbClr val="5F6368"/>
                </a:solidFill>
              </a:defRPr>
            </a:lvl3pPr>
            <a:lvl4pPr lvl="3">
              <a:buNone/>
              <a:defRPr>
                <a:solidFill>
                  <a:srgbClr val="5F6368"/>
                </a:solidFill>
              </a:defRPr>
            </a:lvl4pPr>
            <a:lvl5pPr lvl="4">
              <a:buNone/>
              <a:defRPr>
                <a:solidFill>
                  <a:srgbClr val="5F6368"/>
                </a:solidFill>
              </a:defRPr>
            </a:lvl5pPr>
            <a:lvl6pPr lvl="5">
              <a:buNone/>
              <a:defRPr>
                <a:solidFill>
                  <a:srgbClr val="5F6368"/>
                </a:solidFill>
              </a:defRPr>
            </a:lvl6pPr>
            <a:lvl7pPr lvl="6">
              <a:buNone/>
              <a:defRPr>
                <a:solidFill>
                  <a:srgbClr val="5F6368"/>
                </a:solidFill>
              </a:defRPr>
            </a:lvl7pPr>
            <a:lvl8pPr lvl="7">
              <a:buNone/>
              <a:defRPr>
                <a:solidFill>
                  <a:srgbClr val="5F6368"/>
                </a:solidFill>
              </a:defRPr>
            </a:lvl8pPr>
            <a:lvl9pPr lvl="8">
              <a:buNone/>
              <a:defRPr>
                <a:solidFill>
                  <a:srgbClr val="5F63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Blank">
  <p:cSld name="Blank_3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9" name="Google Shape;369;p3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Tube">
  <p:cSld name="Blank_2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78" name="Google Shape;378;p3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85" name="Google Shape;385;p34"/>
            <p:cNvSpPr/>
            <p:nvPr/>
          </p:nvSpPr>
          <p:spPr>
            <a:xfrm>
              <a:off x="238125" y="2060625"/>
              <a:ext cx="2278125" cy="1593750"/>
            </a:xfrm>
            <a:custGeom>
              <a:avLst/>
              <a:gdLst/>
              <a:ahLst/>
              <a:cxnLst/>
              <a:rect l="l" t="t" r="r" b="b"/>
              <a:pathLst>
                <a:path w="91125" h="63750" extrusionOk="0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3420925" y="2520000"/>
              <a:ext cx="623450" cy="1035950"/>
            </a:xfrm>
            <a:custGeom>
              <a:avLst/>
              <a:gdLst/>
              <a:ahLst/>
              <a:cxnLst/>
              <a:rect l="l" t="t" r="r" b="b"/>
              <a:pathLst>
                <a:path w="24938" h="41438" extrusionOk="0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6786550" y="2524675"/>
              <a:ext cx="595325" cy="1031275"/>
            </a:xfrm>
            <a:custGeom>
              <a:avLst/>
              <a:gdLst/>
              <a:ahLst/>
              <a:cxnLst/>
              <a:rect l="l" t="t" r="r" b="b"/>
              <a:pathLst>
                <a:path w="23813" h="41251" extrusionOk="0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2741250" y="2173125"/>
              <a:ext cx="735950" cy="1368750"/>
            </a:xfrm>
            <a:custGeom>
              <a:avLst/>
              <a:gdLst/>
              <a:ahLst/>
              <a:cxnLst/>
              <a:rect l="l" t="t" r="r" b="b"/>
              <a:pathLst>
                <a:path w="29438" h="54750" extrusionOk="0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4161550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5314675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714675" y="2173125"/>
              <a:ext cx="665650" cy="1368750"/>
            </a:xfrm>
            <a:custGeom>
              <a:avLst/>
              <a:gdLst/>
              <a:ahLst/>
              <a:cxnLst/>
              <a:rect l="l" t="t" r="r" b="b"/>
              <a:pathLst>
                <a:path w="26626" h="54750" extrusionOk="0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6060000" y="2121550"/>
              <a:ext cx="628125" cy="1434400"/>
            </a:xfrm>
            <a:custGeom>
              <a:avLst/>
              <a:gdLst/>
              <a:ahLst/>
              <a:cxnLst/>
              <a:rect l="l" t="t" r="r" b="b"/>
              <a:pathLst>
                <a:path w="25125" h="57376" extrusionOk="0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3" name="Google Shape;393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4" name="Google Shape;394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0" name="Google Shape;400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401" name="Google Shape;401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08" name="Google Shape;408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C4043"/>
                </a:solidFill>
              </a:defRPr>
            </a:lvl1pPr>
            <a:lvl2pPr lvl="1">
              <a:buNone/>
              <a:defRPr>
                <a:solidFill>
                  <a:srgbClr val="3C4043"/>
                </a:solidFill>
              </a:defRPr>
            </a:lvl2pPr>
            <a:lvl3pPr lvl="2">
              <a:buNone/>
              <a:defRPr>
                <a:solidFill>
                  <a:srgbClr val="3C4043"/>
                </a:solidFill>
              </a:defRPr>
            </a:lvl3pPr>
            <a:lvl4pPr lvl="3">
              <a:buNone/>
              <a:defRPr>
                <a:solidFill>
                  <a:srgbClr val="3C4043"/>
                </a:solidFill>
              </a:defRPr>
            </a:lvl4pPr>
            <a:lvl5pPr lvl="4">
              <a:buNone/>
              <a:defRPr>
                <a:solidFill>
                  <a:srgbClr val="3C4043"/>
                </a:solidFill>
              </a:defRPr>
            </a:lvl5pPr>
            <a:lvl6pPr lvl="5">
              <a:buNone/>
              <a:defRPr>
                <a:solidFill>
                  <a:srgbClr val="3C4043"/>
                </a:solidFill>
              </a:defRPr>
            </a:lvl6pPr>
            <a:lvl7pPr lvl="6">
              <a:buNone/>
              <a:defRPr>
                <a:solidFill>
                  <a:srgbClr val="3C4043"/>
                </a:solidFill>
              </a:defRPr>
            </a:lvl7pPr>
            <a:lvl8pPr lvl="7">
              <a:buNone/>
              <a:defRPr>
                <a:solidFill>
                  <a:srgbClr val="3C4043"/>
                </a:solidFill>
              </a:defRPr>
            </a:lvl8pPr>
            <a:lvl9pPr lvl="8">
              <a:buNone/>
              <a:defRPr>
                <a:solidFill>
                  <a:srgbClr val="3C40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6"/>
          <p:cNvPicPr preferRelativeResize="0"/>
          <p:nvPr/>
        </p:nvPicPr>
        <p:blipFill rotWithShape="1">
          <a:blip r:embed="rId2">
            <a:alphaModFix/>
          </a:blip>
          <a:srcRect r="-4482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15" name="Google Shape;41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0" name="Google Shape;420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23" name="Google Shape;423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24" name="Google Shape;424;p3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F6368"/>
                </a:solidFill>
              </a:defRPr>
            </a:lvl1pPr>
            <a:lvl2pPr lvl="1">
              <a:buNone/>
              <a:defRPr>
                <a:solidFill>
                  <a:srgbClr val="5F6368"/>
                </a:solidFill>
              </a:defRPr>
            </a:lvl2pPr>
            <a:lvl3pPr lvl="2">
              <a:buNone/>
              <a:defRPr>
                <a:solidFill>
                  <a:srgbClr val="5F6368"/>
                </a:solidFill>
              </a:defRPr>
            </a:lvl3pPr>
            <a:lvl4pPr lvl="3">
              <a:buNone/>
              <a:defRPr>
                <a:solidFill>
                  <a:srgbClr val="5F6368"/>
                </a:solidFill>
              </a:defRPr>
            </a:lvl4pPr>
            <a:lvl5pPr lvl="4">
              <a:buNone/>
              <a:defRPr>
                <a:solidFill>
                  <a:srgbClr val="5F6368"/>
                </a:solidFill>
              </a:defRPr>
            </a:lvl5pPr>
            <a:lvl6pPr lvl="5">
              <a:buNone/>
              <a:defRPr>
                <a:solidFill>
                  <a:srgbClr val="5F6368"/>
                </a:solidFill>
              </a:defRPr>
            </a:lvl6pPr>
            <a:lvl7pPr lvl="6">
              <a:buNone/>
              <a:defRPr>
                <a:solidFill>
                  <a:srgbClr val="5F6368"/>
                </a:solidFill>
              </a:defRPr>
            </a:lvl7pPr>
            <a:lvl8pPr lvl="7">
              <a:buNone/>
              <a:defRPr>
                <a:solidFill>
                  <a:srgbClr val="5F6368"/>
                </a:solidFill>
              </a:defRPr>
            </a:lvl8pPr>
            <a:lvl9pPr lvl="8">
              <a:buNone/>
              <a:defRPr>
                <a:solidFill>
                  <a:srgbClr val="5F63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7" name="Google Shape;437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38" name="Google Shape;438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9" name="Google Shape;439;p3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5" name="Google Shape;445;p38"/>
          <p:cNvSpPr txBox="1">
            <a:spLocks noGrp="1"/>
          </p:cNvSpPr>
          <p:nvPr>
            <p:ph type="sldNum" idx="12"/>
          </p:nvPr>
        </p:nvSpPr>
        <p:spPr>
          <a:xfrm>
            <a:off x="-226875" y="483838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F6368"/>
                </a:solidFill>
              </a:defRPr>
            </a:lvl1pPr>
            <a:lvl2pPr lvl="1">
              <a:buNone/>
              <a:defRPr>
                <a:solidFill>
                  <a:srgbClr val="5F6368"/>
                </a:solidFill>
              </a:defRPr>
            </a:lvl2pPr>
            <a:lvl3pPr lvl="2">
              <a:buNone/>
              <a:defRPr>
                <a:solidFill>
                  <a:srgbClr val="5F6368"/>
                </a:solidFill>
              </a:defRPr>
            </a:lvl3pPr>
            <a:lvl4pPr lvl="3">
              <a:buNone/>
              <a:defRPr>
                <a:solidFill>
                  <a:srgbClr val="5F6368"/>
                </a:solidFill>
              </a:defRPr>
            </a:lvl4pPr>
            <a:lvl5pPr lvl="4">
              <a:buNone/>
              <a:defRPr>
                <a:solidFill>
                  <a:srgbClr val="5F6368"/>
                </a:solidFill>
              </a:defRPr>
            </a:lvl5pPr>
            <a:lvl6pPr lvl="5">
              <a:buNone/>
              <a:defRPr>
                <a:solidFill>
                  <a:srgbClr val="5F6368"/>
                </a:solidFill>
              </a:defRPr>
            </a:lvl6pPr>
            <a:lvl7pPr lvl="6">
              <a:buNone/>
              <a:defRPr>
                <a:solidFill>
                  <a:srgbClr val="5F6368"/>
                </a:solidFill>
              </a:defRPr>
            </a:lvl7pPr>
            <a:lvl8pPr lvl="7">
              <a:buNone/>
              <a:defRPr>
                <a:solidFill>
                  <a:srgbClr val="5F6368"/>
                </a:solidFill>
              </a:defRPr>
            </a:lvl8pPr>
            <a:lvl9pPr lvl="8">
              <a:buNone/>
              <a:defRPr>
                <a:solidFill>
                  <a:srgbClr val="5F63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0" name="Google Shape;450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53" name="Google Shape;453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54" name="Google Shape;454;p3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F6368"/>
                </a:solidFill>
              </a:defRPr>
            </a:lvl1pPr>
            <a:lvl2pPr lvl="1">
              <a:buNone/>
              <a:defRPr>
                <a:solidFill>
                  <a:srgbClr val="5F6368"/>
                </a:solidFill>
              </a:defRPr>
            </a:lvl2pPr>
            <a:lvl3pPr lvl="2">
              <a:buNone/>
              <a:defRPr>
                <a:solidFill>
                  <a:srgbClr val="5F6368"/>
                </a:solidFill>
              </a:defRPr>
            </a:lvl3pPr>
            <a:lvl4pPr lvl="3">
              <a:buNone/>
              <a:defRPr>
                <a:solidFill>
                  <a:srgbClr val="5F6368"/>
                </a:solidFill>
              </a:defRPr>
            </a:lvl4pPr>
            <a:lvl5pPr lvl="4">
              <a:buNone/>
              <a:defRPr>
                <a:solidFill>
                  <a:srgbClr val="5F6368"/>
                </a:solidFill>
              </a:defRPr>
            </a:lvl5pPr>
            <a:lvl6pPr lvl="5">
              <a:buNone/>
              <a:defRPr>
                <a:solidFill>
                  <a:srgbClr val="5F6368"/>
                </a:solidFill>
              </a:defRPr>
            </a:lvl6pPr>
            <a:lvl7pPr lvl="6">
              <a:buNone/>
              <a:defRPr>
                <a:solidFill>
                  <a:srgbClr val="5F6368"/>
                </a:solidFill>
              </a:defRPr>
            </a:lvl7pPr>
            <a:lvl8pPr lvl="7">
              <a:buNone/>
              <a:defRPr>
                <a:solidFill>
                  <a:srgbClr val="5F6368"/>
                </a:solidFill>
              </a:defRPr>
            </a:lvl8pPr>
            <a:lvl9pPr lvl="8">
              <a:buNone/>
              <a:defRPr>
                <a:solidFill>
                  <a:srgbClr val="5F63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5" name="Google Shape;465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66" name="Google Shape;466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68" name="Google Shape;468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9" name="Google Shape;469;p4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F6368"/>
                </a:solidFill>
              </a:defRPr>
            </a:lvl1pPr>
            <a:lvl2pPr lvl="1">
              <a:buNone/>
              <a:defRPr>
                <a:solidFill>
                  <a:srgbClr val="5F6368"/>
                </a:solidFill>
              </a:defRPr>
            </a:lvl2pPr>
            <a:lvl3pPr lvl="2">
              <a:buNone/>
              <a:defRPr>
                <a:solidFill>
                  <a:srgbClr val="5F6368"/>
                </a:solidFill>
              </a:defRPr>
            </a:lvl3pPr>
            <a:lvl4pPr lvl="3">
              <a:buNone/>
              <a:defRPr>
                <a:solidFill>
                  <a:srgbClr val="5F6368"/>
                </a:solidFill>
              </a:defRPr>
            </a:lvl4pPr>
            <a:lvl5pPr lvl="4">
              <a:buNone/>
              <a:defRPr>
                <a:solidFill>
                  <a:srgbClr val="5F6368"/>
                </a:solidFill>
              </a:defRPr>
            </a:lvl5pPr>
            <a:lvl6pPr lvl="5">
              <a:buNone/>
              <a:defRPr>
                <a:solidFill>
                  <a:srgbClr val="5F6368"/>
                </a:solidFill>
              </a:defRPr>
            </a:lvl6pPr>
            <a:lvl7pPr lvl="6">
              <a:buNone/>
              <a:defRPr>
                <a:solidFill>
                  <a:srgbClr val="5F6368"/>
                </a:solidFill>
              </a:defRPr>
            </a:lvl7pPr>
            <a:lvl8pPr lvl="7">
              <a:buNone/>
              <a:defRPr>
                <a:solidFill>
                  <a:srgbClr val="5F6368"/>
                </a:solidFill>
              </a:defRPr>
            </a:lvl8pPr>
            <a:lvl9pPr lvl="8">
              <a:buNone/>
              <a:defRPr>
                <a:solidFill>
                  <a:srgbClr val="5F63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r="-4481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-197602" y="482141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s Cover Slide">
  <p:cSld name="CUSTOM_3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Marketing Platform Cover Slide">
  <p:cSld name="CUSTOM_2_2">
    <p:bg>
      <p:bgPr>
        <a:solidFill>
          <a:srgbClr val="FFFFFF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 Manager Cover Slide">
  <p:cSld name="CUSTOM_2_2_1">
    <p:bg>
      <p:bgPr>
        <a:solidFill>
          <a:srgbClr val="FFFFFF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0" name="Google Shape;50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1" name="Google Shape;51;p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-251066" y="48261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63" name="Google Shape;63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64" name="Google Shape;64;p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-204200" y="48256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F6368"/>
                </a:solidFill>
              </a:defRPr>
            </a:lvl1pPr>
            <a:lvl2pPr lvl="1">
              <a:buNone/>
              <a:defRPr>
                <a:solidFill>
                  <a:srgbClr val="5F6368"/>
                </a:solidFill>
              </a:defRPr>
            </a:lvl2pPr>
            <a:lvl3pPr lvl="2">
              <a:buNone/>
              <a:defRPr>
                <a:solidFill>
                  <a:srgbClr val="5F6368"/>
                </a:solidFill>
              </a:defRPr>
            </a:lvl3pPr>
            <a:lvl4pPr lvl="3">
              <a:buNone/>
              <a:defRPr>
                <a:solidFill>
                  <a:srgbClr val="5F6368"/>
                </a:solidFill>
              </a:defRPr>
            </a:lvl4pPr>
            <a:lvl5pPr lvl="4">
              <a:buNone/>
              <a:defRPr>
                <a:solidFill>
                  <a:srgbClr val="5F6368"/>
                </a:solidFill>
              </a:defRPr>
            </a:lvl5pPr>
            <a:lvl6pPr lvl="5">
              <a:buNone/>
              <a:defRPr>
                <a:solidFill>
                  <a:srgbClr val="5F6368"/>
                </a:solidFill>
              </a:defRPr>
            </a:lvl6pPr>
            <a:lvl7pPr lvl="6">
              <a:buNone/>
              <a:defRPr>
                <a:solidFill>
                  <a:srgbClr val="5F6368"/>
                </a:solidFill>
              </a:defRPr>
            </a:lvl7pPr>
            <a:lvl8pPr lvl="7">
              <a:buNone/>
              <a:defRPr>
                <a:solidFill>
                  <a:srgbClr val="5F6368"/>
                </a:solidFill>
              </a:defRPr>
            </a:lvl8pPr>
            <a:lvl9pPr lvl="8">
              <a:buNone/>
              <a:defRPr>
                <a:solidFill>
                  <a:srgbClr val="5F63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Blue">
  <p:cSld name="TITLE_2_3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9" name="Google Shape;79;p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8"/>
          <p:cNvSpPr txBox="1">
            <a:spLocks noGrp="1"/>
          </p:cNvSpPr>
          <p:nvPr>
            <p:ph type="sldNum" idx="12"/>
          </p:nvPr>
        </p:nvSpPr>
        <p:spPr>
          <a:xfrm>
            <a:off x="-223974" y="48287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F6368"/>
                </a:solidFill>
              </a:defRPr>
            </a:lvl1pPr>
            <a:lvl2pPr lvl="1">
              <a:buNone/>
              <a:defRPr>
                <a:solidFill>
                  <a:srgbClr val="5F6368"/>
                </a:solidFill>
              </a:defRPr>
            </a:lvl2pPr>
            <a:lvl3pPr lvl="2">
              <a:buNone/>
              <a:defRPr>
                <a:solidFill>
                  <a:srgbClr val="5F6368"/>
                </a:solidFill>
              </a:defRPr>
            </a:lvl3pPr>
            <a:lvl4pPr lvl="3">
              <a:buNone/>
              <a:defRPr>
                <a:solidFill>
                  <a:srgbClr val="5F6368"/>
                </a:solidFill>
              </a:defRPr>
            </a:lvl4pPr>
            <a:lvl5pPr lvl="4">
              <a:buNone/>
              <a:defRPr>
                <a:solidFill>
                  <a:srgbClr val="5F6368"/>
                </a:solidFill>
              </a:defRPr>
            </a:lvl5pPr>
            <a:lvl6pPr lvl="5">
              <a:buNone/>
              <a:defRPr>
                <a:solidFill>
                  <a:srgbClr val="5F6368"/>
                </a:solidFill>
              </a:defRPr>
            </a:lvl6pPr>
            <a:lvl7pPr lvl="6">
              <a:buNone/>
              <a:defRPr>
                <a:solidFill>
                  <a:srgbClr val="5F6368"/>
                </a:solidFill>
              </a:defRPr>
            </a:lvl7pPr>
            <a:lvl8pPr lvl="7">
              <a:buNone/>
              <a:defRPr>
                <a:solidFill>
                  <a:srgbClr val="5F6368"/>
                </a:solidFill>
              </a:defRPr>
            </a:lvl8pPr>
            <a:lvl9pPr lvl="8">
              <a:buNone/>
              <a:defRPr>
                <a:solidFill>
                  <a:srgbClr val="5F63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8" name="Google Shape;88;p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-198522" y="48226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9" name="Google Shape;99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0" name="Google Shape;10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-205553" y="479448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7.emf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8"/>
          <p:cNvSpPr/>
          <p:nvPr/>
        </p:nvSpPr>
        <p:spPr>
          <a:xfrm>
            <a:off x="485175" y="3679629"/>
            <a:ext cx="8226118" cy="98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Noman Bashir</a:t>
            </a:r>
            <a:r>
              <a:rPr lang="en" sz="1600" baseline="300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, Nan Deng</a:t>
            </a:r>
            <a:r>
              <a:rPr lang="en" sz="1600" baseline="300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Krzysztof Rzadca</a:t>
            </a:r>
            <a:r>
              <a:rPr lang="en-US" sz="1600" baseline="300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2,3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 David Irwin</a:t>
            </a:r>
            <a:r>
              <a:rPr lang="en-US" sz="1600" baseline="300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</a:p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Sree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 Kodak</a:t>
            </a:r>
            <a:r>
              <a:rPr lang="en-US" sz="1600" baseline="300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, Rohit Jnagal</a:t>
            </a:r>
            <a:r>
              <a:rPr lang="en-US" sz="1600" baseline="300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lang="en" sz="1600" dirty="0">
              <a:solidFill>
                <a:schemeClr val="tx2">
                  <a:lumMod val="10000"/>
                </a:schemeClr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4" name="Google Shape;574;p58"/>
          <p:cNvSpPr/>
          <p:nvPr/>
        </p:nvSpPr>
        <p:spPr>
          <a:xfrm>
            <a:off x="485175" y="2017750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lvl="0">
              <a:lnSpc>
                <a:spcPct val="85000"/>
              </a:lnSpc>
              <a:spcBef>
                <a:spcPts val="200"/>
              </a:spcBef>
            </a:pPr>
            <a:r>
              <a:rPr lang="en-US" sz="3000" dirty="0">
                <a:solidFill>
                  <a:schemeClr val="tx2">
                    <a:lumMod val="10000"/>
                  </a:schemeClr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Take it to the Limit: </a:t>
            </a:r>
          </a:p>
          <a:p>
            <a:pPr lvl="0">
              <a:lnSpc>
                <a:spcPct val="85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Peak Prediction-driven Resource Overcommitment in Datacenters</a:t>
            </a:r>
            <a:endParaRPr sz="2000" dirty="0">
              <a:solidFill>
                <a:schemeClr val="tx2">
                  <a:lumMod val="1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58"/>
          <p:cNvSpPr/>
          <p:nvPr/>
        </p:nvSpPr>
        <p:spPr>
          <a:xfrm>
            <a:off x="485175" y="2888769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58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Google Shape;573;p58">
            <a:extLst>
              <a:ext uri="{FF2B5EF4-FFF2-40B4-BE49-F238E27FC236}">
                <a16:creationId xmlns:a16="http://schemas.microsoft.com/office/drawing/2014/main" id="{08F0AE67-2B79-C847-A756-A144AF13502F}"/>
              </a:ext>
            </a:extLst>
          </p:cNvPr>
          <p:cNvSpPr/>
          <p:nvPr/>
        </p:nvSpPr>
        <p:spPr>
          <a:xfrm>
            <a:off x="485175" y="4884940"/>
            <a:ext cx="685527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 baseline="300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1 </a:t>
            </a:r>
            <a:r>
              <a:rPr lang="en" sz="12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University of Massachusetts Amherst,  </a:t>
            </a:r>
            <a:r>
              <a:rPr lang="en" sz="1200" baseline="300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r>
              <a:rPr lang="en" sz="12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 Google, LLC, </a:t>
            </a:r>
            <a:r>
              <a:rPr lang="en" sz="1200" baseline="300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r>
              <a:rPr lang="en" sz="1200" dirty="0">
                <a:solidFill>
                  <a:schemeClr val="tx2">
                    <a:lumMod val="1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 University of Warsaw, Poland</a:t>
            </a:r>
            <a:endParaRPr sz="1200" dirty="0">
              <a:solidFill>
                <a:schemeClr val="tx2">
                  <a:lumMod val="10000"/>
                </a:schemeClr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Designing and evaluating practical peak predictors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6" name="Google Shape;616;p62"/>
          <p:cNvSpPr txBox="1">
            <a:spLocks noGrp="1"/>
          </p:cNvSpPr>
          <p:nvPr>
            <p:ph type="sldNum" idx="12"/>
          </p:nvPr>
        </p:nvSpPr>
        <p:spPr>
          <a:xfrm>
            <a:off x="-221429" y="48332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17" name="Google Shape;617;p62"/>
          <p:cNvSpPr txBox="1"/>
          <p:nvPr/>
        </p:nvSpPr>
        <p:spPr>
          <a:xfrm>
            <a:off x="136500" y="839950"/>
            <a:ext cx="88710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Our problem formulation enables us to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design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,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tune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, and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evaluate predictors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 in simulation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quickly iterate through multiple designs and scheduling scenarios.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avoid conducting risky and time-consuming experiments in production.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804863" lvl="1" indent="-192088">
              <a:lnSpc>
                <a:spcPct val="115000"/>
              </a:lnSpc>
              <a:spcAft>
                <a:spcPts val="1800"/>
              </a:spcAft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457200" lvl="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457200" lvl="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We release our simulator’s code under free and open-source license</a:t>
            </a:r>
            <a:r>
              <a:rPr lang="en-US" sz="1600" baseline="30000" dirty="0">
                <a:solidFill>
                  <a:schemeClr val="tx1"/>
                </a:solidFill>
                <a:latin typeface="Google Sans"/>
                <a:sym typeface="Roboto"/>
              </a:rPr>
              <a:t>1</a:t>
            </a: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enables future work on designing and evaluating overcommit policies. </a:t>
            </a:r>
          </a:p>
          <a:p>
            <a:pPr marL="804863" lvl="1" indent="-192088">
              <a:lnSpc>
                <a:spcPct val="115000"/>
              </a:lnSpc>
              <a:spcAft>
                <a:spcPts val="600"/>
              </a:spcAft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standardized interface enables easy integration into Borg/K8s-like platform.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800DCD-BE53-CE4E-ADAE-2E2111E89572}"/>
              </a:ext>
            </a:extLst>
          </p:cNvPr>
          <p:cNvGrpSpPr/>
          <p:nvPr/>
        </p:nvGrpSpPr>
        <p:grpSpPr>
          <a:xfrm>
            <a:off x="1358413" y="2258228"/>
            <a:ext cx="1823616" cy="1197935"/>
            <a:chOff x="1358413" y="2410628"/>
            <a:chExt cx="1823616" cy="1197935"/>
          </a:xfrm>
        </p:grpSpPr>
        <p:cxnSp>
          <p:nvCxnSpPr>
            <p:cNvPr id="624" name="Google Shape;624;p62"/>
            <p:cNvCxnSpPr>
              <a:cxnSpLocks/>
              <a:endCxn id="23" idx="0"/>
            </p:cNvCxnSpPr>
            <p:nvPr/>
          </p:nvCxnSpPr>
          <p:spPr>
            <a:xfrm>
              <a:off x="2268258" y="2410628"/>
              <a:ext cx="0" cy="231460"/>
            </a:xfrm>
            <a:prstGeom prst="straightConnector1">
              <a:avLst/>
            </a:prstGeom>
            <a:noFill/>
            <a:ln w="28575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6" name="Google Shape;626;p62"/>
            <p:cNvCxnSpPr/>
            <p:nvPr/>
          </p:nvCxnSpPr>
          <p:spPr>
            <a:xfrm>
              <a:off x="2268257" y="3118843"/>
              <a:ext cx="0" cy="236400"/>
            </a:xfrm>
            <a:prstGeom prst="straightConnector1">
              <a:avLst/>
            </a:prstGeom>
            <a:noFill/>
            <a:ln w="28575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27" name="Google Shape;627;p62"/>
            <p:cNvSpPr txBox="1"/>
            <p:nvPr/>
          </p:nvSpPr>
          <p:spPr>
            <a:xfrm>
              <a:off x="1358413" y="3244063"/>
              <a:ext cx="1823616" cy="36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Segoe Print" panose="02000800000000000000" pitchFamily="2" charset="0"/>
                  <a:ea typeface="Roboto"/>
                  <a:cs typeface="Roboto"/>
                  <a:sym typeface="Roboto"/>
                </a:rPr>
                <a:t>predicted peak</a:t>
              </a:r>
              <a:endParaRPr sz="1600" dirty="0">
                <a:latin typeface="Segoe Print" panose="02000800000000000000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E60837D-4FA8-D444-9780-4571E883AD6E}"/>
                </a:ext>
              </a:extLst>
            </p:cNvPr>
            <p:cNvSpPr/>
            <p:nvPr/>
          </p:nvSpPr>
          <p:spPr>
            <a:xfrm>
              <a:off x="1360413" y="2642088"/>
              <a:ext cx="1815689" cy="510228"/>
            </a:xfrm>
            <a:custGeom>
              <a:avLst/>
              <a:gdLst>
                <a:gd name="connsiteX0" fmla="*/ 0 w 1815689"/>
                <a:gd name="connsiteY0" fmla="*/ 85040 h 510228"/>
                <a:gd name="connsiteX1" fmla="*/ 85040 w 1815689"/>
                <a:gd name="connsiteY1" fmla="*/ 0 h 510228"/>
                <a:gd name="connsiteX2" fmla="*/ 650032 w 1815689"/>
                <a:gd name="connsiteY2" fmla="*/ 0 h 510228"/>
                <a:gd name="connsiteX3" fmla="*/ 1198569 w 1815689"/>
                <a:gd name="connsiteY3" fmla="*/ 0 h 510228"/>
                <a:gd name="connsiteX4" fmla="*/ 1730649 w 1815689"/>
                <a:gd name="connsiteY4" fmla="*/ 0 h 510228"/>
                <a:gd name="connsiteX5" fmla="*/ 1815689 w 1815689"/>
                <a:gd name="connsiteY5" fmla="*/ 85040 h 510228"/>
                <a:gd name="connsiteX6" fmla="*/ 1815689 w 1815689"/>
                <a:gd name="connsiteY6" fmla="*/ 425188 h 510228"/>
                <a:gd name="connsiteX7" fmla="*/ 1730649 w 1815689"/>
                <a:gd name="connsiteY7" fmla="*/ 510228 h 510228"/>
                <a:gd name="connsiteX8" fmla="*/ 1165657 w 1815689"/>
                <a:gd name="connsiteY8" fmla="*/ 510228 h 510228"/>
                <a:gd name="connsiteX9" fmla="*/ 666489 w 1815689"/>
                <a:gd name="connsiteY9" fmla="*/ 510228 h 510228"/>
                <a:gd name="connsiteX10" fmla="*/ 85040 w 1815689"/>
                <a:gd name="connsiteY10" fmla="*/ 510228 h 510228"/>
                <a:gd name="connsiteX11" fmla="*/ 0 w 1815689"/>
                <a:gd name="connsiteY11" fmla="*/ 425188 h 510228"/>
                <a:gd name="connsiteX12" fmla="*/ 0 w 1815689"/>
                <a:gd name="connsiteY12" fmla="*/ 85040 h 51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689" h="510228" fill="none" extrusionOk="0">
                  <a:moveTo>
                    <a:pt x="0" y="85040"/>
                  </a:moveTo>
                  <a:cubicBezTo>
                    <a:pt x="-10161" y="39743"/>
                    <a:pt x="31513" y="-4527"/>
                    <a:pt x="85040" y="0"/>
                  </a:cubicBezTo>
                  <a:cubicBezTo>
                    <a:pt x="344512" y="-12919"/>
                    <a:pt x="458243" y="42431"/>
                    <a:pt x="650032" y="0"/>
                  </a:cubicBezTo>
                  <a:cubicBezTo>
                    <a:pt x="841821" y="-42431"/>
                    <a:pt x="1002619" y="17233"/>
                    <a:pt x="1198569" y="0"/>
                  </a:cubicBezTo>
                  <a:cubicBezTo>
                    <a:pt x="1394519" y="-17233"/>
                    <a:pt x="1524265" y="16003"/>
                    <a:pt x="1730649" y="0"/>
                  </a:cubicBezTo>
                  <a:cubicBezTo>
                    <a:pt x="1764618" y="535"/>
                    <a:pt x="1817473" y="34857"/>
                    <a:pt x="1815689" y="85040"/>
                  </a:cubicBezTo>
                  <a:cubicBezTo>
                    <a:pt x="1849839" y="210900"/>
                    <a:pt x="1782593" y="313203"/>
                    <a:pt x="1815689" y="425188"/>
                  </a:cubicBezTo>
                  <a:cubicBezTo>
                    <a:pt x="1821682" y="484021"/>
                    <a:pt x="1767504" y="515560"/>
                    <a:pt x="1730649" y="510228"/>
                  </a:cubicBezTo>
                  <a:cubicBezTo>
                    <a:pt x="1604331" y="515753"/>
                    <a:pt x="1343523" y="475185"/>
                    <a:pt x="1165657" y="510228"/>
                  </a:cubicBezTo>
                  <a:cubicBezTo>
                    <a:pt x="987791" y="545271"/>
                    <a:pt x="807597" y="503608"/>
                    <a:pt x="666489" y="510228"/>
                  </a:cubicBezTo>
                  <a:cubicBezTo>
                    <a:pt x="525381" y="516848"/>
                    <a:pt x="256999" y="487533"/>
                    <a:pt x="85040" y="510228"/>
                  </a:cubicBezTo>
                  <a:cubicBezTo>
                    <a:pt x="42802" y="511883"/>
                    <a:pt x="1186" y="476147"/>
                    <a:pt x="0" y="425188"/>
                  </a:cubicBezTo>
                  <a:cubicBezTo>
                    <a:pt x="-25039" y="284875"/>
                    <a:pt x="18624" y="202719"/>
                    <a:pt x="0" y="85040"/>
                  </a:cubicBezTo>
                  <a:close/>
                </a:path>
                <a:path w="1815689" h="510228" stroke="0" extrusionOk="0">
                  <a:moveTo>
                    <a:pt x="0" y="85040"/>
                  </a:moveTo>
                  <a:cubicBezTo>
                    <a:pt x="-3924" y="35653"/>
                    <a:pt x="31091" y="2621"/>
                    <a:pt x="85040" y="0"/>
                  </a:cubicBezTo>
                  <a:cubicBezTo>
                    <a:pt x="292545" y="-13202"/>
                    <a:pt x="516487" y="42099"/>
                    <a:pt x="666489" y="0"/>
                  </a:cubicBezTo>
                  <a:cubicBezTo>
                    <a:pt x="816491" y="-42099"/>
                    <a:pt x="988450" y="13705"/>
                    <a:pt x="1198569" y="0"/>
                  </a:cubicBezTo>
                  <a:cubicBezTo>
                    <a:pt x="1408688" y="-13705"/>
                    <a:pt x="1619172" y="12522"/>
                    <a:pt x="1730649" y="0"/>
                  </a:cubicBezTo>
                  <a:cubicBezTo>
                    <a:pt x="1776122" y="-4810"/>
                    <a:pt x="1816280" y="35886"/>
                    <a:pt x="1815689" y="85040"/>
                  </a:cubicBezTo>
                  <a:cubicBezTo>
                    <a:pt x="1853631" y="214659"/>
                    <a:pt x="1811030" y="336759"/>
                    <a:pt x="1815689" y="425188"/>
                  </a:cubicBezTo>
                  <a:cubicBezTo>
                    <a:pt x="1815349" y="468914"/>
                    <a:pt x="1774528" y="514517"/>
                    <a:pt x="1730649" y="510228"/>
                  </a:cubicBezTo>
                  <a:cubicBezTo>
                    <a:pt x="1494375" y="517067"/>
                    <a:pt x="1374862" y="451367"/>
                    <a:pt x="1215025" y="510228"/>
                  </a:cubicBezTo>
                  <a:cubicBezTo>
                    <a:pt x="1055188" y="569089"/>
                    <a:pt x="785878" y="458871"/>
                    <a:pt x="666489" y="510228"/>
                  </a:cubicBezTo>
                  <a:cubicBezTo>
                    <a:pt x="547100" y="561585"/>
                    <a:pt x="296557" y="508680"/>
                    <a:pt x="85040" y="510228"/>
                  </a:cubicBezTo>
                  <a:cubicBezTo>
                    <a:pt x="39518" y="508802"/>
                    <a:pt x="9871" y="465789"/>
                    <a:pt x="0" y="425188"/>
                  </a:cubicBezTo>
                  <a:cubicBezTo>
                    <a:pt x="-38995" y="331470"/>
                    <a:pt x="8658" y="179819"/>
                    <a:pt x="0" y="85040"/>
                  </a:cubicBezTo>
                  <a:close/>
                </a:path>
              </a:pathLst>
            </a:custGeom>
            <a:solidFill>
              <a:srgbClr val="4285F4"/>
            </a:solidFill>
            <a:ln>
              <a:solidFill>
                <a:schemeClr val="tx2">
                  <a:lumMod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>
                      <a:lumMod val="10000"/>
                    </a:schemeClr>
                  </a:solidFill>
                  <a:latin typeface="Segoe Print" panose="02000800000000000000" pitchFamily="2" charset="0"/>
                  <a:sym typeface="Roboto"/>
                </a:rPr>
                <a:t>practical peak predictor </a:t>
              </a:r>
              <a:endParaRPr lang="en-US" sz="1600" dirty="0">
                <a:solidFill>
                  <a:schemeClr val="tx2">
                    <a:lumMod val="10000"/>
                  </a:schemeClr>
                </a:solidFill>
                <a:latin typeface="Segoe Print" panose="02000800000000000000" pitchFamily="2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04DE282-CAA4-794B-815F-D19D6A4EA930}"/>
              </a:ext>
            </a:extLst>
          </p:cNvPr>
          <p:cNvGrpSpPr/>
          <p:nvPr/>
        </p:nvGrpSpPr>
        <p:grpSpPr>
          <a:xfrm>
            <a:off x="5888356" y="2235994"/>
            <a:ext cx="2008987" cy="1215941"/>
            <a:chOff x="5888356" y="2388394"/>
            <a:chExt cx="2008987" cy="1215941"/>
          </a:xfrm>
        </p:grpSpPr>
        <p:cxnSp>
          <p:nvCxnSpPr>
            <p:cNvPr id="628" name="Google Shape;628;p62"/>
            <p:cNvCxnSpPr>
              <a:cxnSpLocks/>
              <a:endCxn id="33" idx="0"/>
            </p:cNvCxnSpPr>
            <p:nvPr/>
          </p:nvCxnSpPr>
          <p:spPr>
            <a:xfrm>
              <a:off x="6892850" y="2388394"/>
              <a:ext cx="0" cy="304252"/>
            </a:xfrm>
            <a:prstGeom prst="straightConnector1">
              <a:avLst/>
            </a:prstGeom>
            <a:noFill/>
            <a:ln w="28575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0" name="Google Shape;630;p62"/>
            <p:cNvCxnSpPr>
              <a:cxnSpLocks/>
            </p:cNvCxnSpPr>
            <p:nvPr/>
          </p:nvCxnSpPr>
          <p:spPr>
            <a:xfrm>
              <a:off x="6892850" y="3020892"/>
              <a:ext cx="0" cy="260558"/>
            </a:xfrm>
            <a:prstGeom prst="straightConnector1">
              <a:avLst/>
            </a:prstGeom>
            <a:noFill/>
            <a:ln w="28575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31" name="Google Shape;631;p62"/>
            <p:cNvSpPr txBox="1"/>
            <p:nvPr/>
          </p:nvSpPr>
          <p:spPr>
            <a:xfrm>
              <a:off x="5888356" y="3239835"/>
              <a:ext cx="2008987" cy="36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Segoe Print" panose="02000800000000000000" pitchFamily="2" charset="0"/>
                  <a:ea typeface="Roboto"/>
                  <a:cs typeface="Roboto"/>
                  <a:sym typeface="Roboto"/>
                </a:rPr>
                <a:t>maximum(usage) </a:t>
              </a:r>
              <a:endParaRPr dirty="0">
                <a:latin typeface="Segoe Print" panose="02000800000000000000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EFF6F22-054C-9045-AAA4-8223CD6D08F9}"/>
                </a:ext>
              </a:extLst>
            </p:cNvPr>
            <p:cNvSpPr/>
            <p:nvPr/>
          </p:nvSpPr>
          <p:spPr>
            <a:xfrm>
              <a:off x="6174760" y="2692646"/>
              <a:ext cx="1436180" cy="315988"/>
            </a:xfrm>
            <a:custGeom>
              <a:avLst/>
              <a:gdLst>
                <a:gd name="connsiteX0" fmla="*/ 0 w 1436180"/>
                <a:gd name="connsiteY0" fmla="*/ 52666 h 315988"/>
                <a:gd name="connsiteX1" fmla="*/ 52666 w 1436180"/>
                <a:gd name="connsiteY1" fmla="*/ 0 h 315988"/>
                <a:gd name="connsiteX2" fmla="*/ 509590 w 1436180"/>
                <a:gd name="connsiteY2" fmla="*/ 0 h 315988"/>
                <a:gd name="connsiteX3" fmla="*/ 953206 w 1436180"/>
                <a:gd name="connsiteY3" fmla="*/ 0 h 315988"/>
                <a:gd name="connsiteX4" fmla="*/ 1383514 w 1436180"/>
                <a:gd name="connsiteY4" fmla="*/ 0 h 315988"/>
                <a:gd name="connsiteX5" fmla="*/ 1436180 w 1436180"/>
                <a:gd name="connsiteY5" fmla="*/ 52666 h 315988"/>
                <a:gd name="connsiteX6" fmla="*/ 1436180 w 1436180"/>
                <a:gd name="connsiteY6" fmla="*/ 263322 h 315988"/>
                <a:gd name="connsiteX7" fmla="*/ 1383514 w 1436180"/>
                <a:gd name="connsiteY7" fmla="*/ 315988 h 315988"/>
                <a:gd name="connsiteX8" fmla="*/ 926590 w 1436180"/>
                <a:gd name="connsiteY8" fmla="*/ 315988 h 315988"/>
                <a:gd name="connsiteX9" fmla="*/ 522899 w 1436180"/>
                <a:gd name="connsiteY9" fmla="*/ 315988 h 315988"/>
                <a:gd name="connsiteX10" fmla="*/ 52666 w 1436180"/>
                <a:gd name="connsiteY10" fmla="*/ 315988 h 315988"/>
                <a:gd name="connsiteX11" fmla="*/ 0 w 1436180"/>
                <a:gd name="connsiteY11" fmla="*/ 263322 h 315988"/>
                <a:gd name="connsiteX12" fmla="*/ 0 w 1436180"/>
                <a:gd name="connsiteY12" fmla="*/ 52666 h 3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6180" h="315988" fill="none" extrusionOk="0">
                  <a:moveTo>
                    <a:pt x="0" y="52666"/>
                  </a:moveTo>
                  <a:cubicBezTo>
                    <a:pt x="-7754" y="24852"/>
                    <a:pt x="20460" y="-2152"/>
                    <a:pt x="52666" y="0"/>
                  </a:cubicBezTo>
                  <a:cubicBezTo>
                    <a:pt x="258879" y="-34730"/>
                    <a:pt x="409292" y="24611"/>
                    <a:pt x="509590" y="0"/>
                  </a:cubicBezTo>
                  <a:cubicBezTo>
                    <a:pt x="609888" y="-24611"/>
                    <a:pt x="739420" y="47573"/>
                    <a:pt x="953206" y="0"/>
                  </a:cubicBezTo>
                  <a:cubicBezTo>
                    <a:pt x="1166992" y="-47573"/>
                    <a:pt x="1279146" y="10080"/>
                    <a:pt x="1383514" y="0"/>
                  </a:cubicBezTo>
                  <a:cubicBezTo>
                    <a:pt x="1404858" y="319"/>
                    <a:pt x="1439357" y="17851"/>
                    <a:pt x="1436180" y="52666"/>
                  </a:cubicBezTo>
                  <a:cubicBezTo>
                    <a:pt x="1452790" y="137662"/>
                    <a:pt x="1428921" y="198665"/>
                    <a:pt x="1436180" y="263322"/>
                  </a:cubicBezTo>
                  <a:cubicBezTo>
                    <a:pt x="1437507" y="295037"/>
                    <a:pt x="1408315" y="318248"/>
                    <a:pt x="1383514" y="315988"/>
                  </a:cubicBezTo>
                  <a:cubicBezTo>
                    <a:pt x="1189777" y="328467"/>
                    <a:pt x="1040713" y="264951"/>
                    <a:pt x="926590" y="315988"/>
                  </a:cubicBezTo>
                  <a:cubicBezTo>
                    <a:pt x="812467" y="367025"/>
                    <a:pt x="721884" y="295303"/>
                    <a:pt x="522899" y="315988"/>
                  </a:cubicBezTo>
                  <a:cubicBezTo>
                    <a:pt x="323914" y="336673"/>
                    <a:pt x="282753" y="287295"/>
                    <a:pt x="52666" y="315988"/>
                  </a:cubicBezTo>
                  <a:cubicBezTo>
                    <a:pt x="29899" y="318200"/>
                    <a:pt x="819" y="295167"/>
                    <a:pt x="0" y="263322"/>
                  </a:cubicBezTo>
                  <a:cubicBezTo>
                    <a:pt x="-3005" y="220663"/>
                    <a:pt x="15215" y="134154"/>
                    <a:pt x="0" y="52666"/>
                  </a:cubicBezTo>
                  <a:close/>
                </a:path>
                <a:path w="1436180" h="315988" stroke="0" extrusionOk="0">
                  <a:moveTo>
                    <a:pt x="0" y="52666"/>
                  </a:moveTo>
                  <a:cubicBezTo>
                    <a:pt x="-981" y="22974"/>
                    <a:pt x="15777" y="2928"/>
                    <a:pt x="52666" y="0"/>
                  </a:cubicBezTo>
                  <a:cubicBezTo>
                    <a:pt x="247841" y="-12488"/>
                    <a:pt x="292292" y="19969"/>
                    <a:pt x="522899" y="0"/>
                  </a:cubicBezTo>
                  <a:cubicBezTo>
                    <a:pt x="753506" y="-19969"/>
                    <a:pt x="808130" y="21326"/>
                    <a:pt x="953206" y="0"/>
                  </a:cubicBezTo>
                  <a:cubicBezTo>
                    <a:pt x="1098282" y="-21326"/>
                    <a:pt x="1272514" y="38502"/>
                    <a:pt x="1383514" y="0"/>
                  </a:cubicBezTo>
                  <a:cubicBezTo>
                    <a:pt x="1411806" y="-2560"/>
                    <a:pt x="1438378" y="15445"/>
                    <a:pt x="1436180" y="52666"/>
                  </a:cubicBezTo>
                  <a:cubicBezTo>
                    <a:pt x="1441667" y="109206"/>
                    <a:pt x="1431933" y="171829"/>
                    <a:pt x="1436180" y="263322"/>
                  </a:cubicBezTo>
                  <a:cubicBezTo>
                    <a:pt x="1435835" y="289124"/>
                    <a:pt x="1408442" y="321768"/>
                    <a:pt x="1383514" y="315988"/>
                  </a:cubicBezTo>
                  <a:cubicBezTo>
                    <a:pt x="1248957" y="345437"/>
                    <a:pt x="1095074" y="282687"/>
                    <a:pt x="966515" y="315988"/>
                  </a:cubicBezTo>
                  <a:cubicBezTo>
                    <a:pt x="837956" y="349289"/>
                    <a:pt x="706894" y="312061"/>
                    <a:pt x="522899" y="315988"/>
                  </a:cubicBezTo>
                  <a:cubicBezTo>
                    <a:pt x="338904" y="319915"/>
                    <a:pt x="185074" y="267399"/>
                    <a:pt x="52666" y="315988"/>
                  </a:cubicBezTo>
                  <a:cubicBezTo>
                    <a:pt x="27772" y="311844"/>
                    <a:pt x="5769" y="288689"/>
                    <a:pt x="0" y="263322"/>
                  </a:cubicBezTo>
                  <a:cubicBezTo>
                    <a:pt x="-13210" y="163813"/>
                    <a:pt x="16678" y="122235"/>
                    <a:pt x="0" y="52666"/>
                  </a:cubicBezTo>
                  <a:close/>
                </a:path>
              </a:pathLst>
            </a:custGeom>
            <a:solidFill>
              <a:srgbClr val="0F9D58"/>
            </a:solidFill>
            <a:ln>
              <a:solidFill>
                <a:schemeClr val="tx2">
                  <a:lumMod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>
                      <a:lumMod val="10000"/>
                    </a:schemeClr>
                  </a:solidFill>
                  <a:latin typeface="Segoe Print" panose="02000800000000000000" pitchFamily="2" charset="0"/>
                  <a:sym typeface="Roboto"/>
                </a:rPr>
                <a:t>peak oracle</a:t>
              </a:r>
              <a:endParaRPr lang="en-US" sz="1600" dirty="0">
                <a:solidFill>
                  <a:schemeClr val="tx2">
                    <a:lumMod val="10000"/>
                  </a:schemeClr>
                </a:solidFill>
                <a:latin typeface="Segoe Print" panose="02000800000000000000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1D75159-34AF-534D-9B38-E424D4CCB482}"/>
              </a:ext>
            </a:extLst>
          </p:cNvPr>
          <p:cNvGrpSpPr/>
          <p:nvPr/>
        </p:nvGrpSpPr>
        <p:grpSpPr>
          <a:xfrm>
            <a:off x="3025911" y="2367050"/>
            <a:ext cx="2939154" cy="906863"/>
            <a:chOff x="3025911" y="2519450"/>
            <a:chExt cx="2939154" cy="906863"/>
          </a:xfrm>
        </p:grpSpPr>
        <p:cxnSp>
          <p:nvCxnSpPr>
            <p:cNvPr id="632" name="Google Shape;632;p62"/>
            <p:cNvCxnSpPr>
              <a:cxnSpLocks/>
              <a:endCxn id="28" idx="1"/>
            </p:cNvCxnSpPr>
            <p:nvPr/>
          </p:nvCxnSpPr>
          <p:spPr>
            <a:xfrm flipV="1">
              <a:off x="3025911" y="2695145"/>
              <a:ext cx="898929" cy="731168"/>
            </a:xfrm>
            <a:prstGeom prst="straightConnector1">
              <a:avLst/>
            </a:prstGeom>
            <a:noFill/>
            <a:ln w="28575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FDA8FF1-F084-C242-B225-4556107D63E9}"/>
                </a:ext>
              </a:extLst>
            </p:cNvPr>
            <p:cNvSpPr/>
            <p:nvPr/>
          </p:nvSpPr>
          <p:spPr>
            <a:xfrm>
              <a:off x="3924840" y="2519450"/>
              <a:ext cx="1131450" cy="351390"/>
            </a:xfrm>
            <a:custGeom>
              <a:avLst/>
              <a:gdLst>
                <a:gd name="connsiteX0" fmla="*/ 0 w 1131450"/>
                <a:gd name="connsiteY0" fmla="*/ 58566 h 351390"/>
                <a:gd name="connsiteX1" fmla="*/ 58566 w 1131450"/>
                <a:gd name="connsiteY1" fmla="*/ 0 h 351390"/>
                <a:gd name="connsiteX2" fmla="*/ 565725 w 1131450"/>
                <a:gd name="connsiteY2" fmla="*/ 0 h 351390"/>
                <a:gd name="connsiteX3" fmla="*/ 1072884 w 1131450"/>
                <a:gd name="connsiteY3" fmla="*/ 0 h 351390"/>
                <a:gd name="connsiteX4" fmla="*/ 1131450 w 1131450"/>
                <a:gd name="connsiteY4" fmla="*/ 58566 h 351390"/>
                <a:gd name="connsiteX5" fmla="*/ 1131450 w 1131450"/>
                <a:gd name="connsiteY5" fmla="*/ 292824 h 351390"/>
                <a:gd name="connsiteX6" fmla="*/ 1072884 w 1131450"/>
                <a:gd name="connsiteY6" fmla="*/ 351390 h 351390"/>
                <a:gd name="connsiteX7" fmla="*/ 555582 w 1131450"/>
                <a:gd name="connsiteY7" fmla="*/ 351390 h 351390"/>
                <a:gd name="connsiteX8" fmla="*/ 58566 w 1131450"/>
                <a:gd name="connsiteY8" fmla="*/ 351390 h 351390"/>
                <a:gd name="connsiteX9" fmla="*/ 0 w 1131450"/>
                <a:gd name="connsiteY9" fmla="*/ 292824 h 351390"/>
                <a:gd name="connsiteX10" fmla="*/ 0 w 1131450"/>
                <a:gd name="connsiteY10" fmla="*/ 58566 h 35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1450" h="351390" fill="none" extrusionOk="0">
                  <a:moveTo>
                    <a:pt x="0" y="58566"/>
                  </a:moveTo>
                  <a:cubicBezTo>
                    <a:pt x="3450" y="30447"/>
                    <a:pt x="28736" y="-2202"/>
                    <a:pt x="58566" y="0"/>
                  </a:cubicBezTo>
                  <a:cubicBezTo>
                    <a:pt x="257572" y="-47321"/>
                    <a:pt x="401028" y="40274"/>
                    <a:pt x="565725" y="0"/>
                  </a:cubicBezTo>
                  <a:cubicBezTo>
                    <a:pt x="730422" y="-40274"/>
                    <a:pt x="846471" y="12824"/>
                    <a:pt x="1072884" y="0"/>
                  </a:cubicBezTo>
                  <a:cubicBezTo>
                    <a:pt x="1101227" y="-8158"/>
                    <a:pt x="1131645" y="23586"/>
                    <a:pt x="1131450" y="58566"/>
                  </a:cubicBezTo>
                  <a:cubicBezTo>
                    <a:pt x="1146415" y="116322"/>
                    <a:pt x="1127750" y="212732"/>
                    <a:pt x="1131450" y="292824"/>
                  </a:cubicBezTo>
                  <a:cubicBezTo>
                    <a:pt x="1124753" y="325445"/>
                    <a:pt x="1109792" y="343164"/>
                    <a:pt x="1072884" y="351390"/>
                  </a:cubicBezTo>
                  <a:cubicBezTo>
                    <a:pt x="852556" y="360560"/>
                    <a:pt x="661018" y="318254"/>
                    <a:pt x="555582" y="351390"/>
                  </a:cubicBezTo>
                  <a:cubicBezTo>
                    <a:pt x="450146" y="384526"/>
                    <a:pt x="235881" y="338788"/>
                    <a:pt x="58566" y="351390"/>
                  </a:cubicBezTo>
                  <a:cubicBezTo>
                    <a:pt x="25993" y="345243"/>
                    <a:pt x="5936" y="326407"/>
                    <a:pt x="0" y="292824"/>
                  </a:cubicBezTo>
                  <a:cubicBezTo>
                    <a:pt x="-8527" y="205184"/>
                    <a:pt x="6114" y="147148"/>
                    <a:pt x="0" y="58566"/>
                  </a:cubicBezTo>
                  <a:close/>
                </a:path>
                <a:path w="1131450" h="351390" stroke="0" extrusionOk="0">
                  <a:moveTo>
                    <a:pt x="0" y="58566"/>
                  </a:moveTo>
                  <a:cubicBezTo>
                    <a:pt x="-1584" y="25244"/>
                    <a:pt x="23363" y="1072"/>
                    <a:pt x="58566" y="0"/>
                  </a:cubicBezTo>
                  <a:cubicBezTo>
                    <a:pt x="198132" y="-10282"/>
                    <a:pt x="410745" y="38160"/>
                    <a:pt x="586011" y="0"/>
                  </a:cubicBezTo>
                  <a:cubicBezTo>
                    <a:pt x="761277" y="-38160"/>
                    <a:pt x="849884" y="27992"/>
                    <a:pt x="1072884" y="0"/>
                  </a:cubicBezTo>
                  <a:cubicBezTo>
                    <a:pt x="1103144" y="-1141"/>
                    <a:pt x="1133503" y="27202"/>
                    <a:pt x="1131450" y="58566"/>
                  </a:cubicBezTo>
                  <a:cubicBezTo>
                    <a:pt x="1144009" y="172009"/>
                    <a:pt x="1109358" y="213856"/>
                    <a:pt x="1131450" y="292824"/>
                  </a:cubicBezTo>
                  <a:cubicBezTo>
                    <a:pt x="1135240" y="319002"/>
                    <a:pt x="1100226" y="355787"/>
                    <a:pt x="1072884" y="351390"/>
                  </a:cubicBezTo>
                  <a:cubicBezTo>
                    <a:pt x="872366" y="396577"/>
                    <a:pt x="777707" y="351022"/>
                    <a:pt x="565725" y="351390"/>
                  </a:cubicBezTo>
                  <a:cubicBezTo>
                    <a:pt x="353743" y="351758"/>
                    <a:pt x="305640" y="303502"/>
                    <a:pt x="58566" y="351390"/>
                  </a:cubicBezTo>
                  <a:cubicBezTo>
                    <a:pt x="17824" y="350910"/>
                    <a:pt x="1383" y="321377"/>
                    <a:pt x="0" y="292824"/>
                  </a:cubicBezTo>
                  <a:cubicBezTo>
                    <a:pt x="-27146" y="203714"/>
                    <a:pt x="16123" y="150168"/>
                    <a:pt x="0" y="58566"/>
                  </a:cubicBezTo>
                  <a:close/>
                </a:path>
              </a:pathLst>
            </a:custGeom>
            <a:solidFill>
              <a:srgbClr val="DB4437"/>
            </a:solidFill>
            <a:ln>
              <a:solidFill>
                <a:schemeClr val="tx2">
                  <a:lumMod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2">
                      <a:lumMod val="10000"/>
                    </a:schemeClr>
                  </a:solidFill>
                  <a:latin typeface="Segoe Print" panose="02000800000000000000" pitchFamily="2" charset="0"/>
                  <a:sym typeface="Roboto"/>
                </a:rPr>
                <a:t>compare</a:t>
              </a:r>
              <a:endParaRPr lang="en-US" sz="1600" b="1" dirty="0">
                <a:solidFill>
                  <a:schemeClr val="tx2">
                    <a:lumMod val="10000"/>
                  </a:schemeClr>
                </a:solidFill>
                <a:latin typeface="Segoe Print" panose="02000800000000000000" pitchFamily="2" charset="0"/>
              </a:endParaRPr>
            </a:p>
          </p:txBody>
        </p:sp>
        <p:cxnSp>
          <p:nvCxnSpPr>
            <p:cNvPr id="37" name="Google Shape;632;p62">
              <a:extLst>
                <a:ext uri="{FF2B5EF4-FFF2-40B4-BE49-F238E27FC236}">
                  <a16:creationId xmlns:a16="http://schemas.microsoft.com/office/drawing/2014/main" id="{62387A43-5948-AB47-B0B6-7C9483DEF9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6136" y="2691106"/>
              <a:ext cx="898929" cy="731168"/>
            </a:xfrm>
            <a:prstGeom prst="straightConnector1">
              <a:avLst/>
            </a:prstGeom>
            <a:noFill/>
            <a:ln w="28575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4CD1D46-A51E-8E46-9F82-5DD26A18B7D0}"/>
              </a:ext>
            </a:extLst>
          </p:cNvPr>
          <p:cNvGrpSpPr/>
          <p:nvPr/>
        </p:nvGrpSpPr>
        <p:grpSpPr>
          <a:xfrm>
            <a:off x="475852" y="1885950"/>
            <a:ext cx="8210948" cy="386620"/>
            <a:chOff x="475852" y="2038350"/>
            <a:chExt cx="8210948" cy="3866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BE98394-33BF-C748-8050-FEA36812C38A}"/>
                </a:ext>
              </a:extLst>
            </p:cNvPr>
            <p:cNvGrpSpPr/>
            <p:nvPr/>
          </p:nvGrpSpPr>
          <p:grpSpPr>
            <a:xfrm>
              <a:off x="475852" y="2038350"/>
              <a:ext cx="8210948" cy="373375"/>
              <a:chOff x="475852" y="2038350"/>
              <a:chExt cx="8210948" cy="373375"/>
            </a:xfrm>
          </p:grpSpPr>
          <p:cxnSp>
            <p:nvCxnSpPr>
              <p:cNvPr id="618" name="Google Shape;618;p62"/>
              <p:cNvCxnSpPr/>
              <p:nvPr/>
            </p:nvCxnSpPr>
            <p:spPr>
              <a:xfrm rot="10800000" flipH="1">
                <a:off x="1323000" y="2371551"/>
                <a:ext cx="6379500" cy="35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4343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620" name="Google Shape;620;p62"/>
              <p:cNvSpPr txBox="1"/>
              <p:nvPr/>
            </p:nvSpPr>
            <p:spPr>
              <a:xfrm>
                <a:off x="4150641" y="2045479"/>
                <a:ext cx="753000" cy="3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Segoe Print" panose="02000800000000000000" pitchFamily="2" charset="0"/>
                    <a:ea typeface="Google Sans"/>
                    <a:cs typeface="Google Sans"/>
                    <a:sym typeface="Google Sans"/>
                  </a:rPr>
                  <a:t>t = 0</a:t>
                </a:r>
                <a:endParaRPr sz="1600" dirty="0">
                  <a:latin typeface="Segoe Print" panose="02000800000000000000" pitchFamily="2" charset="0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621" name="Google Shape;621;p62"/>
              <p:cNvSpPr txBox="1"/>
              <p:nvPr/>
            </p:nvSpPr>
            <p:spPr>
              <a:xfrm>
                <a:off x="6579523" y="2038350"/>
                <a:ext cx="2107277" cy="36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Segoe Print" panose="02000800000000000000" pitchFamily="2" charset="0"/>
                    <a:ea typeface="Google Sans"/>
                    <a:cs typeface="Google Sans"/>
                    <a:sym typeface="Google Sans"/>
                  </a:rPr>
                  <a:t>End of Horizon</a:t>
                </a:r>
                <a:endParaRPr sz="1600" dirty="0">
                  <a:latin typeface="Segoe Print" panose="02000800000000000000" pitchFamily="2" charset="0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622" name="Google Shape;622;p62"/>
              <p:cNvSpPr txBox="1"/>
              <p:nvPr/>
            </p:nvSpPr>
            <p:spPr>
              <a:xfrm>
                <a:off x="475852" y="2047225"/>
                <a:ext cx="1904999" cy="36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tx2">
                        <a:lumMod val="10000"/>
                      </a:schemeClr>
                    </a:solidFill>
                    <a:latin typeface="Segoe Print" panose="02000800000000000000" pitchFamily="2" charset="0"/>
                    <a:sym typeface="Google Sans"/>
                  </a:rPr>
                  <a:t>Start of History</a:t>
                </a:r>
                <a:endParaRPr sz="1600" dirty="0">
                  <a:solidFill>
                    <a:schemeClr val="tx2">
                      <a:lumMod val="10000"/>
                    </a:schemeClr>
                  </a:solidFill>
                  <a:latin typeface="Segoe Print" panose="02000800000000000000" pitchFamily="2" charset="0"/>
                  <a:sym typeface="Google Sans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19D8DD-F3F7-D446-A79C-2F820CAB48C5}"/>
                </a:ext>
              </a:extLst>
            </p:cNvPr>
            <p:cNvSpPr/>
            <p:nvPr/>
          </p:nvSpPr>
          <p:spPr>
            <a:xfrm>
              <a:off x="4453989" y="2351818"/>
              <a:ext cx="73152" cy="73152"/>
            </a:xfrm>
            <a:prstGeom prst="ellipse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6D126A7-01BF-8D48-A581-6AA6095B843E}"/>
              </a:ext>
            </a:extLst>
          </p:cNvPr>
          <p:cNvSpPr txBox="1"/>
          <p:nvPr/>
        </p:nvSpPr>
        <p:spPr>
          <a:xfrm>
            <a:off x="990600" y="4839857"/>
            <a:ext cx="46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tx1"/>
                </a:solidFill>
                <a:latin typeface="Google Sans"/>
                <a:sym typeface="Roboto"/>
              </a:rPr>
              <a:t>1</a:t>
            </a:r>
            <a:r>
              <a:rPr lang="en-US" dirty="0">
                <a:solidFill>
                  <a:schemeClr val="tx1"/>
                </a:solidFill>
                <a:latin typeface="Google Sans"/>
                <a:sym typeface="Roboto"/>
              </a:rPr>
              <a:t> </a:t>
            </a:r>
            <a:r>
              <a:rPr lang="en-US" dirty="0">
                <a:solidFill>
                  <a:srgbClr val="4285F4"/>
                </a:solidFill>
                <a:latin typeface="Google Sans"/>
                <a:sym typeface="Roboto"/>
              </a:rPr>
              <a:t>https://</a:t>
            </a:r>
            <a:r>
              <a:rPr lang="en-US" dirty="0" err="1">
                <a:solidFill>
                  <a:srgbClr val="4285F4"/>
                </a:solidFill>
                <a:latin typeface="Google Sans"/>
                <a:sym typeface="Roboto"/>
              </a:rPr>
              <a:t>github.com</a:t>
            </a:r>
            <a:r>
              <a:rPr lang="en-US" dirty="0">
                <a:solidFill>
                  <a:srgbClr val="4285F4"/>
                </a:solidFill>
                <a:latin typeface="Google Sans"/>
                <a:sym typeface="Roboto"/>
              </a:rPr>
              <a:t>/</a:t>
            </a:r>
            <a:r>
              <a:rPr lang="en-US" dirty="0" err="1">
                <a:solidFill>
                  <a:srgbClr val="4285F4"/>
                </a:solidFill>
                <a:latin typeface="Google Sans"/>
                <a:sym typeface="Roboto"/>
              </a:rPr>
              <a:t>googleinterns</a:t>
            </a:r>
            <a:r>
              <a:rPr lang="en-US" dirty="0">
                <a:solidFill>
                  <a:srgbClr val="4285F4"/>
                </a:solidFill>
                <a:latin typeface="Google Sans"/>
                <a:sym typeface="Roboto"/>
              </a:rPr>
              <a:t>/cluster-resource-forecast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4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0"/>
          <p:cNvSpPr txBox="1">
            <a:spLocks noGrp="1"/>
          </p:cNvSpPr>
          <p:nvPr>
            <p:ph type="sldNum" idx="12"/>
          </p:nvPr>
        </p:nvSpPr>
        <p:spPr>
          <a:xfrm>
            <a:off x="-274350" y="480946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594" name="Google Shape;594;p60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Measuring overcommit quality in simulation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0" name="Google Shape;600;p60"/>
          <p:cNvSpPr txBox="1"/>
          <p:nvPr/>
        </p:nvSpPr>
        <p:spPr>
          <a:xfrm>
            <a:off x="136500" y="791936"/>
            <a:ext cx="8871000" cy="78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Classic prediction quality metrics, e.g., MAPE/MSE, are not directly applicable</a:t>
            </a:r>
          </a:p>
          <a:p>
            <a:pPr marL="860425" lvl="1" indent="-247650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special cases apply for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over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,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under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, and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correct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 predictions.</a:t>
            </a:r>
          </a:p>
          <a:p>
            <a:pPr marL="457200" lvl="1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endParaRPr lang="en-US" sz="1600" b="1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457200" lvl="1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endParaRPr lang="en-US" sz="1600" b="1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457200" lvl="1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endParaRPr lang="en-US" sz="1600" b="1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457200" lvl="1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endParaRPr lang="en-US" sz="1600" b="1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457200" lvl="1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endParaRPr lang="en-US" sz="1600" b="1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457200" lvl="1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endParaRPr lang="en-US" sz="1600" b="1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48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200"/>
              <a:buFont typeface="Roboto"/>
              <a:buChar char="○"/>
            </a:pPr>
            <a:endParaRPr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457200" lvl="0" indent="-3048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Violation rate: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ratio of oracle violations and total time instances</a:t>
            </a:r>
            <a:endParaRPr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860425" lvl="1" indent="-247650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higher the violation rate, higher the risk to the machine.</a:t>
            </a:r>
          </a:p>
          <a:p>
            <a:pPr marL="860425" lvl="1" indent="-247650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Based on SLOs certain level of violation rate may be acceptable.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ACB5D17-EC60-824D-848B-CF3DDBA030EF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694411"/>
          <a:ext cx="4686300" cy="1483360"/>
        </p:xfrm>
        <a:graphic>
          <a:graphicData uri="http://schemas.openxmlformats.org/drawingml/2006/table">
            <a:tbl>
              <a:tblPr firstRow="1" bandRow="1">
                <a:tableStyleId>{EE9EDAD3-F694-41D1-972E-54A36BA3688D}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8084438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1621994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63370252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3544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prediction</a:t>
                      </a:r>
                      <a:endParaRPr lang="en-US" sz="1400" b="1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is it safe?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savings?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final verdict?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89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&gt; oracle</a:t>
                      </a:r>
                      <a:endParaRPr lang="en-US" sz="1400" b="0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very safe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low</a:t>
                      </a:r>
                      <a:endParaRPr lang="en-US" sz="1400" b="1" dirty="0">
                        <a:solidFill>
                          <a:srgbClr val="0F9D5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F9D58"/>
                          </a:solidFill>
                          <a:latin typeface="Google Sans"/>
                          <a:sym typeface="Roboto"/>
                        </a:rPr>
                        <a:t>acceptable</a:t>
                      </a:r>
                      <a:endParaRPr lang="en-US" sz="1400" b="1" dirty="0">
                        <a:solidFill>
                          <a:srgbClr val="0F9D5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114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= oracle</a:t>
                      </a:r>
                      <a:endParaRPr lang="en-US" sz="1400" b="0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safe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high</a:t>
                      </a:r>
                      <a:endParaRPr lang="en-US" sz="1400" b="1" dirty="0">
                        <a:solidFill>
                          <a:srgbClr val="0F9D5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F9D58"/>
                          </a:solidFill>
                          <a:latin typeface="Google Sans"/>
                          <a:sym typeface="Roboto"/>
                        </a:rPr>
                        <a:t>desirable</a:t>
                      </a:r>
                      <a:endParaRPr lang="en-US" sz="1400" b="1" dirty="0">
                        <a:solidFill>
                          <a:srgbClr val="0F9D5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00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&lt; oracle</a:t>
                      </a:r>
                      <a:endParaRPr lang="en-US" sz="1400" b="0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no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high</a:t>
                      </a:r>
                      <a:endParaRPr lang="en-US" sz="1400" b="1" dirty="0">
                        <a:solidFill>
                          <a:srgbClr val="DB443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DB4437"/>
                          </a:solidFill>
                          <a:latin typeface="Google Sans"/>
                          <a:sym typeface="Roboto"/>
                        </a:rPr>
                        <a:t>dangerous</a:t>
                      </a:r>
                      <a:endParaRPr lang="en-US" sz="1400" b="1" dirty="0">
                        <a:solidFill>
                          <a:srgbClr val="DB443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58810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7BFCEA-8623-AF4C-A23E-074B9CECC29A}"/>
              </a:ext>
            </a:extLst>
          </p:cNvPr>
          <p:cNvGraphicFramePr>
            <a:graphicFrameLocks noGrp="1"/>
          </p:cNvGraphicFramePr>
          <p:nvPr/>
        </p:nvGraphicFramePr>
        <p:xfrm>
          <a:off x="5905500" y="1697182"/>
          <a:ext cx="1638300" cy="1483360"/>
        </p:xfrm>
        <a:graphic>
          <a:graphicData uri="http://schemas.openxmlformats.org/drawingml/2006/table">
            <a:tbl>
              <a:tblPr firstRow="1" bandRow="1">
                <a:tableStyleId>{EE9EDAD3-F694-41D1-972E-54A36BA3688D}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301950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oracle violation?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3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no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4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no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8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yes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598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3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0"/>
          <p:cNvSpPr txBox="1">
            <a:spLocks noGrp="1"/>
          </p:cNvSpPr>
          <p:nvPr>
            <p:ph type="sldNum" idx="12"/>
          </p:nvPr>
        </p:nvSpPr>
        <p:spPr>
          <a:xfrm>
            <a:off x="-274350" y="482537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594" name="Google Shape;594;p60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Violation rate and in-production task’s performance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0" name="Google Shape;600;p60"/>
          <p:cNvSpPr txBox="1"/>
          <p:nvPr/>
        </p:nvSpPr>
        <p:spPr>
          <a:xfrm>
            <a:off x="136500" y="791936"/>
            <a:ext cx="4177806" cy="399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500"/>
              <a:buFont typeface="Roboto"/>
              <a:buChar char="●"/>
            </a:pPr>
            <a:endParaRPr lang="en-US" sz="1600" dirty="0">
              <a:solidFill>
                <a:srgbClr val="3C4043"/>
              </a:solidFill>
              <a:latin typeface="Google Sans"/>
              <a:sym typeface="Roboto"/>
            </a:endParaRP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rgbClr val="3C4043"/>
                </a:solidFill>
                <a:latin typeface="Google Sans"/>
                <a:sym typeface="Roboto"/>
              </a:rPr>
              <a:t>Quality of Service (QoS) in production</a:t>
            </a:r>
          </a:p>
          <a:p>
            <a:pPr marL="914400" lvl="1" indent="-301625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rgbClr val="3C4043"/>
                </a:solidFill>
                <a:latin typeface="Google Sans"/>
                <a:sym typeface="Roboto"/>
              </a:rPr>
              <a:t>CPU scheduling latency</a:t>
            </a:r>
            <a:endParaRPr sz="1600" dirty="0">
              <a:solidFill>
                <a:srgbClr val="3C4043"/>
              </a:solidFill>
              <a:latin typeface="Google Sans"/>
              <a:sym typeface="Roboto"/>
            </a:endParaRPr>
          </a:p>
          <a:p>
            <a:pPr marL="914400" lvl="1" indent="-301625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rgbClr val="3C4043"/>
                </a:solidFill>
                <a:latin typeface="Google Sans"/>
                <a:sym typeface="Roboto"/>
              </a:rPr>
              <a:t>wait time for a ready process </a:t>
            </a:r>
          </a:p>
          <a:p>
            <a:pPr marL="914400" lvl="1" indent="-301625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rgbClr val="3C4043"/>
                </a:solidFill>
                <a:latin typeface="Google Sans"/>
                <a:sym typeface="Roboto"/>
              </a:rPr>
              <a:t>low is better for serving tasks</a:t>
            </a:r>
          </a:p>
          <a:p>
            <a:pPr marL="612775" lvl="1">
              <a:lnSpc>
                <a:spcPct val="115000"/>
              </a:lnSpc>
              <a:buClr>
                <a:srgbClr val="666666"/>
              </a:buClr>
              <a:buSzPts val="1150"/>
            </a:pPr>
            <a:endParaRPr lang="en-US" sz="1600" dirty="0">
              <a:solidFill>
                <a:srgbClr val="3C4043"/>
              </a:solidFill>
              <a:latin typeface="Google Sans"/>
              <a:sym typeface="Roboto"/>
            </a:endParaRPr>
          </a:p>
          <a:p>
            <a:pPr marL="612775" lvl="1">
              <a:lnSpc>
                <a:spcPct val="115000"/>
              </a:lnSpc>
              <a:buClr>
                <a:srgbClr val="666666"/>
              </a:buClr>
              <a:buSzPts val="1150"/>
            </a:pPr>
            <a:endParaRPr lang="en-US" sz="1600" dirty="0">
              <a:solidFill>
                <a:srgbClr val="3C4043"/>
              </a:solidFill>
              <a:latin typeface="Google Sans"/>
              <a:sym typeface="Roboto"/>
            </a:endParaRPr>
          </a:p>
          <a:p>
            <a:pPr marL="133350" lvl="0" algn="ctr">
              <a:lnSpc>
                <a:spcPct val="115000"/>
              </a:lnSpc>
              <a:buClr>
                <a:srgbClr val="666666"/>
              </a:buClr>
              <a:buSzPts val="1500"/>
            </a:pPr>
            <a:r>
              <a:rPr lang="en-US" sz="1600" dirty="0">
                <a:solidFill>
                  <a:srgbClr val="3C4043"/>
                </a:solidFill>
                <a:latin typeface="Google Sans"/>
                <a:sym typeface="Roboto"/>
              </a:rPr>
              <a:t>1% increase in violation rate leads to 14.1% increase in CPU scheduling latency</a:t>
            </a:r>
          </a:p>
          <a:p>
            <a:pPr marL="457200" lvl="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endParaRPr lang="en-US" sz="1600" dirty="0">
              <a:solidFill>
                <a:srgbClr val="3C4043"/>
              </a:solidFill>
              <a:latin typeface="Google Sans"/>
              <a:sym typeface="Roboto"/>
            </a:endParaRPr>
          </a:p>
          <a:p>
            <a:pPr marL="612775" lvl="1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150"/>
            </a:pPr>
            <a:endParaRPr lang="en-US" sz="1600" dirty="0">
              <a:solidFill>
                <a:srgbClr val="3C4043"/>
              </a:solidFill>
              <a:latin typeface="Google Sans"/>
              <a:sym typeface="Roboto"/>
            </a:endParaRPr>
          </a:p>
          <a:p>
            <a:pPr marL="914400" lvl="1" indent="-301625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150"/>
              <a:buFont typeface="Roboto"/>
              <a:buChar char="○"/>
            </a:pPr>
            <a:endParaRPr sz="1600" dirty="0">
              <a:solidFill>
                <a:srgbClr val="3C4043"/>
              </a:solidFill>
              <a:latin typeface="Google Sans"/>
              <a:sym typeface="Roboto"/>
            </a:endParaRPr>
          </a:p>
          <a:p>
            <a:pPr marL="609600" lvl="1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200"/>
            </a:pPr>
            <a:endParaRPr sz="1600" dirty="0">
              <a:solidFill>
                <a:srgbClr val="3C4043"/>
              </a:solidFill>
              <a:latin typeface="Google Sans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99509-E396-AC4B-B497-3BA85DB9F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573" y="996603"/>
            <a:ext cx="3852407" cy="358487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A979BD-6522-8D4D-902C-742529FCB6E0}"/>
              </a:ext>
            </a:extLst>
          </p:cNvPr>
          <p:cNvCxnSpPr>
            <a:cxnSpLocks/>
          </p:cNvCxnSpPr>
          <p:nvPr/>
        </p:nvCxnSpPr>
        <p:spPr>
          <a:xfrm flipV="1">
            <a:off x="5178830" y="2161309"/>
            <a:ext cx="2917768" cy="14297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57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Evaluation setup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6" name="Google Shape;616;p62"/>
          <p:cNvSpPr txBox="1">
            <a:spLocks noGrp="1"/>
          </p:cNvSpPr>
          <p:nvPr>
            <p:ph type="sldNum" idx="12"/>
          </p:nvPr>
        </p:nvSpPr>
        <p:spPr>
          <a:xfrm>
            <a:off x="-221429" y="48332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17" name="Google Shape;617;p62"/>
          <p:cNvSpPr txBox="1"/>
          <p:nvPr/>
        </p:nvSpPr>
        <p:spPr>
          <a:xfrm>
            <a:off x="136500" y="839950"/>
            <a:ext cx="88710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In-simulation: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using version 3 of the Google’s public cluster trace [EuroSys’20] </a:t>
            </a:r>
          </a:p>
          <a:p>
            <a:pPr marL="804863" lvl="1" indent="-192088">
              <a:lnSpc>
                <a:spcPct val="115000"/>
              </a:lnSpc>
              <a:spcAft>
                <a:spcPts val="1800"/>
              </a:spcAft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tune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 policy parameters,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compare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 peak predictors.</a:t>
            </a:r>
          </a:p>
          <a:p>
            <a:pPr marL="457200" lvl="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In-production: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datacenters running Google’s serving workloads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multiple weeks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and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~24,000 machines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across the globe.</a:t>
            </a:r>
          </a:p>
          <a:p>
            <a:pPr marL="804863" lvl="1" indent="-192088">
              <a:lnSpc>
                <a:spcPct val="115000"/>
              </a:lnSpc>
              <a:spcAft>
                <a:spcPts val="1800"/>
              </a:spcAft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an A/B experiment comparing against Borg’s default.</a:t>
            </a:r>
          </a:p>
        </p:txBody>
      </p:sp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4A268D6D-DA4A-AD45-A17B-27FD4607466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876550"/>
          <a:ext cx="3846499" cy="1432980"/>
        </p:xfrm>
        <a:graphic>
          <a:graphicData uri="http://schemas.openxmlformats.org/drawingml/2006/table">
            <a:tbl>
              <a:tblPr firstRow="1" bandRow="1">
                <a:tableStyleId>{EE9EDAD3-F694-41D1-972E-54A36BA3688D}</a:tableStyleId>
              </a:tblPr>
              <a:tblGrid>
                <a:gridCol w="1789099">
                  <a:extLst>
                    <a:ext uri="{9D8B030D-6E8A-4147-A177-3AD203B41FA5}">
                      <a16:colId xmlns:a16="http://schemas.microsoft.com/office/drawing/2014/main" val="380844385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16219944"/>
                    </a:ext>
                  </a:extLst>
                </a:gridCol>
              </a:tblGrid>
              <a:tr h="22902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simulation metrics</a:t>
                      </a:r>
                      <a:endParaRPr lang="en-US" sz="1400" b="1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definition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896180"/>
                  </a:ext>
                </a:extLst>
              </a:tr>
              <a:tr h="3052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violation rate</a:t>
                      </a:r>
                      <a:endParaRPr lang="en-US" sz="1400" b="0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# of violations /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total timestamps 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1142388"/>
                  </a:ext>
                </a:extLst>
              </a:tr>
              <a:tr h="30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violation severity</a:t>
                      </a:r>
                      <a:endParaRPr lang="en-US" sz="1400" b="0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max(0, oracle – peak)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205524"/>
                  </a:ext>
                </a:extLst>
              </a:tr>
              <a:tr h="239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saving ratio </a:t>
                      </a:r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(limit – peak)/limit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588107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86D7C96D-2DE3-F34A-9F57-9CB0960A102D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2876550"/>
          <a:ext cx="2667000" cy="1432560"/>
        </p:xfrm>
        <a:graphic>
          <a:graphicData uri="http://schemas.openxmlformats.org/drawingml/2006/table">
            <a:tbl>
              <a:tblPr firstRow="1" bandRow="1">
                <a:tableStyleId>{EE9EDAD3-F694-41D1-972E-54A36BA3688D}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808443852"/>
                    </a:ext>
                  </a:extLst>
                </a:gridCol>
              </a:tblGrid>
              <a:tr h="22902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additional production metrics</a:t>
                      </a:r>
                      <a:endParaRPr lang="en-US" sz="1400" b="1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896180"/>
                  </a:ext>
                </a:extLst>
              </a:tr>
              <a:tr h="3052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Increase in advertised free capacity</a:t>
                      </a:r>
                      <a:endParaRPr lang="en-US" sz="1400" b="0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11423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Increase in allocations &amp; workload</a:t>
                      </a:r>
                      <a:endParaRPr lang="en-US" sz="1400" b="0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004091"/>
                  </a:ext>
                </a:extLst>
              </a:tr>
              <a:tr h="239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a:t>CPU scheduling latency</a:t>
                      </a:r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58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19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Tuning practical peak predictors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0" name="Google Shape;640;p63"/>
          <p:cNvSpPr txBox="1">
            <a:spLocks noGrp="1"/>
          </p:cNvSpPr>
          <p:nvPr>
            <p:ph type="sldNum" idx="12"/>
          </p:nvPr>
        </p:nvSpPr>
        <p:spPr>
          <a:xfrm>
            <a:off x="-204199" y="48310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64FBFB-FB15-5F44-8311-784FBF4E66E2}"/>
              </a:ext>
            </a:extLst>
          </p:cNvPr>
          <p:cNvSpPr/>
          <p:nvPr/>
        </p:nvSpPr>
        <p:spPr>
          <a:xfrm>
            <a:off x="4419600" y="3413120"/>
            <a:ext cx="4572000" cy="3588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3350" lvl="0" algn="ctr">
              <a:lnSpc>
                <a:spcPct val="115000"/>
              </a:lnSpc>
              <a:buClr>
                <a:srgbClr val="666666"/>
              </a:buClr>
              <a:buSzPts val="1500"/>
            </a:pPr>
            <a:endParaRPr lang="en-US" sz="1600" b="1" dirty="0">
              <a:solidFill>
                <a:srgbClr val="DB4437"/>
              </a:solidFill>
              <a:latin typeface="Google Sans"/>
              <a:sym typeface="Robo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689769-1E44-E240-A1CA-60D4D596D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91" y="1702838"/>
            <a:ext cx="2232467" cy="2140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20E940-C480-7B48-A678-503FBA525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37" y="1702837"/>
            <a:ext cx="2232468" cy="21408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C31C5B-3E5B-3544-9338-686199B63527}"/>
              </a:ext>
            </a:extLst>
          </p:cNvPr>
          <p:cNvSpPr/>
          <p:nvPr/>
        </p:nvSpPr>
        <p:spPr>
          <a:xfrm>
            <a:off x="5272021" y="1885949"/>
            <a:ext cx="3719579" cy="177458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lvl="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Tuning of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 N-Sigma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 peak predictor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predicted peak = mean + n x std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parameters: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n, warm-up, history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457200" lvl="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Performance vs. savings tradeoff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n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 ↑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, savings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↓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, performance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↑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    </a:t>
            </a: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710AFA-F3D3-924B-B9B4-DF5DB96D8740}"/>
              </a:ext>
            </a:extLst>
          </p:cNvPr>
          <p:cNvCxnSpPr>
            <a:cxnSpLocks/>
          </p:cNvCxnSpPr>
          <p:nvPr/>
        </p:nvCxnSpPr>
        <p:spPr>
          <a:xfrm flipH="1" flipV="1">
            <a:off x="609600" y="2006237"/>
            <a:ext cx="457199" cy="443960"/>
          </a:xfrm>
          <a:prstGeom prst="straightConnector1">
            <a:avLst/>
          </a:prstGeom>
          <a:ln w="19050">
            <a:solidFill>
              <a:srgbClr val="DB44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26A9B2-E4B7-7F42-B6D1-21356D5E8015}"/>
              </a:ext>
            </a:extLst>
          </p:cNvPr>
          <p:cNvCxnSpPr>
            <a:cxnSpLocks/>
          </p:cNvCxnSpPr>
          <p:nvPr/>
        </p:nvCxnSpPr>
        <p:spPr>
          <a:xfrm>
            <a:off x="3107220" y="1783271"/>
            <a:ext cx="1644938" cy="1398079"/>
          </a:xfrm>
          <a:prstGeom prst="straightConnector1">
            <a:avLst/>
          </a:prstGeom>
          <a:ln w="19050">
            <a:solidFill>
              <a:srgbClr val="DB44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BF8EC29-C425-884B-BA9B-CA21F7A549FA}"/>
              </a:ext>
            </a:extLst>
          </p:cNvPr>
          <p:cNvSpPr/>
          <p:nvPr/>
        </p:nvSpPr>
        <p:spPr>
          <a:xfrm>
            <a:off x="7417601" y="2535235"/>
            <a:ext cx="1447800" cy="228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uiExpand="1" build="allAtOnce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Comparing practical peak predictors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0" name="Google Shape;640;p63"/>
          <p:cNvSpPr txBox="1">
            <a:spLocks noGrp="1"/>
          </p:cNvSpPr>
          <p:nvPr>
            <p:ph type="sldNum" idx="12"/>
          </p:nvPr>
        </p:nvSpPr>
        <p:spPr>
          <a:xfrm>
            <a:off x="-204199" y="48310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F50D68-608B-1249-B52B-98CD785B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267" y="1329921"/>
            <a:ext cx="2407468" cy="23086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35D9A8-944C-8A47-B595-EB79AFCDC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39" y="1329923"/>
            <a:ext cx="2407468" cy="230862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FDC1C0-0BDF-5C4C-B319-B53B69BA4601}"/>
              </a:ext>
            </a:extLst>
          </p:cNvPr>
          <p:cNvSpPr/>
          <p:nvPr/>
        </p:nvSpPr>
        <p:spPr>
          <a:xfrm>
            <a:off x="5791200" y="2304173"/>
            <a:ext cx="2805179" cy="64197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33350" lvl="0" algn="ctr">
              <a:lnSpc>
                <a:spcPct val="115000"/>
              </a:lnSpc>
              <a:buClr>
                <a:srgbClr val="666666"/>
              </a:buClr>
              <a:buSzPts val="1500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Max predictor balances savings and performance.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    </a:t>
            </a: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0B1E2E-02F8-254B-AA94-5BADB72965C1}"/>
              </a:ext>
            </a:extLst>
          </p:cNvPr>
          <p:cNvCxnSpPr/>
          <p:nvPr/>
        </p:nvCxnSpPr>
        <p:spPr>
          <a:xfrm>
            <a:off x="990600" y="1733550"/>
            <a:ext cx="1524000" cy="281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A36422-DD17-3849-BE4E-F669E0C316E8}"/>
              </a:ext>
            </a:extLst>
          </p:cNvPr>
          <p:cNvCxnSpPr>
            <a:cxnSpLocks/>
          </p:cNvCxnSpPr>
          <p:nvPr/>
        </p:nvCxnSpPr>
        <p:spPr>
          <a:xfrm flipH="1">
            <a:off x="2694802" y="1994923"/>
            <a:ext cx="1244948" cy="2558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89BA815-D3AE-6240-AE8B-496CCDB27926}"/>
              </a:ext>
            </a:extLst>
          </p:cNvPr>
          <p:cNvSpPr/>
          <p:nvPr/>
        </p:nvSpPr>
        <p:spPr>
          <a:xfrm>
            <a:off x="1400967" y="4494901"/>
            <a:ext cx="2407468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lvl="0" algn="ctr">
              <a:lnSpc>
                <a:spcPct val="115000"/>
              </a:lnSpc>
              <a:buClr>
                <a:srgbClr val="666666"/>
              </a:buClr>
              <a:buSzPts val="1500"/>
            </a:pPr>
            <a:r>
              <a:rPr lang="en-US" dirty="0">
                <a:solidFill>
                  <a:schemeClr val="tx1"/>
                </a:solidFill>
                <a:latin typeface="Google Sans"/>
                <a:sym typeface="Roboto"/>
              </a:rPr>
              <a:t>RC-like predictor saves more but yields low performance</a:t>
            </a:r>
          </a:p>
        </p:txBody>
      </p:sp>
      <p:sp>
        <p:nvSpPr>
          <p:cNvPr id="23" name="Google Shape;641;p63">
            <a:extLst>
              <a:ext uri="{FF2B5EF4-FFF2-40B4-BE49-F238E27FC236}">
                <a16:creationId xmlns:a16="http://schemas.microsoft.com/office/drawing/2014/main" id="{72D4EADB-8DD6-6140-809F-DD0B7C56BF34}"/>
              </a:ext>
            </a:extLst>
          </p:cNvPr>
          <p:cNvSpPr txBox="1"/>
          <p:nvPr/>
        </p:nvSpPr>
        <p:spPr>
          <a:xfrm>
            <a:off x="5943600" y="839950"/>
            <a:ext cx="1799400" cy="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</a:pPr>
            <a:endParaRPr sz="1600" dirty="0">
              <a:solidFill>
                <a:srgbClr val="3C4043"/>
              </a:solidFill>
              <a:latin typeface="Google Sans"/>
              <a:sym typeface="Robot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2D2924-1F61-814D-97AE-E8884F2B27BA}"/>
              </a:ext>
            </a:extLst>
          </p:cNvPr>
          <p:cNvGrpSpPr/>
          <p:nvPr/>
        </p:nvGrpSpPr>
        <p:grpSpPr>
          <a:xfrm>
            <a:off x="3709601" y="924398"/>
            <a:ext cx="1066800" cy="307777"/>
            <a:chOff x="6515891" y="1129023"/>
            <a:chExt cx="1066800" cy="30777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A27B69A-7304-1449-BD15-4359CD2556AD}"/>
                </a:ext>
              </a:extLst>
            </p:cNvPr>
            <p:cNvCxnSpPr/>
            <p:nvPr/>
          </p:nvCxnSpPr>
          <p:spPr>
            <a:xfrm>
              <a:off x="6515891" y="1401630"/>
              <a:ext cx="1066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FAD492-7B04-9A4B-8BB5-89A40122314C}"/>
                </a:ext>
              </a:extLst>
            </p:cNvPr>
            <p:cNvSpPr/>
            <p:nvPr/>
          </p:nvSpPr>
          <p:spPr>
            <a:xfrm>
              <a:off x="6707128" y="1129023"/>
              <a:ext cx="6431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oogle Sans"/>
                  <a:sym typeface="Roboto"/>
                </a:rPr>
                <a:t>better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1FC07A-64D0-E94F-9230-9F796AA1019B}"/>
              </a:ext>
            </a:extLst>
          </p:cNvPr>
          <p:cNvGrpSpPr/>
          <p:nvPr/>
        </p:nvGrpSpPr>
        <p:grpSpPr>
          <a:xfrm>
            <a:off x="1258492" y="924397"/>
            <a:ext cx="1066800" cy="307777"/>
            <a:chOff x="6515891" y="1129023"/>
            <a:chExt cx="1066800" cy="30777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90A2A6-70F1-C14E-B00F-567F5B74AC3B}"/>
                </a:ext>
              </a:extLst>
            </p:cNvPr>
            <p:cNvCxnSpPr/>
            <p:nvPr/>
          </p:nvCxnSpPr>
          <p:spPr>
            <a:xfrm>
              <a:off x="6515891" y="1401630"/>
              <a:ext cx="1066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B34B3AA-2DBB-0D40-8CB8-21AAAB245040}"/>
                </a:ext>
              </a:extLst>
            </p:cNvPr>
            <p:cNvSpPr/>
            <p:nvPr/>
          </p:nvSpPr>
          <p:spPr>
            <a:xfrm>
              <a:off x="6707128" y="1129023"/>
              <a:ext cx="6431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oogle Sans"/>
                  <a:sym typeface="Roboto"/>
                </a:rPr>
                <a:t>better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009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Savings and workload increase in production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0" name="Google Shape;640;p63"/>
          <p:cNvSpPr txBox="1">
            <a:spLocks noGrp="1"/>
          </p:cNvSpPr>
          <p:nvPr>
            <p:ph type="sldNum" idx="12"/>
          </p:nvPr>
        </p:nvSpPr>
        <p:spPr>
          <a:xfrm>
            <a:off x="-204199" y="48310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641" name="Google Shape;641;p63"/>
          <p:cNvSpPr txBox="1"/>
          <p:nvPr/>
        </p:nvSpPr>
        <p:spPr>
          <a:xfrm>
            <a:off x="5943600" y="839950"/>
            <a:ext cx="1799400" cy="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</a:pPr>
            <a:endParaRPr sz="1600" dirty="0">
              <a:solidFill>
                <a:srgbClr val="3C4043"/>
              </a:solidFill>
              <a:latin typeface="Google Sans"/>
              <a:sym typeface="Robo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E82969-6596-214A-97A4-6D44FB80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15" y="3043031"/>
            <a:ext cx="2140118" cy="20522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06A029-F7E4-BA4F-9A24-229824396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42" y="872143"/>
            <a:ext cx="2140117" cy="2052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E28F62-C9C5-5B42-A141-BC759E139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8112" y="872143"/>
            <a:ext cx="2140118" cy="20522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8B33C5-54EE-9941-BDFB-E90C617C11B7}"/>
              </a:ext>
            </a:extLst>
          </p:cNvPr>
          <p:cNvSpPr/>
          <p:nvPr/>
        </p:nvSpPr>
        <p:spPr>
          <a:xfrm>
            <a:off x="5943600" y="2109187"/>
            <a:ext cx="2743200" cy="92512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33350" lvl="0" algn="ctr">
              <a:lnSpc>
                <a:spcPct val="115000"/>
              </a:lnSpc>
              <a:buClr>
                <a:srgbClr val="666666"/>
              </a:buClr>
              <a:buSzPts val="1500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more advertised capacity ➜</a:t>
            </a:r>
          </a:p>
          <a:p>
            <a:pPr marL="133350" lvl="0" algn="ctr">
              <a:lnSpc>
                <a:spcPct val="115000"/>
              </a:lnSpc>
              <a:buClr>
                <a:srgbClr val="666666"/>
              </a:buClr>
              <a:buSzPts val="1500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more tasks allocations ➜</a:t>
            </a:r>
          </a:p>
          <a:p>
            <a:pPr marL="133350" lvl="0" algn="ctr">
              <a:lnSpc>
                <a:spcPct val="115000"/>
              </a:lnSpc>
              <a:buClr>
                <a:srgbClr val="666666"/>
              </a:buClr>
              <a:buSzPts val="1500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increase in workload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714712-834F-BD4D-8923-0E5564DCD993}"/>
              </a:ext>
            </a:extLst>
          </p:cNvPr>
          <p:cNvGrpSpPr/>
          <p:nvPr/>
        </p:nvGrpSpPr>
        <p:grpSpPr>
          <a:xfrm>
            <a:off x="344501" y="3333750"/>
            <a:ext cx="1066800" cy="307777"/>
            <a:chOff x="990600" y="1537143"/>
            <a:chExt cx="1066800" cy="30777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5B6DD2-8D86-7649-ACE5-A492367E3DBD}"/>
                </a:ext>
              </a:extLst>
            </p:cNvPr>
            <p:cNvCxnSpPr/>
            <p:nvPr/>
          </p:nvCxnSpPr>
          <p:spPr>
            <a:xfrm>
              <a:off x="990600" y="1809750"/>
              <a:ext cx="1066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8FD40D-BFF1-6A4E-AA64-D7B572EB16B1}"/>
                </a:ext>
              </a:extLst>
            </p:cNvPr>
            <p:cNvSpPr/>
            <p:nvPr/>
          </p:nvSpPr>
          <p:spPr>
            <a:xfrm>
              <a:off x="1181837" y="1537143"/>
              <a:ext cx="6431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oogle Sans"/>
                  <a:sym typeface="Roboto"/>
                </a:rPr>
                <a:t>better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44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Improvement in performance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0" name="Google Shape;640;p63"/>
          <p:cNvSpPr txBox="1">
            <a:spLocks noGrp="1"/>
          </p:cNvSpPr>
          <p:nvPr>
            <p:ph type="sldNum" idx="12"/>
          </p:nvPr>
        </p:nvSpPr>
        <p:spPr>
          <a:xfrm>
            <a:off x="-204199" y="48310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641" name="Google Shape;641;p63"/>
          <p:cNvSpPr txBox="1"/>
          <p:nvPr/>
        </p:nvSpPr>
        <p:spPr>
          <a:xfrm>
            <a:off x="136500" y="839950"/>
            <a:ext cx="7606500" cy="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</a:pPr>
            <a:endParaRPr sz="1600" dirty="0">
              <a:solidFill>
                <a:srgbClr val="3C4043"/>
              </a:solidFill>
              <a:latin typeface="Google Sans"/>
              <a:sym typeface="Robo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779BB-C8CE-E84E-90CA-4AB12266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44" y="1618693"/>
            <a:ext cx="1987719" cy="19061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356030-39D5-D840-8D36-9E7B60D2F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292" y="1618694"/>
            <a:ext cx="1987718" cy="19061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102935-89EA-3741-9F87-6573C9D72F12}"/>
              </a:ext>
            </a:extLst>
          </p:cNvPr>
          <p:cNvSpPr/>
          <p:nvPr/>
        </p:nvSpPr>
        <p:spPr>
          <a:xfrm>
            <a:off x="4819781" y="1581150"/>
            <a:ext cx="4095619" cy="205774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lvl="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Production results match simulation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similar per-machine violation profile.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violation rate and CPU scheduling latency have same profiles.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457200" lvl="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Experiment group shows better performance than control group.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6543C-653E-B046-84F2-FA63685DFE8E}"/>
              </a:ext>
            </a:extLst>
          </p:cNvPr>
          <p:cNvGrpSpPr/>
          <p:nvPr/>
        </p:nvGrpSpPr>
        <p:grpSpPr>
          <a:xfrm>
            <a:off x="1958892" y="3797348"/>
            <a:ext cx="1066800" cy="307777"/>
            <a:chOff x="6515891" y="1129023"/>
            <a:chExt cx="1066800" cy="307777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661032-06B9-EB47-9A1D-53EA662D9283}"/>
                </a:ext>
              </a:extLst>
            </p:cNvPr>
            <p:cNvCxnSpPr/>
            <p:nvPr/>
          </p:nvCxnSpPr>
          <p:spPr>
            <a:xfrm>
              <a:off x="6515891" y="1401630"/>
              <a:ext cx="1066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8085E7D-EEC8-4947-9018-2FF0B9D86E33}"/>
                </a:ext>
              </a:extLst>
            </p:cNvPr>
            <p:cNvSpPr/>
            <p:nvPr/>
          </p:nvSpPr>
          <p:spPr>
            <a:xfrm>
              <a:off x="6707128" y="1129023"/>
              <a:ext cx="6431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oogle Sans"/>
                  <a:sym typeface="Roboto"/>
                </a:rPr>
                <a:t>better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729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Improvement in performance (continued)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0" name="Google Shape;640;p63"/>
          <p:cNvSpPr txBox="1">
            <a:spLocks noGrp="1"/>
          </p:cNvSpPr>
          <p:nvPr>
            <p:ph type="sldNum" idx="12"/>
          </p:nvPr>
        </p:nvSpPr>
        <p:spPr>
          <a:xfrm>
            <a:off x="-204199" y="48310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641" name="Google Shape;641;p63"/>
          <p:cNvSpPr txBox="1"/>
          <p:nvPr/>
        </p:nvSpPr>
        <p:spPr>
          <a:xfrm>
            <a:off x="136500" y="839950"/>
            <a:ext cx="7606500" cy="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</a:pPr>
            <a:endParaRPr sz="1600" dirty="0">
              <a:solidFill>
                <a:srgbClr val="3C4043"/>
              </a:solidFill>
              <a:latin typeface="Google Sans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39B91-5F28-8141-B251-5B0AD633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04651"/>
            <a:ext cx="1987719" cy="1849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A3405-F110-4E4A-BFD3-9F86F4407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306" y="1804651"/>
            <a:ext cx="1987720" cy="18496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102935-89EA-3741-9F87-6573C9D72F12}"/>
              </a:ext>
            </a:extLst>
          </p:cNvPr>
          <p:cNvSpPr/>
          <p:nvPr/>
        </p:nvSpPr>
        <p:spPr>
          <a:xfrm>
            <a:off x="4572000" y="1464738"/>
            <a:ext cx="4502331" cy="234089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lvl="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Improved performance at higher workload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machine utilization on average is higher.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machine utilization at 99p is lower.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457200" lvl="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Performance improves due to per-machine overcommitment settings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high utilized machines face less overcommitment and vice versa.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F62E78-9126-BD4C-9B8E-20DF02600FF0}"/>
              </a:ext>
            </a:extLst>
          </p:cNvPr>
          <p:cNvGrpSpPr/>
          <p:nvPr/>
        </p:nvGrpSpPr>
        <p:grpSpPr>
          <a:xfrm>
            <a:off x="1524000" y="3934902"/>
            <a:ext cx="1348706" cy="307777"/>
            <a:chOff x="708694" y="1518009"/>
            <a:chExt cx="1348706" cy="30777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18B0F0-26FB-CB4A-BD65-7650C7DF39C9}"/>
                </a:ext>
              </a:extLst>
            </p:cNvPr>
            <p:cNvCxnSpPr>
              <a:cxnSpLocks/>
            </p:cNvCxnSpPr>
            <p:nvPr/>
          </p:nvCxnSpPr>
          <p:spPr>
            <a:xfrm>
              <a:off x="708694" y="1809750"/>
              <a:ext cx="13487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7CD302-E196-9D43-94FA-12FC096C5144}"/>
                </a:ext>
              </a:extLst>
            </p:cNvPr>
            <p:cNvSpPr/>
            <p:nvPr/>
          </p:nvSpPr>
          <p:spPr>
            <a:xfrm>
              <a:off x="710871" y="1518009"/>
              <a:ext cx="12698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oogle Sans"/>
                  <a:sym typeface="Roboto"/>
                </a:rPr>
                <a:t>high utilization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1D843F-3EB0-304C-8BBA-BFAEF1DC1B44}"/>
              </a:ext>
            </a:extLst>
          </p:cNvPr>
          <p:cNvSpPr txBox="1"/>
          <p:nvPr/>
        </p:nvSpPr>
        <p:spPr>
          <a:xfrm>
            <a:off x="454460" y="1326426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oogle Sans"/>
                <a:sym typeface="Roboto"/>
              </a:rPr>
              <a:t>average utilization</a:t>
            </a:r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52D72-DCDB-BF41-BEA0-2AF1FCA284FF}"/>
              </a:ext>
            </a:extLst>
          </p:cNvPr>
          <p:cNvSpPr txBox="1"/>
          <p:nvPr/>
        </p:nvSpPr>
        <p:spPr>
          <a:xfrm>
            <a:off x="2717452" y="1326426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oogle Sans"/>
                <a:sym typeface="Roboto"/>
              </a:rPr>
              <a:t>99p utilization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 animBg="1"/>
      <p:bldP spid="6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7"/>
          <p:cNvSpPr txBox="1">
            <a:spLocks noGrp="1"/>
          </p:cNvSpPr>
          <p:nvPr>
            <p:ph type="sldNum" idx="12"/>
          </p:nvPr>
        </p:nvSpPr>
        <p:spPr>
          <a:xfrm>
            <a:off x="-251066" y="48261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56" name="Google Shape;756;p77"/>
          <p:cNvSpPr txBox="1">
            <a:spLocks noGrp="1"/>
          </p:cNvSpPr>
          <p:nvPr>
            <p:ph type="title" idx="4294967295"/>
          </p:nvPr>
        </p:nvSpPr>
        <p:spPr>
          <a:xfrm>
            <a:off x="347100" y="226125"/>
            <a:ext cx="64227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A few pointers before I let you go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Google Shape;584;p59">
            <a:extLst>
              <a:ext uri="{FF2B5EF4-FFF2-40B4-BE49-F238E27FC236}">
                <a16:creationId xmlns:a16="http://schemas.microsoft.com/office/drawing/2014/main" id="{DDB6478C-F4D9-544E-BCA5-EB33DE93466E}"/>
              </a:ext>
            </a:extLst>
          </p:cNvPr>
          <p:cNvSpPr txBox="1"/>
          <p:nvPr/>
        </p:nvSpPr>
        <p:spPr>
          <a:xfrm>
            <a:off x="136498" y="910706"/>
            <a:ext cx="8778902" cy="4006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Key takeaways from the talk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proposed a general methodology for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designing and evaluating overcommit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policies.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established a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correlation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 between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simulation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results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and performance in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production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.</a:t>
            </a:r>
          </a:p>
          <a:p>
            <a:pPr marL="804863" lvl="1" indent="-192088">
              <a:lnSpc>
                <a:spcPct val="115000"/>
              </a:lnSpc>
              <a:spcAft>
                <a:spcPts val="1800"/>
              </a:spcAft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demonstrated that our simple peak predictors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outperform state of the art.</a:t>
            </a: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45720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Potential future work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significant room for improvement in our practical peak predictors.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testing more sophisticated, but lightweight, machine learning algorithms. </a:t>
            </a:r>
          </a:p>
          <a:p>
            <a:pPr marL="45720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45720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Want to use our simulator?</a:t>
            </a: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Code: </a:t>
            </a:r>
            <a:r>
              <a:rPr lang="en-US" sz="1600" dirty="0">
                <a:solidFill>
                  <a:srgbClr val="4285F4"/>
                </a:solidFill>
                <a:latin typeface="Google Sans"/>
                <a:sym typeface="Roboto"/>
              </a:rPr>
              <a:t>https://</a:t>
            </a:r>
            <a:r>
              <a:rPr lang="en-US" sz="1600" dirty="0" err="1">
                <a:solidFill>
                  <a:srgbClr val="4285F4"/>
                </a:solidFill>
                <a:latin typeface="Google Sans"/>
                <a:sym typeface="Roboto"/>
              </a:rPr>
              <a:t>github.com</a:t>
            </a:r>
            <a:r>
              <a:rPr lang="en-US" sz="1600" dirty="0">
                <a:solidFill>
                  <a:srgbClr val="4285F4"/>
                </a:solidFill>
                <a:latin typeface="Google Sans"/>
                <a:sym typeface="Roboto"/>
              </a:rPr>
              <a:t>/</a:t>
            </a:r>
            <a:r>
              <a:rPr lang="en-US" sz="1600" dirty="0" err="1">
                <a:solidFill>
                  <a:srgbClr val="4285F4"/>
                </a:solidFill>
                <a:latin typeface="Google Sans"/>
                <a:sym typeface="Roboto"/>
              </a:rPr>
              <a:t>googleinterns</a:t>
            </a:r>
            <a:r>
              <a:rPr lang="en-US" sz="1600" dirty="0">
                <a:solidFill>
                  <a:srgbClr val="4285F4"/>
                </a:solidFill>
                <a:latin typeface="Google Sans"/>
                <a:sym typeface="Roboto"/>
              </a:rPr>
              <a:t>/cluster-resource-forecast</a:t>
            </a: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Data: </a:t>
            </a:r>
            <a:r>
              <a:rPr lang="en-US" sz="1600" dirty="0">
                <a:solidFill>
                  <a:srgbClr val="4285F4"/>
                </a:solidFill>
                <a:latin typeface="Google Sans"/>
                <a:sym typeface="Roboto"/>
              </a:rPr>
              <a:t>https://</a:t>
            </a:r>
            <a:r>
              <a:rPr lang="en-US" sz="1600" dirty="0" err="1">
                <a:solidFill>
                  <a:srgbClr val="4285F4"/>
                </a:solidFill>
                <a:latin typeface="Google Sans"/>
                <a:sym typeface="Roboto"/>
              </a:rPr>
              <a:t>github.com</a:t>
            </a:r>
            <a:r>
              <a:rPr lang="en-US" sz="1600" dirty="0">
                <a:solidFill>
                  <a:srgbClr val="4285F4"/>
                </a:solidFill>
                <a:latin typeface="Google Sans"/>
                <a:sym typeface="Roboto"/>
              </a:rPr>
              <a:t>/google/cluster-data</a:t>
            </a: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Documentation: </a:t>
            </a:r>
            <a:r>
              <a:rPr lang="en-US" sz="1600" dirty="0">
                <a:solidFill>
                  <a:srgbClr val="4285F4"/>
                </a:solidFill>
                <a:latin typeface="Google Sans"/>
                <a:sym typeface="Roboto"/>
              </a:rPr>
              <a:t>https://</a:t>
            </a:r>
            <a:r>
              <a:rPr lang="en-US" sz="1600" dirty="0" err="1">
                <a:solidFill>
                  <a:srgbClr val="4285F4"/>
                </a:solidFill>
                <a:latin typeface="Google Sans"/>
                <a:sym typeface="Roboto"/>
              </a:rPr>
              <a:t>github.com</a:t>
            </a:r>
            <a:r>
              <a:rPr lang="en-US" sz="1600" dirty="0">
                <a:solidFill>
                  <a:srgbClr val="4285F4"/>
                </a:solidFill>
                <a:latin typeface="Google Sans"/>
                <a:sym typeface="Roboto"/>
              </a:rPr>
              <a:t>/</a:t>
            </a:r>
            <a:r>
              <a:rPr lang="en-US" sz="1600" dirty="0" err="1">
                <a:solidFill>
                  <a:srgbClr val="4285F4"/>
                </a:solidFill>
                <a:latin typeface="Google Sans"/>
                <a:sym typeface="Roboto"/>
              </a:rPr>
              <a:t>googleinterns</a:t>
            </a:r>
            <a:r>
              <a:rPr lang="en-US" sz="1600" dirty="0">
                <a:solidFill>
                  <a:srgbClr val="4285F4"/>
                </a:solidFill>
                <a:latin typeface="Google Sans"/>
                <a:sym typeface="Roboto"/>
              </a:rPr>
              <a:t>/cluster-resource-forecast/docs</a:t>
            </a: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804863" lvl="1" indent="-192088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Help: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Noman Bashir (</a:t>
            </a:r>
            <a:r>
              <a:rPr lang="en-US" sz="1600" dirty="0" err="1">
                <a:solidFill>
                  <a:schemeClr val="tx1"/>
                </a:solidFill>
                <a:latin typeface="Google Sans"/>
                <a:sym typeface="Roboto"/>
              </a:rPr>
              <a:t>nbashir@umass.edu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)</a:t>
            </a:r>
          </a:p>
          <a:p>
            <a:pPr marL="457200" indent="-323850">
              <a:lnSpc>
                <a:spcPct val="115000"/>
              </a:lnSpc>
              <a:spcAft>
                <a:spcPts val="1200"/>
              </a:spcAft>
              <a:buClr>
                <a:srgbClr val="666666"/>
              </a:buClr>
              <a:buSzPts val="1500"/>
              <a:buFont typeface="Roboto"/>
              <a:buChar char="●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457200" indent="-323850">
              <a:lnSpc>
                <a:spcPct val="115000"/>
              </a:lnSpc>
              <a:spcAft>
                <a:spcPts val="1200"/>
              </a:spcAft>
              <a:buClr>
                <a:srgbClr val="666666"/>
              </a:buClr>
              <a:buSzPts val="1500"/>
              <a:buFont typeface="Roboto"/>
              <a:buChar char="●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457200" indent="-323850">
              <a:lnSpc>
                <a:spcPct val="115000"/>
              </a:lnSpc>
              <a:spcAft>
                <a:spcPts val="1200"/>
              </a:spcAft>
              <a:buClr>
                <a:srgbClr val="666666"/>
              </a:buClr>
              <a:buSzPts val="1500"/>
              <a:buFont typeface="Roboto"/>
              <a:buChar char="●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300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9"/>
          <p:cNvSpPr txBox="1">
            <a:spLocks noGrp="1"/>
          </p:cNvSpPr>
          <p:nvPr>
            <p:ph type="sldNum" idx="12"/>
          </p:nvPr>
        </p:nvSpPr>
        <p:spPr>
          <a:xfrm>
            <a:off x="-251066" y="484203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6E601B1-B24D-684E-8DC8-7DE275B3C6FC}"/>
              </a:ext>
            </a:extLst>
          </p:cNvPr>
          <p:cNvGrpSpPr/>
          <p:nvPr/>
        </p:nvGrpSpPr>
        <p:grpSpPr>
          <a:xfrm>
            <a:off x="228600" y="465064"/>
            <a:ext cx="4267200" cy="1175585"/>
            <a:chOff x="2514600" y="1068702"/>
            <a:chExt cx="4267200" cy="117558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5690E46-4763-B94C-8E81-3770115D2FC8}"/>
                </a:ext>
              </a:extLst>
            </p:cNvPr>
            <p:cNvSpPr/>
            <p:nvPr/>
          </p:nvSpPr>
          <p:spPr>
            <a:xfrm>
              <a:off x="2514600" y="1123950"/>
              <a:ext cx="4267200" cy="1120337"/>
            </a:xfrm>
            <a:prstGeom prst="rect">
              <a:avLst/>
            </a:prstGeom>
            <a:solidFill>
              <a:schemeClr val="tx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 descr="Logo, company name&#10;&#10;Description automatically generated">
              <a:extLst>
                <a:ext uri="{FF2B5EF4-FFF2-40B4-BE49-F238E27FC236}">
                  <a16:creationId xmlns:a16="http://schemas.microsoft.com/office/drawing/2014/main" id="{19877D16-78FE-3948-9E93-70344FFAB0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67" t="30000" r="4167" b="26666"/>
            <a:stretch/>
          </p:blipFill>
          <p:spPr>
            <a:xfrm>
              <a:off x="5189973" y="1224928"/>
              <a:ext cx="1447800" cy="340724"/>
            </a:xfrm>
            <a:prstGeom prst="rect">
              <a:avLst/>
            </a:prstGeom>
          </p:spPr>
        </p:pic>
        <p:pic>
          <p:nvPicPr>
            <p:cNvPr id="15" name="Picture 1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159013D4-3302-7E49-9660-69C8765D8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0973" y="1168220"/>
              <a:ext cx="1233089" cy="1031796"/>
            </a:xfrm>
            <a:prstGeom prst="rect">
              <a:avLst/>
            </a:prstGeom>
          </p:spPr>
        </p:pic>
        <p:pic>
          <p:nvPicPr>
            <p:cNvPr id="8" name="Picture 7" descr="Logo, company name&#10;&#10;Description automatically generated">
              <a:extLst>
                <a:ext uri="{FF2B5EF4-FFF2-40B4-BE49-F238E27FC236}">
                  <a16:creationId xmlns:a16="http://schemas.microsoft.com/office/drawing/2014/main" id="{C445F2CE-03B5-7441-AC41-EF8489B7E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500" t="34269" r="8000" b="36517"/>
            <a:stretch/>
          </p:blipFill>
          <p:spPr>
            <a:xfrm>
              <a:off x="5340374" y="1800139"/>
              <a:ext cx="1230858" cy="290930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CACD104-0DA7-234C-A60F-E4C36C35DDB5}"/>
                </a:ext>
              </a:extLst>
            </p:cNvPr>
            <p:cNvGrpSpPr/>
            <p:nvPr/>
          </p:nvGrpSpPr>
          <p:grpSpPr>
            <a:xfrm>
              <a:off x="4044012" y="1068702"/>
              <a:ext cx="1188146" cy="1068288"/>
              <a:chOff x="478556" y="3267934"/>
              <a:chExt cx="1188146" cy="1068288"/>
            </a:xfrm>
          </p:grpSpPr>
          <p:pic>
            <p:nvPicPr>
              <p:cNvPr id="4" name="Graphic 3" descr="Users with solid fill">
                <a:extLst>
                  <a:ext uri="{FF2B5EF4-FFF2-40B4-BE49-F238E27FC236}">
                    <a16:creationId xmlns:a16="http://schemas.microsoft.com/office/drawing/2014/main" id="{B345317C-628E-0B48-A2FD-B73E106C1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67" y="326793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4284214-B429-CB44-9185-324151832329}"/>
                  </a:ext>
                </a:extLst>
              </p:cNvPr>
              <p:cNvSpPr/>
              <p:nvPr/>
            </p:nvSpPr>
            <p:spPr>
              <a:xfrm>
                <a:off x="478556" y="4028445"/>
                <a:ext cx="11881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oogle Sans"/>
                    <a:sym typeface="Roboto"/>
                  </a:rPr>
                  <a:t>internal users</a:t>
                </a:r>
                <a:endParaRPr lang="en-US" dirty="0"/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DC604EB2-6376-A544-8B27-156C35E207F5}"/>
              </a:ext>
            </a:extLst>
          </p:cNvPr>
          <p:cNvGrpSpPr/>
          <p:nvPr/>
        </p:nvGrpSpPr>
        <p:grpSpPr>
          <a:xfrm>
            <a:off x="292860" y="2104388"/>
            <a:ext cx="7492757" cy="3080321"/>
            <a:chOff x="292860" y="2256788"/>
            <a:chExt cx="7492757" cy="308032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E8657D2-8F35-E543-9A79-720AAA8B9C58}"/>
                </a:ext>
              </a:extLst>
            </p:cNvPr>
            <p:cNvSpPr txBox="1"/>
            <p:nvPr/>
          </p:nvSpPr>
          <p:spPr>
            <a:xfrm>
              <a:off x="292860" y="5075499"/>
              <a:ext cx="74927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1"/>
                  </a:solidFill>
                  <a:latin typeface="Google Sans"/>
                  <a:sym typeface="Roboto"/>
                </a:rPr>
                <a:t>Disclaimer:</a:t>
              </a:r>
              <a:r>
                <a:rPr lang="en-US" sz="1100" dirty="0">
                  <a:solidFill>
                    <a:schemeClr val="tx1"/>
                  </a:solidFill>
                  <a:latin typeface="Google Sans"/>
                  <a:sym typeface="Roboto"/>
                </a:rPr>
                <a:t> this is a simplified architecture for illustration purposes only, please see the Borg papers [EuroSys’15, ‘20] for details. </a:t>
              </a:r>
              <a:endParaRPr lang="en-US" sz="1100" dirty="0"/>
            </a:p>
          </p:txBody>
        </p: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BA382D8C-93C1-E44D-860E-1650E5A157E8}"/>
                </a:ext>
              </a:extLst>
            </p:cNvPr>
            <p:cNvGrpSpPr/>
            <p:nvPr/>
          </p:nvGrpSpPr>
          <p:grpSpPr>
            <a:xfrm>
              <a:off x="691741" y="2256788"/>
              <a:ext cx="3270659" cy="2382967"/>
              <a:chOff x="691741" y="2256788"/>
              <a:chExt cx="3270659" cy="2382967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3E14B65-3DE0-3A4D-9EEB-36CD600E1CBF}"/>
                  </a:ext>
                </a:extLst>
              </p:cNvPr>
              <p:cNvSpPr/>
              <p:nvPr/>
            </p:nvSpPr>
            <p:spPr>
              <a:xfrm>
                <a:off x="691741" y="2256788"/>
                <a:ext cx="3270659" cy="2382967"/>
              </a:xfrm>
              <a:prstGeom prst="rect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5" name="Picture 104" descr="Diagram&#10;&#10;Description automatically generated">
                <a:extLst>
                  <a:ext uri="{FF2B5EF4-FFF2-40B4-BE49-F238E27FC236}">
                    <a16:creationId xmlns:a16="http://schemas.microsoft.com/office/drawing/2014/main" id="{9DC20579-2556-4249-A979-674ACCAB86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743" y="2334560"/>
                <a:ext cx="3012232" cy="2177615"/>
              </a:xfrm>
              <a:prstGeom prst="rect">
                <a:avLst/>
              </a:prstGeom>
            </p:spPr>
          </p:pic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DBD2172-2F17-AD4E-BBD9-F0DC090404E3}"/>
                  </a:ext>
                </a:extLst>
              </p:cNvPr>
              <p:cNvSpPr/>
              <p:nvPr/>
            </p:nvSpPr>
            <p:spPr>
              <a:xfrm>
                <a:off x="1685154" y="2514311"/>
                <a:ext cx="1287236" cy="838200"/>
              </a:xfrm>
              <a:prstGeom prst="rect">
                <a:avLst/>
              </a:prstGeom>
              <a:solidFill>
                <a:schemeClr val="tx2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Google Sans"/>
                    <a:sym typeface="Roboto"/>
                  </a:rPr>
                  <a:t>BorgMaster</a:t>
                </a:r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2EF39C2-CCEB-574F-9933-81B3924E8CB4}"/>
                  </a:ext>
                </a:extLst>
              </p:cNvPr>
              <p:cNvSpPr/>
              <p:nvPr/>
            </p:nvSpPr>
            <p:spPr>
              <a:xfrm>
                <a:off x="3034553" y="3975876"/>
                <a:ext cx="509674" cy="519664"/>
              </a:xfrm>
              <a:prstGeom prst="rect">
                <a:avLst/>
              </a:prstGeom>
              <a:solidFill>
                <a:schemeClr val="tx2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8A62620-0AD9-BC49-8779-6CCDE53584DD}"/>
                  </a:ext>
                </a:extLst>
              </p:cNvPr>
              <p:cNvSpPr/>
              <p:nvPr/>
            </p:nvSpPr>
            <p:spPr>
              <a:xfrm>
                <a:off x="2315667" y="3975876"/>
                <a:ext cx="509674" cy="519664"/>
              </a:xfrm>
              <a:prstGeom prst="rect">
                <a:avLst/>
              </a:prstGeom>
              <a:solidFill>
                <a:schemeClr val="tx2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32DC38D-2430-C34B-9D4F-34995911DA29}"/>
                  </a:ext>
                </a:extLst>
              </p:cNvPr>
              <p:cNvSpPr/>
              <p:nvPr/>
            </p:nvSpPr>
            <p:spPr>
              <a:xfrm>
                <a:off x="1591121" y="3967668"/>
                <a:ext cx="509673" cy="519664"/>
              </a:xfrm>
              <a:prstGeom prst="rect">
                <a:avLst/>
              </a:prstGeom>
              <a:solidFill>
                <a:schemeClr val="tx2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2B09ADD-116D-8347-92AA-9DFECFE7A1A9}"/>
                  </a:ext>
                </a:extLst>
              </p:cNvPr>
              <p:cNvSpPr/>
              <p:nvPr/>
            </p:nvSpPr>
            <p:spPr>
              <a:xfrm>
                <a:off x="866576" y="3965985"/>
                <a:ext cx="509673" cy="519664"/>
              </a:xfrm>
              <a:prstGeom prst="rect">
                <a:avLst/>
              </a:prstGeom>
              <a:solidFill>
                <a:schemeClr val="tx2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008F32F-FA0B-D944-B08F-7ECFBDF1CFAF}"/>
              </a:ext>
            </a:extLst>
          </p:cNvPr>
          <p:cNvCxnSpPr>
            <a:cxnSpLocks/>
          </p:cNvCxnSpPr>
          <p:nvPr/>
        </p:nvCxnSpPr>
        <p:spPr>
          <a:xfrm flipH="1">
            <a:off x="2727624" y="1637741"/>
            <a:ext cx="1099397" cy="638051"/>
          </a:xfrm>
          <a:prstGeom prst="straightConnector1">
            <a:avLst/>
          </a:prstGeom>
          <a:ln w="25400">
            <a:solidFill>
              <a:schemeClr val="tx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FA8C5D-88DD-614A-A930-72468D7B1168}"/>
              </a:ext>
            </a:extLst>
          </p:cNvPr>
          <p:cNvCxnSpPr>
            <a:cxnSpLocks/>
          </p:cNvCxnSpPr>
          <p:nvPr/>
        </p:nvCxnSpPr>
        <p:spPr>
          <a:xfrm flipH="1">
            <a:off x="2301620" y="1643571"/>
            <a:ext cx="109628" cy="708240"/>
          </a:xfrm>
          <a:prstGeom prst="straightConnector1">
            <a:avLst/>
          </a:prstGeom>
          <a:ln w="25400">
            <a:solidFill>
              <a:schemeClr val="tx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9643535-983D-8845-938B-515AB3640184}"/>
              </a:ext>
            </a:extLst>
          </p:cNvPr>
          <p:cNvCxnSpPr>
            <a:cxnSpLocks/>
          </p:cNvCxnSpPr>
          <p:nvPr/>
        </p:nvCxnSpPr>
        <p:spPr>
          <a:xfrm>
            <a:off x="948097" y="1659487"/>
            <a:ext cx="1337762" cy="683586"/>
          </a:xfrm>
          <a:prstGeom prst="straightConnector1">
            <a:avLst/>
          </a:prstGeom>
          <a:ln w="25400">
            <a:solidFill>
              <a:schemeClr val="tx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491A2EF-2668-F245-B6BC-731185619E9D}"/>
              </a:ext>
            </a:extLst>
          </p:cNvPr>
          <p:cNvSpPr/>
          <p:nvPr/>
        </p:nvSpPr>
        <p:spPr>
          <a:xfrm>
            <a:off x="3392323" y="1781727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oogle Sans"/>
                <a:sym typeface="Roboto"/>
              </a:rPr>
              <a:t>tasks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469EFA7-F11F-4846-9E5F-39B491A94339}"/>
              </a:ext>
            </a:extLst>
          </p:cNvPr>
          <p:cNvSpPr/>
          <p:nvPr/>
        </p:nvSpPr>
        <p:spPr>
          <a:xfrm>
            <a:off x="4648202" y="520312"/>
            <a:ext cx="4572000" cy="11396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30200" lvl="0" indent="-33020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Each task has a </a:t>
            </a:r>
            <a:r>
              <a:rPr lang="en-US" sz="1600" b="1" i="1" dirty="0">
                <a:solidFill>
                  <a:schemeClr val="tx1"/>
                </a:solidFill>
                <a:latin typeface="Google Sans"/>
                <a:sym typeface="Roboto"/>
              </a:rPr>
              <a:t>limit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 on how many resource it can use, aka </a:t>
            </a:r>
            <a:r>
              <a:rPr lang="en-US" sz="1600" b="1" i="1" dirty="0">
                <a:solidFill>
                  <a:schemeClr val="tx1"/>
                </a:solidFill>
                <a:latin typeface="Google Sans"/>
                <a:sym typeface="Roboto"/>
              </a:rPr>
              <a:t>allocated resources. </a:t>
            </a:r>
          </a:p>
          <a:p>
            <a:pPr marL="690563" lvl="1" indent="-176213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dirty="0">
                <a:solidFill>
                  <a:schemeClr val="tx1"/>
                </a:solidFill>
                <a:latin typeface="Google Sans"/>
                <a:sym typeface="Roboto"/>
              </a:rPr>
              <a:t>Set by the user or an entity outside Borg, e.g., Autopilot [EuroSys’20].  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353046C-7771-314A-91B7-758EFAADD955}"/>
              </a:ext>
            </a:extLst>
          </p:cNvPr>
          <p:cNvGrpSpPr/>
          <p:nvPr/>
        </p:nvGrpSpPr>
        <p:grpSpPr>
          <a:xfrm>
            <a:off x="6902222" y="2033259"/>
            <a:ext cx="1632178" cy="2138691"/>
            <a:chOff x="7560423" y="2400878"/>
            <a:chExt cx="1632178" cy="213869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7483959-5DE4-0A43-9657-D31C7E6F31C4}"/>
                </a:ext>
              </a:extLst>
            </p:cNvPr>
            <p:cNvSpPr/>
            <p:nvPr/>
          </p:nvSpPr>
          <p:spPr>
            <a:xfrm>
              <a:off x="7560423" y="2400878"/>
              <a:ext cx="163217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3C4043"/>
                  </a:solidFill>
                  <a:latin typeface="Segoe Print" panose="02000800000000000000" pitchFamily="2" charset="0"/>
                  <a:sym typeface="Roboto"/>
                </a:rPr>
                <a:t>Step 2: </a:t>
              </a:r>
              <a:r>
                <a:rPr lang="en-US" sz="1100" dirty="0">
                  <a:solidFill>
                    <a:srgbClr val="3C4043"/>
                  </a:solidFill>
                  <a:latin typeface="Segoe Print" panose="02000800000000000000" pitchFamily="2" charset="0"/>
                  <a:sym typeface="Roboto"/>
                </a:rPr>
                <a:t>packing bins</a:t>
              </a:r>
              <a:endParaRPr lang="en-US" sz="1100" dirty="0">
                <a:latin typeface="Segoe Print" panose="02000800000000000000" pitchFamily="2" charset="0"/>
              </a:endParaRP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9229AE69-AF28-1B4B-B709-FFB4D1BA5059}"/>
                </a:ext>
              </a:extLst>
            </p:cNvPr>
            <p:cNvSpPr/>
            <p:nvPr/>
          </p:nvSpPr>
          <p:spPr>
            <a:xfrm>
              <a:off x="8049561" y="2753237"/>
              <a:ext cx="788520" cy="496719"/>
            </a:xfrm>
            <a:custGeom>
              <a:avLst/>
              <a:gdLst>
                <a:gd name="connsiteX0" fmla="*/ 0 w 788520"/>
                <a:gd name="connsiteY0" fmla="*/ 82788 h 496719"/>
                <a:gd name="connsiteX1" fmla="*/ 82788 w 788520"/>
                <a:gd name="connsiteY1" fmla="*/ 0 h 496719"/>
                <a:gd name="connsiteX2" fmla="*/ 394260 w 788520"/>
                <a:gd name="connsiteY2" fmla="*/ 0 h 496719"/>
                <a:gd name="connsiteX3" fmla="*/ 705732 w 788520"/>
                <a:gd name="connsiteY3" fmla="*/ 0 h 496719"/>
                <a:gd name="connsiteX4" fmla="*/ 788520 w 788520"/>
                <a:gd name="connsiteY4" fmla="*/ 82788 h 496719"/>
                <a:gd name="connsiteX5" fmla="*/ 788520 w 788520"/>
                <a:gd name="connsiteY5" fmla="*/ 413931 h 496719"/>
                <a:gd name="connsiteX6" fmla="*/ 705732 w 788520"/>
                <a:gd name="connsiteY6" fmla="*/ 496719 h 496719"/>
                <a:gd name="connsiteX7" fmla="*/ 388031 w 788520"/>
                <a:gd name="connsiteY7" fmla="*/ 496719 h 496719"/>
                <a:gd name="connsiteX8" fmla="*/ 82788 w 788520"/>
                <a:gd name="connsiteY8" fmla="*/ 496719 h 496719"/>
                <a:gd name="connsiteX9" fmla="*/ 0 w 788520"/>
                <a:gd name="connsiteY9" fmla="*/ 413931 h 496719"/>
                <a:gd name="connsiteX10" fmla="*/ 0 w 788520"/>
                <a:gd name="connsiteY10" fmla="*/ 82788 h 49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520" h="496719" fill="none" extrusionOk="0">
                  <a:moveTo>
                    <a:pt x="0" y="82788"/>
                  </a:moveTo>
                  <a:cubicBezTo>
                    <a:pt x="2008" y="39525"/>
                    <a:pt x="40174" y="-2722"/>
                    <a:pt x="82788" y="0"/>
                  </a:cubicBezTo>
                  <a:cubicBezTo>
                    <a:pt x="211313" y="-3567"/>
                    <a:pt x="289683" y="5653"/>
                    <a:pt x="394260" y="0"/>
                  </a:cubicBezTo>
                  <a:cubicBezTo>
                    <a:pt x="498837" y="-5653"/>
                    <a:pt x="551066" y="35149"/>
                    <a:pt x="705732" y="0"/>
                  </a:cubicBezTo>
                  <a:cubicBezTo>
                    <a:pt x="749808" y="-3357"/>
                    <a:pt x="789044" y="29972"/>
                    <a:pt x="788520" y="82788"/>
                  </a:cubicBezTo>
                  <a:cubicBezTo>
                    <a:pt x="824748" y="174470"/>
                    <a:pt x="776490" y="271446"/>
                    <a:pt x="788520" y="413931"/>
                  </a:cubicBezTo>
                  <a:cubicBezTo>
                    <a:pt x="775123" y="460206"/>
                    <a:pt x="752312" y="495174"/>
                    <a:pt x="705732" y="496719"/>
                  </a:cubicBezTo>
                  <a:cubicBezTo>
                    <a:pt x="591461" y="516021"/>
                    <a:pt x="482232" y="480133"/>
                    <a:pt x="388031" y="496719"/>
                  </a:cubicBezTo>
                  <a:cubicBezTo>
                    <a:pt x="293830" y="513305"/>
                    <a:pt x="227512" y="480223"/>
                    <a:pt x="82788" y="496719"/>
                  </a:cubicBezTo>
                  <a:cubicBezTo>
                    <a:pt x="36698" y="486833"/>
                    <a:pt x="3832" y="460453"/>
                    <a:pt x="0" y="413931"/>
                  </a:cubicBezTo>
                  <a:cubicBezTo>
                    <a:pt x="-24985" y="341620"/>
                    <a:pt x="24816" y="229527"/>
                    <a:pt x="0" y="82788"/>
                  </a:cubicBezTo>
                  <a:close/>
                </a:path>
                <a:path w="788520" h="496719" stroke="0" extrusionOk="0">
                  <a:moveTo>
                    <a:pt x="0" y="82788"/>
                  </a:moveTo>
                  <a:cubicBezTo>
                    <a:pt x="-8709" y="31693"/>
                    <a:pt x="33594" y="1303"/>
                    <a:pt x="82788" y="0"/>
                  </a:cubicBezTo>
                  <a:cubicBezTo>
                    <a:pt x="232705" y="-28240"/>
                    <a:pt x="327292" y="28723"/>
                    <a:pt x="406719" y="0"/>
                  </a:cubicBezTo>
                  <a:cubicBezTo>
                    <a:pt x="486146" y="-28723"/>
                    <a:pt x="634706" y="2627"/>
                    <a:pt x="705732" y="0"/>
                  </a:cubicBezTo>
                  <a:cubicBezTo>
                    <a:pt x="749563" y="-1035"/>
                    <a:pt x="790461" y="37992"/>
                    <a:pt x="788520" y="82788"/>
                  </a:cubicBezTo>
                  <a:cubicBezTo>
                    <a:pt x="808866" y="211515"/>
                    <a:pt x="752096" y="337505"/>
                    <a:pt x="788520" y="413931"/>
                  </a:cubicBezTo>
                  <a:cubicBezTo>
                    <a:pt x="794005" y="450728"/>
                    <a:pt x="745929" y="501575"/>
                    <a:pt x="705732" y="496719"/>
                  </a:cubicBezTo>
                  <a:cubicBezTo>
                    <a:pt x="634645" y="496772"/>
                    <a:pt x="461089" y="477442"/>
                    <a:pt x="394260" y="496719"/>
                  </a:cubicBezTo>
                  <a:cubicBezTo>
                    <a:pt x="327431" y="515996"/>
                    <a:pt x="222710" y="465838"/>
                    <a:pt x="82788" y="496719"/>
                  </a:cubicBezTo>
                  <a:cubicBezTo>
                    <a:pt x="25058" y="496032"/>
                    <a:pt x="2772" y="452052"/>
                    <a:pt x="0" y="413931"/>
                  </a:cubicBezTo>
                  <a:cubicBezTo>
                    <a:pt x="-3721" y="266104"/>
                    <a:pt x="27990" y="214156"/>
                    <a:pt x="0" y="82788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3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Segoe Print" panose="02000800000000000000" pitchFamily="2" charset="0"/>
                  <a:cs typeface="Arial"/>
                  <a:sym typeface="Roboto"/>
                </a:rPr>
                <a:t>bin packing algos</a:t>
              </a:r>
              <a:endParaRPr lang="en-US" sz="800" dirty="0">
                <a:solidFill>
                  <a:schemeClr val="bg1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8C5E649A-A0F0-534B-BE1C-D099F9AF76C3}"/>
                </a:ext>
              </a:extLst>
            </p:cNvPr>
            <p:cNvSpPr/>
            <p:nvPr/>
          </p:nvSpPr>
          <p:spPr>
            <a:xfrm>
              <a:off x="8049558" y="3338978"/>
              <a:ext cx="788521" cy="374590"/>
            </a:xfrm>
            <a:custGeom>
              <a:avLst/>
              <a:gdLst>
                <a:gd name="connsiteX0" fmla="*/ 0 w 788521"/>
                <a:gd name="connsiteY0" fmla="*/ 62433 h 374590"/>
                <a:gd name="connsiteX1" fmla="*/ 62433 w 788521"/>
                <a:gd name="connsiteY1" fmla="*/ 0 h 374590"/>
                <a:gd name="connsiteX2" fmla="*/ 394261 w 788521"/>
                <a:gd name="connsiteY2" fmla="*/ 0 h 374590"/>
                <a:gd name="connsiteX3" fmla="*/ 726088 w 788521"/>
                <a:gd name="connsiteY3" fmla="*/ 0 h 374590"/>
                <a:gd name="connsiteX4" fmla="*/ 788521 w 788521"/>
                <a:gd name="connsiteY4" fmla="*/ 62433 h 374590"/>
                <a:gd name="connsiteX5" fmla="*/ 788521 w 788521"/>
                <a:gd name="connsiteY5" fmla="*/ 312157 h 374590"/>
                <a:gd name="connsiteX6" fmla="*/ 726088 w 788521"/>
                <a:gd name="connsiteY6" fmla="*/ 374590 h 374590"/>
                <a:gd name="connsiteX7" fmla="*/ 387624 w 788521"/>
                <a:gd name="connsiteY7" fmla="*/ 374590 h 374590"/>
                <a:gd name="connsiteX8" fmla="*/ 62433 w 788521"/>
                <a:gd name="connsiteY8" fmla="*/ 374590 h 374590"/>
                <a:gd name="connsiteX9" fmla="*/ 0 w 788521"/>
                <a:gd name="connsiteY9" fmla="*/ 312157 h 374590"/>
                <a:gd name="connsiteX10" fmla="*/ 0 w 788521"/>
                <a:gd name="connsiteY10" fmla="*/ 62433 h 37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521" h="374590" fill="none" extrusionOk="0">
                  <a:moveTo>
                    <a:pt x="0" y="62433"/>
                  </a:moveTo>
                  <a:cubicBezTo>
                    <a:pt x="1283" y="29524"/>
                    <a:pt x="35076" y="-6238"/>
                    <a:pt x="62433" y="0"/>
                  </a:cubicBezTo>
                  <a:cubicBezTo>
                    <a:pt x="137214" y="-6745"/>
                    <a:pt x="297226" y="37197"/>
                    <a:pt x="394261" y="0"/>
                  </a:cubicBezTo>
                  <a:cubicBezTo>
                    <a:pt x="491296" y="-37197"/>
                    <a:pt x="641480" y="16385"/>
                    <a:pt x="726088" y="0"/>
                  </a:cubicBezTo>
                  <a:cubicBezTo>
                    <a:pt x="757575" y="-6103"/>
                    <a:pt x="789038" y="20953"/>
                    <a:pt x="788521" y="62433"/>
                  </a:cubicBezTo>
                  <a:cubicBezTo>
                    <a:pt x="806591" y="119937"/>
                    <a:pt x="762704" y="209892"/>
                    <a:pt x="788521" y="312157"/>
                  </a:cubicBezTo>
                  <a:cubicBezTo>
                    <a:pt x="785969" y="346743"/>
                    <a:pt x="764112" y="368203"/>
                    <a:pt x="726088" y="374590"/>
                  </a:cubicBezTo>
                  <a:cubicBezTo>
                    <a:pt x="593972" y="375440"/>
                    <a:pt x="551248" y="360569"/>
                    <a:pt x="387624" y="374590"/>
                  </a:cubicBezTo>
                  <a:cubicBezTo>
                    <a:pt x="224000" y="388611"/>
                    <a:pt x="128098" y="355179"/>
                    <a:pt x="62433" y="374590"/>
                  </a:cubicBezTo>
                  <a:cubicBezTo>
                    <a:pt x="27889" y="372882"/>
                    <a:pt x="4355" y="347546"/>
                    <a:pt x="0" y="312157"/>
                  </a:cubicBezTo>
                  <a:cubicBezTo>
                    <a:pt x="-19023" y="189207"/>
                    <a:pt x="21510" y="185436"/>
                    <a:pt x="0" y="62433"/>
                  </a:cubicBezTo>
                  <a:close/>
                </a:path>
                <a:path w="788521" h="374590" stroke="0" extrusionOk="0">
                  <a:moveTo>
                    <a:pt x="0" y="62433"/>
                  </a:moveTo>
                  <a:cubicBezTo>
                    <a:pt x="-789" y="27465"/>
                    <a:pt x="22173" y="2169"/>
                    <a:pt x="62433" y="0"/>
                  </a:cubicBezTo>
                  <a:cubicBezTo>
                    <a:pt x="220182" y="-3448"/>
                    <a:pt x="279973" y="17884"/>
                    <a:pt x="407534" y="0"/>
                  </a:cubicBezTo>
                  <a:cubicBezTo>
                    <a:pt x="535095" y="-17884"/>
                    <a:pt x="598019" y="27476"/>
                    <a:pt x="726088" y="0"/>
                  </a:cubicBezTo>
                  <a:cubicBezTo>
                    <a:pt x="752468" y="-4432"/>
                    <a:pt x="794115" y="30625"/>
                    <a:pt x="788521" y="62433"/>
                  </a:cubicBezTo>
                  <a:cubicBezTo>
                    <a:pt x="809203" y="155151"/>
                    <a:pt x="773719" y="238903"/>
                    <a:pt x="788521" y="312157"/>
                  </a:cubicBezTo>
                  <a:cubicBezTo>
                    <a:pt x="791534" y="341735"/>
                    <a:pt x="758988" y="375979"/>
                    <a:pt x="726088" y="374590"/>
                  </a:cubicBezTo>
                  <a:cubicBezTo>
                    <a:pt x="647084" y="377096"/>
                    <a:pt x="513018" y="361388"/>
                    <a:pt x="394261" y="374590"/>
                  </a:cubicBezTo>
                  <a:cubicBezTo>
                    <a:pt x="275504" y="387792"/>
                    <a:pt x="144589" y="355204"/>
                    <a:pt x="62433" y="374590"/>
                  </a:cubicBezTo>
                  <a:cubicBezTo>
                    <a:pt x="19825" y="374125"/>
                    <a:pt x="1933" y="341337"/>
                    <a:pt x="0" y="312157"/>
                  </a:cubicBezTo>
                  <a:cubicBezTo>
                    <a:pt x="-3610" y="246516"/>
                    <a:pt x="3203" y="160944"/>
                    <a:pt x="0" y="62433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3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Segoe Print" panose="02000800000000000000" pitchFamily="2" charset="0"/>
                  <a:cs typeface="Arial"/>
                  <a:sym typeface="Roboto"/>
                </a:rPr>
                <a:t>Well-studied</a:t>
              </a:r>
              <a:endParaRPr lang="en-US" sz="800" dirty="0">
                <a:solidFill>
                  <a:schemeClr val="bg1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12FA38A-9952-C943-BC61-6DAC8A0B917B}"/>
                </a:ext>
              </a:extLst>
            </p:cNvPr>
            <p:cNvSpPr/>
            <p:nvPr/>
          </p:nvSpPr>
          <p:spPr>
            <a:xfrm>
              <a:off x="8049558" y="4221031"/>
              <a:ext cx="788522" cy="318538"/>
            </a:xfrm>
            <a:custGeom>
              <a:avLst/>
              <a:gdLst>
                <a:gd name="connsiteX0" fmla="*/ 0 w 788522"/>
                <a:gd name="connsiteY0" fmla="*/ 53091 h 318538"/>
                <a:gd name="connsiteX1" fmla="*/ 53091 w 788522"/>
                <a:gd name="connsiteY1" fmla="*/ 0 h 318538"/>
                <a:gd name="connsiteX2" fmla="*/ 394261 w 788522"/>
                <a:gd name="connsiteY2" fmla="*/ 0 h 318538"/>
                <a:gd name="connsiteX3" fmla="*/ 735431 w 788522"/>
                <a:gd name="connsiteY3" fmla="*/ 0 h 318538"/>
                <a:gd name="connsiteX4" fmla="*/ 788522 w 788522"/>
                <a:gd name="connsiteY4" fmla="*/ 53091 h 318538"/>
                <a:gd name="connsiteX5" fmla="*/ 788522 w 788522"/>
                <a:gd name="connsiteY5" fmla="*/ 265447 h 318538"/>
                <a:gd name="connsiteX6" fmla="*/ 735431 w 788522"/>
                <a:gd name="connsiteY6" fmla="*/ 318538 h 318538"/>
                <a:gd name="connsiteX7" fmla="*/ 387438 w 788522"/>
                <a:gd name="connsiteY7" fmla="*/ 318538 h 318538"/>
                <a:gd name="connsiteX8" fmla="*/ 53091 w 788522"/>
                <a:gd name="connsiteY8" fmla="*/ 318538 h 318538"/>
                <a:gd name="connsiteX9" fmla="*/ 0 w 788522"/>
                <a:gd name="connsiteY9" fmla="*/ 265447 h 318538"/>
                <a:gd name="connsiteX10" fmla="*/ 0 w 788522"/>
                <a:gd name="connsiteY10" fmla="*/ 53091 h 31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522" h="318538" fill="none" extrusionOk="0">
                  <a:moveTo>
                    <a:pt x="0" y="53091"/>
                  </a:moveTo>
                  <a:cubicBezTo>
                    <a:pt x="881" y="24849"/>
                    <a:pt x="26605" y="-2482"/>
                    <a:pt x="53091" y="0"/>
                  </a:cubicBezTo>
                  <a:cubicBezTo>
                    <a:pt x="183718" y="-32007"/>
                    <a:pt x="234681" y="40565"/>
                    <a:pt x="394261" y="0"/>
                  </a:cubicBezTo>
                  <a:cubicBezTo>
                    <a:pt x="553841" y="-40565"/>
                    <a:pt x="627310" y="26087"/>
                    <a:pt x="735431" y="0"/>
                  </a:cubicBezTo>
                  <a:cubicBezTo>
                    <a:pt x="763316" y="-2927"/>
                    <a:pt x="788639" y="22181"/>
                    <a:pt x="788522" y="53091"/>
                  </a:cubicBezTo>
                  <a:cubicBezTo>
                    <a:pt x="789878" y="114271"/>
                    <a:pt x="786489" y="215993"/>
                    <a:pt x="788522" y="265447"/>
                  </a:cubicBezTo>
                  <a:cubicBezTo>
                    <a:pt x="782131" y="295031"/>
                    <a:pt x="768646" y="311519"/>
                    <a:pt x="735431" y="318538"/>
                  </a:cubicBezTo>
                  <a:cubicBezTo>
                    <a:pt x="602690" y="323690"/>
                    <a:pt x="506481" y="283452"/>
                    <a:pt x="387438" y="318538"/>
                  </a:cubicBezTo>
                  <a:cubicBezTo>
                    <a:pt x="268395" y="353624"/>
                    <a:pt x="184204" y="288358"/>
                    <a:pt x="53091" y="318538"/>
                  </a:cubicBezTo>
                  <a:cubicBezTo>
                    <a:pt x="23499" y="311228"/>
                    <a:pt x="5633" y="295943"/>
                    <a:pt x="0" y="265447"/>
                  </a:cubicBezTo>
                  <a:cubicBezTo>
                    <a:pt x="-22179" y="193582"/>
                    <a:pt x="2333" y="119606"/>
                    <a:pt x="0" y="53091"/>
                  </a:cubicBezTo>
                  <a:close/>
                </a:path>
                <a:path w="788522" h="318538" stroke="0" extrusionOk="0">
                  <a:moveTo>
                    <a:pt x="0" y="53091"/>
                  </a:moveTo>
                  <a:cubicBezTo>
                    <a:pt x="-2666" y="22126"/>
                    <a:pt x="15910" y="2950"/>
                    <a:pt x="53091" y="0"/>
                  </a:cubicBezTo>
                  <a:cubicBezTo>
                    <a:pt x="217443" y="-25770"/>
                    <a:pt x="317019" y="35803"/>
                    <a:pt x="407908" y="0"/>
                  </a:cubicBezTo>
                  <a:cubicBezTo>
                    <a:pt x="498797" y="-35803"/>
                    <a:pt x="623388" y="28800"/>
                    <a:pt x="735431" y="0"/>
                  </a:cubicBezTo>
                  <a:cubicBezTo>
                    <a:pt x="761148" y="-1972"/>
                    <a:pt x="790113" y="24530"/>
                    <a:pt x="788522" y="53091"/>
                  </a:cubicBezTo>
                  <a:cubicBezTo>
                    <a:pt x="790830" y="113668"/>
                    <a:pt x="771715" y="213634"/>
                    <a:pt x="788522" y="265447"/>
                  </a:cubicBezTo>
                  <a:cubicBezTo>
                    <a:pt x="791193" y="290421"/>
                    <a:pt x="762460" y="320552"/>
                    <a:pt x="735431" y="318538"/>
                  </a:cubicBezTo>
                  <a:cubicBezTo>
                    <a:pt x="575814" y="351807"/>
                    <a:pt x="463769" y="305789"/>
                    <a:pt x="394261" y="318538"/>
                  </a:cubicBezTo>
                  <a:cubicBezTo>
                    <a:pt x="324753" y="331287"/>
                    <a:pt x="142639" y="303623"/>
                    <a:pt x="53091" y="318538"/>
                  </a:cubicBezTo>
                  <a:cubicBezTo>
                    <a:pt x="21108" y="318386"/>
                    <a:pt x="1640" y="290271"/>
                    <a:pt x="0" y="265447"/>
                  </a:cubicBezTo>
                  <a:cubicBezTo>
                    <a:pt x="-20589" y="200676"/>
                    <a:pt x="17358" y="111539"/>
                    <a:pt x="0" y="53091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3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Segoe Print" panose="02000800000000000000" pitchFamily="2" charset="0"/>
                  <a:cs typeface="Arial"/>
                  <a:sym typeface="Roboto"/>
                </a:rPr>
                <a:t>NP-hard</a:t>
              </a:r>
              <a:endParaRPr lang="en-US" sz="800" dirty="0">
                <a:solidFill>
                  <a:schemeClr val="bg1"/>
                </a:solidFill>
                <a:latin typeface="Segoe Print" panose="02000800000000000000" pitchFamily="2" charset="0"/>
              </a:endParaRP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4BF6868-A4FB-194E-9CBA-A6576A303946}"/>
                </a:ext>
              </a:extLst>
            </p:cNvPr>
            <p:cNvCxnSpPr>
              <a:cxnSpLocks/>
            </p:cNvCxnSpPr>
            <p:nvPr/>
          </p:nvCxnSpPr>
          <p:spPr>
            <a:xfrm>
              <a:off x="8455815" y="3755074"/>
              <a:ext cx="0" cy="455238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AA3383C5-0C84-F346-A5FE-CF4750F12ECD}"/>
              </a:ext>
            </a:extLst>
          </p:cNvPr>
          <p:cNvGrpSpPr/>
          <p:nvPr/>
        </p:nvGrpSpPr>
        <p:grpSpPr>
          <a:xfrm>
            <a:off x="4911925" y="2037565"/>
            <a:ext cx="1584088" cy="2134241"/>
            <a:chOff x="4911925" y="2189965"/>
            <a:chExt cx="1584088" cy="21342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449B886-DF39-0743-83D1-3FA8AB59A092}"/>
                </a:ext>
              </a:extLst>
            </p:cNvPr>
            <p:cNvGrpSpPr/>
            <p:nvPr/>
          </p:nvGrpSpPr>
          <p:grpSpPr>
            <a:xfrm>
              <a:off x="5223462" y="2543419"/>
              <a:ext cx="952598" cy="1780787"/>
              <a:chOff x="996471" y="2500306"/>
              <a:chExt cx="952598" cy="1780787"/>
            </a:xfrm>
          </p:grpSpPr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45273E2B-4F51-384F-90A3-F34DE4122BAF}"/>
                  </a:ext>
                </a:extLst>
              </p:cNvPr>
              <p:cNvSpPr/>
              <p:nvPr/>
            </p:nvSpPr>
            <p:spPr>
              <a:xfrm>
                <a:off x="996472" y="2500306"/>
                <a:ext cx="946221" cy="491318"/>
              </a:xfrm>
              <a:custGeom>
                <a:avLst/>
                <a:gdLst>
                  <a:gd name="connsiteX0" fmla="*/ 0 w 946221"/>
                  <a:gd name="connsiteY0" fmla="*/ 81888 h 491318"/>
                  <a:gd name="connsiteX1" fmla="*/ 81888 w 946221"/>
                  <a:gd name="connsiteY1" fmla="*/ 0 h 491318"/>
                  <a:gd name="connsiteX2" fmla="*/ 473111 w 946221"/>
                  <a:gd name="connsiteY2" fmla="*/ 0 h 491318"/>
                  <a:gd name="connsiteX3" fmla="*/ 864333 w 946221"/>
                  <a:gd name="connsiteY3" fmla="*/ 0 h 491318"/>
                  <a:gd name="connsiteX4" fmla="*/ 946221 w 946221"/>
                  <a:gd name="connsiteY4" fmla="*/ 81888 h 491318"/>
                  <a:gd name="connsiteX5" fmla="*/ 946221 w 946221"/>
                  <a:gd name="connsiteY5" fmla="*/ 409430 h 491318"/>
                  <a:gd name="connsiteX6" fmla="*/ 864333 w 946221"/>
                  <a:gd name="connsiteY6" fmla="*/ 491318 h 491318"/>
                  <a:gd name="connsiteX7" fmla="*/ 465286 w 946221"/>
                  <a:gd name="connsiteY7" fmla="*/ 491318 h 491318"/>
                  <a:gd name="connsiteX8" fmla="*/ 81888 w 946221"/>
                  <a:gd name="connsiteY8" fmla="*/ 491318 h 491318"/>
                  <a:gd name="connsiteX9" fmla="*/ 0 w 946221"/>
                  <a:gd name="connsiteY9" fmla="*/ 409430 h 491318"/>
                  <a:gd name="connsiteX10" fmla="*/ 0 w 946221"/>
                  <a:gd name="connsiteY10" fmla="*/ 81888 h 491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6221" h="491318" fill="none" extrusionOk="0">
                    <a:moveTo>
                      <a:pt x="0" y="81888"/>
                    </a:moveTo>
                    <a:cubicBezTo>
                      <a:pt x="3249" y="40643"/>
                      <a:pt x="45538" y="-7771"/>
                      <a:pt x="81888" y="0"/>
                    </a:cubicBezTo>
                    <a:cubicBezTo>
                      <a:pt x="264196" y="-8402"/>
                      <a:pt x="380856" y="24963"/>
                      <a:pt x="473111" y="0"/>
                    </a:cubicBezTo>
                    <a:cubicBezTo>
                      <a:pt x="565366" y="-24963"/>
                      <a:pt x="725853" y="32922"/>
                      <a:pt x="864333" y="0"/>
                    </a:cubicBezTo>
                    <a:cubicBezTo>
                      <a:pt x="906396" y="-6445"/>
                      <a:pt x="946867" y="27928"/>
                      <a:pt x="946221" y="81888"/>
                    </a:cubicBezTo>
                    <a:cubicBezTo>
                      <a:pt x="982277" y="154370"/>
                      <a:pt x="934898" y="316383"/>
                      <a:pt x="946221" y="409430"/>
                    </a:cubicBezTo>
                    <a:cubicBezTo>
                      <a:pt x="939702" y="454923"/>
                      <a:pt x="914684" y="482077"/>
                      <a:pt x="864333" y="491318"/>
                    </a:cubicBezTo>
                    <a:cubicBezTo>
                      <a:pt x="757182" y="501848"/>
                      <a:pt x="565539" y="459036"/>
                      <a:pt x="465286" y="491318"/>
                    </a:cubicBezTo>
                    <a:cubicBezTo>
                      <a:pt x="365033" y="523600"/>
                      <a:pt x="222442" y="475647"/>
                      <a:pt x="81888" y="491318"/>
                    </a:cubicBezTo>
                    <a:cubicBezTo>
                      <a:pt x="36216" y="479258"/>
                      <a:pt x="5950" y="455896"/>
                      <a:pt x="0" y="409430"/>
                    </a:cubicBezTo>
                    <a:cubicBezTo>
                      <a:pt x="-11089" y="326285"/>
                      <a:pt x="27426" y="219342"/>
                      <a:pt x="0" y="81888"/>
                    </a:cubicBezTo>
                    <a:close/>
                  </a:path>
                  <a:path w="946221" h="491318" stroke="0" extrusionOk="0">
                    <a:moveTo>
                      <a:pt x="0" y="81888"/>
                    </a:moveTo>
                    <a:cubicBezTo>
                      <a:pt x="-8668" y="31317"/>
                      <a:pt x="28812" y="2947"/>
                      <a:pt x="81888" y="0"/>
                    </a:cubicBezTo>
                    <a:cubicBezTo>
                      <a:pt x="198188" y="-23164"/>
                      <a:pt x="291134" y="40982"/>
                      <a:pt x="488759" y="0"/>
                    </a:cubicBezTo>
                    <a:cubicBezTo>
                      <a:pt x="686384" y="-40982"/>
                      <a:pt x="680778" y="22525"/>
                      <a:pt x="864333" y="0"/>
                    </a:cubicBezTo>
                    <a:cubicBezTo>
                      <a:pt x="906568" y="-1636"/>
                      <a:pt x="958314" y="42441"/>
                      <a:pt x="946221" y="81888"/>
                    </a:cubicBezTo>
                    <a:cubicBezTo>
                      <a:pt x="966177" y="244351"/>
                      <a:pt x="921158" y="331679"/>
                      <a:pt x="946221" y="409430"/>
                    </a:cubicBezTo>
                    <a:cubicBezTo>
                      <a:pt x="949230" y="449759"/>
                      <a:pt x="900600" y="499190"/>
                      <a:pt x="864333" y="491318"/>
                    </a:cubicBezTo>
                    <a:cubicBezTo>
                      <a:pt x="711203" y="531466"/>
                      <a:pt x="566855" y="447520"/>
                      <a:pt x="473111" y="491318"/>
                    </a:cubicBezTo>
                    <a:cubicBezTo>
                      <a:pt x="379367" y="535116"/>
                      <a:pt x="269609" y="476256"/>
                      <a:pt x="81888" y="491318"/>
                    </a:cubicBezTo>
                    <a:cubicBezTo>
                      <a:pt x="28664" y="490860"/>
                      <a:pt x="2476" y="447865"/>
                      <a:pt x="0" y="409430"/>
                    </a:cubicBezTo>
                    <a:cubicBezTo>
                      <a:pt x="-28427" y="263144"/>
                      <a:pt x="9513" y="226057"/>
                      <a:pt x="0" y="81888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  <a:alpha val="30000"/>
                </a:schemeClr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Print" panose="02000800000000000000" pitchFamily="2" charset="0"/>
                    <a:cs typeface="Arial"/>
                    <a:sym typeface="Roboto"/>
                  </a:rPr>
                  <a:t>right hardware?</a:t>
                </a:r>
                <a:endParaRPr lang="en-US" sz="800" dirty="0">
                  <a:solidFill>
                    <a:schemeClr val="bg1"/>
                  </a:solidFill>
                  <a:latin typeface="Segoe Print" panose="02000800000000000000" pitchFamily="2" charset="0"/>
                </a:endParaRPr>
              </a:p>
            </p:txBody>
          </p: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C6B9D390-05A5-4E43-8230-D555976D1B12}"/>
                  </a:ext>
                </a:extLst>
              </p:cNvPr>
              <p:cNvSpPr/>
              <p:nvPr/>
            </p:nvSpPr>
            <p:spPr>
              <a:xfrm>
                <a:off x="1004888" y="3072634"/>
                <a:ext cx="944181" cy="382602"/>
              </a:xfrm>
              <a:custGeom>
                <a:avLst/>
                <a:gdLst>
                  <a:gd name="connsiteX0" fmla="*/ 0 w 944181"/>
                  <a:gd name="connsiteY0" fmla="*/ 63768 h 382602"/>
                  <a:gd name="connsiteX1" fmla="*/ 63768 w 944181"/>
                  <a:gd name="connsiteY1" fmla="*/ 0 h 382602"/>
                  <a:gd name="connsiteX2" fmla="*/ 472091 w 944181"/>
                  <a:gd name="connsiteY2" fmla="*/ 0 h 382602"/>
                  <a:gd name="connsiteX3" fmla="*/ 880413 w 944181"/>
                  <a:gd name="connsiteY3" fmla="*/ 0 h 382602"/>
                  <a:gd name="connsiteX4" fmla="*/ 944181 w 944181"/>
                  <a:gd name="connsiteY4" fmla="*/ 63768 h 382602"/>
                  <a:gd name="connsiteX5" fmla="*/ 944181 w 944181"/>
                  <a:gd name="connsiteY5" fmla="*/ 318834 h 382602"/>
                  <a:gd name="connsiteX6" fmla="*/ 880413 w 944181"/>
                  <a:gd name="connsiteY6" fmla="*/ 382602 h 382602"/>
                  <a:gd name="connsiteX7" fmla="*/ 463924 w 944181"/>
                  <a:gd name="connsiteY7" fmla="*/ 382602 h 382602"/>
                  <a:gd name="connsiteX8" fmla="*/ 63768 w 944181"/>
                  <a:gd name="connsiteY8" fmla="*/ 382602 h 382602"/>
                  <a:gd name="connsiteX9" fmla="*/ 0 w 944181"/>
                  <a:gd name="connsiteY9" fmla="*/ 318834 h 382602"/>
                  <a:gd name="connsiteX10" fmla="*/ 0 w 944181"/>
                  <a:gd name="connsiteY10" fmla="*/ 63768 h 38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4181" h="382602" fill="none" extrusionOk="0">
                    <a:moveTo>
                      <a:pt x="0" y="63768"/>
                    </a:moveTo>
                    <a:cubicBezTo>
                      <a:pt x="1497" y="30384"/>
                      <a:pt x="35976" y="-6502"/>
                      <a:pt x="63768" y="0"/>
                    </a:cubicBezTo>
                    <a:cubicBezTo>
                      <a:pt x="146993" y="-16379"/>
                      <a:pt x="284512" y="42688"/>
                      <a:pt x="472091" y="0"/>
                    </a:cubicBezTo>
                    <a:cubicBezTo>
                      <a:pt x="659670" y="-42688"/>
                      <a:pt x="736500" y="5913"/>
                      <a:pt x="880413" y="0"/>
                    </a:cubicBezTo>
                    <a:cubicBezTo>
                      <a:pt x="911935" y="-7534"/>
                      <a:pt x="944496" y="24292"/>
                      <a:pt x="944181" y="63768"/>
                    </a:cubicBezTo>
                    <a:cubicBezTo>
                      <a:pt x="960244" y="184618"/>
                      <a:pt x="931955" y="251288"/>
                      <a:pt x="944181" y="318834"/>
                    </a:cubicBezTo>
                    <a:cubicBezTo>
                      <a:pt x="940772" y="354192"/>
                      <a:pt x="916551" y="380944"/>
                      <a:pt x="880413" y="382602"/>
                    </a:cubicBezTo>
                    <a:cubicBezTo>
                      <a:pt x="688606" y="391477"/>
                      <a:pt x="619711" y="377486"/>
                      <a:pt x="463924" y="382602"/>
                    </a:cubicBezTo>
                    <a:cubicBezTo>
                      <a:pt x="308137" y="387718"/>
                      <a:pt x="239770" y="371302"/>
                      <a:pt x="63768" y="382602"/>
                    </a:cubicBezTo>
                    <a:cubicBezTo>
                      <a:pt x="28196" y="373057"/>
                      <a:pt x="6652" y="355439"/>
                      <a:pt x="0" y="318834"/>
                    </a:cubicBezTo>
                    <a:cubicBezTo>
                      <a:pt x="-11601" y="225342"/>
                      <a:pt x="4690" y="136615"/>
                      <a:pt x="0" y="63768"/>
                    </a:cubicBezTo>
                    <a:close/>
                  </a:path>
                  <a:path w="944181" h="382602" stroke="0" extrusionOk="0">
                    <a:moveTo>
                      <a:pt x="0" y="63768"/>
                    </a:moveTo>
                    <a:cubicBezTo>
                      <a:pt x="-2637" y="26923"/>
                      <a:pt x="26012" y="953"/>
                      <a:pt x="63768" y="0"/>
                    </a:cubicBezTo>
                    <a:cubicBezTo>
                      <a:pt x="191654" y="-49957"/>
                      <a:pt x="276772" y="16339"/>
                      <a:pt x="488423" y="0"/>
                    </a:cubicBezTo>
                    <a:cubicBezTo>
                      <a:pt x="700074" y="-16339"/>
                      <a:pt x="708177" y="26719"/>
                      <a:pt x="880413" y="0"/>
                    </a:cubicBezTo>
                    <a:cubicBezTo>
                      <a:pt x="911157" y="-2448"/>
                      <a:pt x="944986" y="28935"/>
                      <a:pt x="944181" y="63768"/>
                    </a:cubicBezTo>
                    <a:cubicBezTo>
                      <a:pt x="962799" y="115663"/>
                      <a:pt x="930130" y="213726"/>
                      <a:pt x="944181" y="318834"/>
                    </a:cubicBezTo>
                    <a:cubicBezTo>
                      <a:pt x="945127" y="352513"/>
                      <a:pt x="908223" y="389112"/>
                      <a:pt x="880413" y="382602"/>
                    </a:cubicBezTo>
                    <a:cubicBezTo>
                      <a:pt x="707439" y="401542"/>
                      <a:pt x="664409" y="353623"/>
                      <a:pt x="472091" y="382602"/>
                    </a:cubicBezTo>
                    <a:cubicBezTo>
                      <a:pt x="279773" y="411581"/>
                      <a:pt x="218874" y="356050"/>
                      <a:pt x="63768" y="382602"/>
                    </a:cubicBezTo>
                    <a:cubicBezTo>
                      <a:pt x="19232" y="382069"/>
                      <a:pt x="2878" y="346159"/>
                      <a:pt x="0" y="318834"/>
                    </a:cubicBezTo>
                    <a:cubicBezTo>
                      <a:pt x="-23224" y="264857"/>
                      <a:pt x="2130" y="161306"/>
                      <a:pt x="0" y="63768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  <a:alpha val="30000"/>
                </a:schemeClr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Print" panose="02000800000000000000" pitchFamily="2" charset="0"/>
                    <a:cs typeface="Arial"/>
                    <a:sym typeface="Roboto"/>
                  </a:rPr>
                  <a:t>got permissions?</a:t>
                </a:r>
                <a:endParaRPr lang="en-US" sz="800" dirty="0">
                  <a:solidFill>
                    <a:schemeClr val="bg1"/>
                  </a:solidFill>
                  <a:latin typeface="Segoe Print" panose="02000800000000000000" pitchFamily="2" charset="0"/>
                </a:endParaRP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145CC7E6-2E05-9F4E-A206-35CA8443D56F}"/>
                  </a:ext>
                </a:extLst>
              </p:cNvPr>
              <p:cNvSpPr/>
              <p:nvPr/>
            </p:nvSpPr>
            <p:spPr>
              <a:xfrm>
                <a:off x="996471" y="3951980"/>
                <a:ext cx="944177" cy="329113"/>
              </a:xfrm>
              <a:custGeom>
                <a:avLst/>
                <a:gdLst>
                  <a:gd name="connsiteX0" fmla="*/ 0 w 944177"/>
                  <a:gd name="connsiteY0" fmla="*/ 54853 h 329113"/>
                  <a:gd name="connsiteX1" fmla="*/ 54853 w 944177"/>
                  <a:gd name="connsiteY1" fmla="*/ 0 h 329113"/>
                  <a:gd name="connsiteX2" fmla="*/ 472089 w 944177"/>
                  <a:gd name="connsiteY2" fmla="*/ 0 h 329113"/>
                  <a:gd name="connsiteX3" fmla="*/ 889324 w 944177"/>
                  <a:gd name="connsiteY3" fmla="*/ 0 h 329113"/>
                  <a:gd name="connsiteX4" fmla="*/ 944177 w 944177"/>
                  <a:gd name="connsiteY4" fmla="*/ 54853 h 329113"/>
                  <a:gd name="connsiteX5" fmla="*/ 944177 w 944177"/>
                  <a:gd name="connsiteY5" fmla="*/ 274260 h 329113"/>
                  <a:gd name="connsiteX6" fmla="*/ 889324 w 944177"/>
                  <a:gd name="connsiteY6" fmla="*/ 329113 h 329113"/>
                  <a:gd name="connsiteX7" fmla="*/ 463744 w 944177"/>
                  <a:gd name="connsiteY7" fmla="*/ 329113 h 329113"/>
                  <a:gd name="connsiteX8" fmla="*/ 54853 w 944177"/>
                  <a:gd name="connsiteY8" fmla="*/ 329113 h 329113"/>
                  <a:gd name="connsiteX9" fmla="*/ 0 w 944177"/>
                  <a:gd name="connsiteY9" fmla="*/ 274260 h 329113"/>
                  <a:gd name="connsiteX10" fmla="*/ 0 w 944177"/>
                  <a:gd name="connsiteY10" fmla="*/ 54853 h 329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4177" h="329113" fill="none" extrusionOk="0">
                    <a:moveTo>
                      <a:pt x="0" y="54853"/>
                    </a:moveTo>
                    <a:cubicBezTo>
                      <a:pt x="2708" y="27877"/>
                      <a:pt x="28705" y="-3630"/>
                      <a:pt x="54853" y="0"/>
                    </a:cubicBezTo>
                    <a:cubicBezTo>
                      <a:pt x="251815" y="-32797"/>
                      <a:pt x="350698" y="28036"/>
                      <a:pt x="472089" y="0"/>
                    </a:cubicBezTo>
                    <a:cubicBezTo>
                      <a:pt x="593480" y="-28036"/>
                      <a:pt x="729638" y="49252"/>
                      <a:pt x="889324" y="0"/>
                    </a:cubicBezTo>
                    <a:cubicBezTo>
                      <a:pt x="918797" y="-1673"/>
                      <a:pt x="944480" y="20465"/>
                      <a:pt x="944177" y="54853"/>
                    </a:cubicBezTo>
                    <a:cubicBezTo>
                      <a:pt x="947145" y="138191"/>
                      <a:pt x="918940" y="186904"/>
                      <a:pt x="944177" y="274260"/>
                    </a:cubicBezTo>
                    <a:cubicBezTo>
                      <a:pt x="936394" y="304874"/>
                      <a:pt x="923009" y="322999"/>
                      <a:pt x="889324" y="329113"/>
                    </a:cubicBezTo>
                    <a:cubicBezTo>
                      <a:pt x="791610" y="363300"/>
                      <a:pt x="658037" y="282789"/>
                      <a:pt x="463744" y="329113"/>
                    </a:cubicBezTo>
                    <a:cubicBezTo>
                      <a:pt x="269451" y="375437"/>
                      <a:pt x="251311" y="292130"/>
                      <a:pt x="54853" y="329113"/>
                    </a:cubicBezTo>
                    <a:cubicBezTo>
                      <a:pt x="24371" y="324051"/>
                      <a:pt x="5596" y="305721"/>
                      <a:pt x="0" y="274260"/>
                    </a:cubicBezTo>
                    <a:cubicBezTo>
                      <a:pt x="-22309" y="207186"/>
                      <a:pt x="9852" y="107650"/>
                      <a:pt x="0" y="54853"/>
                    </a:cubicBezTo>
                    <a:close/>
                  </a:path>
                  <a:path w="944177" h="329113" stroke="0" extrusionOk="0">
                    <a:moveTo>
                      <a:pt x="0" y="54853"/>
                    </a:moveTo>
                    <a:cubicBezTo>
                      <a:pt x="-6532" y="20530"/>
                      <a:pt x="16821" y="2904"/>
                      <a:pt x="54853" y="0"/>
                    </a:cubicBezTo>
                    <a:cubicBezTo>
                      <a:pt x="183794" y="-44969"/>
                      <a:pt x="362209" y="50741"/>
                      <a:pt x="488778" y="0"/>
                    </a:cubicBezTo>
                    <a:cubicBezTo>
                      <a:pt x="615347" y="-50741"/>
                      <a:pt x="753542" y="24239"/>
                      <a:pt x="889324" y="0"/>
                    </a:cubicBezTo>
                    <a:cubicBezTo>
                      <a:pt x="912397" y="-3951"/>
                      <a:pt x="948398" y="26576"/>
                      <a:pt x="944177" y="54853"/>
                    </a:cubicBezTo>
                    <a:cubicBezTo>
                      <a:pt x="955719" y="106355"/>
                      <a:pt x="940750" y="171552"/>
                      <a:pt x="944177" y="274260"/>
                    </a:cubicBezTo>
                    <a:cubicBezTo>
                      <a:pt x="945611" y="302220"/>
                      <a:pt x="915513" y="332720"/>
                      <a:pt x="889324" y="329113"/>
                    </a:cubicBezTo>
                    <a:cubicBezTo>
                      <a:pt x="760102" y="375591"/>
                      <a:pt x="615449" y="286516"/>
                      <a:pt x="472089" y="329113"/>
                    </a:cubicBezTo>
                    <a:cubicBezTo>
                      <a:pt x="328729" y="371710"/>
                      <a:pt x="235892" y="303025"/>
                      <a:pt x="54853" y="329113"/>
                    </a:cubicBezTo>
                    <a:cubicBezTo>
                      <a:pt x="19185" y="328806"/>
                      <a:pt x="3108" y="296030"/>
                      <a:pt x="0" y="274260"/>
                    </a:cubicBezTo>
                    <a:cubicBezTo>
                      <a:pt x="-19817" y="201781"/>
                      <a:pt x="8784" y="154827"/>
                      <a:pt x="0" y="54853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  <a:alpha val="30000"/>
                </a:schemeClr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Print" panose="02000800000000000000" pitchFamily="2" charset="0"/>
                    <a:cs typeface="Arial"/>
                    <a:sym typeface="Roboto"/>
                  </a:rPr>
                  <a:t>free capacity? </a:t>
                </a:r>
                <a:endParaRPr lang="en-US" sz="800" dirty="0">
                  <a:solidFill>
                    <a:schemeClr val="bg1"/>
                  </a:solidFill>
                  <a:latin typeface="Segoe Print" panose="02000800000000000000" pitchFamily="2" charset="0"/>
                </a:endParaRP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280C04EE-F0AE-644A-8666-AB2D7BB59E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6031" y="3496742"/>
                <a:ext cx="0" cy="455238"/>
              </a:xfrm>
              <a:prstGeom prst="line">
                <a:avLst/>
              </a:prstGeom>
              <a:ln w="28575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19FD166-AD49-9345-B60D-3B2E845628C3}"/>
                </a:ext>
              </a:extLst>
            </p:cNvPr>
            <p:cNvSpPr/>
            <p:nvPr/>
          </p:nvSpPr>
          <p:spPr>
            <a:xfrm>
              <a:off x="4911925" y="2189965"/>
              <a:ext cx="15840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3C4043"/>
                  </a:solidFill>
                  <a:latin typeface="Segoe Print" panose="02000800000000000000" pitchFamily="2" charset="0"/>
                  <a:sym typeface="Roboto"/>
                </a:rPr>
                <a:t>Step 1: </a:t>
              </a:r>
              <a:r>
                <a:rPr lang="en-US" sz="1100" dirty="0">
                  <a:solidFill>
                    <a:srgbClr val="3C4043"/>
                  </a:solidFill>
                  <a:latin typeface="Segoe Print" panose="02000800000000000000" pitchFamily="2" charset="0"/>
                  <a:sym typeface="Roboto"/>
                </a:rPr>
                <a:t>finding bins</a:t>
              </a:r>
              <a:endParaRPr lang="en-US" sz="1100" dirty="0">
                <a:latin typeface="Segoe Print" panose="02000800000000000000" pitchFamily="2" charset="0"/>
              </a:endParaRPr>
            </a:p>
          </p:txBody>
        </p:sp>
      </p:grp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7113773E-6E6B-C84D-886C-837912A44C34}"/>
              </a:ext>
            </a:extLst>
          </p:cNvPr>
          <p:cNvSpPr/>
          <p:nvPr/>
        </p:nvSpPr>
        <p:spPr>
          <a:xfrm>
            <a:off x="924047" y="4497843"/>
            <a:ext cx="7004459" cy="316496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3350" lvl="0">
              <a:lnSpc>
                <a:spcPct val="115000"/>
              </a:lnSpc>
              <a:buClr>
                <a:srgbClr val="666666"/>
              </a:buClr>
              <a:buSzPts val="1500"/>
            </a:pPr>
            <a:r>
              <a:rPr lang="en-US" sz="1600" dirty="0">
                <a:solidFill>
                  <a:srgbClr val="C00000"/>
                </a:solidFill>
                <a:latin typeface="Google Sans"/>
                <a:sym typeface="Roboto"/>
              </a:rPr>
              <a:t>without overcommit, sum of allocated resources ≤ machine’s physical capacity</a:t>
            </a:r>
          </a:p>
        </p:txBody>
      </p:sp>
    </p:spTree>
    <p:extLst>
      <p:ext uri="{BB962C8B-B14F-4D97-AF65-F5344CB8AC3E}">
        <p14:creationId xmlns:p14="http://schemas.microsoft.com/office/powerpoint/2010/main" val="213138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7" grpId="1"/>
      <p:bldP spid="1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9"/>
          <p:cNvSpPr txBox="1">
            <a:spLocks noGrp="1"/>
          </p:cNvSpPr>
          <p:nvPr>
            <p:ph type="title" idx="4294967295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2">
                    <a:lumMod val="10000"/>
                  </a:schemeClr>
                </a:solidFill>
              </a:rPr>
              <a:t>Committed to overcommit</a:t>
            </a:r>
            <a:endParaRPr sz="23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4" name="Google Shape;584;p59"/>
          <p:cNvSpPr txBox="1"/>
          <p:nvPr/>
        </p:nvSpPr>
        <p:spPr>
          <a:xfrm>
            <a:off x="136497" y="910707"/>
            <a:ext cx="7940703" cy="120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Overcommitment: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sum of allocated resources &gt; machine’s physical capacity</a:t>
            </a:r>
            <a:endParaRPr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A solution to increasing resource utilization and reducing costs. </a:t>
            </a: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Used by many datacenter schedulers, e.g., Borg, Azure’s VM scheduler. </a:t>
            </a: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Supported by many cloud resource management platforms. </a:t>
            </a: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612775" lvl="1">
              <a:lnSpc>
                <a:spcPct val="115000"/>
              </a:lnSpc>
              <a:buClr>
                <a:srgbClr val="666666"/>
              </a:buClr>
              <a:buSzPts val="1150"/>
            </a:pPr>
            <a:endParaRPr lang="en-US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Font typeface="Roboto"/>
              <a:buChar char="○"/>
            </a:pPr>
            <a:endParaRPr lang="en-US" sz="12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Font typeface="Roboto"/>
              <a:buChar char="○"/>
            </a:pPr>
            <a:endParaRPr lang="en-US" dirty="0">
              <a:solidFill>
                <a:schemeClr val="tx1"/>
              </a:solidFill>
              <a:latin typeface="Google Sans"/>
              <a:sym typeface="Roboto"/>
            </a:endParaRPr>
          </a:p>
        </p:txBody>
      </p:sp>
      <p:sp>
        <p:nvSpPr>
          <p:cNvPr id="585" name="Google Shape;585;p59"/>
          <p:cNvSpPr txBox="1">
            <a:spLocks noGrp="1"/>
          </p:cNvSpPr>
          <p:nvPr>
            <p:ph type="sldNum" idx="12"/>
          </p:nvPr>
        </p:nvSpPr>
        <p:spPr>
          <a:xfrm>
            <a:off x="-251066" y="48261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A2F8F19C-A13D-974F-94FC-68D78FEFD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40" y="2374680"/>
            <a:ext cx="1641326" cy="927540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8317FE0-F886-F942-A89F-34734A5947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r="13400"/>
          <a:stretch/>
        </p:blipFill>
        <p:spPr>
          <a:xfrm>
            <a:off x="5371480" y="2346582"/>
            <a:ext cx="1373109" cy="927540"/>
          </a:xfrm>
          <a:prstGeom prst="rect">
            <a:avLst/>
          </a:prstGeom>
        </p:spPr>
      </p:pic>
      <p:pic>
        <p:nvPicPr>
          <p:cNvPr id="17" name="Picture 16" descr="Shape, icon&#10;&#10;Description automatically generated">
            <a:extLst>
              <a:ext uri="{FF2B5EF4-FFF2-40B4-BE49-F238E27FC236}">
                <a16:creationId xmlns:a16="http://schemas.microsoft.com/office/drawing/2014/main" id="{1AA926DD-A7ED-284B-B1C5-98CE73290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966" y="2346582"/>
            <a:ext cx="868213" cy="927541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B1825B7B-25C0-0348-AEE9-FBC6B9D182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375" b="24070"/>
          <a:stretch/>
        </p:blipFill>
        <p:spPr>
          <a:xfrm>
            <a:off x="4171167" y="3764986"/>
            <a:ext cx="3009011" cy="935614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921919E-C27B-C648-8B35-6B6804A3D9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795" t="8874" r="25653" b="9353"/>
          <a:stretch/>
        </p:blipFill>
        <p:spPr>
          <a:xfrm>
            <a:off x="2299366" y="3753322"/>
            <a:ext cx="990600" cy="9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2756652-71FE-F944-9C8C-7D2623453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713" y="2445074"/>
            <a:ext cx="2223945" cy="20695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38ACBC-EA96-7A48-9C95-F43823A20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305" y="2445084"/>
            <a:ext cx="2223934" cy="2069494"/>
          </a:xfrm>
          <a:prstGeom prst="rect">
            <a:avLst/>
          </a:prstGeom>
        </p:spPr>
      </p:pic>
      <p:sp>
        <p:nvSpPr>
          <p:cNvPr id="583" name="Google Shape;583;p59"/>
          <p:cNvSpPr txBox="1">
            <a:spLocks noGrp="1"/>
          </p:cNvSpPr>
          <p:nvPr>
            <p:ph type="title" idx="4294967295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2">
                    <a:lumMod val="10000"/>
                  </a:schemeClr>
                </a:solidFill>
              </a:rPr>
              <a:t>A brief overview of overcommit opportunity</a:t>
            </a:r>
            <a:endParaRPr sz="23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4" name="Google Shape;584;p59"/>
          <p:cNvSpPr txBox="1"/>
          <p:nvPr/>
        </p:nvSpPr>
        <p:spPr>
          <a:xfrm>
            <a:off x="136498" y="910707"/>
            <a:ext cx="7797001" cy="94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Overcommit scenario: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allocations ≥ 100%, utilization is &lt; 100%.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Overcommit opportunity       machine’s capacity − resource usage</a:t>
            </a:r>
            <a:endParaRPr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1625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b="1" i="1" dirty="0">
                <a:solidFill>
                  <a:schemeClr val="tx1"/>
                </a:solidFill>
                <a:latin typeface="Google Sans"/>
                <a:sym typeface="Roboto"/>
              </a:rPr>
              <a:t>Usage to limit gap: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allocations to satisfy expected peak demand.</a:t>
            </a:r>
          </a:p>
          <a:p>
            <a:pPr marL="914400" lvl="1" indent="-301625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b="1" i="1" dirty="0">
                <a:solidFill>
                  <a:schemeClr val="tx1"/>
                </a:solidFill>
                <a:latin typeface="Google Sans"/>
                <a:sym typeface="Roboto"/>
              </a:rPr>
              <a:t>Pooling effect: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peaks rarely coincide due to statistical multiplexing.</a:t>
            </a:r>
          </a:p>
        </p:txBody>
      </p:sp>
      <p:sp>
        <p:nvSpPr>
          <p:cNvPr id="585" name="Google Shape;585;p59"/>
          <p:cNvSpPr txBox="1">
            <a:spLocks noGrp="1"/>
          </p:cNvSpPr>
          <p:nvPr>
            <p:ph type="sldNum" idx="12"/>
          </p:nvPr>
        </p:nvSpPr>
        <p:spPr>
          <a:xfrm>
            <a:off x="-251066" y="48261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BFD315-7837-114C-A032-74FD59A982A8}"/>
                  </a:ext>
                </a:extLst>
              </p:cNvPr>
              <p:cNvSpPr/>
              <p:nvPr/>
            </p:nvSpPr>
            <p:spPr>
              <a:xfrm>
                <a:off x="1516885" y="4507610"/>
                <a:ext cx="2133600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763" lvl="1">
                  <a:lnSpc>
                    <a:spcPct val="115000"/>
                  </a:lnSpc>
                  <a:buClr>
                    <a:srgbClr val="666666"/>
                  </a:buClr>
                  <a:buSzPts val="115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Autopilot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 [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EuroSys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Roboto"/>
                        </a:rPr>
                        <m:t>’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Roboto"/>
                        </a:rPr>
                        <m:t>𝟐𝟎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] 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targets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reducing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this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gap</m:t>
                      </m:r>
                    </m:oMath>
                  </m:oMathPara>
                </a14:m>
                <a:endParaRPr lang="en-US" b="1" dirty="0">
                  <a:solidFill>
                    <a:schemeClr val="tx2">
                      <a:lumMod val="10000"/>
                    </a:schemeClr>
                  </a:solidFill>
                  <a:latin typeface="Google Sans"/>
                  <a:sym typeface="Roboto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BFD315-7837-114C-A032-74FD59A98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885" y="4507610"/>
                <a:ext cx="2133600" cy="582147"/>
              </a:xfrm>
              <a:prstGeom prst="rect">
                <a:avLst/>
              </a:prstGeom>
              <a:blipFill>
                <a:blip r:embed="rId5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52286F-BF97-F64F-86EE-7AC4A4103225}"/>
                  </a:ext>
                </a:extLst>
              </p:cNvPr>
              <p:cNvSpPr/>
              <p:nvPr/>
            </p:nvSpPr>
            <p:spPr>
              <a:xfrm>
                <a:off x="4306610" y="4507610"/>
                <a:ext cx="2795324" cy="587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763" lvl="1">
                  <a:lnSpc>
                    <a:spcPct val="115000"/>
                  </a:lnSpc>
                  <a:buClr>
                    <a:srgbClr val="666666"/>
                  </a:buClr>
                  <a:buSzPts val="115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sum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machine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level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peak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) ≤</m:t>
                      </m:r>
                    </m:oMath>
                  </m:oMathPara>
                </a14:m>
                <a:endParaRPr lang="en-US" b="1" dirty="0">
                  <a:solidFill>
                    <a:schemeClr val="tx2">
                      <a:lumMod val="10000"/>
                    </a:schemeClr>
                  </a:solidFill>
                  <a:latin typeface="Google Sans"/>
                  <a:sym typeface="Roboto"/>
                </a:endParaRPr>
              </a:p>
              <a:p>
                <a:pPr marL="4763" lvl="1">
                  <a:lnSpc>
                    <a:spcPct val="115000"/>
                  </a:lnSpc>
                  <a:buClr>
                    <a:srgbClr val="666666"/>
                  </a:buClr>
                  <a:buSzPts val="115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sum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task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level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peak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chemeClr val="tx1"/>
                          </a:solidFill>
                          <a:latin typeface="Google Sans"/>
                          <a:sym typeface="Roboto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2">
                      <a:lumMod val="10000"/>
                    </a:schemeClr>
                  </a:solidFill>
                  <a:latin typeface="Google Sans"/>
                  <a:sym typeface="Roboto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52286F-BF97-F64F-86EE-7AC4A4103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610" y="4507610"/>
                <a:ext cx="2795324" cy="587853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8CCB126-4B1E-2045-9E94-2C3C8A258993}"/>
              </a:ext>
            </a:extLst>
          </p:cNvPr>
          <p:cNvSpPr txBox="1"/>
          <p:nvPr/>
        </p:nvSpPr>
        <p:spPr>
          <a:xfrm rot="10800000">
            <a:off x="2667000" y="1428750"/>
            <a:ext cx="43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➜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ED3CDA-F678-BF46-805D-97EA10521CCD}"/>
              </a:ext>
            </a:extLst>
          </p:cNvPr>
          <p:cNvSpPr/>
          <p:nvPr/>
        </p:nvSpPr>
        <p:spPr>
          <a:xfrm>
            <a:off x="1752600" y="2485416"/>
            <a:ext cx="1066800" cy="274602"/>
          </a:xfrm>
          <a:prstGeom prst="rect">
            <a:avLst/>
          </a:prstGeom>
          <a:solidFill>
            <a:srgbClr val="DB4437">
              <a:alpha val="32000"/>
            </a:srgbClr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634F2B-9094-B34C-83B5-53E1331D3112}"/>
              </a:ext>
            </a:extLst>
          </p:cNvPr>
          <p:cNvSpPr/>
          <p:nvPr/>
        </p:nvSpPr>
        <p:spPr>
          <a:xfrm>
            <a:off x="4883495" y="2496454"/>
            <a:ext cx="1251092" cy="263564"/>
          </a:xfrm>
          <a:prstGeom prst="rect">
            <a:avLst/>
          </a:prstGeom>
          <a:solidFill>
            <a:srgbClr val="DB4437">
              <a:alpha val="32000"/>
            </a:srgbClr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59AEEF-061B-AA48-9CDE-ACC0577E96B7}"/>
              </a:ext>
            </a:extLst>
          </p:cNvPr>
          <p:cNvGrpSpPr/>
          <p:nvPr/>
        </p:nvGrpSpPr>
        <p:grpSpPr>
          <a:xfrm>
            <a:off x="5996041" y="2479509"/>
            <a:ext cx="751997" cy="1819094"/>
            <a:chOff x="5244492" y="2488233"/>
            <a:chExt cx="881775" cy="181909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F01BC0-8635-9247-A53B-535E7211E662}"/>
                </a:ext>
              </a:extLst>
            </p:cNvPr>
            <p:cNvGrpSpPr/>
            <p:nvPr/>
          </p:nvGrpSpPr>
          <p:grpSpPr>
            <a:xfrm>
              <a:off x="5244492" y="2488233"/>
              <a:ext cx="881775" cy="1768641"/>
              <a:chOff x="3179505" y="2998084"/>
              <a:chExt cx="881775" cy="17686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98406D44-2DD9-BC4C-842A-9DCBDBA4886C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334" y="2998084"/>
                    <a:ext cx="46037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98406D44-2DD9-BC4C-842A-9DCBDBA488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8334" y="2998084"/>
                    <a:ext cx="460374" cy="2308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CBBD7DA-C749-2748-91FC-66A01259858C}"/>
                  </a:ext>
                </a:extLst>
              </p:cNvPr>
              <p:cNvGrpSpPr/>
              <p:nvPr/>
            </p:nvGrpSpPr>
            <p:grpSpPr>
              <a:xfrm>
                <a:off x="3179505" y="3044091"/>
                <a:ext cx="881775" cy="1722634"/>
                <a:chOff x="3128244" y="3067640"/>
                <a:chExt cx="881775" cy="1722634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27224CA-971F-4040-85C9-3B246ECE1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24504" y="3067640"/>
                  <a:ext cx="585515" cy="1"/>
                </a:xfrm>
                <a:prstGeom prst="line">
                  <a:avLst/>
                </a:prstGeom>
                <a:ln w="19050">
                  <a:solidFill>
                    <a:schemeClr val="tx2">
                      <a:lumMod val="10000"/>
                    </a:schemeClr>
                  </a:solidFill>
                  <a:prstDash val="solid"/>
                  <a:headEnd type="triangl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505596B-7A4C-ED44-B71F-B3A3BDBA5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28244" y="4790274"/>
                  <a:ext cx="88177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10000"/>
                    </a:schemeClr>
                  </a:solidFill>
                  <a:prstDash val="solid"/>
                  <a:headEnd type="triangl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A8B34EC-123C-9F46-BB66-F497375BE268}"/>
                    </a:ext>
                  </a:extLst>
                </p:cNvPr>
                <p:cNvSpPr txBox="1"/>
                <p:nvPr/>
              </p:nvSpPr>
              <p:spPr>
                <a:xfrm>
                  <a:off x="5455191" y="4076495"/>
                  <a:ext cx="4603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0.42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A8B34EC-123C-9F46-BB66-F497375BE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191" y="4076495"/>
                  <a:ext cx="460374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03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2"/>
      <p:bldP spid="2" grpId="0"/>
      <p:bldP spid="25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9"/>
          <p:cNvSpPr txBox="1">
            <a:spLocks noGrp="1"/>
          </p:cNvSpPr>
          <p:nvPr>
            <p:ph type="title" idx="4294967295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tx2">
                    <a:lumMod val="10000"/>
                  </a:schemeClr>
                </a:solidFill>
              </a:rPr>
              <a:t>Setting the right level of overcommit</a:t>
            </a:r>
            <a:endParaRPr sz="23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5" name="Google Shape;585;p59"/>
          <p:cNvSpPr txBox="1">
            <a:spLocks noGrp="1"/>
          </p:cNvSpPr>
          <p:nvPr>
            <p:ph type="sldNum" idx="12"/>
          </p:nvPr>
        </p:nvSpPr>
        <p:spPr>
          <a:xfrm>
            <a:off x="-251066" y="48261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CB9054-37F0-2445-85FF-FAC7857C3006}"/>
              </a:ext>
            </a:extLst>
          </p:cNvPr>
          <p:cNvSpPr txBox="1"/>
          <p:nvPr/>
        </p:nvSpPr>
        <p:spPr>
          <a:xfrm>
            <a:off x="375061" y="387441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FFAC6C4-3C15-6B48-A8B7-0F55DC25BEFB}"/>
              </a:ext>
            </a:extLst>
          </p:cNvPr>
          <p:cNvGrpSpPr/>
          <p:nvPr/>
        </p:nvGrpSpPr>
        <p:grpSpPr>
          <a:xfrm>
            <a:off x="3070556" y="2140476"/>
            <a:ext cx="5798055" cy="355074"/>
            <a:chOff x="2950019" y="1129002"/>
            <a:chExt cx="5798055" cy="355074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4B86DE2-85F8-F743-8417-380F681484E2}"/>
                </a:ext>
              </a:extLst>
            </p:cNvPr>
            <p:cNvCxnSpPr>
              <a:cxnSpLocks/>
            </p:cNvCxnSpPr>
            <p:nvPr/>
          </p:nvCxnSpPr>
          <p:spPr>
            <a:xfrm>
              <a:off x="2950019" y="1484076"/>
              <a:ext cx="5798055" cy="0"/>
            </a:xfrm>
            <a:prstGeom prst="straightConnector1">
              <a:avLst/>
            </a:prstGeom>
            <a:ln w="25400">
              <a:solidFill>
                <a:schemeClr val="tx2">
                  <a:lumMod val="1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C3F53B-9FD0-7E4A-8609-717CA42F177C}"/>
                </a:ext>
              </a:extLst>
            </p:cNvPr>
            <p:cNvSpPr/>
            <p:nvPr/>
          </p:nvSpPr>
          <p:spPr>
            <a:xfrm>
              <a:off x="2950019" y="1129002"/>
              <a:ext cx="25859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Google Sans"/>
                  <a:sym typeface="Roboto"/>
                </a:rPr>
                <a:t>Level of overcommitment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7F8800C-9642-674D-B71A-268835850AE8}"/>
              </a:ext>
            </a:extLst>
          </p:cNvPr>
          <p:cNvGrpSpPr/>
          <p:nvPr/>
        </p:nvGrpSpPr>
        <p:grpSpPr>
          <a:xfrm>
            <a:off x="740989" y="2385270"/>
            <a:ext cx="7867712" cy="2624880"/>
            <a:chOff x="620452" y="1247322"/>
            <a:chExt cx="7867712" cy="26248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38F2180-3526-984C-B86B-BE481839F4A3}"/>
                </a:ext>
              </a:extLst>
            </p:cNvPr>
            <p:cNvSpPr/>
            <p:nvPr/>
          </p:nvSpPr>
          <p:spPr>
            <a:xfrm>
              <a:off x="6280263" y="1247322"/>
              <a:ext cx="207390" cy="20744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45F7D22-E4E4-DB41-8264-61816DCAD6A0}"/>
                </a:ext>
              </a:extLst>
            </p:cNvPr>
            <p:cNvSpPr/>
            <p:nvPr/>
          </p:nvSpPr>
          <p:spPr>
            <a:xfrm>
              <a:off x="620452" y="3597373"/>
              <a:ext cx="207390" cy="20744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FE00302C-774D-5A47-9F21-80E89F596DEE}"/>
                </a:ext>
              </a:extLst>
            </p:cNvPr>
            <p:cNvSpPr/>
            <p:nvPr/>
          </p:nvSpPr>
          <p:spPr>
            <a:xfrm>
              <a:off x="921954" y="3555706"/>
              <a:ext cx="7566210" cy="316496"/>
            </a:xfrm>
            <a:prstGeom prst="round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3350" lvl="0">
                <a:lnSpc>
                  <a:spcPct val="115000"/>
                </a:lnSpc>
                <a:buClr>
                  <a:srgbClr val="666666"/>
                </a:buClr>
                <a:buSzPts val="1500"/>
              </a:pPr>
              <a:r>
                <a:rPr lang="en-US" sz="1600" dirty="0">
                  <a:solidFill>
                    <a:srgbClr val="C00000"/>
                  </a:solidFill>
                  <a:latin typeface="Google Sans"/>
                  <a:sym typeface="Roboto"/>
                </a:rPr>
                <a:t>No evictions or performance degradation + maximum savings while being safe</a:t>
              </a:r>
            </a:p>
          </p:txBody>
        </p:sp>
      </p:grpSp>
      <p:sp>
        <p:nvSpPr>
          <p:cNvPr id="24" name="Google Shape;584;p59">
            <a:extLst>
              <a:ext uri="{FF2B5EF4-FFF2-40B4-BE49-F238E27FC236}">
                <a16:creationId xmlns:a16="http://schemas.microsoft.com/office/drawing/2014/main" id="{22A0C1AD-1B98-584D-88B1-7EA7F8206CD1}"/>
              </a:ext>
            </a:extLst>
          </p:cNvPr>
          <p:cNvSpPr txBox="1"/>
          <p:nvPr/>
        </p:nvSpPr>
        <p:spPr>
          <a:xfrm>
            <a:off x="136497" y="910707"/>
            <a:ext cx="7940703" cy="117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State of the art policies typically overcommit by a fixed margin</a:t>
            </a:r>
            <a:endParaRPr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e.g., </a:t>
            </a:r>
            <a:r>
              <a:rPr lang="en-US" sz="1600" dirty="0" err="1">
                <a:solidFill>
                  <a:schemeClr val="tx1"/>
                </a:solidFill>
                <a:latin typeface="Google Sans"/>
                <a:sym typeface="Roboto"/>
              </a:rPr>
              <a:t>borg’s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 default policy uses fixed overcommit factor.</a:t>
            </a: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ignore the machine’s resource usage; risky and wasteful.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F387FC-BB59-244E-81BA-EEA1D87AD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92307"/>
              </p:ext>
            </p:extLst>
          </p:nvPr>
        </p:nvGraphicFramePr>
        <p:xfrm>
          <a:off x="297634" y="2721990"/>
          <a:ext cx="8093103" cy="1341120"/>
        </p:xfrm>
        <a:graphic>
          <a:graphicData uri="http://schemas.openxmlformats.org/drawingml/2006/table">
            <a:tbl>
              <a:tblPr firstRow="1" bandRow="1">
                <a:tableStyleId>{EE9EDAD3-F694-41D1-972E-54A36BA3688D}</a:tableStyleId>
              </a:tblPr>
              <a:tblGrid>
                <a:gridCol w="1768503">
                  <a:extLst>
                    <a:ext uri="{9D8B030D-6E8A-4147-A177-3AD203B41FA5}">
                      <a16:colId xmlns:a16="http://schemas.microsoft.com/office/drawing/2014/main" val="267968355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279534596"/>
                    </a:ext>
                  </a:extLst>
                </a:gridCol>
                <a:gridCol w="2124863">
                  <a:extLst>
                    <a:ext uri="{9D8B030D-6E8A-4147-A177-3AD203B41FA5}">
                      <a16:colId xmlns:a16="http://schemas.microsoft.com/office/drawing/2014/main" val="703861427"/>
                    </a:ext>
                  </a:extLst>
                </a:gridCol>
                <a:gridCol w="2066137">
                  <a:extLst>
                    <a:ext uri="{9D8B030D-6E8A-4147-A177-3AD203B41FA5}">
                      <a16:colId xmlns:a16="http://schemas.microsoft.com/office/drawing/2014/main" val="13130607"/>
                    </a:ext>
                  </a:extLst>
                </a:gridCol>
              </a:tblGrid>
              <a:tr h="131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uLnTx/>
                          <a:uFillTx/>
                          <a:latin typeface="Google Sans"/>
                          <a:cs typeface="Arial"/>
                          <a:sym typeface="Roboto"/>
                        </a:rPr>
                        <a:t>Overcommitment</a:t>
                      </a:r>
                      <a:endParaRPr lang="en-US" sz="1600" b="1" dirty="0"/>
                    </a:p>
                  </a:txBody>
                  <a:tcPr anchor="ctr"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uLnTx/>
                          <a:uFillTx/>
                          <a:latin typeface="Google Sans"/>
                          <a:cs typeface="Arial"/>
                          <a:sym typeface="Roboto"/>
                        </a:rPr>
                        <a:t>zero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uLnTx/>
                          <a:uFillTx/>
                          <a:latin typeface="Google Sans"/>
                          <a:cs typeface="Arial"/>
                          <a:sym typeface="Roboto"/>
                        </a:rPr>
                        <a:t>low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uLnTx/>
                          <a:uFillTx/>
                          <a:latin typeface="Google Sans"/>
                          <a:cs typeface="Arial"/>
                          <a:sym typeface="Roboto"/>
                        </a:rPr>
                        <a:t>high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9859290"/>
                  </a:ext>
                </a:extLst>
              </a:tr>
              <a:tr h="262125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uLnTx/>
                          <a:uFillTx/>
                          <a:latin typeface="Google Sans"/>
                          <a:cs typeface="Arial"/>
                          <a:sym typeface="Roboto"/>
                        </a:rPr>
                        <a:t>Allocation level</a:t>
                      </a:r>
                      <a:endParaRPr lang="en-US" b="1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uLnTx/>
                          <a:uFillTx/>
                          <a:latin typeface="Google Sans"/>
                          <a:cs typeface="Arial"/>
                          <a:sym typeface="Roboto"/>
                        </a:rPr>
                        <a:t>≤ physical capacity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uLnTx/>
                          <a:uFillTx/>
                          <a:latin typeface="Google Sans"/>
                          <a:cs typeface="Arial"/>
                          <a:sym typeface="Roboto"/>
                        </a:rPr>
                        <a:t>&gt; physical capacity</a:t>
                      </a:r>
                      <a:endParaRPr lang="en-US" sz="1600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uLnTx/>
                          <a:uFillTx/>
                          <a:latin typeface="Google Sans"/>
                          <a:cs typeface="Arial"/>
                          <a:sym typeface="Roboto"/>
                        </a:rPr>
                        <a:t>&gt;&gt;&gt; physical capacity</a:t>
                      </a:r>
                      <a:endParaRPr lang="en-US" sz="1600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923475"/>
                  </a:ext>
                </a:extLst>
              </a:tr>
              <a:tr h="231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uLnTx/>
                          <a:uFillTx/>
                          <a:latin typeface="Google Sans"/>
                          <a:cs typeface="Arial"/>
                          <a:sym typeface="Roboto"/>
                        </a:rPr>
                        <a:t>Resource wastage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uLnTx/>
                          <a:uFillTx/>
                          <a:latin typeface="Google Sans"/>
                          <a:cs typeface="Arial"/>
                          <a:sym typeface="Roboto"/>
                        </a:rPr>
                        <a:t>high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uLnTx/>
                          <a:uFillTx/>
                          <a:latin typeface="Google Sans"/>
                          <a:cs typeface="Arial"/>
                          <a:sym typeface="Roboto"/>
                        </a:rPr>
                        <a:t>low</a:t>
                      </a:r>
                      <a:endParaRPr lang="en-US" sz="1600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uLnTx/>
                          <a:uFillTx/>
                          <a:latin typeface="Google Sans"/>
                          <a:cs typeface="Arial"/>
                          <a:sym typeface="Roboto"/>
                        </a:rPr>
                        <a:t>very low</a:t>
                      </a:r>
                      <a:endParaRPr lang="en-US" sz="1600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903467"/>
                  </a:ext>
                </a:extLst>
              </a:tr>
              <a:tr h="215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uLnTx/>
                          <a:uFillTx/>
                          <a:latin typeface="Google Sans"/>
                          <a:cs typeface="Arial"/>
                          <a:sym typeface="Roboto"/>
                        </a:rPr>
                        <a:t>Perf. impact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uLnTx/>
                          <a:uFillTx/>
                          <a:latin typeface="Google Sans"/>
                          <a:cs typeface="Arial"/>
                          <a:sym typeface="Roboto"/>
                        </a:rPr>
                        <a:t>none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uLnTx/>
                          <a:uFillTx/>
                          <a:latin typeface="Google Sans"/>
                          <a:cs typeface="Arial"/>
                          <a:sym typeface="Roboto"/>
                        </a:rPr>
                        <a:t>less likely</a:t>
                      </a:r>
                      <a:endParaRPr lang="en-US" sz="1600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uLnTx/>
                          <a:uFillTx/>
                          <a:latin typeface="Google Sans"/>
                          <a:cs typeface="Arial"/>
                          <a:sym typeface="Roboto"/>
                        </a:rPr>
                        <a:t>highly likely</a:t>
                      </a:r>
                      <a:endParaRPr lang="en-US" sz="1600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427063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805E15-B947-0D4A-8F79-A56795F6124A}"/>
              </a:ext>
            </a:extLst>
          </p:cNvPr>
          <p:cNvSpPr/>
          <p:nvPr/>
        </p:nvSpPr>
        <p:spPr>
          <a:xfrm>
            <a:off x="2057400" y="2715884"/>
            <a:ext cx="2133600" cy="1341120"/>
          </a:xfrm>
          <a:prstGeom prst="rect">
            <a:avLst/>
          </a:prstGeom>
          <a:solidFill>
            <a:srgbClr val="DB4437">
              <a:alpha val="25000"/>
            </a:srgb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3333 -4.8148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33 -3.33333E-6 L 0.46666 -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9"/>
          <p:cNvSpPr txBox="1">
            <a:spLocks noGrp="1"/>
          </p:cNvSpPr>
          <p:nvPr>
            <p:ph type="title" idx="4294967295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2">
                    <a:lumMod val="10000"/>
                  </a:schemeClr>
                </a:solidFill>
              </a:rPr>
              <a:t>Overcommit as the problem of finding free capacity</a:t>
            </a:r>
            <a:endParaRPr sz="23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4" name="Google Shape;584;p59"/>
          <p:cNvSpPr txBox="1"/>
          <p:nvPr/>
        </p:nvSpPr>
        <p:spPr>
          <a:xfrm>
            <a:off x="136497" y="910707"/>
            <a:ext cx="7940703" cy="120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Overcommit problem is the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problem of finding free capacity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on each machine</a:t>
            </a:r>
            <a:endParaRPr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it is complementary and orthogonal to scheduling problem. </a:t>
            </a: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612775" lvl="1">
              <a:lnSpc>
                <a:spcPct val="115000"/>
              </a:lnSpc>
              <a:buClr>
                <a:srgbClr val="666666"/>
              </a:buClr>
              <a:buSzPts val="1150"/>
            </a:pPr>
            <a:endParaRPr lang="en-US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Font typeface="Roboto"/>
              <a:buChar char="○"/>
            </a:pPr>
            <a:endParaRPr lang="en-US" sz="12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Font typeface="Roboto"/>
              <a:buChar char="○"/>
            </a:pP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Font typeface="Roboto"/>
              <a:buChar char="○"/>
            </a:pPr>
            <a:endParaRPr lang="en-US" dirty="0">
              <a:solidFill>
                <a:schemeClr val="tx1"/>
              </a:solidFill>
              <a:latin typeface="Google Sans"/>
              <a:sym typeface="Roboto"/>
            </a:endParaRPr>
          </a:p>
        </p:txBody>
      </p:sp>
      <p:sp>
        <p:nvSpPr>
          <p:cNvPr id="585" name="Google Shape;585;p59"/>
          <p:cNvSpPr txBox="1">
            <a:spLocks noGrp="1"/>
          </p:cNvSpPr>
          <p:nvPr>
            <p:ph type="sldNum" idx="12"/>
          </p:nvPr>
        </p:nvSpPr>
        <p:spPr>
          <a:xfrm>
            <a:off x="-251066" y="48261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6D49763-BBC9-6D4E-AAA4-344318F03519}"/>
              </a:ext>
            </a:extLst>
          </p:cNvPr>
          <p:cNvSpPr/>
          <p:nvPr/>
        </p:nvSpPr>
        <p:spPr>
          <a:xfrm>
            <a:off x="129631" y="3458827"/>
            <a:ext cx="2041560" cy="671146"/>
          </a:xfrm>
          <a:custGeom>
            <a:avLst/>
            <a:gdLst>
              <a:gd name="connsiteX0" fmla="*/ 0 w 2041560"/>
              <a:gd name="connsiteY0" fmla="*/ 111860 h 671146"/>
              <a:gd name="connsiteX1" fmla="*/ 111860 w 2041560"/>
              <a:gd name="connsiteY1" fmla="*/ 0 h 671146"/>
              <a:gd name="connsiteX2" fmla="*/ 584498 w 2041560"/>
              <a:gd name="connsiteY2" fmla="*/ 0 h 671146"/>
              <a:gd name="connsiteX3" fmla="*/ 1002602 w 2041560"/>
              <a:gd name="connsiteY3" fmla="*/ 0 h 671146"/>
              <a:gd name="connsiteX4" fmla="*/ 1493418 w 2041560"/>
              <a:gd name="connsiteY4" fmla="*/ 0 h 671146"/>
              <a:gd name="connsiteX5" fmla="*/ 1929700 w 2041560"/>
              <a:gd name="connsiteY5" fmla="*/ 0 h 671146"/>
              <a:gd name="connsiteX6" fmla="*/ 2041560 w 2041560"/>
              <a:gd name="connsiteY6" fmla="*/ 111860 h 671146"/>
              <a:gd name="connsiteX7" fmla="*/ 2041560 w 2041560"/>
              <a:gd name="connsiteY7" fmla="*/ 559286 h 671146"/>
              <a:gd name="connsiteX8" fmla="*/ 1929700 w 2041560"/>
              <a:gd name="connsiteY8" fmla="*/ 671146 h 671146"/>
              <a:gd name="connsiteX9" fmla="*/ 1438883 w 2041560"/>
              <a:gd name="connsiteY9" fmla="*/ 671146 h 671146"/>
              <a:gd name="connsiteX10" fmla="*/ 966245 w 2041560"/>
              <a:gd name="connsiteY10" fmla="*/ 671146 h 671146"/>
              <a:gd name="connsiteX11" fmla="*/ 548142 w 2041560"/>
              <a:gd name="connsiteY11" fmla="*/ 671146 h 671146"/>
              <a:gd name="connsiteX12" fmla="*/ 111860 w 2041560"/>
              <a:gd name="connsiteY12" fmla="*/ 671146 h 671146"/>
              <a:gd name="connsiteX13" fmla="*/ 0 w 2041560"/>
              <a:gd name="connsiteY13" fmla="*/ 559286 h 671146"/>
              <a:gd name="connsiteX14" fmla="*/ 0 w 2041560"/>
              <a:gd name="connsiteY14" fmla="*/ 111860 h 67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1560" h="671146" fill="none" extrusionOk="0">
                <a:moveTo>
                  <a:pt x="0" y="111860"/>
                </a:moveTo>
                <a:cubicBezTo>
                  <a:pt x="-3770" y="42395"/>
                  <a:pt x="50626" y="-7367"/>
                  <a:pt x="111860" y="0"/>
                </a:cubicBezTo>
                <a:cubicBezTo>
                  <a:pt x="262270" y="-15583"/>
                  <a:pt x="476091" y="21423"/>
                  <a:pt x="584498" y="0"/>
                </a:cubicBezTo>
                <a:cubicBezTo>
                  <a:pt x="692905" y="-21423"/>
                  <a:pt x="834711" y="38937"/>
                  <a:pt x="1002602" y="0"/>
                </a:cubicBezTo>
                <a:cubicBezTo>
                  <a:pt x="1170493" y="-38937"/>
                  <a:pt x="1381432" y="44117"/>
                  <a:pt x="1493418" y="0"/>
                </a:cubicBezTo>
                <a:cubicBezTo>
                  <a:pt x="1605404" y="-44117"/>
                  <a:pt x="1827237" y="40562"/>
                  <a:pt x="1929700" y="0"/>
                </a:cubicBezTo>
                <a:cubicBezTo>
                  <a:pt x="1997042" y="11014"/>
                  <a:pt x="2029634" y="56370"/>
                  <a:pt x="2041560" y="111860"/>
                </a:cubicBezTo>
                <a:cubicBezTo>
                  <a:pt x="2048312" y="315730"/>
                  <a:pt x="2001734" y="387650"/>
                  <a:pt x="2041560" y="559286"/>
                </a:cubicBezTo>
                <a:cubicBezTo>
                  <a:pt x="2045053" y="610321"/>
                  <a:pt x="1992840" y="672618"/>
                  <a:pt x="1929700" y="671146"/>
                </a:cubicBezTo>
                <a:cubicBezTo>
                  <a:pt x="1801220" y="707018"/>
                  <a:pt x="1658637" y="652455"/>
                  <a:pt x="1438883" y="671146"/>
                </a:cubicBezTo>
                <a:cubicBezTo>
                  <a:pt x="1219129" y="689837"/>
                  <a:pt x="1068293" y="653996"/>
                  <a:pt x="966245" y="671146"/>
                </a:cubicBezTo>
                <a:cubicBezTo>
                  <a:pt x="864197" y="688296"/>
                  <a:pt x="662127" y="642019"/>
                  <a:pt x="548142" y="671146"/>
                </a:cubicBezTo>
                <a:cubicBezTo>
                  <a:pt x="434157" y="700273"/>
                  <a:pt x="217298" y="654016"/>
                  <a:pt x="111860" y="671146"/>
                </a:cubicBezTo>
                <a:cubicBezTo>
                  <a:pt x="44270" y="677028"/>
                  <a:pt x="-5123" y="632027"/>
                  <a:pt x="0" y="559286"/>
                </a:cubicBezTo>
                <a:cubicBezTo>
                  <a:pt x="-37315" y="455948"/>
                  <a:pt x="36018" y="335344"/>
                  <a:pt x="0" y="111860"/>
                </a:cubicBezTo>
                <a:close/>
              </a:path>
              <a:path w="2041560" h="671146" stroke="0" extrusionOk="0">
                <a:moveTo>
                  <a:pt x="0" y="111860"/>
                </a:moveTo>
                <a:cubicBezTo>
                  <a:pt x="-10733" y="43460"/>
                  <a:pt x="35049" y="5642"/>
                  <a:pt x="111860" y="0"/>
                </a:cubicBezTo>
                <a:cubicBezTo>
                  <a:pt x="218050" y="-9339"/>
                  <a:pt x="373288" y="13886"/>
                  <a:pt x="602677" y="0"/>
                </a:cubicBezTo>
                <a:cubicBezTo>
                  <a:pt x="832066" y="-13886"/>
                  <a:pt x="878327" y="31276"/>
                  <a:pt x="1038958" y="0"/>
                </a:cubicBezTo>
                <a:cubicBezTo>
                  <a:pt x="1199589" y="-31276"/>
                  <a:pt x="1276086" y="32722"/>
                  <a:pt x="1457062" y="0"/>
                </a:cubicBezTo>
                <a:cubicBezTo>
                  <a:pt x="1638038" y="-32722"/>
                  <a:pt x="1810418" y="5779"/>
                  <a:pt x="1929700" y="0"/>
                </a:cubicBezTo>
                <a:cubicBezTo>
                  <a:pt x="1995760" y="-8810"/>
                  <a:pt x="2040150" y="49865"/>
                  <a:pt x="2041560" y="111860"/>
                </a:cubicBezTo>
                <a:cubicBezTo>
                  <a:pt x="2073907" y="319280"/>
                  <a:pt x="1989692" y="432426"/>
                  <a:pt x="2041560" y="559286"/>
                </a:cubicBezTo>
                <a:cubicBezTo>
                  <a:pt x="2033512" y="634378"/>
                  <a:pt x="1990395" y="669888"/>
                  <a:pt x="1929700" y="671146"/>
                </a:cubicBezTo>
                <a:cubicBezTo>
                  <a:pt x="1835854" y="676624"/>
                  <a:pt x="1674912" y="668928"/>
                  <a:pt x="1511597" y="671146"/>
                </a:cubicBezTo>
                <a:cubicBezTo>
                  <a:pt x="1348282" y="673364"/>
                  <a:pt x="1228839" y="631009"/>
                  <a:pt x="1057137" y="671146"/>
                </a:cubicBezTo>
                <a:cubicBezTo>
                  <a:pt x="885435" y="711283"/>
                  <a:pt x="798485" y="658361"/>
                  <a:pt x="620855" y="671146"/>
                </a:cubicBezTo>
                <a:cubicBezTo>
                  <a:pt x="443225" y="683931"/>
                  <a:pt x="241748" y="635253"/>
                  <a:pt x="111860" y="671146"/>
                </a:cubicBezTo>
                <a:cubicBezTo>
                  <a:pt x="57652" y="661747"/>
                  <a:pt x="-9149" y="617528"/>
                  <a:pt x="0" y="559286"/>
                </a:cubicBezTo>
                <a:cubicBezTo>
                  <a:pt x="-23295" y="379596"/>
                  <a:pt x="32503" y="318751"/>
                  <a:pt x="0" y="111860"/>
                </a:cubicBezTo>
                <a:close/>
              </a:path>
            </a:pathLst>
          </a:custGeom>
          <a:solidFill>
            <a:srgbClr val="DB4437">
              <a:alpha val="30000"/>
            </a:srgbClr>
          </a:solidFill>
          <a:ln>
            <a:solidFill>
              <a:srgbClr val="DB4437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Segoe Print" panose="02000800000000000000" pitchFamily="2" charset="0"/>
                <a:sym typeface="Google Sans"/>
              </a:rPr>
              <a:t>overcommitment level?</a:t>
            </a:r>
            <a:endParaRPr lang="en-US" sz="900" dirty="0">
              <a:solidFill>
                <a:schemeClr val="bg1"/>
              </a:solidFill>
              <a:latin typeface="Segoe Print" panose="02000800000000000000" pitchFamily="2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9EAB940-D721-F44F-A36E-C6EF1F95B64C}"/>
              </a:ext>
            </a:extLst>
          </p:cNvPr>
          <p:cNvGrpSpPr/>
          <p:nvPr/>
        </p:nvGrpSpPr>
        <p:grpSpPr>
          <a:xfrm>
            <a:off x="275959" y="2180199"/>
            <a:ext cx="2515659" cy="1986167"/>
            <a:chOff x="475463" y="2670657"/>
            <a:chExt cx="2515659" cy="19861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0AF562-ACB3-2E4B-BAC6-7D84F1F37ADA}"/>
                </a:ext>
              </a:extLst>
            </p:cNvPr>
            <p:cNvCxnSpPr>
              <a:cxnSpLocks/>
            </p:cNvCxnSpPr>
            <p:nvPr/>
          </p:nvCxnSpPr>
          <p:spPr>
            <a:xfrm>
              <a:off x="2652567" y="2714902"/>
              <a:ext cx="0" cy="1941922"/>
            </a:xfrm>
            <a:prstGeom prst="line">
              <a:avLst/>
            </a:prstGeom>
            <a:ln w="28575"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6E595CD-D7EB-FB4B-95DA-BFB915AAD195}"/>
                </a:ext>
              </a:extLst>
            </p:cNvPr>
            <p:cNvSpPr/>
            <p:nvPr/>
          </p:nvSpPr>
          <p:spPr>
            <a:xfrm rot="16200000">
              <a:off x="2129187" y="3194038"/>
              <a:ext cx="13853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3C4043"/>
                  </a:solidFill>
                  <a:latin typeface="Segoe Print" panose="02000800000000000000" pitchFamily="2" charset="0"/>
                  <a:sym typeface="Roboto"/>
                </a:rPr>
                <a:t>finding bins</a:t>
              </a:r>
              <a:endParaRPr lang="en-US" sz="1600" dirty="0">
                <a:latin typeface="Segoe Print" panose="02000800000000000000" pitchFamily="2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D16131E6-D169-874A-94B7-C58A6767BBCA}"/>
                </a:ext>
              </a:extLst>
            </p:cNvPr>
            <p:cNvSpPr/>
            <p:nvPr/>
          </p:nvSpPr>
          <p:spPr>
            <a:xfrm>
              <a:off x="475463" y="2745066"/>
              <a:ext cx="1639044" cy="268660"/>
            </a:xfrm>
            <a:custGeom>
              <a:avLst/>
              <a:gdLst>
                <a:gd name="connsiteX0" fmla="*/ 0 w 1639044"/>
                <a:gd name="connsiteY0" fmla="*/ 44778 h 268660"/>
                <a:gd name="connsiteX1" fmla="*/ 44778 w 1639044"/>
                <a:gd name="connsiteY1" fmla="*/ 0 h 268660"/>
                <a:gd name="connsiteX2" fmla="*/ 576769 w 1639044"/>
                <a:gd name="connsiteY2" fmla="*/ 0 h 268660"/>
                <a:gd name="connsiteX3" fmla="*/ 1093265 w 1639044"/>
                <a:gd name="connsiteY3" fmla="*/ 0 h 268660"/>
                <a:gd name="connsiteX4" fmla="*/ 1594266 w 1639044"/>
                <a:gd name="connsiteY4" fmla="*/ 0 h 268660"/>
                <a:gd name="connsiteX5" fmla="*/ 1639044 w 1639044"/>
                <a:gd name="connsiteY5" fmla="*/ 44778 h 268660"/>
                <a:gd name="connsiteX6" fmla="*/ 1639044 w 1639044"/>
                <a:gd name="connsiteY6" fmla="*/ 223882 h 268660"/>
                <a:gd name="connsiteX7" fmla="*/ 1594266 w 1639044"/>
                <a:gd name="connsiteY7" fmla="*/ 268660 h 268660"/>
                <a:gd name="connsiteX8" fmla="*/ 1062275 w 1639044"/>
                <a:gd name="connsiteY8" fmla="*/ 268660 h 268660"/>
                <a:gd name="connsiteX9" fmla="*/ 592264 w 1639044"/>
                <a:gd name="connsiteY9" fmla="*/ 268660 h 268660"/>
                <a:gd name="connsiteX10" fmla="*/ 44778 w 1639044"/>
                <a:gd name="connsiteY10" fmla="*/ 268660 h 268660"/>
                <a:gd name="connsiteX11" fmla="*/ 0 w 1639044"/>
                <a:gd name="connsiteY11" fmla="*/ 223882 h 268660"/>
                <a:gd name="connsiteX12" fmla="*/ 0 w 1639044"/>
                <a:gd name="connsiteY12" fmla="*/ 44778 h 26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9044" h="268660" fill="none" extrusionOk="0">
                  <a:moveTo>
                    <a:pt x="0" y="44778"/>
                  </a:moveTo>
                  <a:cubicBezTo>
                    <a:pt x="-7288" y="21245"/>
                    <a:pt x="17310" y="-1889"/>
                    <a:pt x="44778" y="0"/>
                  </a:cubicBezTo>
                  <a:cubicBezTo>
                    <a:pt x="209468" y="-15088"/>
                    <a:pt x="401898" y="33233"/>
                    <a:pt x="576769" y="0"/>
                  </a:cubicBezTo>
                  <a:cubicBezTo>
                    <a:pt x="751640" y="-33233"/>
                    <a:pt x="971097" y="8305"/>
                    <a:pt x="1093265" y="0"/>
                  </a:cubicBezTo>
                  <a:cubicBezTo>
                    <a:pt x="1215433" y="-8305"/>
                    <a:pt x="1427336" y="50461"/>
                    <a:pt x="1594266" y="0"/>
                  </a:cubicBezTo>
                  <a:cubicBezTo>
                    <a:pt x="1617590" y="58"/>
                    <a:pt x="1640904" y="16695"/>
                    <a:pt x="1639044" y="44778"/>
                  </a:cubicBezTo>
                  <a:cubicBezTo>
                    <a:pt x="1640843" y="102572"/>
                    <a:pt x="1629224" y="151237"/>
                    <a:pt x="1639044" y="223882"/>
                  </a:cubicBezTo>
                  <a:cubicBezTo>
                    <a:pt x="1641995" y="254455"/>
                    <a:pt x="1614354" y="271108"/>
                    <a:pt x="1594266" y="268660"/>
                  </a:cubicBezTo>
                  <a:cubicBezTo>
                    <a:pt x="1444998" y="312049"/>
                    <a:pt x="1261760" y="243624"/>
                    <a:pt x="1062275" y="268660"/>
                  </a:cubicBezTo>
                  <a:cubicBezTo>
                    <a:pt x="862790" y="293696"/>
                    <a:pt x="729010" y="244017"/>
                    <a:pt x="592264" y="268660"/>
                  </a:cubicBezTo>
                  <a:cubicBezTo>
                    <a:pt x="455518" y="293303"/>
                    <a:pt x="238712" y="250962"/>
                    <a:pt x="44778" y="268660"/>
                  </a:cubicBezTo>
                  <a:cubicBezTo>
                    <a:pt x="23576" y="269895"/>
                    <a:pt x="240" y="249421"/>
                    <a:pt x="0" y="223882"/>
                  </a:cubicBezTo>
                  <a:cubicBezTo>
                    <a:pt x="-6457" y="167772"/>
                    <a:pt x="20004" y="94831"/>
                    <a:pt x="0" y="44778"/>
                  </a:cubicBezTo>
                  <a:close/>
                </a:path>
                <a:path w="1639044" h="268660" stroke="0" extrusionOk="0">
                  <a:moveTo>
                    <a:pt x="0" y="44778"/>
                  </a:moveTo>
                  <a:cubicBezTo>
                    <a:pt x="-4084" y="17529"/>
                    <a:pt x="18063" y="745"/>
                    <a:pt x="44778" y="0"/>
                  </a:cubicBezTo>
                  <a:cubicBezTo>
                    <a:pt x="293214" y="-24306"/>
                    <a:pt x="364938" y="29974"/>
                    <a:pt x="592264" y="0"/>
                  </a:cubicBezTo>
                  <a:cubicBezTo>
                    <a:pt x="819590" y="-29974"/>
                    <a:pt x="947722" y="7018"/>
                    <a:pt x="1093265" y="0"/>
                  </a:cubicBezTo>
                  <a:cubicBezTo>
                    <a:pt x="1238808" y="-7018"/>
                    <a:pt x="1362186" y="13504"/>
                    <a:pt x="1594266" y="0"/>
                  </a:cubicBezTo>
                  <a:cubicBezTo>
                    <a:pt x="1617089" y="-6143"/>
                    <a:pt x="1640410" y="14993"/>
                    <a:pt x="1639044" y="44778"/>
                  </a:cubicBezTo>
                  <a:cubicBezTo>
                    <a:pt x="1658117" y="101418"/>
                    <a:pt x="1635354" y="187446"/>
                    <a:pt x="1639044" y="223882"/>
                  </a:cubicBezTo>
                  <a:cubicBezTo>
                    <a:pt x="1638737" y="245685"/>
                    <a:pt x="1616559" y="272046"/>
                    <a:pt x="1594266" y="268660"/>
                  </a:cubicBezTo>
                  <a:cubicBezTo>
                    <a:pt x="1371503" y="326099"/>
                    <a:pt x="1287551" y="254346"/>
                    <a:pt x="1108760" y="268660"/>
                  </a:cubicBezTo>
                  <a:cubicBezTo>
                    <a:pt x="929969" y="282974"/>
                    <a:pt x="771281" y="239045"/>
                    <a:pt x="592264" y="268660"/>
                  </a:cubicBezTo>
                  <a:cubicBezTo>
                    <a:pt x="413247" y="298275"/>
                    <a:pt x="168338" y="261664"/>
                    <a:pt x="44778" y="268660"/>
                  </a:cubicBezTo>
                  <a:cubicBezTo>
                    <a:pt x="23953" y="264801"/>
                    <a:pt x="1687" y="247524"/>
                    <a:pt x="0" y="223882"/>
                  </a:cubicBezTo>
                  <a:cubicBezTo>
                    <a:pt x="-403" y="171664"/>
                    <a:pt x="2981" y="81811"/>
                    <a:pt x="0" y="44778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3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Print" panose="02000800000000000000" pitchFamily="2" charset="0"/>
                  <a:cs typeface="Arial"/>
                  <a:sym typeface="Roboto"/>
                </a:rPr>
                <a:t>right hardware?</a:t>
              </a:r>
              <a:endParaRPr lang="en-US" sz="1100" dirty="0">
                <a:solidFill>
                  <a:schemeClr val="bg1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DC12AD0-50EF-524D-B17A-67BACD73FC17}"/>
                </a:ext>
              </a:extLst>
            </p:cNvPr>
            <p:cNvSpPr/>
            <p:nvPr/>
          </p:nvSpPr>
          <p:spPr>
            <a:xfrm>
              <a:off x="475464" y="3202380"/>
              <a:ext cx="1639044" cy="268660"/>
            </a:xfrm>
            <a:custGeom>
              <a:avLst/>
              <a:gdLst>
                <a:gd name="connsiteX0" fmla="*/ 0 w 1639044"/>
                <a:gd name="connsiteY0" fmla="*/ 44778 h 268660"/>
                <a:gd name="connsiteX1" fmla="*/ 44778 w 1639044"/>
                <a:gd name="connsiteY1" fmla="*/ 0 h 268660"/>
                <a:gd name="connsiteX2" fmla="*/ 576769 w 1639044"/>
                <a:gd name="connsiteY2" fmla="*/ 0 h 268660"/>
                <a:gd name="connsiteX3" fmla="*/ 1093265 w 1639044"/>
                <a:gd name="connsiteY3" fmla="*/ 0 h 268660"/>
                <a:gd name="connsiteX4" fmla="*/ 1594266 w 1639044"/>
                <a:gd name="connsiteY4" fmla="*/ 0 h 268660"/>
                <a:gd name="connsiteX5" fmla="*/ 1639044 w 1639044"/>
                <a:gd name="connsiteY5" fmla="*/ 44778 h 268660"/>
                <a:gd name="connsiteX6" fmla="*/ 1639044 w 1639044"/>
                <a:gd name="connsiteY6" fmla="*/ 223882 h 268660"/>
                <a:gd name="connsiteX7" fmla="*/ 1594266 w 1639044"/>
                <a:gd name="connsiteY7" fmla="*/ 268660 h 268660"/>
                <a:gd name="connsiteX8" fmla="*/ 1062275 w 1639044"/>
                <a:gd name="connsiteY8" fmla="*/ 268660 h 268660"/>
                <a:gd name="connsiteX9" fmla="*/ 592264 w 1639044"/>
                <a:gd name="connsiteY9" fmla="*/ 268660 h 268660"/>
                <a:gd name="connsiteX10" fmla="*/ 44778 w 1639044"/>
                <a:gd name="connsiteY10" fmla="*/ 268660 h 268660"/>
                <a:gd name="connsiteX11" fmla="*/ 0 w 1639044"/>
                <a:gd name="connsiteY11" fmla="*/ 223882 h 268660"/>
                <a:gd name="connsiteX12" fmla="*/ 0 w 1639044"/>
                <a:gd name="connsiteY12" fmla="*/ 44778 h 26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9044" h="268660" fill="none" extrusionOk="0">
                  <a:moveTo>
                    <a:pt x="0" y="44778"/>
                  </a:moveTo>
                  <a:cubicBezTo>
                    <a:pt x="-7288" y="21245"/>
                    <a:pt x="17310" y="-1889"/>
                    <a:pt x="44778" y="0"/>
                  </a:cubicBezTo>
                  <a:cubicBezTo>
                    <a:pt x="209468" y="-15088"/>
                    <a:pt x="401898" y="33233"/>
                    <a:pt x="576769" y="0"/>
                  </a:cubicBezTo>
                  <a:cubicBezTo>
                    <a:pt x="751640" y="-33233"/>
                    <a:pt x="971097" y="8305"/>
                    <a:pt x="1093265" y="0"/>
                  </a:cubicBezTo>
                  <a:cubicBezTo>
                    <a:pt x="1215433" y="-8305"/>
                    <a:pt x="1427336" y="50461"/>
                    <a:pt x="1594266" y="0"/>
                  </a:cubicBezTo>
                  <a:cubicBezTo>
                    <a:pt x="1617590" y="58"/>
                    <a:pt x="1640904" y="16695"/>
                    <a:pt x="1639044" y="44778"/>
                  </a:cubicBezTo>
                  <a:cubicBezTo>
                    <a:pt x="1640843" y="102572"/>
                    <a:pt x="1629224" y="151237"/>
                    <a:pt x="1639044" y="223882"/>
                  </a:cubicBezTo>
                  <a:cubicBezTo>
                    <a:pt x="1641995" y="254455"/>
                    <a:pt x="1614354" y="271108"/>
                    <a:pt x="1594266" y="268660"/>
                  </a:cubicBezTo>
                  <a:cubicBezTo>
                    <a:pt x="1444998" y="312049"/>
                    <a:pt x="1261760" y="243624"/>
                    <a:pt x="1062275" y="268660"/>
                  </a:cubicBezTo>
                  <a:cubicBezTo>
                    <a:pt x="862790" y="293696"/>
                    <a:pt x="729010" y="244017"/>
                    <a:pt x="592264" y="268660"/>
                  </a:cubicBezTo>
                  <a:cubicBezTo>
                    <a:pt x="455518" y="293303"/>
                    <a:pt x="238712" y="250962"/>
                    <a:pt x="44778" y="268660"/>
                  </a:cubicBezTo>
                  <a:cubicBezTo>
                    <a:pt x="23576" y="269895"/>
                    <a:pt x="240" y="249421"/>
                    <a:pt x="0" y="223882"/>
                  </a:cubicBezTo>
                  <a:cubicBezTo>
                    <a:pt x="-6457" y="167772"/>
                    <a:pt x="20004" y="94831"/>
                    <a:pt x="0" y="44778"/>
                  </a:cubicBezTo>
                  <a:close/>
                </a:path>
                <a:path w="1639044" h="268660" stroke="0" extrusionOk="0">
                  <a:moveTo>
                    <a:pt x="0" y="44778"/>
                  </a:moveTo>
                  <a:cubicBezTo>
                    <a:pt x="-4084" y="17529"/>
                    <a:pt x="18063" y="745"/>
                    <a:pt x="44778" y="0"/>
                  </a:cubicBezTo>
                  <a:cubicBezTo>
                    <a:pt x="293214" y="-24306"/>
                    <a:pt x="364938" y="29974"/>
                    <a:pt x="592264" y="0"/>
                  </a:cubicBezTo>
                  <a:cubicBezTo>
                    <a:pt x="819590" y="-29974"/>
                    <a:pt x="947722" y="7018"/>
                    <a:pt x="1093265" y="0"/>
                  </a:cubicBezTo>
                  <a:cubicBezTo>
                    <a:pt x="1238808" y="-7018"/>
                    <a:pt x="1362186" y="13504"/>
                    <a:pt x="1594266" y="0"/>
                  </a:cubicBezTo>
                  <a:cubicBezTo>
                    <a:pt x="1617089" y="-6143"/>
                    <a:pt x="1640410" y="14993"/>
                    <a:pt x="1639044" y="44778"/>
                  </a:cubicBezTo>
                  <a:cubicBezTo>
                    <a:pt x="1658117" y="101418"/>
                    <a:pt x="1635354" y="187446"/>
                    <a:pt x="1639044" y="223882"/>
                  </a:cubicBezTo>
                  <a:cubicBezTo>
                    <a:pt x="1638737" y="245685"/>
                    <a:pt x="1616559" y="272046"/>
                    <a:pt x="1594266" y="268660"/>
                  </a:cubicBezTo>
                  <a:cubicBezTo>
                    <a:pt x="1371503" y="326099"/>
                    <a:pt x="1287551" y="254346"/>
                    <a:pt x="1108760" y="268660"/>
                  </a:cubicBezTo>
                  <a:cubicBezTo>
                    <a:pt x="929969" y="282974"/>
                    <a:pt x="771281" y="239045"/>
                    <a:pt x="592264" y="268660"/>
                  </a:cubicBezTo>
                  <a:cubicBezTo>
                    <a:pt x="413247" y="298275"/>
                    <a:pt x="168338" y="261664"/>
                    <a:pt x="44778" y="268660"/>
                  </a:cubicBezTo>
                  <a:cubicBezTo>
                    <a:pt x="23953" y="264801"/>
                    <a:pt x="1687" y="247524"/>
                    <a:pt x="0" y="223882"/>
                  </a:cubicBezTo>
                  <a:cubicBezTo>
                    <a:pt x="-403" y="171664"/>
                    <a:pt x="2981" y="81811"/>
                    <a:pt x="0" y="44778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3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Print" panose="02000800000000000000" pitchFamily="2" charset="0"/>
                  <a:cs typeface="Arial"/>
                  <a:sym typeface="Roboto"/>
                </a:rPr>
                <a:t>got permissions?</a:t>
              </a:r>
              <a:endParaRPr lang="en-US" sz="1100" dirty="0">
                <a:solidFill>
                  <a:schemeClr val="bg1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F3EFB66-5092-9541-94EC-E494EC81B891}"/>
                </a:ext>
              </a:extLst>
            </p:cNvPr>
            <p:cNvSpPr/>
            <p:nvPr/>
          </p:nvSpPr>
          <p:spPr>
            <a:xfrm>
              <a:off x="475463" y="4028381"/>
              <a:ext cx="1639039" cy="268660"/>
            </a:xfrm>
            <a:custGeom>
              <a:avLst/>
              <a:gdLst>
                <a:gd name="connsiteX0" fmla="*/ 0 w 1639039"/>
                <a:gd name="connsiteY0" fmla="*/ 44778 h 268660"/>
                <a:gd name="connsiteX1" fmla="*/ 44778 w 1639039"/>
                <a:gd name="connsiteY1" fmla="*/ 0 h 268660"/>
                <a:gd name="connsiteX2" fmla="*/ 576767 w 1639039"/>
                <a:gd name="connsiteY2" fmla="*/ 0 h 268660"/>
                <a:gd name="connsiteX3" fmla="*/ 1093261 w 1639039"/>
                <a:gd name="connsiteY3" fmla="*/ 0 h 268660"/>
                <a:gd name="connsiteX4" fmla="*/ 1594261 w 1639039"/>
                <a:gd name="connsiteY4" fmla="*/ 0 h 268660"/>
                <a:gd name="connsiteX5" fmla="*/ 1639039 w 1639039"/>
                <a:gd name="connsiteY5" fmla="*/ 44778 h 268660"/>
                <a:gd name="connsiteX6" fmla="*/ 1639039 w 1639039"/>
                <a:gd name="connsiteY6" fmla="*/ 223882 h 268660"/>
                <a:gd name="connsiteX7" fmla="*/ 1594261 w 1639039"/>
                <a:gd name="connsiteY7" fmla="*/ 268660 h 268660"/>
                <a:gd name="connsiteX8" fmla="*/ 1062272 w 1639039"/>
                <a:gd name="connsiteY8" fmla="*/ 268660 h 268660"/>
                <a:gd name="connsiteX9" fmla="*/ 592262 w 1639039"/>
                <a:gd name="connsiteY9" fmla="*/ 268660 h 268660"/>
                <a:gd name="connsiteX10" fmla="*/ 44778 w 1639039"/>
                <a:gd name="connsiteY10" fmla="*/ 268660 h 268660"/>
                <a:gd name="connsiteX11" fmla="*/ 0 w 1639039"/>
                <a:gd name="connsiteY11" fmla="*/ 223882 h 268660"/>
                <a:gd name="connsiteX12" fmla="*/ 0 w 1639039"/>
                <a:gd name="connsiteY12" fmla="*/ 44778 h 26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9039" h="268660" fill="none" extrusionOk="0">
                  <a:moveTo>
                    <a:pt x="0" y="44778"/>
                  </a:moveTo>
                  <a:cubicBezTo>
                    <a:pt x="-7288" y="21245"/>
                    <a:pt x="17310" y="-1889"/>
                    <a:pt x="44778" y="0"/>
                  </a:cubicBezTo>
                  <a:cubicBezTo>
                    <a:pt x="224110" y="-12648"/>
                    <a:pt x="406324" y="38360"/>
                    <a:pt x="576767" y="0"/>
                  </a:cubicBezTo>
                  <a:cubicBezTo>
                    <a:pt x="747210" y="-38360"/>
                    <a:pt x="981287" y="12532"/>
                    <a:pt x="1093261" y="0"/>
                  </a:cubicBezTo>
                  <a:cubicBezTo>
                    <a:pt x="1205235" y="-12532"/>
                    <a:pt x="1429613" y="54883"/>
                    <a:pt x="1594261" y="0"/>
                  </a:cubicBezTo>
                  <a:cubicBezTo>
                    <a:pt x="1617585" y="58"/>
                    <a:pt x="1640899" y="16695"/>
                    <a:pt x="1639039" y="44778"/>
                  </a:cubicBezTo>
                  <a:cubicBezTo>
                    <a:pt x="1640838" y="102572"/>
                    <a:pt x="1629219" y="151237"/>
                    <a:pt x="1639039" y="223882"/>
                  </a:cubicBezTo>
                  <a:cubicBezTo>
                    <a:pt x="1641990" y="254455"/>
                    <a:pt x="1614349" y="271108"/>
                    <a:pt x="1594261" y="268660"/>
                  </a:cubicBezTo>
                  <a:cubicBezTo>
                    <a:pt x="1440985" y="301833"/>
                    <a:pt x="1251887" y="230439"/>
                    <a:pt x="1062272" y="268660"/>
                  </a:cubicBezTo>
                  <a:cubicBezTo>
                    <a:pt x="872657" y="306881"/>
                    <a:pt x="725238" y="240664"/>
                    <a:pt x="592262" y="268660"/>
                  </a:cubicBezTo>
                  <a:cubicBezTo>
                    <a:pt x="459286" y="296656"/>
                    <a:pt x="234881" y="244897"/>
                    <a:pt x="44778" y="268660"/>
                  </a:cubicBezTo>
                  <a:cubicBezTo>
                    <a:pt x="23576" y="269895"/>
                    <a:pt x="240" y="249421"/>
                    <a:pt x="0" y="223882"/>
                  </a:cubicBezTo>
                  <a:cubicBezTo>
                    <a:pt x="-6457" y="167772"/>
                    <a:pt x="20004" y="94831"/>
                    <a:pt x="0" y="44778"/>
                  </a:cubicBezTo>
                  <a:close/>
                </a:path>
                <a:path w="1639039" h="268660" stroke="0" extrusionOk="0">
                  <a:moveTo>
                    <a:pt x="0" y="44778"/>
                  </a:moveTo>
                  <a:cubicBezTo>
                    <a:pt x="-4084" y="17529"/>
                    <a:pt x="18063" y="745"/>
                    <a:pt x="44778" y="0"/>
                  </a:cubicBezTo>
                  <a:cubicBezTo>
                    <a:pt x="302647" y="-12613"/>
                    <a:pt x="375552" y="37706"/>
                    <a:pt x="592262" y="0"/>
                  </a:cubicBezTo>
                  <a:cubicBezTo>
                    <a:pt x="808972" y="-37706"/>
                    <a:pt x="961272" y="10974"/>
                    <a:pt x="1093261" y="0"/>
                  </a:cubicBezTo>
                  <a:cubicBezTo>
                    <a:pt x="1225250" y="-10974"/>
                    <a:pt x="1362203" y="17720"/>
                    <a:pt x="1594261" y="0"/>
                  </a:cubicBezTo>
                  <a:cubicBezTo>
                    <a:pt x="1617084" y="-6143"/>
                    <a:pt x="1640405" y="14993"/>
                    <a:pt x="1639039" y="44778"/>
                  </a:cubicBezTo>
                  <a:cubicBezTo>
                    <a:pt x="1658112" y="101418"/>
                    <a:pt x="1635349" y="187446"/>
                    <a:pt x="1639039" y="223882"/>
                  </a:cubicBezTo>
                  <a:cubicBezTo>
                    <a:pt x="1638732" y="245685"/>
                    <a:pt x="1616554" y="272046"/>
                    <a:pt x="1594261" y="268660"/>
                  </a:cubicBezTo>
                  <a:cubicBezTo>
                    <a:pt x="1369156" y="320936"/>
                    <a:pt x="1280553" y="252324"/>
                    <a:pt x="1108756" y="268660"/>
                  </a:cubicBezTo>
                  <a:cubicBezTo>
                    <a:pt x="936960" y="284996"/>
                    <a:pt x="767883" y="227587"/>
                    <a:pt x="592262" y="268660"/>
                  </a:cubicBezTo>
                  <a:cubicBezTo>
                    <a:pt x="416641" y="309733"/>
                    <a:pt x="166278" y="255756"/>
                    <a:pt x="44778" y="268660"/>
                  </a:cubicBezTo>
                  <a:cubicBezTo>
                    <a:pt x="23953" y="264801"/>
                    <a:pt x="1687" y="247524"/>
                    <a:pt x="0" y="223882"/>
                  </a:cubicBezTo>
                  <a:cubicBezTo>
                    <a:pt x="-403" y="171664"/>
                    <a:pt x="2981" y="81811"/>
                    <a:pt x="0" y="44778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3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Print" panose="02000800000000000000" pitchFamily="2" charset="0"/>
                  <a:cs typeface="Arial"/>
                  <a:sym typeface="Roboto"/>
                </a:rPr>
                <a:t>free capacity? </a:t>
              </a:r>
              <a:endParaRPr lang="en-US" sz="1100" dirty="0">
                <a:solidFill>
                  <a:schemeClr val="bg1"/>
                </a:solidFill>
                <a:latin typeface="Segoe Print" panose="02000800000000000000" pitchFamily="2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11186C-59FE-A748-9371-EEBA23B3A74A}"/>
                </a:ext>
              </a:extLst>
            </p:cNvPr>
            <p:cNvCxnSpPr>
              <a:cxnSpLocks/>
              <a:stCxn id="41" idx="3"/>
              <a:endCxn id="40" idx="0"/>
            </p:cNvCxnSpPr>
            <p:nvPr/>
          </p:nvCxnSpPr>
          <p:spPr>
            <a:xfrm>
              <a:off x="2114507" y="2879396"/>
              <a:ext cx="538061" cy="483919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910DE6-38FF-C242-80AB-7B5688167049}"/>
                </a:ext>
              </a:extLst>
            </p:cNvPr>
            <p:cNvCxnSpPr>
              <a:cxnSpLocks/>
              <a:stCxn id="42" idx="3"/>
              <a:endCxn id="40" idx="0"/>
            </p:cNvCxnSpPr>
            <p:nvPr/>
          </p:nvCxnSpPr>
          <p:spPr>
            <a:xfrm>
              <a:off x="2114508" y="3336710"/>
              <a:ext cx="538060" cy="26605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9EE234-34FE-9442-A643-03341D82E2EA}"/>
                </a:ext>
              </a:extLst>
            </p:cNvPr>
            <p:cNvCxnSpPr>
              <a:cxnSpLocks/>
            </p:cNvCxnSpPr>
            <p:nvPr/>
          </p:nvCxnSpPr>
          <p:spPr>
            <a:xfrm>
              <a:off x="1231925" y="3523265"/>
              <a:ext cx="0" cy="455238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95A685-2338-1A42-9280-61CF3204D144}"/>
                </a:ext>
              </a:extLst>
            </p:cNvPr>
            <p:cNvCxnSpPr>
              <a:cxnSpLocks/>
              <a:stCxn id="43" idx="3"/>
              <a:endCxn id="40" idx="0"/>
            </p:cNvCxnSpPr>
            <p:nvPr/>
          </p:nvCxnSpPr>
          <p:spPr>
            <a:xfrm flipV="1">
              <a:off x="2114502" y="3363315"/>
              <a:ext cx="538066" cy="799396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C6AEFF-15A4-1142-B426-AE72C7E265CF}"/>
              </a:ext>
            </a:extLst>
          </p:cNvPr>
          <p:cNvGrpSpPr/>
          <p:nvPr/>
        </p:nvGrpSpPr>
        <p:grpSpPr>
          <a:xfrm>
            <a:off x="5607237" y="2248310"/>
            <a:ext cx="3377186" cy="2059253"/>
            <a:chOff x="6081060" y="2738768"/>
            <a:chExt cx="3377186" cy="20592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B45E307-E79D-574C-B8E0-542C43530004}"/>
                </a:ext>
              </a:extLst>
            </p:cNvPr>
            <p:cNvGrpSpPr/>
            <p:nvPr/>
          </p:nvGrpSpPr>
          <p:grpSpPr>
            <a:xfrm>
              <a:off x="6081060" y="2738768"/>
              <a:ext cx="3377186" cy="2059253"/>
              <a:chOff x="6081060" y="2738768"/>
              <a:chExt cx="3377186" cy="2059253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A0377FF-B1F7-BF43-B9BF-549F20E8E0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1060" y="4471715"/>
                <a:ext cx="1940350" cy="0"/>
              </a:xfrm>
              <a:prstGeom prst="line">
                <a:avLst/>
              </a:prstGeom>
              <a:ln w="28575"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2C0524B-39DC-6A45-9C41-D3B6CE50269F}"/>
                  </a:ext>
                </a:extLst>
              </p:cNvPr>
              <p:cNvSpPr/>
              <p:nvPr/>
            </p:nvSpPr>
            <p:spPr>
              <a:xfrm>
                <a:off x="6630967" y="4459467"/>
                <a:ext cx="1457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3C4043"/>
                    </a:solidFill>
                    <a:latin typeface="Segoe Print" panose="02000800000000000000" pitchFamily="2" charset="0"/>
                    <a:sym typeface="Roboto"/>
                  </a:rPr>
                  <a:t>packing bins</a:t>
                </a:r>
                <a:endParaRPr lang="en-US" sz="1600" dirty="0">
                  <a:latin typeface="Segoe Print" panose="02000800000000000000" pitchFamily="2" charset="0"/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B809DD48-E63A-2345-98D7-B58D5C5F3399}"/>
                  </a:ext>
                </a:extLst>
              </p:cNvPr>
              <p:cNvSpPr/>
              <p:nvPr/>
            </p:nvSpPr>
            <p:spPr>
              <a:xfrm>
                <a:off x="7888896" y="2738768"/>
                <a:ext cx="1569350" cy="268660"/>
              </a:xfrm>
              <a:custGeom>
                <a:avLst/>
                <a:gdLst>
                  <a:gd name="connsiteX0" fmla="*/ 0 w 1569350"/>
                  <a:gd name="connsiteY0" fmla="*/ 44778 h 268660"/>
                  <a:gd name="connsiteX1" fmla="*/ 44778 w 1569350"/>
                  <a:gd name="connsiteY1" fmla="*/ 0 h 268660"/>
                  <a:gd name="connsiteX2" fmla="*/ 552841 w 1569350"/>
                  <a:gd name="connsiteY2" fmla="*/ 0 h 268660"/>
                  <a:gd name="connsiteX3" fmla="*/ 1046105 w 1569350"/>
                  <a:gd name="connsiteY3" fmla="*/ 0 h 268660"/>
                  <a:gd name="connsiteX4" fmla="*/ 1524572 w 1569350"/>
                  <a:gd name="connsiteY4" fmla="*/ 0 h 268660"/>
                  <a:gd name="connsiteX5" fmla="*/ 1569350 w 1569350"/>
                  <a:gd name="connsiteY5" fmla="*/ 44778 h 268660"/>
                  <a:gd name="connsiteX6" fmla="*/ 1569350 w 1569350"/>
                  <a:gd name="connsiteY6" fmla="*/ 223882 h 268660"/>
                  <a:gd name="connsiteX7" fmla="*/ 1524572 w 1569350"/>
                  <a:gd name="connsiteY7" fmla="*/ 268660 h 268660"/>
                  <a:gd name="connsiteX8" fmla="*/ 1016509 w 1569350"/>
                  <a:gd name="connsiteY8" fmla="*/ 268660 h 268660"/>
                  <a:gd name="connsiteX9" fmla="*/ 567639 w 1569350"/>
                  <a:gd name="connsiteY9" fmla="*/ 268660 h 268660"/>
                  <a:gd name="connsiteX10" fmla="*/ 44778 w 1569350"/>
                  <a:gd name="connsiteY10" fmla="*/ 268660 h 268660"/>
                  <a:gd name="connsiteX11" fmla="*/ 0 w 1569350"/>
                  <a:gd name="connsiteY11" fmla="*/ 223882 h 268660"/>
                  <a:gd name="connsiteX12" fmla="*/ 0 w 1569350"/>
                  <a:gd name="connsiteY12" fmla="*/ 44778 h 26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9350" h="268660" fill="none" extrusionOk="0">
                    <a:moveTo>
                      <a:pt x="0" y="44778"/>
                    </a:moveTo>
                    <a:cubicBezTo>
                      <a:pt x="-7288" y="21245"/>
                      <a:pt x="17310" y="-1889"/>
                      <a:pt x="44778" y="0"/>
                    </a:cubicBezTo>
                    <a:cubicBezTo>
                      <a:pt x="263069" y="-19690"/>
                      <a:pt x="317222" y="43603"/>
                      <a:pt x="552841" y="0"/>
                    </a:cubicBezTo>
                    <a:cubicBezTo>
                      <a:pt x="788460" y="-43603"/>
                      <a:pt x="809947" y="43416"/>
                      <a:pt x="1046105" y="0"/>
                    </a:cubicBezTo>
                    <a:cubicBezTo>
                      <a:pt x="1282263" y="-43416"/>
                      <a:pt x="1385756" y="26971"/>
                      <a:pt x="1524572" y="0"/>
                    </a:cubicBezTo>
                    <a:cubicBezTo>
                      <a:pt x="1547896" y="58"/>
                      <a:pt x="1571210" y="16695"/>
                      <a:pt x="1569350" y="44778"/>
                    </a:cubicBezTo>
                    <a:cubicBezTo>
                      <a:pt x="1571149" y="102572"/>
                      <a:pt x="1559530" y="151237"/>
                      <a:pt x="1569350" y="223882"/>
                    </a:cubicBezTo>
                    <a:cubicBezTo>
                      <a:pt x="1572301" y="254455"/>
                      <a:pt x="1544660" y="271108"/>
                      <a:pt x="1524572" y="268660"/>
                    </a:cubicBezTo>
                    <a:cubicBezTo>
                      <a:pt x="1288226" y="321083"/>
                      <a:pt x="1251951" y="222797"/>
                      <a:pt x="1016509" y="268660"/>
                    </a:cubicBezTo>
                    <a:cubicBezTo>
                      <a:pt x="781067" y="314523"/>
                      <a:pt x="722719" y="235338"/>
                      <a:pt x="567639" y="268660"/>
                    </a:cubicBezTo>
                    <a:cubicBezTo>
                      <a:pt x="412559" y="301982"/>
                      <a:pt x="294023" y="248573"/>
                      <a:pt x="44778" y="268660"/>
                    </a:cubicBezTo>
                    <a:cubicBezTo>
                      <a:pt x="23576" y="269895"/>
                      <a:pt x="240" y="249421"/>
                      <a:pt x="0" y="223882"/>
                    </a:cubicBezTo>
                    <a:cubicBezTo>
                      <a:pt x="-6457" y="167772"/>
                      <a:pt x="20004" y="94831"/>
                      <a:pt x="0" y="44778"/>
                    </a:cubicBezTo>
                    <a:close/>
                  </a:path>
                  <a:path w="1569350" h="268660" stroke="0" extrusionOk="0">
                    <a:moveTo>
                      <a:pt x="0" y="44778"/>
                    </a:moveTo>
                    <a:cubicBezTo>
                      <a:pt x="-4084" y="17529"/>
                      <a:pt x="18063" y="745"/>
                      <a:pt x="44778" y="0"/>
                    </a:cubicBezTo>
                    <a:cubicBezTo>
                      <a:pt x="194436" y="-49670"/>
                      <a:pt x="395866" y="49592"/>
                      <a:pt x="567639" y="0"/>
                    </a:cubicBezTo>
                    <a:cubicBezTo>
                      <a:pt x="739412" y="-49592"/>
                      <a:pt x="883832" y="31001"/>
                      <a:pt x="1046105" y="0"/>
                    </a:cubicBezTo>
                    <a:cubicBezTo>
                      <a:pt x="1208378" y="-31001"/>
                      <a:pt x="1353110" y="44409"/>
                      <a:pt x="1524572" y="0"/>
                    </a:cubicBezTo>
                    <a:cubicBezTo>
                      <a:pt x="1547395" y="-6143"/>
                      <a:pt x="1570716" y="14993"/>
                      <a:pt x="1569350" y="44778"/>
                    </a:cubicBezTo>
                    <a:cubicBezTo>
                      <a:pt x="1588423" y="101418"/>
                      <a:pt x="1565660" y="187446"/>
                      <a:pt x="1569350" y="223882"/>
                    </a:cubicBezTo>
                    <a:cubicBezTo>
                      <a:pt x="1569043" y="245685"/>
                      <a:pt x="1546865" y="272046"/>
                      <a:pt x="1524572" y="268660"/>
                    </a:cubicBezTo>
                    <a:cubicBezTo>
                      <a:pt x="1357715" y="306255"/>
                      <a:pt x="1230097" y="220053"/>
                      <a:pt x="1060903" y="268660"/>
                    </a:cubicBezTo>
                    <a:cubicBezTo>
                      <a:pt x="891709" y="317267"/>
                      <a:pt x="804787" y="261289"/>
                      <a:pt x="567639" y="268660"/>
                    </a:cubicBezTo>
                    <a:cubicBezTo>
                      <a:pt x="330491" y="276031"/>
                      <a:pt x="220719" y="229072"/>
                      <a:pt x="44778" y="268660"/>
                    </a:cubicBezTo>
                    <a:cubicBezTo>
                      <a:pt x="23953" y="264801"/>
                      <a:pt x="1687" y="247524"/>
                      <a:pt x="0" y="223882"/>
                    </a:cubicBezTo>
                    <a:cubicBezTo>
                      <a:pt x="-403" y="171664"/>
                      <a:pt x="2981" y="81811"/>
                      <a:pt x="0" y="44778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  <a:alpha val="30000"/>
                </a:schemeClr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Print" panose="02000800000000000000" pitchFamily="2" charset="0"/>
                    <a:cs typeface="Arial"/>
                    <a:sym typeface="Roboto"/>
                  </a:rPr>
                  <a:t>bin packing algos</a:t>
                </a:r>
                <a:endParaRPr lang="en-US" sz="1100" dirty="0">
                  <a:solidFill>
                    <a:schemeClr val="bg1"/>
                  </a:solidFill>
                  <a:latin typeface="Segoe Print" panose="02000800000000000000" pitchFamily="2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FA66B922-6BDE-9A49-BFD0-55D0455DBAD1}"/>
                  </a:ext>
                </a:extLst>
              </p:cNvPr>
              <p:cNvSpPr/>
              <p:nvPr/>
            </p:nvSpPr>
            <p:spPr>
              <a:xfrm>
                <a:off x="8262345" y="3202380"/>
                <a:ext cx="1195900" cy="268660"/>
              </a:xfrm>
              <a:custGeom>
                <a:avLst/>
                <a:gdLst>
                  <a:gd name="connsiteX0" fmla="*/ 0 w 1195900"/>
                  <a:gd name="connsiteY0" fmla="*/ 44778 h 268660"/>
                  <a:gd name="connsiteX1" fmla="*/ 44778 w 1195900"/>
                  <a:gd name="connsiteY1" fmla="*/ 0 h 268660"/>
                  <a:gd name="connsiteX2" fmla="*/ 597950 w 1195900"/>
                  <a:gd name="connsiteY2" fmla="*/ 0 h 268660"/>
                  <a:gd name="connsiteX3" fmla="*/ 1151122 w 1195900"/>
                  <a:gd name="connsiteY3" fmla="*/ 0 h 268660"/>
                  <a:gd name="connsiteX4" fmla="*/ 1195900 w 1195900"/>
                  <a:gd name="connsiteY4" fmla="*/ 44778 h 268660"/>
                  <a:gd name="connsiteX5" fmla="*/ 1195900 w 1195900"/>
                  <a:gd name="connsiteY5" fmla="*/ 223882 h 268660"/>
                  <a:gd name="connsiteX6" fmla="*/ 1151122 w 1195900"/>
                  <a:gd name="connsiteY6" fmla="*/ 268660 h 268660"/>
                  <a:gd name="connsiteX7" fmla="*/ 586887 w 1195900"/>
                  <a:gd name="connsiteY7" fmla="*/ 268660 h 268660"/>
                  <a:gd name="connsiteX8" fmla="*/ 44778 w 1195900"/>
                  <a:gd name="connsiteY8" fmla="*/ 268660 h 268660"/>
                  <a:gd name="connsiteX9" fmla="*/ 0 w 1195900"/>
                  <a:gd name="connsiteY9" fmla="*/ 223882 h 268660"/>
                  <a:gd name="connsiteX10" fmla="*/ 0 w 1195900"/>
                  <a:gd name="connsiteY10" fmla="*/ 44778 h 26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95900" h="268660" fill="none" extrusionOk="0">
                    <a:moveTo>
                      <a:pt x="0" y="44778"/>
                    </a:moveTo>
                    <a:cubicBezTo>
                      <a:pt x="680" y="20880"/>
                      <a:pt x="21884" y="-1608"/>
                      <a:pt x="44778" y="0"/>
                    </a:cubicBezTo>
                    <a:cubicBezTo>
                      <a:pt x="267102" y="-4041"/>
                      <a:pt x="443332" y="12976"/>
                      <a:pt x="597950" y="0"/>
                    </a:cubicBezTo>
                    <a:cubicBezTo>
                      <a:pt x="752568" y="-12976"/>
                      <a:pt x="982901" y="37990"/>
                      <a:pt x="1151122" y="0"/>
                    </a:cubicBezTo>
                    <a:cubicBezTo>
                      <a:pt x="1174414" y="-2931"/>
                      <a:pt x="1196309" y="14512"/>
                      <a:pt x="1195900" y="44778"/>
                    </a:cubicBezTo>
                    <a:cubicBezTo>
                      <a:pt x="1198637" y="119061"/>
                      <a:pt x="1194063" y="171360"/>
                      <a:pt x="1195900" y="223882"/>
                    </a:cubicBezTo>
                    <a:cubicBezTo>
                      <a:pt x="1194494" y="248670"/>
                      <a:pt x="1177712" y="265307"/>
                      <a:pt x="1151122" y="268660"/>
                    </a:cubicBezTo>
                    <a:cubicBezTo>
                      <a:pt x="1030928" y="313290"/>
                      <a:pt x="746789" y="267702"/>
                      <a:pt x="586887" y="268660"/>
                    </a:cubicBezTo>
                    <a:cubicBezTo>
                      <a:pt x="426985" y="269618"/>
                      <a:pt x="203322" y="209251"/>
                      <a:pt x="44778" y="268660"/>
                    </a:cubicBezTo>
                    <a:cubicBezTo>
                      <a:pt x="19887" y="264311"/>
                      <a:pt x="3458" y="249333"/>
                      <a:pt x="0" y="223882"/>
                    </a:cubicBezTo>
                    <a:cubicBezTo>
                      <a:pt x="-387" y="144971"/>
                      <a:pt x="8509" y="82604"/>
                      <a:pt x="0" y="44778"/>
                    </a:cubicBezTo>
                    <a:close/>
                  </a:path>
                  <a:path w="1195900" h="268660" stroke="0" extrusionOk="0">
                    <a:moveTo>
                      <a:pt x="0" y="44778"/>
                    </a:moveTo>
                    <a:cubicBezTo>
                      <a:pt x="-4084" y="17529"/>
                      <a:pt x="18063" y="745"/>
                      <a:pt x="44778" y="0"/>
                    </a:cubicBezTo>
                    <a:cubicBezTo>
                      <a:pt x="293257" y="-54069"/>
                      <a:pt x="487861" y="61704"/>
                      <a:pt x="620077" y="0"/>
                    </a:cubicBezTo>
                    <a:cubicBezTo>
                      <a:pt x="752293" y="-61704"/>
                      <a:pt x="1013340" y="29775"/>
                      <a:pt x="1151122" y="0"/>
                    </a:cubicBezTo>
                    <a:cubicBezTo>
                      <a:pt x="1169895" y="-3259"/>
                      <a:pt x="1201869" y="22900"/>
                      <a:pt x="1195900" y="44778"/>
                    </a:cubicBezTo>
                    <a:cubicBezTo>
                      <a:pt x="1207879" y="134328"/>
                      <a:pt x="1180533" y="144336"/>
                      <a:pt x="1195900" y="223882"/>
                    </a:cubicBezTo>
                    <a:cubicBezTo>
                      <a:pt x="1199616" y="242565"/>
                      <a:pt x="1175351" y="269100"/>
                      <a:pt x="1151122" y="268660"/>
                    </a:cubicBezTo>
                    <a:cubicBezTo>
                      <a:pt x="924137" y="321019"/>
                      <a:pt x="847172" y="211224"/>
                      <a:pt x="597950" y="268660"/>
                    </a:cubicBezTo>
                    <a:cubicBezTo>
                      <a:pt x="348728" y="326096"/>
                      <a:pt x="230124" y="206238"/>
                      <a:pt x="44778" y="268660"/>
                    </a:cubicBezTo>
                    <a:cubicBezTo>
                      <a:pt x="13652" y="268294"/>
                      <a:pt x="1050" y="245732"/>
                      <a:pt x="0" y="223882"/>
                    </a:cubicBezTo>
                    <a:cubicBezTo>
                      <a:pt x="-13675" y="135112"/>
                      <a:pt x="5246" y="104693"/>
                      <a:pt x="0" y="44778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  <a:alpha val="30000"/>
                </a:schemeClr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Print" panose="02000800000000000000" pitchFamily="2" charset="0"/>
                    <a:cs typeface="Arial"/>
                    <a:sym typeface="Roboto"/>
                  </a:rPr>
                  <a:t>Well-studied</a:t>
                </a:r>
                <a:endParaRPr lang="en-US" sz="1100" dirty="0">
                  <a:solidFill>
                    <a:schemeClr val="bg1"/>
                  </a:solidFill>
                  <a:latin typeface="Segoe Print" panose="02000800000000000000" pitchFamily="2" charset="0"/>
                </a:endParaRP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0D61C2B1-2A76-6546-90D3-302D82ECB841}"/>
                  </a:ext>
                </a:extLst>
              </p:cNvPr>
              <p:cNvSpPr/>
              <p:nvPr/>
            </p:nvSpPr>
            <p:spPr>
              <a:xfrm>
                <a:off x="8544217" y="4028381"/>
                <a:ext cx="914028" cy="268660"/>
              </a:xfrm>
              <a:custGeom>
                <a:avLst/>
                <a:gdLst>
                  <a:gd name="connsiteX0" fmla="*/ 0 w 914028"/>
                  <a:gd name="connsiteY0" fmla="*/ 44778 h 268660"/>
                  <a:gd name="connsiteX1" fmla="*/ 44778 w 914028"/>
                  <a:gd name="connsiteY1" fmla="*/ 0 h 268660"/>
                  <a:gd name="connsiteX2" fmla="*/ 457014 w 914028"/>
                  <a:gd name="connsiteY2" fmla="*/ 0 h 268660"/>
                  <a:gd name="connsiteX3" fmla="*/ 869250 w 914028"/>
                  <a:gd name="connsiteY3" fmla="*/ 0 h 268660"/>
                  <a:gd name="connsiteX4" fmla="*/ 914028 w 914028"/>
                  <a:gd name="connsiteY4" fmla="*/ 44778 h 268660"/>
                  <a:gd name="connsiteX5" fmla="*/ 914028 w 914028"/>
                  <a:gd name="connsiteY5" fmla="*/ 223882 h 268660"/>
                  <a:gd name="connsiteX6" fmla="*/ 869250 w 914028"/>
                  <a:gd name="connsiteY6" fmla="*/ 268660 h 268660"/>
                  <a:gd name="connsiteX7" fmla="*/ 448769 w 914028"/>
                  <a:gd name="connsiteY7" fmla="*/ 268660 h 268660"/>
                  <a:gd name="connsiteX8" fmla="*/ 44778 w 914028"/>
                  <a:gd name="connsiteY8" fmla="*/ 268660 h 268660"/>
                  <a:gd name="connsiteX9" fmla="*/ 0 w 914028"/>
                  <a:gd name="connsiteY9" fmla="*/ 223882 h 268660"/>
                  <a:gd name="connsiteX10" fmla="*/ 0 w 914028"/>
                  <a:gd name="connsiteY10" fmla="*/ 44778 h 26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4028" h="268660" fill="none" extrusionOk="0">
                    <a:moveTo>
                      <a:pt x="0" y="44778"/>
                    </a:moveTo>
                    <a:cubicBezTo>
                      <a:pt x="680" y="20880"/>
                      <a:pt x="21884" y="-1608"/>
                      <a:pt x="44778" y="0"/>
                    </a:cubicBezTo>
                    <a:cubicBezTo>
                      <a:pt x="137948" y="-13416"/>
                      <a:pt x="357371" y="20609"/>
                      <a:pt x="457014" y="0"/>
                    </a:cubicBezTo>
                    <a:cubicBezTo>
                      <a:pt x="556657" y="-20609"/>
                      <a:pt x="703508" y="18223"/>
                      <a:pt x="869250" y="0"/>
                    </a:cubicBezTo>
                    <a:cubicBezTo>
                      <a:pt x="892542" y="-2931"/>
                      <a:pt x="914437" y="14512"/>
                      <a:pt x="914028" y="44778"/>
                    </a:cubicBezTo>
                    <a:cubicBezTo>
                      <a:pt x="916765" y="119061"/>
                      <a:pt x="912191" y="171360"/>
                      <a:pt x="914028" y="223882"/>
                    </a:cubicBezTo>
                    <a:cubicBezTo>
                      <a:pt x="912622" y="248670"/>
                      <a:pt x="895840" y="265307"/>
                      <a:pt x="869250" y="268660"/>
                    </a:cubicBezTo>
                    <a:cubicBezTo>
                      <a:pt x="662688" y="288317"/>
                      <a:pt x="593413" y="251021"/>
                      <a:pt x="448769" y="268660"/>
                    </a:cubicBezTo>
                    <a:cubicBezTo>
                      <a:pt x="304125" y="286299"/>
                      <a:pt x="225075" y="239334"/>
                      <a:pt x="44778" y="268660"/>
                    </a:cubicBezTo>
                    <a:cubicBezTo>
                      <a:pt x="19887" y="264311"/>
                      <a:pt x="3458" y="249333"/>
                      <a:pt x="0" y="223882"/>
                    </a:cubicBezTo>
                    <a:cubicBezTo>
                      <a:pt x="-387" y="144971"/>
                      <a:pt x="8509" y="82604"/>
                      <a:pt x="0" y="44778"/>
                    </a:cubicBezTo>
                    <a:close/>
                  </a:path>
                  <a:path w="914028" h="268660" stroke="0" extrusionOk="0">
                    <a:moveTo>
                      <a:pt x="0" y="44778"/>
                    </a:moveTo>
                    <a:cubicBezTo>
                      <a:pt x="-4084" y="17529"/>
                      <a:pt x="18063" y="745"/>
                      <a:pt x="44778" y="0"/>
                    </a:cubicBezTo>
                    <a:cubicBezTo>
                      <a:pt x="248399" y="-14456"/>
                      <a:pt x="317801" y="275"/>
                      <a:pt x="473503" y="0"/>
                    </a:cubicBezTo>
                    <a:cubicBezTo>
                      <a:pt x="629206" y="-275"/>
                      <a:pt x="687563" y="25899"/>
                      <a:pt x="869250" y="0"/>
                    </a:cubicBezTo>
                    <a:cubicBezTo>
                      <a:pt x="888023" y="-3259"/>
                      <a:pt x="919997" y="22900"/>
                      <a:pt x="914028" y="44778"/>
                    </a:cubicBezTo>
                    <a:cubicBezTo>
                      <a:pt x="926007" y="134328"/>
                      <a:pt x="898661" y="144336"/>
                      <a:pt x="914028" y="223882"/>
                    </a:cubicBezTo>
                    <a:cubicBezTo>
                      <a:pt x="917744" y="242565"/>
                      <a:pt x="893479" y="269100"/>
                      <a:pt x="869250" y="268660"/>
                    </a:cubicBezTo>
                    <a:cubicBezTo>
                      <a:pt x="743288" y="283617"/>
                      <a:pt x="628092" y="256045"/>
                      <a:pt x="457014" y="268660"/>
                    </a:cubicBezTo>
                    <a:cubicBezTo>
                      <a:pt x="285936" y="281275"/>
                      <a:pt x="217839" y="251232"/>
                      <a:pt x="44778" y="268660"/>
                    </a:cubicBezTo>
                    <a:cubicBezTo>
                      <a:pt x="13652" y="268294"/>
                      <a:pt x="1050" y="245732"/>
                      <a:pt x="0" y="223882"/>
                    </a:cubicBezTo>
                    <a:cubicBezTo>
                      <a:pt x="-13675" y="135112"/>
                      <a:pt x="5246" y="104693"/>
                      <a:pt x="0" y="44778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  <a:alpha val="30000"/>
                </a:schemeClr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Print" panose="02000800000000000000" pitchFamily="2" charset="0"/>
                    <a:cs typeface="Arial"/>
                    <a:sym typeface="Roboto"/>
                  </a:rPr>
                  <a:t>NP-hard</a:t>
                </a:r>
                <a:endParaRPr lang="en-US" sz="1100" dirty="0">
                  <a:solidFill>
                    <a:schemeClr val="bg1"/>
                  </a:solidFill>
                  <a:latin typeface="Segoe Print" panose="02000800000000000000" pitchFamily="2" charset="0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70748D0-BF01-1641-A155-4433CC6AE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8842" y="3535394"/>
                <a:ext cx="0" cy="455238"/>
              </a:xfrm>
              <a:prstGeom prst="line">
                <a:avLst/>
              </a:prstGeom>
              <a:ln w="28575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8544ED8-2129-6D42-9D00-765072B54BB4}"/>
                </a:ext>
              </a:extLst>
            </p:cNvPr>
            <p:cNvCxnSpPr>
              <a:cxnSpLocks/>
              <a:stCxn id="54" idx="0"/>
              <a:endCxn id="57" idx="1"/>
            </p:cNvCxnSpPr>
            <p:nvPr/>
          </p:nvCxnSpPr>
          <p:spPr>
            <a:xfrm flipV="1">
              <a:off x="7359692" y="4162711"/>
              <a:ext cx="1184525" cy="296756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B8E454-206C-EA4D-90AE-AA7DACC677D1}"/>
                </a:ext>
              </a:extLst>
            </p:cNvPr>
            <p:cNvCxnSpPr>
              <a:cxnSpLocks/>
              <a:stCxn id="54" idx="0"/>
              <a:endCxn id="56" idx="1"/>
            </p:cNvCxnSpPr>
            <p:nvPr/>
          </p:nvCxnSpPr>
          <p:spPr>
            <a:xfrm flipV="1">
              <a:off x="7359692" y="3336710"/>
              <a:ext cx="902653" cy="1122757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08F41D6-2712-DD47-8DE0-A60D1A9B9FF0}"/>
                </a:ext>
              </a:extLst>
            </p:cNvPr>
            <p:cNvCxnSpPr>
              <a:cxnSpLocks/>
              <a:stCxn id="54" idx="0"/>
              <a:endCxn id="55" idx="1"/>
            </p:cNvCxnSpPr>
            <p:nvPr/>
          </p:nvCxnSpPr>
          <p:spPr>
            <a:xfrm flipV="1">
              <a:off x="7359692" y="2873098"/>
              <a:ext cx="529204" cy="1586369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373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17101 -0.00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-0.19149 0.003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3" y="15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32099E-6 L 0.16337 -0.005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9"/>
          <p:cNvSpPr txBox="1">
            <a:spLocks noGrp="1"/>
          </p:cNvSpPr>
          <p:nvPr>
            <p:ph type="title" idx="4294967295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2">
                    <a:lumMod val="10000"/>
                  </a:schemeClr>
                </a:solidFill>
              </a:rPr>
              <a:t>Key contributions</a:t>
            </a:r>
            <a:endParaRPr sz="23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4" name="Google Shape;584;p59"/>
          <p:cNvSpPr txBox="1"/>
          <p:nvPr/>
        </p:nvSpPr>
        <p:spPr>
          <a:xfrm>
            <a:off x="76200" y="1677426"/>
            <a:ext cx="8610600" cy="135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5675" lvl="1" indent="-342900">
              <a:lnSpc>
                <a:spcPct val="115000"/>
              </a:lnSpc>
              <a:spcAft>
                <a:spcPts val="1200"/>
              </a:spcAft>
              <a:buClr>
                <a:srgbClr val="666666"/>
              </a:buClr>
              <a:buSzPts val="1150"/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Formalize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 the overcommitment problem using first-principles. </a:t>
            </a:r>
          </a:p>
          <a:p>
            <a:pPr marL="955675" lvl="1" indent="-342900">
              <a:lnSpc>
                <a:spcPct val="115000"/>
              </a:lnSpc>
              <a:spcAft>
                <a:spcPts val="1200"/>
              </a:spcAft>
              <a:buClr>
                <a:srgbClr val="666666"/>
              </a:buClr>
              <a:buSzPts val="1150"/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Propose a general methodology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of designing and evaluating overcommit policies.</a:t>
            </a:r>
          </a:p>
          <a:p>
            <a:pPr marL="955675" lvl="1" indent="-342900">
              <a:lnSpc>
                <a:spcPct val="115000"/>
              </a:lnSpc>
              <a:spcAft>
                <a:spcPts val="1200"/>
              </a:spcAft>
              <a:buClr>
                <a:srgbClr val="666666"/>
              </a:buClr>
              <a:buSzPts val="1150"/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Provide the tools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(software and dataset) for people to follow the same methodology. </a:t>
            </a:r>
          </a:p>
        </p:txBody>
      </p:sp>
      <p:sp>
        <p:nvSpPr>
          <p:cNvPr id="585" name="Google Shape;585;p59"/>
          <p:cNvSpPr txBox="1">
            <a:spLocks noGrp="1"/>
          </p:cNvSpPr>
          <p:nvPr>
            <p:ph type="sldNum" idx="12"/>
          </p:nvPr>
        </p:nvSpPr>
        <p:spPr>
          <a:xfrm>
            <a:off x="-251066" y="48261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58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9"/>
          <p:cNvSpPr txBox="1">
            <a:spLocks noGrp="1"/>
          </p:cNvSpPr>
          <p:nvPr>
            <p:ph type="title" idx="4294967295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300" dirty="0">
                <a:solidFill>
                  <a:schemeClr val="tx2">
                    <a:lumMod val="10000"/>
                  </a:schemeClr>
                </a:solidFill>
              </a:rPr>
              <a:t>Overcommitment as a peak-prediction problem</a:t>
            </a:r>
            <a:endParaRPr sz="23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5" name="Google Shape;585;p59"/>
          <p:cNvSpPr txBox="1">
            <a:spLocks noGrp="1"/>
          </p:cNvSpPr>
          <p:nvPr>
            <p:ph type="sldNum" idx="12"/>
          </p:nvPr>
        </p:nvSpPr>
        <p:spPr>
          <a:xfrm>
            <a:off x="-251066" y="48261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" name="Google Shape;584;p59">
            <a:extLst>
              <a:ext uri="{FF2B5EF4-FFF2-40B4-BE49-F238E27FC236}">
                <a16:creationId xmlns:a16="http://schemas.microsoft.com/office/drawing/2014/main" id="{8EE6C713-6ACB-834C-BCDF-9684A6642657}"/>
              </a:ext>
            </a:extLst>
          </p:cNvPr>
          <p:cNvSpPr txBox="1"/>
          <p:nvPr/>
        </p:nvSpPr>
        <p:spPr>
          <a:xfrm>
            <a:off x="136498" y="910707"/>
            <a:ext cx="7046899" cy="295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Finding available capacity of “bins” is a systems problem (</a:t>
            </a:r>
            <a:r>
              <a:rPr lang="en-US" sz="1600" b="1" i="1" dirty="0">
                <a:solidFill>
                  <a:schemeClr val="tx1"/>
                </a:solidFill>
                <a:latin typeface="Google Sans"/>
                <a:sym typeface="Roboto"/>
              </a:rPr>
              <a:t>generally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)</a:t>
            </a:r>
          </a:p>
          <a:p>
            <a:pPr marL="804863" lvl="1" indent="-192088">
              <a:lnSpc>
                <a:spcPct val="115000"/>
              </a:lnSpc>
              <a:spcAft>
                <a:spcPts val="1800"/>
              </a:spcAft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e.g., in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Borg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, scheduler polls the machines for free capacity.</a:t>
            </a:r>
          </a:p>
          <a:p>
            <a:pPr marL="457200" lvl="0" indent="-323850">
              <a:lnSpc>
                <a:spcPts val="3200"/>
              </a:lnSpc>
              <a:spcBef>
                <a:spcPts val="1000"/>
              </a:spcBef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Let’s assume there is </a:t>
            </a:r>
          </a:p>
          <a:p>
            <a:pPr marL="804863" lvl="1" indent="-192088">
              <a:lnSpc>
                <a:spcPts val="32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a single machine with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one task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running</a:t>
            </a:r>
          </a:p>
          <a:p>
            <a:pPr marL="804863" lvl="1" indent="-192088">
              <a:lnSpc>
                <a:spcPts val="32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resource allocation is 100%</a:t>
            </a:r>
          </a:p>
          <a:p>
            <a:pPr marL="804863" lvl="1" indent="-192088">
              <a:lnSpc>
                <a:spcPts val="3200"/>
              </a:lnSpc>
              <a:spcAft>
                <a:spcPts val="3000"/>
              </a:spcAft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scheduler asks for </a:t>
            </a:r>
            <a:r>
              <a:rPr lang="en-US" sz="1600" b="1" dirty="0">
                <a:solidFill>
                  <a:schemeClr val="tx1"/>
                </a:solidFill>
                <a:latin typeface="Google Sans"/>
                <a:sym typeface="Roboto"/>
              </a:rPr>
              <a:t>free capacity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E98E12-0E41-C74B-8DD3-CC3A629A6B6C}"/>
              </a:ext>
            </a:extLst>
          </p:cNvPr>
          <p:cNvGrpSpPr/>
          <p:nvPr/>
        </p:nvGrpSpPr>
        <p:grpSpPr>
          <a:xfrm>
            <a:off x="4572000" y="2114550"/>
            <a:ext cx="4575643" cy="1568337"/>
            <a:chOff x="4572000" y="2114550"/>
            <a:chExt cx="4575643" cy="156833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EFB4252-EEA0-DF4A-B7CD-318837150F58}"/>
                </a:ext>
              </a:extLst>
            </p:cNvPr>
            <p:cNvGrpSpPr/>
            <p:nvPr/>
          </p:nvGrpSpPr>
          <p:grpSpPr>
            <a:xfrm>
              <a:off x="4572000" y="2114550"/>
              <a:ext cx="4575643" cy="1568337"/>
              <a:chOff x="4572000" y="2114550"/>
              <a:chExt cx="4575643" cy="156833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20EF817-4B01-5642-B61C-8F5C0F556DDF}"/>
                  </a:ext>
                </a:extLst>
              </p:cNvPr>
              <p:cNvGrpSpPr/>
              <p:nvPr/>
            </p:nvGrpSpPr>
            <p:grpSpPr>
              <a:xfrm>
                <a:off x="8260862" y="2125493"/>
                <a:ext cx="886781" cy="1291874"/>
                <a:chOff x="4433409" y="3123972"/>
                <a:chExt cx="886781" cy="1291874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C92F20CC-8B82-A748-AED1-4CE0133D918A}"/>
                    </a:ext>
                  </a:extLst>
                </p:cNvPr>
                <p:cNvCxnSpPr/>
                <p:nvPr/>
              </p:nvCxnSpPr>
              <p:spPr>
                <a:xfrm>
                  <a:off x="4876800" y="3123972"/>
                  <a:ext cx="0" cy="1291874"/>
                </a:xfrm>
                <a:prstGeom prst="straightConnector1">
                  <a:avLst/>
                </a:prstGeom>
                <a:ln w="22225">
                  <a:solidFill>
                    <a:srgbClr val="0F9D58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D581AB-9430-A14E-A48C-7FF0CDD978DC}"/>
                    </a:ext>
                  </a:extLst>
                </p:cNvPr>
                <p:cNvSpPr txBox="1"/>
                <p:nvPr/>
              </p:nvSpPr>
              <p:spPr>
                <a:xfrm>
                  <a:off x="4433409" y="3539076"/>
                  <a:ext cx="886781" cy="461665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  <a:latin typeface="Google Sans"/>
                      <a:sym typeface="Roboto"/>
                    </a:rPr>
                    <a:t>machine’s</a:t>
                  </a:r>
                  <a:b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  <a:latin typeface="Google Sans"/>
                      <a:sym typeface="Roboto"/>
                    </a:rPr>
                  </a:br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  <a:latin typeface="Google Sans"/>
                      <a:sym typeface="Roboto"/>
                    </a:rPr>
                    <a:t>capacity</a:t>
                  </a:r>
                  <a:endParaRPr lang="en-US" sz="1200" dirty="0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21CBD16-2A65-5944-AD0A-DCCC67FF2DB3}"/>
                  </a:ext>
                </a:extLst>
              </p:cNvPr>
              <p:cNvGrpSpPr/>
              <p:nvPr/>
            </p:nvGrpSpPr>
            <p:grpSpPr>
              <a:xfrm>
                <a:off x="4572000" y="2114550"/>
                <a:ext cx="3951723" cy="1568337"/>
                <a:chOff x="4572000" y="2114550"/>
                <a:chExt cx="3951723" cy="1568337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3BA7D8C-7608-9545-9D8F-71160E30E9B6}"/>
                    </a:ext>
                  </a:extLst>
                </p:cNvPr>
                <p:cNvSpPr txBox="1"/>
                <p:nvPr/>
              </p:nvSpPr>
              <p:spPr>
                <a:xfrm>
                  <a:off x="4572000" y="3375110"/>
                  <a:ext cx="3951723" cy="30777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</a:schemeClr>
                      </a:solidFill>
                      <a:latin typeface="Google Sans"/>
                      <a:sym typeface="Roboto"/>
                    </a:rPr>
                    <a:t>t =-∞                       t = </a:t>
                  </a:r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  <a:latin typeface="Google Sans"/>
                      <a:sym typeface="Roboto"/>
                    </a:rPr>
                    <a:t>now</a:t>
                  </a:r>
                  <a:r>
                    <a:rPr lang="en-US" b="1" dirty="0">
                      <a:solidFill>
                        <a:schemeClr val="tx1">
                          <a:lumMod val="50000"/>
                        </a:schemeClr>
                      </a:solidFill>
                      <a:latin typeface="Google Sans"/>
                      <a:sym typeface="Roboto"/>
                    </a:rPr>
                    <a:t>                                  </a:t>
                  </a:r>
                  <a:r>
                    <a:rPr lang="en-US" dirty="0">
                      <a:solidFill>
                        <a:schemeClr val="tx1">
                          <a:lumMod val="50000"/>
                        </a:schemeClr>
                      </a:solidFill>
                      <a:latin typeface="Google Sans"/>
                      <a:sym typeface="Roboto"/>
                    </a:rPr>
                    <a:t>t = ∞</a:t>
                  </a:r>
                  <a:endParaRPr lang="en-US" b="1" dirty="0">
                    <a:solidFill>
                      <a:schemeClr val="tx1">
                        <a:lumMod val="50000"/>
                      </a:schemeClr>
                    </a:solidFill>
                    <a:latin typeface="Google Sans"/>
                    <a:sym typeface="Roboto"/>
                  </a:endParaRPr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778A397-8F36-3A48-996D-6350AFA3AAB8}"/>
                    </a:ext>
                  </a:extLst>
                </p:cNvPr>
                <p:cNvGrpSpPr/>
                <p:nvPr/>
              </p:nvGrpSpPr>
              <p:grpSpPr>
                <a:xfrm>
                  <a:off x="4866124" y="2114550"/>
                  <a:ext cx="3285606" cy="1313757"/>
                  <a:chOff x="4943994" y="3240888"/>
                  <a:chExt cx="3285606" cy="1313757"/>
                </a:xfrm>
              </p:grpSpPr>
              <p:sp>
                <p:nvSpPr>
                  <p:cNvPr id="3" name="Freeform 2">
                    <a:extLst>
                      <a:ext uri="{FF2B5EF4-FFF2-40B4-BE49-F238E27FC236}">
                        <a16:creationId xmlns:a16="http://schemas.microsoft.com/office/drawing/2014/main" id="{8D0A9C53-7215-0246-BFDF-57436CB83B1B}"/>
                      </a:ext>
                    </a:extLst>
                  </p:cNvPr>
                  <p:cNvSpPr/>
                  <p:nvPr/>
                </p:nvSpPr>
                <p:spPr>
                  <a:xfrm>
                    <a:off x="4953000" y="3553053"/>
                    <a:ext cx="3258589" cy="735376"/>
                  </a:xfrm>
                  <a:custGeom>
                    <a:avLst/>
                    <a:gdLst>
                      <a:gd name="connsiteX0" fmla="*/ 0 w 3258589"/>
                      <a:gd name="connsiteY0" fmla="*/ 524554 h 735376"/>
                      <a:gd name="connsiteX1" fmla="*/ 307571 w 3258589"/>
                      <a:gd name="connsiteY1" fmla="*/ 225296 h 735376"/>
                      <a:gd name="connsiteX2" fmla="*/ 847899 w 3258589"/>
                      <a:gd name="connsiteY2" fmla="*/ 640933 h 735376"/>
                      <a:gd name="connsiteX3" fmla="*/ 1446415 w 3258589"/>
                      <a:gd name="connsiteY3" fmla="*/ 366613 h 735376"/>
                      <a:gd name="connsiteX4" fmla="*/ 1928553 w 3258589"/>
                      <a:gd name="connsiteY4" fmla="*/ 566118 h 735376"/>
                      <a:gd name="connsiteX5" fmla="*/ 2394066 w 3258589"/>
                      <a:gd name="connsiteY5" fmla="*/ 853 h 735376"/>
                      <a:gd name="connsiteX6" fmla="*/ 2951019 w 3258589"/>
                      <a:gd name="connsiteY6" fmla="*/ 715747 h 735376"/>
                      <a:gd name="connsiteX7" fmla="*/ 3258589 w 3258589"/>
                      <a:gd name="connsiteY7" fmla="*/ 549493 h 735376"/>
                      <a:gd name="connsiteX8" fmla="*/ 3258589 w 3258589"/>
                      <a:gd name="connsiteY8" fmla="*/ 549493 h 735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58589" h="735376" extrusionOk="0">
                        <a:moveTo>
                          <a:pt x="0" y="524554"/>
                        </a:moveTo>
                        <a:cubicBezTo>
                          <a:pt x="73483" y="359277"/>
                          <a:pt x="141105" y="215338"/>
                          <a:pt x="307571" y="225296"/>
                        </a:cubicBezTo>
                        <a:cubicBezTo>
                          <a:pt x="497509" y="254928"/>
                          <a:pt x="624313" y="618454"/>
                          <a:pt x="847899" y="640933"/>
                        </a:cubicBezTo>
                        <a:cubicBezTo>
                          <a:pt x="1022573" y="679264"/>
                          <a:pt x="1263119" y="396698"/>
                          <a:pt x="1446415" y="366613"/>
                        </a:cubicBezTo>
                        <a:cubicBezTo>
                          <a:pt x="1605316" y="342541"/>
                          <a:pt x="1796389" y="639395"/>
                          <a:pt x="1928553" y="566118"/>
                        </a:cubicBezTo>
                        <a:cubicBezTo>
                          <a:pt x="2095180" y="506188"/>
                          <a:pt x="2229323" y="-35749"/>
                          <a:pt x="2394066" y="853"/>
                        </a:cubicBezTo>
                        <a:cubicBezTo>
                          <a:pt x="2551542" y="23810"/>
                          <a:pt x="2799549" y="631258"/>
                          <a:pt x="2951019" y="715747"/>
                        </a:cubicBezTo>
                        <a:cubicBezTo>
                          <a:pt x="3095106" y="807186"/>
                          <a:pt x="3258589" y="549493"/>
                          <a:pt x="3258589" y="549493"/>
                        </a:cubicBezTo>
                        <a:lnTo>
                          <a:pt x="3258589" y="549493"/>
                        </a:lnTo>
                      </a:path>
                    </a:pathLst>
                  </a:cu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3258589"/>
                              <a:gd name="connsiteY0" fmla="*/ 524554 h 735376"/>
                              <a:gd name="connsiteX1" fmla="*/ 307571 w 3258589"/>
                              <a:gd name="connsiteY1" fmla="*/ 225296 h 735376"/>
                              <a:gd name="connsiteX2" fmla="*/ 847899 w 3258589"/>
                              <a:gd name="connsiteY2" fmla="*/ 640933 h 735376"/>
                              <a:gd name="connsiteX3" fmla="*/ 1446415 w 3258589"/>
                              <a:gd name="connsiteY3" fmla="*/ 366613 h 735376"/>
                              <a:gd name="connsiteX4" fmla="*/ 1928553 w 3258589"/>
                              <a:gd name="connsiteY4" fmla="*/ 566118 h 735376"/>
                              <a:gd name="connsiteX5" fmla="*/ 2394066 w 3258589"/>
                              <a:gd name="connsiteY5" fmla="*/ 853 h 735376"/>
                              <a:gd name="connsiteX6" fmla="*/ 2951019 w 3258589"/>
                              <a:gd name="connsiteY6" fmla="*/ 715747 h 735376"/>
                              <a:gd name="connsiteX7" fmla="*/ 3258589 w 3258589"/>
                              <a:gd name="connsiteY7" fmla="*/ 549493 h 735376"/>
                              <a:gd name="connsiteX8" fmla="*/ 3258589 w 3258589"/>
                              <a:gd name="connsiteY8" fmla="*/ 549493 h 73537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3258589" h="735376">
                                <a:moveTo>
                                  <a:pt x="0" y="524554"/>
                                </a:moveTo>
                                <a:cubicBezTo>
                                  <a:pt x="83127" y="365226"/>
                                  <a:pt x="166255" y="205899"/>
                                  <a:pt x="307571" y="225296"/>
                                </a:cubicBezTo>
                                <a:cubicBezTo>
                                  <a:pt x="448888" y="244692"/>
                                  <a:pt x="658092" y="617380"/>
                                  <a:pt x="847899" y="640933"/>
                                </a:cubicBezTo>
                                <a:cubicBezTo>
                                  <a:pt x="1037706" y="664486"/>
                                  <a:pt x="1266306" y="379082"/>
                                  <a:pt x="1446415" y="366613"/>
                                </a:cubicBezTo>
                                <a:cubicBezTo>
                                  <a:pt x="1626524" y="354144"/>
                                  <a:pt x="1770611" y="627078"/>
                                  <a:pt x="1928553" y="566118"/>
                                </a:cubicBezTo>
                                <a:cubicBezTo>
                                  <a:pt x="2086495" y="505158"/>
                                  <a:pt x="2223655" y="-24085"/>
                                  <a:pt x="2394066" y="853"/>
                                </a:cubicBezTo>
                                <a:cubicBezTo>
                                  <a:pt x="2564477" y="25791"/>
                                  <a:pt x="2806932" y="624307"/>
                                  <a:pt x="2951019" y="715747"/>
                                </a:cubicBezTo>
                                <a:cubicBezTo>
                                  <a:pt x="3095106" y="807187"/>
                                  <a:pt x="3258589" y="549493"/>
                                  <a:pt x="3258589" y="549493"/>
                                </a:cubicBezTo>
                                <a:lnTo>
                                  <a:pt x="3258589" y="549493"/>
                                </a:lnTo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70D5AB86-729D-E24C-B877-40A85A90726E}"/>
                      </a:ext>
                    </a:extLst>
                  </p:cNvPr>
                  <p:cNvCxnSpPr/>
                  <p:nvPr/>
                </p:nvCxnSpPr>
                <p:spPr>
                  <a:xfrm>
                    <a:off x="4953000" y="3240888"/>
                    <a:ext cx="3276600" cy="0"/>
                  </a:xfrm>
                  <a:prstGeom prst="line">
                    <a:avLst/>
                  </a:prstGeom>
                  <a:ln w="25400">
                    <a:solidFill>
                      <a:srgbClr val="DB443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D2F0CA25-C54D-704B-B5DC-9FBF9CEB3FB1}"/>
                      </a:ext>
                    </a:extLst>
                  </p:cNvPr>
                  <p:cNvCxnSpPr/>
                  <p:nvPr/>
                </p:nvCxnSpPr>
                <p:spPr>
                  <a:xfrm>
                    <a:off x="4943994" y="4554645"/>
                    <a:ext cx="3276600" cy="0"/>
                  </a:xfrm>
                  <a:prstGeom prst="line">
                    <a:avLst/>
                  </a:prstGeom>
                  <a:ln w="25400">
                    <a:solidFill>
                      <a:srgbClr val="F4B40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E08707-4D4A-BE4C-9A7A-66BFBA2E89D9}"/>
                </a:ext>
              </a:extLst>
            </p:cNvPr>
            <p:cNvSpPr/>
            <p:nvPr/>
          </p:nvSpPr>
          <p:spPr>
            <a:xfrm>
              <a:off x="6161524" y="3391695"/>
              <a:ext cx="76200" cy="73223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944DDBB-85EA-3542-9C62-1CFBA25E01A5}"/>
              </a:ext>
            </a:extLst>
          </p:cNvPr>
          <p:cNvGrpSpPr/>
          <p:nvPr/>
        </p:nvGrpSpPr>
        <p:grpSpPr>
          <a:xfrm>
            <a:off x="5980653" y="2114550"/>
            <a:ext cx="437941" cy="736877"/>
            <a:chOff x="4657829" y="3123972"/>
            <a:chExt cx="437941" cy="129187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26024E-1BE9-1A42-8720-9598191FECA0}"/>
                </a:ext>
              </a:extLst>
            </p:cNvPr>
            <p:cNvCxnSpPr/>
            <p:nvPr/>
          </p:nvCxnSpPr>
          <p:spPr>
            <a:xfrm>
              <a:off x="4876800" y="3123972"/>
              <a:ext cx="0" cy="1291874"/>
            </a:xfrm>
            <a:prstGeom prst="straightConnector1">
              <a:avLst/>
            </a:prstGeom>
            <a:ln w="22225">
              <a:solidFill>
                <a:srgbClr val="0F9D58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011F98-75FF-AA41-8ABB-D557DC307804}"/>
                </a:ext>
              </a:extLst>
            </p:cNvPr>
            <p:cNvSpPr txBox="1"/>
            <p:nvPr/>
          </p:nvSpPr>
          <p:spPr>
            <a:xfrm>
              <a:off x="4657829" y="3383328"/>
              <a:ext cx="437941" cy="80937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oogle Sans"/>
                  <a:sym typeface="Roboto"/>
                </a:rPr>
                <a:t>free</a:t>
              </a:r>
            </a:p>
            <a:p>
              <a:pPr algn="ctr"/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oogle Sans"/>
                  <a:sym typeface="Roboto"/>
                </a:rPr>
                <a:t>(x)</a:t>
              </a:r>
              <a:endParaRPr lang="en-US" sz="1200" dirty="0"/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987240F-8EB6-C14A-866B-A7A4FA5143F8}"/>
              </a:ext>
            </a:extLst>
          </p:cNvPr>
          <p:cNvSpPr/>
          <p:nvPr/>
        </p:nvSpPr>
        <p:spPr>
          <a:xfrm>
            <a:off x="2371069" y="3943350"/>
            <a:ext cx="4401861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3350" lvl="0" algn="ctr">
              <a:lnSpc>
                <a:spcPct val="115000"/>
              </a:lnSpc>
              <a:buClr>
                <a:srgbClr val="666666"/>
              </a:buClr>
              <a:buSzPts val="1500"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/>
                <a:sym typeface="Roboto"/>
              </a:rPr>
              <a:t>Peak Oracle: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/>
                <a:sym typeface="Roboto"/>
              </a:rPr>
              <a:t> provides future peak usage</a:t>
            </a:r>
          </a:p>
          <a:p>
            <a:pPr marL="133350" lvl="0" algn="ctr">
              <a:lnSpc>
                <a:spcPct val="115000"/>
              </a:lnSpc>
              <a:buClr>
                <a:srgbClr val="666666"/>
              </a:buClr>
              <a:buSzPts val="1500"/>
            </a:pPr>
            <a:r>
              <a:rPr lang="en-US" sz="1600" b="1" dirty="0">
                <a:solidFill>
                  <a:srgbClr val="DB4437"/>
                </a:solidFill>
                <a:latin typeface="Google Sans"/>
                <a:sym typeface="Roboto"/>
              </a:rPr>
              <a:t>future knowledge;</a:t>
            </a:r>
            <a:r>
              <a:rPr lang="en-US" sz="1600" dirty="0">
                <a:solidFill>
                  <a:srgbClr val="DB4437"/>
                </a:solidFill>
                <a:latin typeface="Google Sans"/>
                <a:sym typeface="Roboto"/>
              </a:rPr>
              <a:t> </a:t>
            </a:r>
            <a:r>
              <a:rPr lang="en-US" sz="1600" b="1" dirty="0">
                <a:solidFill>
                  <a:srgbClr val="4285F4"/>
                </a:solidFill>
                <a:latin typeface="Google Sans"/>
                <a:sym typeface="Roboto"/>
              </a:rPr>
              <a:t>most savings; </a:t>
            </a:r>
            <a:r>
              <a:rPr lang="en-US" sz="1600" b="1" dirty="0">
                <a:solidFill>
                  <a:srgbClr val="0F9D58"/>
                </a:solidFill>
                <a:latin typeface="Google Sans"/>
                <a:sym typeface="Roboto"/>
              </a:rPr>
              <a:t>safest.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03D6EC-74D0-1C4F-B836-252B72209E4A}"/>
              </a:ext>
            </a:extLst>
          </p:cNvPr>
          <p:cNvGrpSpPr/>
          <p:nvPr/>
        </p:nvGrpSpPr>
        <p:grpSpPr>
          <a:xfrm>
            <a:off x="7293618" y="2131744"/>
            <a:ext cx="631182" cy="285369"/>
            <a:chOff x="4927054" y="3139253"/>
            <a:chExt cx="631182" cy="50030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0ADAAF9-A107-E543-9472-C1B417B720A0}"/>
                </a:ext>
              </a:extLst>
            </p:cNvPr>
            <p:cNvCxnSpPr>
              <a:cxnSpLocks/>
            </p:cNvCxnSpPr>
            <p:nvPr/>
          </p:nvCxnSpPr>
          <p:spPr>
            <a:xfrm>
              <a:off x="4927054" y="3139253"/>
              <a:ext cx="0" cy="484586"/>
            </a:xfrm>
            <a:prstGeom prst="straightConnector1">
              <a:avLst/>
            </a:prstGeom>
            <a:ln w="22225">
              <a:solidFill>
                <a:srgbClr val="0F9D58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CE34FE-480D-A149-996D-FCAB8FEB1204}"/>
                </a:ext>
              </a:extLst>
            </p:cNvPr>
            <p:cNvSpPr txBox="1"/>
            <p:nvPr/>
          </p:nvSpPr>
          <p:spPr>
            <a:xfrm>
              <a:off x="4987246" y="3153927"/>
              <a:ext cx="570990" cy="48562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oogle Sans"/>
                  <a:sym typeface="Roboto"/>
                </a:rPr>
                <a:t>oracle</a:t>
              </a:r>
              <a:endParaRPr lang="en-US" sz="1200" dirty="0"/>
            </a:p>
          </p:txBody>
        </p:sp>
      </p:grpSp>
      <p:sp>
        <p:nvSpPr>
          <p:cNvPr id="8" name="Google Shape;598;p60">
            <a:extLst>
              <a:ext uri="{FF2B5EF4-FFF2-40B4-BE49-F238E27FC236}">
                <a16:creationId xmlns:a16="http://schemas.microsoft.com/office/drawing/2014/main" id="{3D853DDD-D95C-0648-B031-6B2971C1D981}"/>
              </a:ext>
            </a:extLst>
          </p:cNvPr>
          <p:cNvSpPr/>
          <p:nvPr/>
        </p:nvSpPr>
        <p:spPr>
          <a:xfrm>
            <a:off x="6396688" y="2061904"/>
            <a:ext cx="1864337" cy="1403012"/>
          </a:xfrm>
          <a:custGeom>
            <a:avLst/>
            <a:gdLst>
              <a:gd name="connsiteX0" fmla="*/ 0 w 1864337"/>
              <a:gd name="connsiteY0" fmla="*/ 0 h 1403012"/>
              <a:gd name="connsiteX1" fmla="*/ 503371 w 1864337"/>
              <a:gd name="connsiteY1" fmla="*/ 0 h 1403012"/>
              <a:gd name="connsiteX2" fmla="*/ 988099 w 1864337"/>
              <a:gd name="connsiteY2" fmla="*/ 0 h 1403012"/>
              <a:gd name="connsiteX3" fmla="*/ 1864337 w 1864337"/>
              <a:gd name="connsiteY3" fmla="*/ 0 h 1403012"/>
              <a:gd name="connsiteX4" fmla="*/ 1864337 w 1864337"/>
              <a:gd name="connsiteY4" fmla="*/ 425580 h 1403012"/>
              <a:gd name="connsiteX5" fmla="*/ 1864337 w 1864337"/>
              <a:gd name="connsiteY5" fmla="*/ 921311 h 1403012"/>
              <a:gd name="connsiteX6" fmla="*/ 1864337 w 1864337"/>
              <a:gd name="connsiteY6" fmla="*/ 1403012 h 1403012"/>
              <a:gd name="connsiteX7" fmla="*/ 1435539 w 1864337"/>
              <a:gd name="connsiteY7" fmla="*/ 1403012 h 1403012"/>
              <a:gd name="connsiteX8" fmla="*/ 988099 w 1864337"/>
              <a:gd name="connsiteY8" fmla="*/ 1403012 h 1403012"/>
              <a:gd name="connsiteX9" fmla="*/ 577944 w 1864337"/>
              <a:gd name="connsiteY9" fmla="*/ 1403012 h 1403012"/>
              <a:gd name="connsiteX10" fmla="*/ 0 w 1864337"/>
              <a:gd name="connsiteY10" fmla="*/ 1403012 h 1403012"/>
              <a:gd name="connsiteX11" fmla="*/ 0 w 1864337"/>
              <a:gd name="connsiteY11" fmla="*/ 921311 h 1403012"/>
              <a:gd name="connsiteX12" fmla="*/ 0 w 1864337"/>
              <a:gd name="connsiteY12" fmla="*/ 495731 h 1403012"/>
              <a:gd name="connsiteX13" fmla="*/ 0 w 1864337"/>
              <a:gd name="connsiteY13" fmla="*/ 0 h 14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64337" h="1403012" fill="none" extrusionOk="0">
                <a:moveTo>
                  <a:pt x="0" y="0"/>
                </a:moveTo>
                <a:cubicBezTo>
                  <a:pt x="144811" y="-31883"/>
                  <a:pt x="397247" y="55917"/>
                  <a:pt x="503371" y="0"/>
                </a:cubicBezTo>
                <a:cubicBezTo>
                  <a:pt x="609495" y="-55917"/>
                  <a:pt x="890522" y="27513"/>
                  <a:pt x="988099" y="0"/>
                </a:cubicBezTo>
                <a:cubicBezTo>
                  <a:pt x="1085676" y="-27513"/>
                  <a:pt x="1432711" y="10552"/>
                  <a:pt x="1864337" y="0"/>
                </a:cubicBezTo>
                <a:cubicBezTo>
                  <a:pt x="1913286" y="137964"/>
                  <a:pt x="1848444" y="326154"/>
                  <a:pt x="1864337" y="425580"/>
                </a:cubicBezTo>
                <a:cubicBezTo>
                  <a:pt x="1880230" y="525006"/>
                  <a:pt x="1849336" y="794247"/>
                  <a:pt x="1864337" y="921311"/>
                </a:cubicBezTo>
                <a:cubicBezTo>
                  <a:pt x="1879338" y="1048375"/>
                  <a:pt x="1857219" y="1187615"/>
                  <a:pt x="1864337" y="1403012"/>
                </a:cubicBezTo>
                <a:cubicBezTo>
                  <a:pt x="1738746" y="1405722"/>
                  <a:pt x="1623429" y="1390047"/>
                  <a:pt x="1435539" y="1403012"/>
                </a:cubicBezTo>
                <a:cubicBezTo>
                  <a:pt x="1247649" y="1415977"/>
                  <a:pt x="1109075" y="1359828"/>
                  <a:pt x="988099" y="1403012"/>
                </a:cubicBezTo>
                <a:cubicBezTo>
                  <a:pt x="867123" y="1446196"/>
                  <a:pt x="688035" y="1356886"/>
                  <a:pt x="577944" y="1403012"/>
                </a:cubicBezTo>
                <a:cubicBezTo>
                  <a:pt x="467853" y="1449138"/>
                  <a:pt x="241761" y="1374952"/>
                  <a:pt x="0" y="1403012"/>
                </a:cubicBezTo>
                <a:cubicBezTo>
                  <a:pt x="-13754" y="1288848"/>
                  <a:pt x="25041" y="1047507"/>
                  <a:pt x="0" y="921311"/>
                </a:cubicBezTo>
                <a:cubicBezTo>
                  <a:pt x="-25041" y="795115"/>
                  <a:pt x="47972" y="597398"/>
                  <a:pt x="0" y="495731"/>
                </a:cubicBezTo>
                <a:cubicBezTo>
                  <a:pt x="-47972" y="394064"/>
                  <a:pt x="33220" y="193757"/>
                  <a:pt x="0" y="0"/>
                </a:cubicBezTo>
                <a:close/>
              </a:path>
              <a:path w="1864337" h="1403012" stroke="0" extrusionOk="0">
                <a:moveTo>
                  <a:pt x="0" y="0"/>
                </a:moveTo>
                <a:cubicBezTo>
                  <a:pt x="139610" y="-48601"/>
                  <a:pt x="253068" y="53556"/>
                  <a:pt x="447441" y="0"/>
                </a:cubicBezTo>
                <a:cubicBezTo>
                  <a:pt x="641814" y="-53556"/>
                  <a:pt x="689247" y="9116"/>
                  <a:pt x="857595" y="0"/>
                </a:cubicBezTo>
                <a:cubicBezTo>
                  <a:pt x="1025943" y="-9116"/>
                  <a:pt x="1164008" y="45183"/>
                  <a:pt x="1360966" y="0"/>
                </a:cubicBezTo>
                <a:cubicBezTo>
                  <a:pt x="1557924" y="-45183"/>
                  <a:pt x="1621716" y="58617"/>
                  <a:pt x="1864337" y="0"/>
                </a:cubicBezTo>
                <a:cubicBezTo>
                  <a:pt x="1908794" y="224125"/>
                  <a:pt x="1823286" y="343569"/>
                  <a:pt x="1864337" y="453641"/>
                </a:cubicBezTo>
                <a:cubicBezTo>
                  <a:pt x="1905388" y="563713"/>
                  <a:pt x="1812126" y="804753"/>
                  <a:pt x="1864337" y="893251"/>
                </a:cubicBezTo>
                <a:cubicBezTo>
                  <a:pt x="1916548" y="981749"/>
                  <a:pt x="1861880" y="1294310"/>
                  <a:pt x="1864337" y="1403012"/>
                </a:cubicBezTo>
                <a:cubicBezTo>
                  <a:pt x="1702530" y="1444809"/>
                  <a:pt x="1609748" y="1370119"/>
                  <a:pt x="1398253" y="1403012"/>
                </a:cubicBezTo>
                <a:cubicBezTo>
                  <a:pt x="1186758" y="1435905"/>
                  <a:pt x="1113413" y="1398326"/>
                  <a:pt x="988099" y="1403012"/>
                </a:cubicBezTo>
                <a:cubicBezTo>
                  <a:pt x="862785" y="1407698"/>
                  <a:pt x="666889" y="1384265"/>
                  <a:pt x="522014" y="1403012"/>
                </a:cubicBezTo>
                <a:cubicBezTo>
                  <a:pt x="377139" y="1421759"/>
                  <a:pt x="202168" y="1374197"/>
                  <a:pt x="0" y="1403012"/>
                </a:cubicBezTo>
                <a:cubicBezTo>
                  <a:pt x="-6237" y="1182817"/>
                  <a:pt x="47988" y="1053554"/>
                  <a:pt x="0" y="949371"/>
                </a:cubicBezTo>
                <a:cubicBezTo>
                  <a:pt x="-47988" y="845188"/>
                  <a:pt x="17451" y="670618"/>
                  <a:pt x="0" y="495731"/>
                </a:cubicBezTo>
                <a:cubicBezTo>
                  <a:pt x="-17451" y="320844"/>
                  <a:pt x="2572" y="207105"/>
                  <a:pt x="0" y="0"/>
                </a:cubicBezTo>
                <a:close/>
              </a:path>
            </a:pathLst>
          </a:custGeom>
          <a:solidFill>
            <a:srgbClr val="4285F4">
              <a:alpha val="98824"/>
            </a:srgbClr>
          </a:solidFill>
          <a:ln w="2222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tx2"/>
                </a:solidFill>
                <a:latin typeface="Google Sans"/>
                <a:sym typeface="Roboto"/>
              </a:rPr>
              <a:t>Future</a:t>
            </a:r>
            <a:endParaRPr sz="1600" dirty="0">
              <a:solidFill>
                <a:schemeClr val="tx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2714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Practical peak predictors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6" name="Google Shape;616;p62"/>
          <p:cNvSpPr txBox="1">
            <a:spLocks noGrp="1"/>
          </p:cNvSpPr>
          <p:nvPr>
            <p:ph type="sldNum" idx="12"/>
          </p:nvPr>
        </p:nvSpPr>
        <p:spPr>
          <a:xfrm>
            <a:off x="-221429" y="48332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23" name="Google Shape;623;p62"/>
          <p:cNvSpPr txBox="1"/>
          <p:nvPr/>
        </p:nvSpPr>
        <p:spPr>
          <a:xfrm flipH="1">
            <a:off x="136500" y="783771"/>
            <a:ext cx="6569098" cy="366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b="1" i="1" dirty="0">
                <a:solidFill>
                  <a:schemeClr val="tx1"/>
                </a:solidFill>
                <a:latin typeface="Google Sans"/>
                <a:sym typeface="Roboto"/>
              </a:rPr>
              <a:t>Peak oracle 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is impossible to implement in practice</a:t>
            </a:r>
          </a:p>
          <a:p>
            <a:pPr marL="806450" lvl="1" indent="-193675">
              <a:lnSpc>
                <a:spcPct val="115000"/>
              </a:lnSpc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a supervised learning problem given history and </a:t>
            </a:r>
            <a:r>
              <a:rPr lang="en-US" sz="1600" i="1" dirty="0">
                <a:solidFill>
                  <a:schemeClr val="tx1"/>
                </a:solidFill>
                <a:latin typeface="Google Sans"/>
                <a:sym typeface="Roboto"/>
              </a:rPr>
              <a:t>peak oracle.</a:t>
            </a:r>
            <a:endParaRPr lang="en-US" sz="1600" dirty="0">
              <a:solidFill>
                <a:schemeClr val="tx1"/>
              </a:solidFill>
              <a:latin typeface="Google Sans"/>
              <a:sym typeface="Roboto"/>
            </a:endParaRPr>
          </a:p>
          <a:p>
            <a:pPr marL="806450" lvl="1" indent="-193675">
              <a:lnSpc>
                <a:spcPct val="115000"/>
              </a:lnSpc>
              <a:spcAft>
                <a:spcPts val="1200"/>
              </a:spcAft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enables the use of highly-available predictive tools.</a:t>
            </a:r>
          </a:p>
          <a:p>
            <a:pPr marL="457200" lvl="1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Production environment puts additional constraints</a:t>
            </a:r>
          </a:p>
          <a:p>
            <a:pPr marL="806450" lvl="1" indent="-193675">
              <a:lnSpc>
                <a:spcPct val="115000"/>
              </a:lnSpc>
              <a:spcAft>
                <a:spcPts val="1200"/>
              </a:spcAft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e.g., low CPU and memory footprint.</a:t>
            </a:r>
          </a:p>
          <a:p>
            <a:pPr marL="457200" lvl="1" indent="-323850">
              <a:lnSpc>
                <a:spcPct val="115000"/>
              </a:lnSpc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Example predictors from the paper</a:t>
            </a:r>
          </a:p>
          <a:p>
            <a:pPr marL="806450" lvl="1" indent="-193675">
              <a:lnSpc>
                <a:spcPct val="115000"/>
              </a:lnSpc>
              <a:spcAft>
                <a:spcPts val="1800"/>
              </a:spcAft>
              <a:buClr>
                <a:srgbClr val="666666"/>
              </a:buClr>
              <a:buSzPts val="1150"/>
              <a:buFont typeface="Roboto"/>
              <a:buChar char="○"/>
            </a:pPr>
            <a:r>
              <a:rPr lang="en-US" sz="1600" dirty="0">
                <a:solidFill>
                  <a:schemeClr val="tx1"/>
                </a:solidFill>
                <a:latin typeface="Google Sans"/>
                <a:sym typeface="Roboto"/>
              </a:rPr>
              <a:t>very simple predictors with room for improvement.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B3DF0D-88D5-264C-BBC9-579B64A2913D}"/>
              </a:ext>
            </a:extLst>
          </p:cNvPr>
          <p:cNvGrpSpPr/>
          <p:nvPr/>
        </p:nvGrpSpPr>
        <p:grpSpPr>
          <a:xfrm>
            <a:off x="685800" y="3260618"/>
            <a:ext cx="1754987" cy="1184641"/>
            <a:chOff x="531013" y="3409949"/>
            <a:chExt cx="1754987" cy="118464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7846E6D-8267-D04F-8691-5655717B898B}"/>
                </a:ext>
              </a:extLst>
            </p:cNvPr>
            <p:cNvSpPr/>
            <p:nvPr/>
          </p:nvSpPr>
          <p:spPr>
            <a:xfrm>
              <a:off x="533400" y="3409949"/>
              <a:ext cx="1752600" cy="1184641"/>
            </a:xfrm>
            <a:custGeom>
              <a:avLst/>
              <a:gdLst>
                <a:gd name="connsiteX0" fmla="*/ 0 w 1752600"/>
                <a:gd name="connsiteY0" fmla="*/ 197444 h 1184641"/>
                <a:gd name="connsiteX1" fmla="*/ 197444 w 1752600"/>
                <a:gd name="connsiteY1" fmla="*/ 0 h 1184641"/>
                <a:gd name="connsiteX2" fmla="*/ 663592 w 1752600"/>
                <a:gd name="connsiteY2" fmla="*/ 0 h 1184641"/>
                <a:gd name="connsiteX3" fmla="*/ 1089008 w 1752600"/>
                <a:gd name="connsiteY3" fmla="*/ 0 h 1184641"/>
                <a:gd name="connsiteX4" fmla="*/ 1555156 w 1752600"/>
                <a:gd name="connsiteY4" fmla="*/ 0 h 1184641"/>
                <a:gd name="connsiteX5" fmla="*/ 1752600 w 1752600"/>
                <a:gd name="connsiteY5" fmla="*/ 197444 h 1184641"/>
                <a:gd name="connsiteX6" fmla="*/ 1752600 w 1752600"/>
                <a:gd name="connsiteY6" fmla="*/ 576525 h 1184641"/>
                <a:gd name="connsiteX7" fmla="*/ 1752600 w 1752600"/>
                <a:gd name="connsiteY7" fmla="*/ 987197 h 1184641"/>
                <a:gd name="connsiteX8" fmla="*/ 1555156 w 1752600"/>
                <a:gd name="connsiteY8" fmla="*/ 1184641 h 1184641"/>
                <a:gd name="connsiteX9" fmla="*/ 1075431 w 1752600"/>
                <a:gd name="connsiteY9" fmla="*/ 1184641 h 1184641"/>
                <a:gd name="connsiteX10" fmla="*/ 609283 w 1752600"/>
                <a:gd name="connsiteY10" fmla="*/ 1184641 h 1184641"/>
                <a:gd name="connsiteX11" fmla="*/ 197444 w 1752600"/>
                <a:gd name="connsiteY11" fmla="*/ 1184641 h 1184641"/>
                <a:gd name="connsiteX12" fmla="*/ 0 w 1752600"/>
                <a:gd name="connsiteY12" fmla="*/ 987197 h 1184641"/>
                <a:gd name="connsiteX13" fmla="*/ 0 w 1752600"/>
                <a:gd name="connsiteY13" fmla="*/ 592321 h 1184641"/>
                <a:gd name="connsiteX14" fmla="*/ 0 w 1752600"/>
                <a:gd name="connsiteY14" fmla="*/ 197444 h 118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2600" h="1184641" fill="none" extrusionOk="0">
                  <a:moveTo>
                    <a:pt x="0" y="197444"/>
                  </a:moveTo>
                  <a:cubicBezTo>
                    <a:pt x="-12494" y="62931"/>
                    <a:pt x="89977" y="-21338"/>
                    <a:pt x="197444" y="0"/>
                  </a:cubicBezTo>
                  <a:cubicBezTo>
                    <a:pt x="373051" y="-30985"/>
                    <a:pt x="448720" y="14325"/>
                    <a:pt x="663592" y="0"/>
                  </a:cubicBezTo>
                  <a:cubicBezTo>
                    <a:pt x="878464" y="-14325"/>
                    <a:pt x="935393" y="2923"/>
                    <a:pt x="1089008" y="0"/>
                  </a:cubicBezTo>
                  <a:cubicBezTo>
                    <a:pt x="1242623" y="-2923"/>
                    <a:pt x="1399876" y="7690"/>
                    <a:pt x="1555156" y="0"/>
                  </a:cubicBezTo>
                  <a:cubicBezTo>
                    <a:pt x="1674306" y="-2138"/>
                    <a:pt x="1754331" y="104833"/>
                    <a:pt x="1752600" y="197444"/>
                  </a:cubicBezTo>
                  <a:cubicBezTo>
                    <a:pt x="1773781" y="374639"/>
                    <a:pt x="1735654" y="479255"/>
                    <a:pt x="1752600" y="576525"/>
                  </a:cubicBezTo>
                  <a:cubicBezTo>
                    <a:pt x="1769546" y="673795"/>
                    <a:pt x="1714842" y="879807"/>
                    <a:pt x="1752600" y="987197"/>
                  </a:cubicBezTo>
                  <a:cubicBezTo>
                    <a:pt x="1760361" y="1072373"/>
                    <a:pt x="1678714" y="1200333"/>
                    <a:pt x="1555156" y="1184641"/>
                  </a:cubicBezTo>
                  <a:cubicBezTo>
                    <a:pt x="1332342" y="1221933"/>
                    <a:pt x="1201390" y="1148232"/>
                    <a:pt x="1075431" y="1184641"/>
                  </a:cubicBezTo>
                  <a:cubicBezTo>
                    <a:pt x="949473" y="1221050"/>
                    <a:pt x="800526" y="1136681"/>
                    <a:pt x="609283" y="1184641"/>
                  </a:cubicBezTo>
                  <a:cubicBezTo>
                    <a:pt x="418040" y="1232601"/>
                    <a:pt x="376587" y="1137968"/>
                    <a:pt x="197444" y="1184641"/>
                  </a:cubicBezTo>
                  <a:cubicBezTo>
                    <a:pt x="83477" y="1199986"/>
                    <a:pt x="-1175" y="1092542"/>
                    <a:pt x="0" y="987197"/>
                  </a:cubicBezTo>
                  <a:cubicBezTo>
                    <a:pt x="-38093" y="865751"/>
                    <a:pt x="42848" y="747255"/>
                    <a:pt x="0" y="592321"/>
                  </a:cubicBezTo>
                  <a:cubicBezTo>
                    <a:pt x="-42848" y="437387"/>
                    <a:pt x="42365" y="321450"/>
                    <a:pt x="0" y="197444"/>
                  </a:cubicBezTo>
                  <a:close/>
                </a:path>
                <a:path w="1752600" h="1184641" stroke="0" extrusionOk="0">
                  <a:moveTo>
                    <a:pt x="0" y="197444"/>
                  </a:moveTo>
                  <a:cubicBezTo>
                    <a:pt x="-15930" y="78573"/>
                    <a:pt x="61684" y="10027"/>
                    <a:pt x="197444" y="0"/>
                  </a:cubicBezTo>
                  <a:cubicBezTo>
                    <a:pt x="370544" y="-34358"/>
                    <a:pt x="500004" y="9293"/>
                    <a:pt x="677169" y="0"/>
                  </a:cubicBezTo>
                  <a:cubicBezTo>
                    <a:pt x="854335" y="-9293"/>
                    <a:pt x="922842" y="34159"/>
                    <a:pt x="1116162" y="0"/>
                  </a:cubicBezTo>
                  <a:cubicBezTo>
                    <a:pt x="1309482" y="-34159"/>
                    <a:pt x="1357837" y="23067"/>
                    <a:pt x="1555156" y="0"/>
                  </a:cubicBezTo>
                  <a:cubicBezTo>
                    <a:pt x="1655351" y="-28506"/>
                    <a:pt x="1753283" y="85870"/>
                    <a:pt x="1752600" y="197444"/>
                  </a:cubicBezTo>
                  <a:cubicBezTo>
                    <a:pt x="1784587" y="356870"/>
                    <a:pt x="1713910" y="456899"/>
                    <a:pt x="1752600" y="576525"/>
                  </a:cubicBezTo>
                  <a:cubicBezTo>
                    <a:pt x="1791290" y="696151"/>
                    <a:pt x="1707680" y="852907"/>
                    <a:pt x="1752600" y="987197"/>
                  </a:cubicBezTo>
                  <a:cubicBezTo>
                    <a:pt x="1740428" y="1116377"/>
                    <a:pt x="1658320" y="1177820"/>
                    <a:pt x="1555156" y="1184641"/>
                  </a:cubicBezTo>
                  <a:cubicBezTo>
                    <a:pt x="1402019" y="1189363"/>
                    <a:pt x="1319171" y="1175416"/>
                    <a:pt x="1129740" y="1184641"/>
                  </a:cubicBezTo>
                  <a:cubicBezTo>
                    <a:pt x="940309" y="1193866"/>
                    <a:pt x="813318" y="1155658"/>
                    <a:pt x="677169" y="1184641"/>
                  </a:cubicBezTo>
                  <a:cubicBezTo>
                    <a:pt x="541020" y="1213624"/>
                    <a:pt x="352880" y="1134681"/>
                    <a:pt x="197444" y="1184641"/>
                  </a:cubicBezTo>
                  <a:cubicBezTo>
                    <a:pt x="103801" y="1203507"/>
                    <a:pt x="7733" y="1089471"/>
                    <a:pt x="0" y="987197"/>
                  </a:cubicBezTo>
                  <a:cubicBezTo>
                    <a:pt x="-23300" y="885938"/>
                    <a:pt x="35314" y="772864"/>
                    <a:pt x="0" y="592321"/>
                  </a:cubicBezTo>
                  <a:cubicBezTo>
                    <a:pt x="-35314" y="411778"/>
                    <a:pt x="35460" y="359450"/>
                    <a:pt x="0" y="197444"/>
                  </a:cubicBezTo>
                  <a:close/>
                </a:path>
              </a:pathLst>
            </a:custGeom>
            <a:solidFill>
              <a:schemeClr val="bg2">
                <a:alpha val="70000"/>
              </a:schemeClr>
            </a:solidFill>
            <a:ln>
              <a:solidFill>
                <a:schemeClr val="tx2">
                  <a:lumMod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  <a:latin typeface="Segoe Print" panose="02000800000000000000" pitchFamily="2" charset="0"/>
                <a:sym typeface="Roboto"/>
              </a:endParaRPr>
            </a:p>
            <a:p>
              <a:endParaRPr lang="en-US" b="1" dirty="0">
                <a:solidFill>
                  <a:schemeClr val="tx1"/>
                </a:solidFill>
                <a:latin typeface="Segoe Print" panose="02000800000000000000" pitchFamily="2" charset="0"/>
                <a:sym typeface="Roboto"/>
              </a:endParaRPr>
            </a:p>
            <a:p>
              <a:endParaRPr lang="en-US" b="1" dirty="0">
                <a:solidFill>
                  <a:schemeClr val="tx1"/>
                </a:solidFill>
                <a:latin typeface="Segoe Print" panose="02000800000000000000" pitchFamily="2" charset="0"/>
                <a:sym typeface="Roboto"/>
              </a:endParaRP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  <a:latin typeface="Segoe Print" panose="02000800000000000000" pitchFamily="2" charset="0"/>
                  <a:sym typeface="Roboto"/>
                </a:rPr>
                <a:t>Inspired by Borg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  <a:latin typeface="Segoe Print" panose="02000800000000000000" pitchFamily="2" charset="0"/>
                  <a:sym typeface="Roboto"/>
                </a:rPr>
                <a:t>peak = fraction of sum of limits</a:t>
              </a:r>
              <a:endParaRPr lang="en-US" sz="1200" b="1" dirty="0">
                <a:solidFill>
                  <a:schemeClr val="tx1"/>
                </a:solidFill>
                <a:latin typeface="Segoe Print" panose="02000800000000000000" pitchFamily="2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D2C0BA4-2F50-7F40-BA65-B933C562DFD5}"/>
                </a:ext>
              </a:extLst>
            </p:cNvPr>
            <p:cNvSpPr/>
            <p:nvPr/>
          </p:nvSpPr>
          <p:spPr>
            <a:xfrm>
              <a:off x="531013" y="3409950"/>
              <a:ext cx="1752599" cy="381000"/>
            </a:xfrm>
            <a:custGeom>
              <a:avLst/>
              <a:gdLst>
                <a:gd name="connsiteX0" fmla="*/ 0 w 1752599"/>
                <a:gd name="connsiteY0" fmla="*/ 63501 h 381000"/>
                <a:gd name="connsiteX1" fmla="*/ 63501 w 1752599"/>
                <a:gd name="connsiteY1" fmla="*/ 0 h 381000"/>
                <a:gd name="connsiteX2" fmla="*/ 621623 w 1752599"/>
                <a:gd name="connsiteY2" fmla="*/ 0 h 381000"/>
                <a:gd name="connsiteX3" fmla="*/ 1163488 w 1752599"/>
                <a:gd name="connsiteY3" fmla="*/ 0 h 381000"/>
                <a:gd name="connsiteX4" fmla="*/ 1689098 w 1752599"/>
                <a:gd name="connsiteY4" fmla="*/ 0 h 381000"/>
                <a:gd name="connsiteX5" fmla="*/ 1752599 w 1752599"/>
                <a:gd name="connsiteY5" fmla="*/ 63501 h 381000"/>
                <a:gd name="connsiteX6" fmla="*/ 1752599 w 1752599"/>
                <a:gd name="connsiteY6" fmla="*/ 317499 h 381000"/>
                <a:gd name="connsiteX7" fmla="*/ 1689098 w 1752599"/>
                <a:gd name="connsiteY7" fmla="*/ 381000 h 381000"/>
                <a:gd name="connsiteX8" fmla="*/ 1130976 w 1752599"/>
                <a:gd name="connsiteY8" fmla="*/ 381000 h 381000"/>
                <a:gd name="connsiteX9" fmla="*/ 637879 w 1752599"/>
                <a:gd name="connsiteY9" fmla="*/ 381000 h 381000"/>
                <a:gd name="connsiteX10" fmla="*/ 63501 w 1752599"/>
                <a:gd name="connsiteY10" fmla="*/ 381000 h 381000"/>
                <a:gd name="connsiteX11" fmla="*/ 0 w 1752599"/>
                <a:gd name="connsiteY11" fmla="*/ 317499 h 381000"/>
                <a:gd name="connsiteX12" fmla="*/ 0 w 1752599"/>
                <a:gd name="connsiteY12" fmla="*/ 6350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599" h="381000" fill="none" extrusionOk="0">
                  <a:moveTo>
                    <a:pt x="0" y="63501"/>
                  </a:moveTo>
                  <a:cubicBezTo>
                    <a:pt x="-9180" y="29937"/>
                    <a:pt x="21541" y="-4753"/>
                    <a:pt x="63501" y="0"/>
                  </a:cubicBezTo>
                  <a:cubicBezTo>
                    <a:pt x="296477" y="-22297"/>
                    <a:pt x="353464" y="16351"/>
                    <a:pt x="621623" y="0"/>
                  </a:cubicBezTo>
                  <a:cubicBezTo>
                    <a:pt x="889782" y="-16351"/>
                    <a:pt x="966051" y="30992"/>
                    <a:pt x="1163488" y="0"/>
                  </a:cubicBezTo>
                  <a:cubicBezTo>
                    <a:pt x="1360926" y="-30992"/>
                    <a:pt x="1507317" y="24827"/>
                    <a:pt x="1689098" y="0"/>
                  </a:cubicBezTo>
                  <a:cubicBezTo>
                    <a:pt x="1716014" y="336"/>
                    <a:pt x="1756652" y="21123"/>
                    <a:pt x="1752599" y="63501"/>
                  </a:cubicBezTo>
                  <a:cubicBezTo>
                    <a:pt x="1761140" y="117003"/>
                    <a:pt x="1729548" y="233936"/>
                    <a:pt x="1752599" y="317499"/>
                  </a:cubicBezTo>
                  <a:cubicBezTo>
                    <a:pt x="1755115" y="357552"/>
                    <a:pt x="1716876" y="384846"/>
                    <a:pt x="1689098" y="381000"/>
                  </a:cubicBezTo>
                  <a:cubicBezTo>
                    <a:pt x="1493159" y="428397"/>
                    <a:pt x="1365220" y="364240"/>
                    <a:pt x="1130976" y="381000"/>
                  </a:cubicBezTo>
                  <a:cubicBezTo>
                    <a:pt x="896732" y="397760"/>
                    <a:pt x="825946" y="376445"/>
                    <a:pt x="637879" y="381000"/>
                  </a:cubicBezTo>
                  <a:cubicBezTo>
                    <a:pt x="449812" y="385555"/>
                    <a:pt x="236298" y="365448"/>
                    <a:pt x="63501" y="381000"/>
                  </a:cubicBezTo>
                  <a:cubicBezTo>
                    <a:pt x="35669" y="383534"/>
                    <a:pt x="2778" y="361927"/>
                    <a:pt x="0" y="317499"/>
                  </a:cubicBezTo>
                  <a:cubicBezTo>
                    <a:pt x="-27716" y="226090"/>
                    <a:pt x="8909" y="115299"/>
                    <a:pt x="0" y="63501"/>
                  </a:cubicBezTo>
                  <a:close/>
                </a:path>
                <a:path w="1752599" h="381000" stroke="0" extrusionOk="0">
                  <a:moveTo>
                    <a:pt x="0" y="63501"/>
                  </a:moveTo>
                  <a:cubicBezTo>
                    <a:pt x="-3292" y="26400"/>
                    <a:pt x="19159" y="3480"/>
                    <a:pt x="63501" y="0"/>
                  </a:cubicBezTo>
                  <a:cubicBezTo>
                    <a:pt x="309975" y="-30175"/>
                    <a:pt x="505697" y="3869"/>
                    <a:pt x="637879" y="0"/>
                  </a:cubicBezTo>
                  <a:cubicBezTo>
                    <a:pt x="770061" y="-3869"/>
                    <a:pt x="931043" y="19890"/>
                    <a:pt x="1163488" y="0"/>
                  </a:cubicBezTo>
                  <a:cubicBezTo>
                    <a:pt x="1395933" y="-19890"/>
                    <a:pt x="1551278" y="24265"/>
                    <a:pt x="1689098" y="0"/>
                  </a:cubicBezTo>
                  <a:cubicBezTo>
                    <a:pt x="1723714" y="-1465"/>
                    <a:pt x="1753104" y="26563"/>
                    <a:pt x="1752599" y="63501"/>
                  </a:cubicBezTo>
                  <a:cubicBezTo>
                    <a:pt x="1755404" y="181786"/>
                    <a:pt x="1723462" y="225083"/>
                    <a:pt x="1752599" y="317499"/>
                  </a:cubicBezTo>
                  <a:cubicBezTo>
                    <a:pt x="1752025" y="347096"/>
                    <a:pt x="1719727" y="387174"/>
                    <a:pt x="1689098" y="381000"/>
                  </a:cubicBezTo>
                  <a:cubicBezTo>
                    <a:pt x="1534183" y="406727"/>
                    <a:pt x="1302678" y="364567"/>
                    <a:pt x="1179744" y="381000"/>
                  </a:cubicBezTo>
                  <a:cubicBezTo>
                    <a:pt x="1056810" y="397433"/>
                    <a:pt x="820000" y="366252"/>
                    <a:pt x="637879" y="381000"/>
                  </a:cubicBezTo>
                  <a:cubicBezTo>
                    <a:pt x="455759" y="395748"/>
                    <a:pt x="310138" y="352789"/>
                    <a:pt x="63501" y="381000"/>
                  </a:cubicBezTo>
                  <a:cubicBezTo>
                    <a:pt x="34105" y="375393"/>
                    <a:pt x="2529" y="350939"/>
                    <a:pt x="0" y="317499"/>
                  </a:cubicBezTo>
                  <a:cubicBezTo>
                    <a:pt x="-7452" y="263331"/>
                    <a:pt x="28606" y="155393"/>
                    <a:pt x="0" y="63501"/>
                  </a:cubicBezTo>
                  <a:close/>
                </a:path>
              </a:pathLst>
            </a:custGeom>
            <a:solidFill>
              <a:srgbClr val="4285F4"/>
            </a:solidFill>
            <a:ln>
              <a:solidFill>
                <a:schemeClr val="tx2">
                  <a:lumMod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2">
                      <a:lumMod val="10000"/>
                    </a:schemeClr>
                  </a:solidFill>
                  <a:latin typeface="Segoe Print" panose="02000800000000000000" pitchFamily="2" charset="0"/>
                  <a:sym typeface="Roboto"/>
                </a:rPr>
                <a:t>borg</a:t>
              </a:r>
              <a:r>
                <a:rPr lang="en-US" sz="1600" b="1" dirty="0">
                  <a:solidFill>
                    <a:schemeClr val="tx2">
                      <a:lumMod val="10000"/>
                    </a:schemeClr>
                  </a:solidFill>
                  <a:latin typeface="Segoe Print" panose="02000800000000000000" pitchFamily="2" charset="0"/>
                  <a:sym typeface="Roboto"/>
                </a:rPr>
                <a:t>-default</a:t>
              </a:r>
              <a:endParaRPr lang="en-US" sz="1600" b="1" dirty="0">
                <a:solidFill>
                  <a:schemeClr val="tx2">
                    <a:lumMod val="10000"/>
                  </a:schemeClr>
                </a:solidFill>
                <a:latin typeface="Segoe Print" panose="02000800000000000000" pitchFamily="2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C89EC23-9EB6-B145-9A52-FAB76C180C4A}"/>
              </a:ext>
            </a:extLst>
          </p:cNvPr>
          <p:cNvGrpSpPr/>
          <p:nvPr/>
        </p:nvGrpSpPr>
        <p:grpSpPr>
          <a:xfrm>
            <a:off x="2588412" y="3260618"/>
            <a:ext cx="3050388" cy="1184641"/>
            <a:chOff x="1531130" y="3409949"/>
            <a:chExt cx="3050388" cy="118464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57000AF-339A-D742-9A0A-E5D1138A11A1}"/>
                </a:ext>
              </a:extLst>
            </p:cNvPr>
            <p:cNvSpPr/>
            <p:nvPr/>
          </p:nvSpPr>
          <p:spPr>
            <a:xfrm>
              <a:off x="1533518" y="3409949"/>
              <a:ext cx="3048000" cy="1184641"/>
            </a:xfrm>
            <a:custGeom>
              <a:avLst/>
              <a:gdLst>
                <a:gd name="connsiteX0" fmla="*/ 0 w 3048000"/>
                <a:gd name="connsiteY0" fmla="*/ 197444 h 1184641"/>
                <a:gd name="connsiteX1" fmla="*/ 197444 w 3048000"/>
                <a:gd name="connsiteY1" fmla="*/ 0 h 1184641"/>
                <a:gd name="connsiteX2" fmla="*/ 754598 w 3048000"/>
                <a:gd name="connsiteY2" fmla="*/ 0 h 1184641"/>
                <a:gd name="connsiteX3" fmla="*/ 1232158 w 3048000"/>
                <a:gd name="connsiteY3" fmla="*/ 0 h 1184641"/>
                <a:gd name="connsiteX4" fmla="*/ 1762780 w 3048000"/>
                <a:gd name="connsiteY4" fmla="*/ 0 h 1184641"/>
                <a:gd name="connsiteX5" fmla="*/ 2213809 w 3048000"/>
                <a:gd name="connsiteY5" fmla="*/ 0 h 1184641"/>
                <a:gd name="connsiteX6" fmla="*/ 2850556 w 3048000"/>
                <a:gd name="connsiteY6" fmla="*/ 0 h 1184641"/>
                <a:gd name="connsiteX7" fmla="*/ 3048000 w 3048000"/>
                <a:gd name="connsiteY7" fmla="*/ 197444 h 1184641"/>
                <a:gd name="connsiteX8" fmla="*/ 3048000 w 3048000"/>
                <a:gd name="connsiteY8" fmla="*/ 600218 h 1184641"/>
                <a:gd name="connsiteX9" fmla="*/ 3048000 w 3048000"/>
                <a:gd name="connsiteY9" fmla="*/ 987197 h 1184641"/>
                <a:gd name="connsiteX10" fmla="*/ 2850556 w 3048000"/>
                <a:gd name="connsiteY10" fmla="*/ 1184641 h 1184641"/>
                <a:gd name="connsiteX11" fmla="*/ 2319934 w 3048000"/>
                <a:gd name="connsiteY11" fmla="*/ 1184641 h 1184641"/>
                <a:gd name="connsiteX12" fmla="*/ 1842373 w 3048000"/>
                <a:gd name="connsiteY12" fmla="*/ 1184641 h 1184641"/>
                <a:gd name="connsiteX13" fmla="*/ 1391344 w 3048000"/>
                <a:gd name="connsiteY13" fmla="*/ 1184641 h 1184641"/>
                <a:gd name="connsiteX14" fmla="*/ 913784 w 3048000"/>
                <a:gd name="connsiteY14" fmla="*/ 1184641 h 1184641"/>
                <a:gd name="connsiteX15" fmla="*/ 197444 w 3048000"/>
                <a:gd name="connsiteY15" fmla="*/ 1184641 h 1184641"/>
                <a:gd name="connsiteX16" fmla="*/ 0 w 3048000"/>
                <a:gd name="connsiteY16" fmla="*/ 987197 h 1184641"/>
                <a:gd name="connsiteX17" fmla="*/ 0 w 3048000"/>
                <a:gd name="connsiteY17" fmla="*/ 608116 h 1184641"/>
                <a:gd name="connsiteX18" fmla="*/ 0 w 3048000"/>
                <a:gd name="connsiteY18" fmla="*/ 197444 h 118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8000" h="1184641" fill="none" extrusionOk="0">
                  <a:moveTo>
                    <a:pt x="0" y="197444"/>
                  </a:moveTo>
                  <a:cubicBezTo>
                    <a:pt x="-13833" y="88969"/>
                    <a:pt x="89629" y="-2218"/>
                    <a:pt x="197444" y="0"/>
                  </a:cubicBezTo>
                  <a:cubicBezTo>
                    <a:pt x="450512" y="-30949"/>
                    <a:pt x="544488" y="55691"/>
                    <a:pt x="754598" y="0"/>
                  </a:cubicBezTo>
                  <a:cubicBezTo>
                    <a:pt x="964708" y="-55691"/>
                    <a:pt x="1005732" y="46684"/>
                    <a:pt x="1232158" y="0"/>
                  </a:cubicBezTo>
                  <a:cubicBezTo>
                    <a:pt x="1458584" y="-46684"/>
                    <a:pt x="1544487" y="55016"/>
                    <a:pt x="1762780" y="0"/>
                  </a:cubicBezTo>
                  <a:cubicBezTo>
                    <a:pt x="1981073" y="-55016"/>
                    <a:pt x="2008442" y="50527"/>
                    <a:pt x="2213809" y="0"/>
                  </a:cubicBezTo>
                  <a:cubicBezTo>
                    <a:pt x="2419176" y="-50527"/>
                    <a:pt x="2591669" y="57886"/>
                    <a:pt x="2850556" y="0"/>
                  </a:cubicBezTo>
                  <a:cubicBezTo>
                    <a:pt x="2953787" y="11671"/>
                    <a:pt x="3045870" y="85573"/>
                    <a:pt x="3048000" y="197444"/>
                  </a:cubicBezTo>
                  <a:cubicBezTo>
                    <a:pt x="3077520" y="343583"/>
                    <a:pt x="3009601" y="441025"/>
                    <a:pt x="3048000" y="600218"/>
                  </a:cubicBezTo>
                  <a:cubicBezTo>
                    <a:pt x="3086399" y="759411"/>
                    <a:pt x="3012335" y="898498"/>
                    <a:pt x="3048000" y="987197"/>
                  </a:cubicBezTo>
                  <a:cubicBezTo>
                    <a:pt x="3043078" y="1111587"/>
                    <a:pt x="2958426" y="1180941"/>
                    <a:pt x="2850556" y="1184641"/>
                  </a:cubicBezTo>
                  <a:cubicBezTo>
                    <a:pt x="2634686" y="1224333"/>
                    <a:pt x="2562415" y="1159240"/>
                    <a:pt x="2319934" y="1184641"/>
                  </a:cubicBezTo>
                  <a:cubicBezTo>
                    <a:pt x="2077453" y="1210042"/>
                    <a:pt x="2008481" y="1144836"/>
                    <a:pt x="1842373" y="1184641"/>
                  </a:cubicBezTo>
                  <a:cubicBezTo>
                    <a:pt x="1676265" y="1224446"/>
                    <a:pt x="1591279" y="1154292"/>
                    <a:pt x="1391344" y="1184641"/>
                  </a:cubicBezTo>
                  <a:cubicBezTo>
                    <a:pt x="1191409" y="1214990"/>
                    <a:pt x="1046209" y="1175537"/>
                    <a:pt x="913784" y="1184641"/>
                  </a:cubicBezTo>
                  <a:cubicBezTo>
                    <a:pt x="781359" y="1193745"/>
                    <a:pt x="376058" y="1115127"/>
                    <a:pt x="197444" y="1184641"/>
                  </a:cubicBezTo>
                  <a:cubicBezTo>
                    <a:pt x="118535" y="1176665"/>
                    <a:pt x="-1057" y="1103560"/>
                    <a:pt x="0" y="987197"/>
                  </a:cubicBezTo>
                  <a:cubicBezTo>
                    <a:pt x="-12243" y="816475"/>
                    <a:pt x="28185" y="741787"/>
                    <a:pt x="0" y="608116"/>
                  </a:cubicBezTo>
                  <a:cubicBezTo>
                    <a:pt x="-28185" y="474445"/>
                    <a:pt x="39378" y="338713"/>
                    <a:pt x="0" y="197444"/>
                  </a:cubicBezTo>
                  <a:close/>
                </a:path>
                <a:path w="3048000" h="1184641" stroke="0" extrusionOk="0">
                  <a:moveTo>
                    <a:pt x="0" y="197444"/>
                  </a:moveTo>
                  <a:cubicBezTo>
                    <a:pt x="-15930" y="78573"/>
                    <a:pt x="61684" y="10027"/>
                    <a:pt x="197444" y="0"/>
                  </a:cubicBezTo>
                  <a:cubicBezTo>
                    <a:pt x="456614" y="-64997"/>
                    <a:pt x="661968" y="27507"/>
                    <a:pt x="781129" y="0"/>
                  </a:cubicBezTo>
                  <a:cubicBezTo>
                    <a:pt x="900290" y="-27507"/>
                    <a:pt x="1069489" y="3963"/>
                    <a:pt x="1285220" y="0"/>
                  </a:cubicBezTo>
                  <a:cubicBezTo>
                    <a:pt x="1500951" y="-3963"/>
                    <a:pt x="1611907" y="36584"/>
                    <a:pt x="1762780" y="0"/>
                  </a:cubicBezTo>
                  <a:cubicBezTo>
                    <a:pt x="1913653" y="-36584"/>
                    <a:pt x="2139494" y="7678"/>
                    <a:pt x="2319934" y="0"/>
                  </a:cubicBezTo>
                  <a:cubicBezTo>
                    <a:pt x="2500374" y="-7678"/>
                    <a:pt x="2680472" y="52869"/>
                    <a:pt x="2850556" y="0"/>
                  </a:cubicBezTo>
                  <a:cubicBezTo>
                    <a:pt x="2970950" y="-18469"/>
                    <a:pt x="3045751" y="90375"/>
                    <a:pt x="3048000" y="197444"/>
                  </a:cubicBezTo>
                  <a:cubicBezTo>
                    <a:pt x="3058873" y="379893"/>
                    <a:pt x="3012800" y="506065"/>
                    <a:pt x="3048000" y="592321"/>
                  </a:cubicBezTo>
                  <a:cubicBezTo>
                    <a:pt x="3083200" y="678577"/>
                    <a:pt x="3007209" y="838273"/>
                    <a:pt x="3048000" y="987197"/>
                  </a:cubicBezTo>
                  <a:cubicBezTo>
                    <a:pt x="3021700" y="1094738"/>
                    <a:pt x="2961072" y="1180608"/>
                    <a:pt x="2850556" y="1184641"/>
                  </a:cubicBezTo>
                  <a:cubicBezTo>
                    <a:pt x="2722946" y="1233644"/>
                    <a:pt x="2471411" y="1179881"/>
                    <a:pt x="2293402" y="1184641"/>
                  </a:cubicBezTo>
                  <a:cubicBezTo>
                    <a:pt x="2115393" y="1189401"/>
                    <a:pt x="2000465" y="1118859"/>
                    <a:pt x="1709718" y="1184641"/>
                  </a:cubicBezTo>
                  <a:cubicBezTo>
                    <a:pt x="1418971" y="1250423"/>
                    <a:pt x="1340045" y="1139809"/>
                    <a:pt x="1126033" y="1184641"/>
                  </a:cubicBezTo>
                  <a:cubicBezTo>
                    <a:pt x="912022" y="1229473"/>
                    <a:pt x="582048" y="1174350"/>
                    <a:pt x="197444" y="1184641"/>
                  </a:cubicBezTo>
                  <a:cubicBezTo>
                    <a:pt x="70405" y="1167688"/>
                    <a:pt x="-12927" y="1076917"/>
                    <a:pt x="0" y="987197"/>
                  </a:cubicBezTo>
                  <a:cubicBezTo>
                    <a:pt x="-18187" y="863051"/>
                    <a:pt x="20809" y="679673"/>
                    <a:pt x="0" y="584423"/>
                  </a:cubicBezTo>
                  <a:cubicBezTo>
                    <a:pt x="-20809" y="489173"/>
                    <a:pt x="18515" y="368599"/>
                    <a:pt x="0" y="197444"/>
                  </a:cubicBezTo>
                  <a:close/>
                </a:path>
              </a:pathLst>
            </a:custGeom>
            <a:solidFill>
              <a:schemeClr val="bg2">
                <a:alpha val="70000"/>
              </a:schemeClr>
            </a:solidFill>
            <a:ln>
              <a:solidFill>
                <a:schemeClr val="tx2">
                  <a:lumMod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>
                <a:solidFill>
                  <a:schemeClr val="tx1"/>
                </a:solidFill>
                <a:latin typeface="Segoe Print" panose="02000800000000000000" pitchFamily="2" charset="0"/>
                <a:sym typeface="Roboto"/>
              </a:endParaRPr>
            </a:p>
            <a:p>
              <a:endParaRPr lang="en-US" sz="1200" b="1" dirty="0">
                <a:solidFill>
                  <a:schemeClr val="tx1"/>
                </a:solidFill>
                <a:latin typeface="Segoe Print" panose="02000800000000000000" pitchFamily="2" charset="0"/>
                <a:sym typeface="Roboto"/>
              </a:endParaRPr>
            </a:p>
            <a:p>
              <a:endParaRPr lang="en-US" sz="1200" b="1" dirty="0">
                <a:solidFill>
                  <a:schemeClr val="tx1"/>
                </a:solidFill>
                <a:latin typeface="Segoe Print" panose="02000800000000000000" pitchFamily="2" charset="0"/>
                <a:sym typeface="Roboto"/>
              </a:endParaRP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chemeClr val="tx1"/>
                </a:solidFill>
                <a:latin typeface="Segoe Print" panose="02000800000000000000" pitchFamily="2" charset="0"/>
                <a:sym typeface="Roboto"/>
              </a:endParaRPr>
            </a:p>
            <a:p>
              <a:pPr marL="117475" indent="-1095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  <a:latin typeface="Segoe Print" panose="02000800000000000000" pitchFamily="2" charset="0"/>
                  <a:sym typeface="Roboto"/>
                </a:rPr>
                <a:t>Inspired by Resource Central</a:t>
              </a:r>
            </a:p>
            <a:p>
              <a:pPr marL="117475" indent="-1095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  <a:latin typeface="Segoe Print" panose="02000800000000000000" pitchFamily="2" charset="0"/>
                  <a:sym typeface="Roboto"/>
                </a:rPr>
                <a:t>peak = sum(x %</a:t>
              </a:r>
              <a:r>
                <a:rPr lang="en-US" sz="1200" b="1" dirty="0" err="1">
                  <a:solidFill>
                    <a:schemeClr val="tx1"/>
                  </a:solidFill>
                  <a:latin typeface="Segoe Print" panose="02000800000000000000" pitchFamily="2" charset="0"/>
                  <a:sym typeface="Roboto"/>
                </a:rPr>
                <a:t>ile</a:t>
              </a:r>
              <a:r>
                <a:rPr lang="en-US" sz="1200" b="1" dirty="0">
                  <a:solidFill>
                    <a:schemeClr val="tx1"/>
                  </a:solidFill>
                  <a:latin typeface="Segoe Print" panose="02000800000000000000" pitchFamily="2" charset="0"/>
                  <a:sym typeface="Roboto"/>
                </a:rPr>
                <a:t> of tasks usage)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B16EF905-38B0-E949-B3C3-09C62BFF87FB}"/>
                </a:ext>
              </a:extLst>
            </p:cNvPr>
            <p:cNvSpPr/>
            <p:nvPr/>
          </p:nvSpPr>
          <p:spPr>
            <a:xfrm>
              <a:off x="1531130" y="3409950"/>
              <a:ext cx="3048000" cy="381000"/>
            </a:xfrm>
            <a:custGeom>
              <a:avLst/>
              <a:gdLst>
                <a:gd name="connsiteX0" fmla="*/ 0 w 3048000"/>
                <a:gd name="connsiteY0" fmla="*/ 63501 h 381000"/>
                <a:gd name="connsiteX1" fmla="*/ 63501 w 3048000"/>
                <a:gd name="connsiteY1" fmla="*/ 0 h 381000"/>
                <a:gd name="connsiteX2" fmla="*/ 589281 w 3048000"/>
                <a:gd name="connsiteY2" fmla="*/ 0 h 381000"/>
                <a:gd name="connsiteX3" fmla="*/ 1173480 w 3048000"/>
                <a:gd name="connsiteY3" fmla="*/ 0 h 381000"/>
                <a:gd name="connsiteX4" fmla="*/ 1699260 w 3048000"/>
                <a:gd name="connsiteY4" fmla="*/ 0 h 381000"/>
                <a:gd name="connsiteX5" fmla="*/ 2283459 w 3048000"/>
                <a:gd name="connsiteY5" fmla="*/ 0 h 381000"/>
                <a:gd name="connsiteX6" fmla="*/ 2984499 w 3048000"/>
                <a:gd name="connsiteY6" fmla="*/ 0 h 381000"/>
                <a:gd name="connsiteX7" fmla="*/ 3048000 w 3048000"/>
                <a:gd name="connsiteY7" fmla="*/ 63501 h 381000"/>
                <a:gd name="connsiteX8" fmla="*/ 3048000 w 3048000"/>
                <a:gd name="connsiteY8" fmla="*/ 317499 h 381000"/>
                <a:gd name="connsiteX9" fmla="*/ 2984499 w 3048000"/>
                <a:gd name="connsiteY9" fmla="*/ 381000 h 381000"/>
                <a:gd name="connsiteX10" fmla="*/ 2429509 w 3048000"/>
                <a:gd name="connsiteY10" fmla="*/ 381000 h 381000"/>
                <a:gd name="connsiteX11" fmla="*/ 1932940 w 3048000"/>
                <a:gd name="connsiteY11" fmla="*/ 381000 h 381000"/>
                <a:gd name="connsiteX12" fmla="*/ 1319530 w 3048000"/>
                <a:gd name="connsiteY12" fmla="*/ 381000 h 381000"/>
                <a:gd name="connsiteX13" fmla="*/ 793750 w 3048000"/>
                <a:gd name="connsiteY13" fmla="*/ 381000 h 381000"/>
                <a:gd name="connsiteX14" fmla="*/ 63501 w 3048000"/>
                <a:gd name="connsiteY14" fmla="*/ 381000 h 381000"/>
                <a:gd name="connsiteX15" fmla="*/ 0 w 3048000"/>
                <a:gd name="connsiteY15" fmla="*/ 317499 h 381000"/>
                <a:gd name="connsiteX16" fmla="*/ 0 w 3048000"/>
                <a:gd name="connsiteY16" fmla="*/ 6350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48000" h="381000" fill="none" extrusionOk="0">
                  <a:moveTo>
                    <a:pt x="0" y="63501"/>
                  </a:moveTo>
                  <a:cubicBezTo>
                    <a:pt x="-4842" y="37087"/>
                    <a:pt x="35407" y="5185"/>
                    <a:pt x="63501" y="0"/>
                  </a:cubicBezTo>
                  <a:cubicBezTo>
                    <a:pt x="184470" y="-50597"/>
                    <a:pt x="412902" y="24889"/>
                    <a:pt x="589281" y="0"/>
                  </a:cubicBezTo>
                  <a:cubicBezTo>
                    <a:pt x="765660" y="-24889"/>
                    <a:pt x="909872" y="54025"/>
                    <a:pt x="1173480" y="0"/>
                  </a:cubicBezTo>
                  <a:cubicBezTo>
                    <a:pt x="1437088" y="-54025"/>
                    <a:pt x="1548529" y="1720"/>
                    <a:pt x="1699260" y="0"/>
                  </a:cubicBezTo>
                  <a:cubicBezTo>
                    <a:pt x="1849991" y="-1720"/>
                    <a:pt x="2097739" y="19707"/>
                    <a:pt x="2283459" y="0"/>
                  </a:cubicBezTo>
                  <a:cubicBezTo>
                    <a:pt x="2469179" y="-19707"/>
                    <a:pt x="2806060" y="64997"/>
                    <a:pt x="2984499" y="0"/>
                  </a:cubicBezTo>
                  <a:cubicBezTo>
                    <a:pt x="3021210" y="-5045"/>
                    <a:pt x="3055081" y="36086"/>
                    <a:pt x="3048000" y="63501"/>
                  </a:cubicBezTo>
                  <a:cubicBezTo>
                    <a:pt x="3052594" y="171435"/>
                    <a:pt x="3032455" y="262811"/>
                    <a:pt x="3048000" y="317499"/>
                  </a:cubicBezTo>
                  <a:cubicBezTo>
                    <a:pt x="3047766" y="347719"/>
                    <a:pt x="3020246" y="381426"/>
                    <a:pt x="2984499" y="381000"/>
                  </a:cubicBezTo>
                  <a:cubicBezTo>
                    <a:pt x="2844329" y="397533"/>
                    <a:pt x="2664511" y="324592"/>
                    <a:pt x="2429509" y="381000"/>
                  </a:cubicBezTo>
                  <a:cubicBezTo>
                    <a:pt x="2194507" y="437408"/>
                    <a:pt x="2091860" y="324454"/>
                    <a:pt x="1932940" y="381000"/>
                  </a:cubicBezTo>
                  <a:cubicBezTo>
                    <a:pt x="1774020" y="437546"/>
                    <a:pt x="1567443" y="375046"/>
                    <a:pt x="1319530" y="381000"/>
                  </a:cubicBezTo>
                  <a:cubicBezTo>
                    <a:pt x="1071617" y="386954"/>
                    <a:pt x="921231" y="337612"/>
                    <a:pt x="793750" y="381000"/>
                  </a:cubicBezTo>
                  <a:cubicBezTo>
                    <a:pt x="666269" y="424388"/>
                    <a:pt x="396427" y="328048"/>
                    <a:pt x="63501" y="381000"/>
                  </a:cubicBezTo>
                  <a:cubicBezTo>
                    <a:pt x="30043" y="373962"/>
                    <a:pt x="-10127" y="352244"/>
                    <a:pt x="0" y="317499"/>
                  </a:cubicBezTo>
                  <a:cubicBezTo>
                    <a:pt x="-24682" y="245424"/>
                    <a:pt x="16451" y="125767"/>
                    <a:pt x="0" y="63501"/>
                  </a:cubicBezTo>
                  <a:close/>
                </a:path>
                <a:path w="3048000" h="381000" stroke="0" extrusionOk="0">
                  <a:moveTo>
                    <a:pt x="0" y="63501"/>
                  </a:moveTo>
                  <a:cubicBezTo>
                    <a:pt x="-3292" y="26400"/>
                    <a:pt x="19159" y="3480"/>
                    <a:pt x="63501" y="0"/>
                  </a:cubicBezTo>
                  <a:cubicBezTo>
                    <a:pt x="265829" y="-972"/>
                    <a:pt x="571409" y="73812"/>
                    <a:pt x="706121" y="0"/>
                  </a:cubicBezTo>
                  <a:cubicBezTo>
                    <a:pt x="840833" y="-73812"/>
                    <a:pt x="1055933" y="32239"/>
                    <a:pt x="1261110" y="0"/>
                  </a:cubicBezTo>
                  <a:cubicBezTo>
                    <a:pt x="1466287" y="-32239"/>
                    <a:pt x="1645568" y="35180"/>
                    <a:pt x="1786890" y="0"/>
                  </a:cubicBezTo>
                  <a:cubicBezTo>
                    <a:pt x="1928212" y="-35180"/>
                    <a:pt x="2185284" y="66002"/>
                    <a:pt x="2400299" y="0"/>
                  </a:cubicBezTo>
                  <a:cubicBezTo>
                    <a:pt x="2615314" y="-66002"/>
                    <a:pt x="2863107" y="29287"/>
                    <a:pt x="2984499" y="0"/>
                  </a:cubicBezTo>
                  <a:cubicBezTo>
                    <a:pt x="3024662" y="-8287"/>
                    <a:pt x="3042078" y="33634"/>
                    <a:pt x="3048000" y="63501"/>
                  </a:cubicBezTo>
                  <a:cubicBezTo>
                    <a:pt x="3069856" y="137886"/>
                    <a:pt x="3034508" y="239591"/>
                    <a:pt x="3048000" y="317499"/>
                  </a:cubicBezTo>
                  <a:cubicBezTo>
                    <a:pt x="3050978" y="353286"/>
                    <a:pt x="3017208" y="380618"/>
                    <a:pt x="2984499" y="381000"/>
                  </a:cubicBezTo>
                  <a:cubicBezTo>
                    <a:pt x="2856545" y="418437"/>
                    <a:pt x="2650821" y="320854"/>
                    <a:pt x="2400299" y="381000"/>
                  </a:cubicBezTo>
                  <a:cubicBezTo>
                    <a:pt x="2149777" y="441146"/>
                    <a:pt x="2025193" y="367928"/>
                    <a:pt x="1845310" y="381000"/>
                  </a:cubicBezTo>
                  <a:cubicBezTo>
                    <a:pt x="1665427" y="394072"/>
                    <a:pt x="1356702" y="340756"/>
                    <a:pt x="1202690" y="381000"/>
                  </a:cubicBezTo>
                  <a:cubicBezTo>
                    <a:pt x="1048678" y="421244"/>
                    <a:pt x="850346" y="342036"/>
                    <a:pt x="560071" y="381000"/>
                  </a:cubicBezTo>
                  <a:cubicBezTo>
                    <a:pt x="269796" y="419964"/>
                    <a:pt x="203393" y="336005"/>
                    <a:pt x="63501" y="381000"/>
                  </a:cubicBezTo>
                  <a:cubicBezTo>
                    <a:pt x="24464" y="377264"/>
                    <a:pt x="-4720" y="345515"/>
                    <a:pt x="0" y="317499"/>
                  </a:cubicBezTo>
                  <a:cubicBezTo>
                    <a:pt x="-19084" y="213539"/>
                    <a:pt x="22006" y="183687"/>
                    <a:pt x="0" y="63501"/>
                  </a:cubicBezTo>
                  <a:close/>
                </a:path>
              </a:pathLst>
            </a:custGeom>
            <a:solidFill>
              <a:srgbClr val="DB4437"/>
            </a:solidFill>
            <a:ln>
              <a:solidFill>
                <a:schemeClr val="tx2">
                  <a:lumMod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2">
                      <a:lumMod val="10000"/>
                    </a:schemeClr>
                  </a:solidFill>
                  <a:latin typeface="Segoe Print" panose="02000800000000000000" pitchFamily="2" charset="0"/>
                  <a:sym typeface="Roboto"/>
                </a:rPr>
                <a:t>RC-like</a:t>
              </a:r>
              <a:endParaRPr lang="en-US" sz="1600" b="1" dirty="0">
                <a:solidFill>
                  <a:schemeClr val="tx2">
                    <a:lumMod val="10000"/>
                  </a:schemeClr>
                </a:solidFill>
                <a:latin typeface="Segoe Print" panose="02000800000000000000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BB74BBB-A87C-F74E-8E22-2094D6DBA637}"/>
              </a:ext>
            </a:extLst>
          </p:cNvPr>
          <p:cNvGrpSpPr/>
          <p:nvPr/>
        </p:nvGrpSpPr>
        <p:grpSpPr>
          <a:xfrm>
            <a:off x="5762618" y="3260618"/>
            <a:ext cx="2847982" cy="1184641"/>
            <a:chOff x="3810660" y="3406408"/>
            <a:chExt cx="2847982" cy="1184641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B4CAC67-AF56-2E4C-9EBC-5B9B9DF70B1F}"/>
                </a:ext>
              </a:extLst>
            </p:cNvPr>
            <p:cNvSpPr/>
            <p:nvPr/>
          </p:nvSpPr>
          <p:spPr>
            <a:xfrm>
              <a:off x="3813046" y="3406408"/>
              <a:ext cx="2845596" cy="1184641"/>
            </a:xfrm>
            <a:custGeom>
              <a:avLst/>
              <a:gdLst>
                <a:gd name="connsiteX0" fmla="*/ 0 w 2845596"/>
                <a:gd name="connsiteY0" fmla="*/ 197444 h 1184641"/>
                <a:gd name="connsiteX1" fmla="*/ 197444 w 2845596"/>
                <a:gd name="connsiteY1" fmla="*/ 0 h 1184641"/>
                <a:gd name="connsiteX2" fmla="*/ 712093 w 2845596"/>
                <a:gd name="connsiteY2" fmla="*/ 0 h 1184641"/>
                <a:gd name="connsiteX3" fmla="*/ 1153220 w 2845596"/>
                <a:gd name="connsiteY3" fmla="*/ 0 h 1184641"/>
                <a:gd name="connsiteX4" fmla="*/ 1643362 w 2845596"/>
                <a:gd name="connsiteY4" fmla="*/ 0 h 1184641"/>
                <a:gd name="connsiteX5" fmla="*/ 2059982 w 2845596"/>
                <a:gd name="connsiteY5" fmla="*/ 0 h 1184641"/>
                <a:gd name="connsiteX6" fmla="*/ 2648152 w 2845596"/>
                <a:gd name="connsiteY6" fmla="*/ 0 h 1184641"/>
                <a:gd name="connsiteX7" fmla="*/ 2845596 w 2845596"/>
                <a:gd name="connsiteY7" fmla="*/ 197444 h 1184641"/>
                <a:gd name="connsiteX8" fmla="*/ 2845596 w 2845596"/>
                <a:gd name="connsiteY8" fmla="*/ 600218 h 1184641"/>
                <a:gd name="connsiteX9" fmla="*/ 2845596 w 2845596"/>
                <a:gd name="connsiteY9" fmla="*/ 987197 h 1184641"/>
                <a:gd name="connsiteX10" fmla="*/ 2648152 w 2845596"/>
                <a:gd name="connsiteY10" fmla="*/ 1184641 h 1184641"/>
                <a:gd name="connsiteX11" fmla="*/ 2158010 w 2845596"/>
                <a:gd name="connsiteY11" fmla="*/ 1184641 h 1184641"/>
                <a:gd name="connsiteX12" fmla="*/ 1716883 w 2845596"/>
                <a:gd name="connsiteY12" fmla="*/ 1184641 h 1184641"/>
                <a:gd name="connsiteX13" fmla="*/ 1300263 w 2845596"/>
                <a:gd name="connsiteY13" fmla="*/ 1184641 h 1184641"/>
                <a:gd name="connsiteX14" fmla="*/ 859135 w 2845596"/>
                <a:gd name="connsiteY14" fmla="*/ 1184641 h 1184641"/>
                <a:gd name="connsiteX15" fmla="*/ 197444 w 2845596"/>
                <a:gd name="connsiteY15" fmla="*/ 1184641 h 1184641"/>
                <a:gd name="connsiteX16" fmla="*/ 0 w 2845596"/>
                <a:gd name="connsiteY16" fmla="*/ 987197 h 1184641"/>
                <a:gd name="connsiteX17" fmla="*/ 0 w 2845596"/>
                <a:gd name="connsiteY17" fmla="*/ 608116 h 1184641"/>
                <a:gd name="connsiteX18" fmla="*/ 0 w 2845596"/>
                <a:gd name="connsiteY18" fmla="*/ 197444 h 118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5596" h="1184641" fill="none" extrusionOk="0">
                  <a:moveTo>
                    <a:pt x="0" y="197444"/>
                  </a:moveTo>
                  <a:cubicBezTo>
                    <a:pt x="-13833" y="88969"/>
                    <a:pt x="89629" y="-2218"/>
                    <a:pt x="197444" y="0"/>
                  </a:cubicBezTo>
                  <a:cubicBezTo>
                    <a:pt x="332116" y="-50193"/>
                    <a:pt x="580198" y="59376"/>
                    <a:pt x="712093" y="0"/>
                  </a:cubicBezTo>
                  <a:cubicBezTo>
                    <a:pt x="843988" y="-59376"/>
                    <a:pt x="1034180" y="43795"/>
                    <a:pt x="1153220" y="0"/>
                  </a:cubicBezTo>
                  <a:cubicBezTo>
                    <a:pt x="1272260" y="-43795"/>
                    <a:pt x="1421223" y="41847"/>
                    <a:pt x="1643362" y="0"/>
                  </a:cubicBezTo>
                  <a:cubicBezTo>
                    <a:pt x="1865501" y="-41847"/>
                    <a:pt x="1923671" y="36624"/>
                    <a:pt x="2059982" y="0"/>
                  </a:cubicBezTo>
                  <a:cubicBezTo>
                    <a:pt x="2196293" y="-36624"/>
                    <a:pt x="2416824" y="28618"/>
                    <a:pt x="2648152" y="0"/>
                  </a:cubicBezTo>
                  <a:cubicBezTo>
                    <a:pt x="2751383" y="11671"/>
                    <a:pt x="2843466" y="85573"/>
                    <a:pt x="2845596" y="197444"/>
                  </a:cubicBezTo>
                  <a:cubicBezTo>
                    <a:pt x="2875116" y="343583"/>
                    <a:pt x="2807197" y="441025"/>
                    <a:pt x="2845596" y="600218"/>
                  </a:cubicBezTo>
                  <a:cubicBezTo>
                    <a:pt x="2883995" y="759411"/>
                    <a:pt x="2809931" y="898498"/>
                    <a:pt x="2845596" y="987197"/>
                  </a:cubicBezTo>
                  <a:cubicBezTo>
                    <a:pt x="2840674" y="1111587"/>
                    <a:pt x="2756022" y="1180941"/>
                    <a:pt x="2648152" y="1184641"/>
                  </a:cubicBezTo>
                  <a:cubicBezTo>
                    <a:pt x="2524981" y="1224295"/>
                    <a:pt x="2282492" y="1128401"/>
                    <a:pt x="2158010" y="1184641"/>
                  </a:cubicBezTo>
                  <a:cubicBezTo>
                    <a:pt x="2033528" y="1240881"/>
                    <a:pt x="1819256" y="1183791"/>
                    <a:pt x="1716883" y="1184641"/>
                  </a:cubicBezTo>
                  <a:cubicBezTo>
                    <a:pt x="1614510" y="1185491"/>
                    <a:pt x="1456120" y="1161654"/>
                    <a:pt x="1300263" y="1184641"/>
                  </a:cubicBezTo>
                  <a:cubicBezTo>
                    <a:pt x="1144406" y="1207628"/>
                    <a:pt x="1008322" y="1179677"/>
                    <a:pt x="859135" y="1184641"/>
                  </a:cubicBezTo>
                  <a:cubicBezTo>
                    <a:pt x="709948" y="1189605"/>
                    <a:pt x="504213" y="1155539"/>
                    <a:pt x="197444" y="1184641"/>
                  </a:cubicBezTo>
                  <a:cubicBezTo>
                    <a:pt x="118535" y="1176665"/>
                    <a:pt x="-1057" y="1103560"/>
                    <a:pt x="0" y="987197"/>
                  </a:cubicBezTo>
                  <a:cubicBezTo>
                    <a:pt x="-12243" y="816475"/>
                    <a:pt x="28185" y="741787"/>
                    <a:pt x="0" y="608116"/>
                  </a:cubicBezTo>
                  <a:cubicBezTo>
                    <a:pt x="-28185" y="474445"/>
                    <a:pt x="39378" y="338713"/>
                    <a:pt x="0" y="197444"/>
                  </a:cubicBezTo>
                  <a:close/>
                </a:path>
                <a:path w="2845596" h="1184641" stroke="0" extrusionOk="0">
                  <a:moveTo>
                    <a:pt x="0" y="197444"/>
                  </a:moveTo>
                  <a:cubicBezTo>
                    <a:pt x="-15930" y="78573"/>
                    <a:pt x="61684" y="10027"/>
                    <a:pt x="197444" y="0"/>
                  </a:cubicBezTo>
                  <a:cubicBezTo>
                    <a:pt x="426278" y="-40930"/>
                    <a:pt x="571096" y="14124"/>
                    <a:pt x="736600" y="0"/>
                  </a:cubicBezTo>
                  <a:cubicBezTo>
                    <a:pt x="902104" y="-14124"/>
                    <a:pt x="1014604" y="13165"/>
                    <a:pt x="1202234" y="0"/>
                  </a:cubicBezTo>
                  <a:cubicBezTo>
                    <a:pt x="1389864" y="-13165"/>
                    <a:pt x="1525459" y="25511"/>
                    <a:pt x="1643362" y="0"/>
                  </a:cubicBezTo>
                  <a:cubicBezTo>
                    <a:pt x="1761265" y="-25511"/>
                    <a:pt x="1920638" y="49680"/>
                    <a:pt x="2158010" y="0"/>
                  </a:cubicBezTo>
                  <a:cubicBezTo>
                    <a:pt x="2395382" y="-49680"/>
                    <a:pt x="2467240" y="32154"/>
                    <a:pt x="2648152" y="0"/>
                  </a:cubicBezTo>
                  <a:cubicBezTo>
                    <a:pt x="2768546" y="-18469"/>
                    <a:pt x="2843347" y="90375"/>
                    <a:pt x="2845596" y="197444"/>
                  </a:cubicBezTo>
                  <a:cubicBezTo>
                    <a:pt x="2856469" y="379893"/>
                    <a:pt x="2810396" y="506065"/>
                    <a:pt x="2845596" y="592321"/>
                  </a:cubicBezTo>
                  <a:cubicBezTo>
                    <a:pt x="2880796" y="678577"/>
                    <a:pt x="2804805" y="838273"/>
                    <a:pt x="2845596" y="987197"/>
                  </a:cubicBezTo>
                  <a:cubicBezTo>
                    <a:pt x="2819296" y="1094738"/>
                    <a:pt x="2758668" y="1180608"/>
                    <a:pt x="2648152" y="1184641"/>
                  </a:cubicBezTo>
                  <a:cubicBezTo>
                    <a:pt x="2494941" y="1232237"/>
                    <a:pt x="2240972" y="1183604"/>
                    <a:pt x="2133503" y="1184641"/>
                  </a:cubicBezTo>
                  <a:cubicBezTo>
                    <a:pt x="2026034" y="1185678"/>
                    <a:pt x="1706053" y="1140912"/>
                    <a:pt x="1594348" y="1184641"/>
                  </a:cubicBezTo>
                  <a:cubicBezTo>
                    <a:pt x="1482643" y="1228370"/>
                    <a:pt x="1242544" y="1165750"/>
                    <a:pt x="1055192" y="1184641"/>
                  </a:cubicBezTo>
                  <a:cubicBezTo>
                    <a:pt x="867840" y="1203532"/>
                    <a:pt x="509432" y="1140258"/>
                    <a:pt x="197444" y="1184641"/>
                  </a:cubicBezTo>
                  <a:cubicBezTo>
                    <a:pt x="70405" y="1167688"/>
                    <a:pt x="-12927" y="1076917"/>
                    <a:pt x="0" y="987197"/>
                  </a:cubicBezTo>
                  <a:cubicBezTo>
                    <a:pt x="-18187" y="863051"/>
                    <a:pt x="20809" y="679673"/>
                    <a:pt x="0" y="584423"/>
                  </a:cubicBezTo>
                  <a:cubicBezTo>
                    <a:pt x="-20809" y="489173"/>
                    <a:pt x="18515" y="368599"/>
                    <a:pt x="0" y="197444"/>
                  </a:cubicBezTo>
                  <a:close/>
                </a:path>
              </a:pathLst>
            </a:custGeom>
            <a:solidFill>
              <a:schemeClr val="bg2">
                <a:alpha val="70000"/>
              </a:schemeClr>
            </a:solidFill>
            <a:ln>
              <a:solidFill>
                <a:schemeClr val="tx2">
                  <a:lumMod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>
                <a:solidFill>
                  <a:schemeClr val="tx1"/>
                </a:solidFill>
                <a:latin typeface="Segoe Print" panose="02000800000000000000" pitchFamily="2" charset="0"/>
                <a:sym typeface="Roboto"/>
              </a:endParaRPr>
            </a:p>
            <a:p>
              <a:endParaRPr lang="en-US" sz="1200" b="1" dirty="0">
                <a:solidFill>
                  <a:schemeClr val="tx1"/>
                </a:solidFill>
                <a:latin typeface="Segoe Print" panose="02000800000000000000" pitchFamily="2" charset="0"/>
                <a:sym typeface="Roboto"/>
              </a:endParaRPr>
            </a:p>
            <a:p>
              <a:endParaRPr lang="en-US" sz="1200" b="1" dirty="0">
                <a:solidFill>
                  <a:schemeClr val="tx1"/>
                </a:solidFill>
                <a:latin typeface="Segoe Print" panose="02000800000000000000" pitchFamily="2" charset="0"/>
                <a:sym typeface="Roboto"/>
              </a:endParaRPr>
            </a:p>
            <a:p>
              <a:endParaRPr lang="en-US" sz="1200" b="1" dirty="0">
                <a:solidFill>
                  <a:schemeClr val="tx1"/>
                </a:solidFill>
                <a:latin typeface="Segoe Print" panose="02000800000000000000" pitchFamily="2" charset="0"/>
                <a:sym typeface="Roboto"/>
              </a:endParaRPr>
            </a:p>
            <a:p>
              <a:endParaRPr lang="en-US" sz="1200" b="1" dirty="0">
                <a:solidFill>
                  <a:schemeClr val="tx1"/>
                </a:solidFill>
                <a:latin typeface="Segoe Print" panose="02000800000000000000" pitchFamily="2" charset="0"/>
                <a:sym typeface="Roboto"/>
              </a:endParaRPr>
            </a:p>
            <a:p>
              <a:pPr marL="117475" indent="-117475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  <a:latin typeface="Segoe Print" panose="02000800000000000000" pitchFamily="2" charset="0"/>
                  <a:sym typeface="Roboto"/>
                </a:rPr>
                <a:t>based on central limit theorem</a:t>
              </a:r>
            </a:p>
            <a:p>
              <a:pPr marL="117475" indent="-117475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  <a:latin typeface="Segoe Print" panose="02000800000000000000" pitchFamily="2" charset="0"/>
                  <a:sym typeface="Roboto"/>
                </a:rPr>
                <a:t>peak = mean + N times STD</a:t>
              </a:r>
              <a:endParaRPr lang="en-US" sz="1200" b="1" dirty="0">
                <a:solidFill>
                  <a:schemeClr val="tx1"/>
                </a:solidFill>
                <a:latin typeface="Segoe Print" panose="02000800000000000000" pitchFamily="2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222B30A-5857-1C40-9125-C8F20226CDCC}"/>
                </a:ext>
              </a:extLst>
            </p:cNvPr>
            <p:cNvSpPr/>
            <p:nvPr/>
          </p:nvSpPr>
          <p:spPr>
            <a:xfrm>
              <a:off x="3810660" y="3406409"/>
              <a:ext cx="2845596" cy="381000"/>
            </a:xfrm>
            <a:custGeom>
              <a:avLst/>
              <a:gdLst>
                <a:gd name="connsiteX0" fmla="*/ 0 w 2845596"/>
                <a:gd name="connsiteY0" fmla="*/ 63501 h 381000"/>
                <a:gd name="connsiteX1" fmla="*/ 63501 w 2845596"/>
                <a:gd name="connsiteY1" fmla="*/ 0 h 381000"/>
                <a:gd name="connsiteX2" fmla="*/ 552848 w 2845596"/>
                <a:gd name="connsiteY2" fmla="*/ 0 h 381000"/>
                <a:gd name="connsiteX3" fmla="*/ 1096567 w 2845596"/>
                <a:gd name="connsiteY3" fmla="*/ 0 h 381000"/>
                <a:gd name="connsiteX4" fmla="*/ 1585914 w 2845596"/>
                <a:gd name="connsiteY4" fmla="*/ 0 h 381000"/>
                <a:gd name="connsiteX5" fmla="*/ 2129632 w 2845596"/>
                <a:gd name="connsiteY5" fmla="*/ 0 h 381000"/>
                <a:gd name="connsiteX6" fmla="*/ 2782095 w 2845596"/>
                <a:gd name="connsiteY6" fmla="*/ 0 h 381000"/>
                <a:gd name="connsiteX7" fmla="*/ 2845596 w 2845596"/>
                <a:gd name="connsiteY7" fmla="*/ 63501 h 381000"/>
                <a:gd name="connsiteX8" fmla="*/ 2845596 w 2845596"/>
                <a:gd name="connsiteY8" fmla="*/ 317499 h 381000"/>
                <a:gd name="connsiteX9" fmla="*/ 2782095 w 2845596"/>
                <a:gd name="connsiteY9" fmla="*/ 381000 h 381000"/>
                <a:gd name="connsiteX10" fmla="*/ 2265562 w 2845596"/>
                <a:gd name="connsiteY10" fmla="*/ 381000 h 381000"/>
                <a:gd name="connsiteX11" fmla="*/ 1803401 w 2845596"/>
                <a:gd name="connsiteY11" fmla="*/ 381000 h 381000"/>
                <a:gd name="connsiteX12" fmla="*/ 1232496 w 2845596"/>
                <a:gd name="connsiteY12" fmla="*/ 381000 h 381000"/>
                <a:gd name="connsiteX13" fmla="*/ 743149 w 2845596"/>
                <a:gd name="connsiteY13" fmla="*/ 381000 h 381000"/>
                <a:gd name="connsiteX14" fmla="*/ 63501 w 2845596"/>
                <a:gd name="connsiteY14" fmla="*/ 381000 h 381000"/>
                <a:gd name="connsiteX15" fmla="*/ 0 w 2845596"/>
                <a:gd name="connsiteY15" fmla="*/ 317499 h 381000"/>
                <a:gd name="connsiteX16" fmla="*/ 0 w 2845596"/>
                <a:gd name="connsiteY16" fmla="*/ 6350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45596" h="381000" fill="none" extrusionOk="0">
                  <a:moveTo>
                    <a:pt x="0" y="63501"/>
                  </a:moveTo>
                  <a:cubicBezTo>
                    <a:pt x="-4842" y="37087"/>
                    <a:pt x="35407" y="5185"/>
                    <a:pt x="63501" y="0"/>
                  </a:cubicBezTo>
                  <a:cubicBezTo>
                    <a:pt x="182054" y="-24453"/>
                    <a:pt x="335741" y="2745"/>
                    <a:pt x="552848" y="0"/>
                  </a:cubicBezTo>
                  <a:cubicBezTo>
                    <a:pt x="769955" y="-2745"/>
                    <a:pt x="863065" y="3404"/>
                    <a:pt x="1096567" y="0"/>
                  </a:cubicBezTo>
                  <a:cubicBezTo>
                    <a:pt x="1330069" y="-3404"/>
                    <a:pt x="1384583" y="12992"/>
                    <a:pt x="1585914" y="0"/>
                  </a:cubicBezTo>
                  <a:cubicBezTo>
                    <a:pt x="1787245" y="-12992"/>
                    <a:pt x="2009519" y="37260"/>
                    <a:pt x="2129632" y="0"/>
                  </a:cubicBezTo>
                  <a:cubicBezTo>
                    <a:pt x="2249745" y="-37260"/>
                    <a:pt x="2491272" y="50765"/>
                    <a:pt x="2782095" y="0"/>
                  </a:cubicBezTo>
                  <a:cubicBezTo>
                    <a:pt x="2818806" y="-5045"/>
                    <a:pt x="2852677" y="36086"/>
                    <a:pt x="2845596" y="63501"/>
                  </a:cubicBezTo>
                  <a:cubicBezTo>
                    <a:pt x="2850190" y="171435"/>
                    <a:pt x="2830051" y="262811"/>
                    <a:pt x="2845596" y="317499"/>
                  </a:cubicBezTo>
                  <a:cubicBezTo>
                    <a:pt x="2845362" y="347719"/>
                    <a:pt x="2817842" y="381426"/>
                    <a:pt x="2782095" y="381000"/>
                  </a:cubicBezTo>
                  <a:cubicBezTo>
                    <a:pt x="2609377" y="441720"/>
                    <a:pt x="2438624" y="352897"/>
                    <a:pt x="2265562" y="381000"/>
                  </a:cubicBezTo>
                  <a:cubicBezTo>
                    <a:pt x="2092500" y="409103"/>
                    <a:pt x="1979441" y="375836"/>
                    <a:pt x="1803401" y="381000"/>
                  </a:cubicBezTo>
                  <a:cubicBezTo>
                    <a:pt x="1627361" y="386164"/>
                    <a:pt x="1412095" y="339586"/>
                    <a:pt x="1232496" y="381000"/>
                  </a:cubicBezTo>
                  <a:cubicBezTo>
                    <a:pt x="1052897" y="422414"/>
                    <a:pt x="859195" y="366986"/>
                    <a:pt x="743149" y="381000"/>
                  </a:cubicBezTo>
                  <a:cubicBezTo>
                    <a:pt x="627103" y="395014"/>
                    <a:pt x="231630" y="301976"/>
                    <a:pt x="63501" y="381000"/>
                  </a:cubicBezTo>
                  <a:cubicBezTo>
                    <a:pt x="30043" y="373962"/>
                    <a:pt x="-10127" y="352244"/>
                    <a:pt x="0" y="317499"/>
                  </a:cubicBezTo>
                  <a:cubicBezTo>
                    <a:pt x="-24682" y="245424"/>
                    <a:pt x="16451" y="125767"/>
                    <a:pt x="0" y="63501"/>
                  </a:cubicBezTo>
                  <a:close/>
                </a:path>
                <a:path w="2845596" h="381000" stroke="0" extrusionOk="0">
                  <a:moveTo>
                    <a:pt x="0" y="63501"/>
                  </a:moveTo>
                  <a:cubicBezTo>
                    <a:pt x="-3292" y="26400"/>
                    <a:pt x="19159" y="3480"/>
                    <a:pt x="63501" y="0"/>
                  </a:cubicBezTo>
                  <a:cubicBezTo>
                    <a:pt x="293336" y="-47718"/>
                    <a:pt x="406849" y="36547"/>
                    <a:pt x="661592" y="0"/>
                  </a:cubicBezTo>
                  <a:cubicBezTo>
                    <a:pt x="916335" y="-36547"/>
                    <a:pt x="996882" y="25660"/>
                    <a:pt x="1178125" y="0"/>
                  </a:cubicBezTo>
                  <a:cubicBezTo>
                    <a:pt x="1359368" y="-25660"/>
                    <a:pt x="1542665" y="56530"/>
                    <a:pt x="1667471" y="0"/>
                  </a:cubicBezTo>
                  <a:cubicBezTo>
                    <a:pt x="1792277" y="-56530"/>
                    <a:pt x="2070524" y="3307"/>
                    <a:pt x="2238376" y="0"/>
                  </a:cubicBezTo>
                  <a:cubicBezTo>
                    <a:pt x="2406228" y="-3307"/>
                    <a:pt x="2610012" y="30856"/>
                    <a:pt x="2782095" y="0"/>
                  </a:cubicBezTo>
                  <a:cubicBezTo>
                    <a:pt x="2822258" y="-8287"/>
                    <a:pt x="2839674" y="33634"/>
                    <a:pt x="2845596" y="63501"/>
                  </a:cubicBezTo>
                  <a:cubicBezTo>
                    <a:pt x="2867452" y="137886"/>
                    <a:pt x="2832104" y="239591"/>
                    <a:pt x="2845596" y="317499"/>
                  </a:cubicBezTo>
                  <a:cubicBezTo>
                    <a:pt x="2848574" y="353286"/>
                    <a:pt x="2814804" y="380618"/>
                    <a:pt x="2782095" y="381000"/>
                  </a:cubicBezTo>
                  <a:cubicBezTo>
                    <a:pt x="2655568" y="395509"/>
                    <a:pt x="2397480" y="336647"/>
                    <a:pt x="2238376" y="381000"/>
                  </a:cubicBezTo>
                  <a:cubicBezTo>
                    <a:pt x="2079272" y="425353"/>
                    <a:pt x="1901113" y="322254"/>
                    <a:pt x="1721843" y="381000"/>
                  </a:cubicBezTo>
                  <a:cubicBezTo>
                    <a:pt x="1542573" y="439746"/>
                    <a:pt x="1416601" y="314337"/>
                    <a:pt x="1123753" y="381000"/>
                  </a:cubicBezTo>
                  <a:cubicBezTo>
                    <a:pt x="830905" y="447663"/>
                    <a:pt x="664530" y="362371"/>
                    <a:pt x="525662" y="381000"/>
                  </a:cubicBezTo>
                  <a:cubicBezTo>
                    <a:pt x="386794" y="399629"/>
                    <a:pt x="183112" y="363667"/>
                    <a:pt x="63501" y="381000"/>
                  </a:cubicBezTo>
                  <a:cubicBezTo>
                    <a:pt x="24464" y="377264"/>
                    <a:pt x="-4720" y="345515"/>
                    <a:pt x="0" y="317499"/>
                  </a:cubicBezTo>
                  <a:cubicBezTo>
                    <a:pt x="-19084" y="213539"/>
                    <a:pt x="22006" y="183687"/>
                    <a:pt x="0" y="63501"/>
                  </a:cubicBezTo>
                  <a:close/>
                </a:path>
              </a:pathLst>
            </a:custGeom>
            <a:solidFill>
              <a:srgbClr val="F4B400"/>
            </a:solidFill>
            <a:ln>
              <a:solidFill>
                <a:schemeClr val="tx2">
                  <a:lumMod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2">
                      <a:lumMod val="10000"/>
                    </a:schemeClr>
                  </a:solidFill>
                  <a:latin typeface="Segoe Print" panose="02000800000000000000" pitchFamily="2" charset="0"/>
                  <a:sym typeface="Roboto"/>
                </a:rPr>
                <a:t>N-sigma</a:t>
              </a:r>
              <a:endParaRPr lang="en-US" sz="1600" b="1" dirty="0">
                <a:solidFill>
                  <a:schemeClr val="tx2">
                    <a:lumMod val="10000"/>
                  </a:schemeClr>
                </a:solidFill>
                <a:latin typeface="Segoe Print" panose="02000800000000000000" pitchFamily="2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19C1B20-A6E5-F841-AEE5-CDF2DE4DFE31}"/>
              </a:ext>
            </a:extLst>
          </p:cNvPr>
          <p:cNvGrpSpPr/>
          <p:nvPr/>
        </p:nvGrpSpPr>
        <p:grpSpPr>
          <a:xfrm>
            <a:off x="6705599" y="2038350"/>
            <a:ext cx="1902616" cy="1018584"/>
            <a:chOff x="5990556" y="3397265"/>
            <a:chExt cx="1519060" cy="1018584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5B54839-69DA-7B49-9E64-0B0C8EDCEF1C}"/>
                </a:ext>
              </a:extLst>
            </p:cNvPr>
            <p:cNvSpPr/>
            <p:nvPr/>
          </p:nvSpPr>
          <p:spPr>
            <a:xfrm>
              <a:off x="5990556" y="3397265"/>
              <a:ext cx="1519059" cy="1018584"/>
            </a:xfrm>
            <a:custGeom>
              <a:avLst/>
              <a:gdLst>
                <a:gd name="connsiteX0" fmla="*/ 0 w 1519059"/>
                <a:gd name="connsiteY0" fmla="*/ 169767 h 1018584"/>
                <a:gd name="connsiteX1" fmla="*/ 169767 w 1519059"/>
                <a:gd name="connsiteY1" fmla="*/ 0 h 1018584"/>
                <a:gd name="connsiteX2" fmla="*/ 771325 w 1519059"/>
                <a:gd name="connsiteY2" fmla="*/ 0 h 1018584"/>
                <a:gd name="connsiteX3" fmla="*/ 1349292 w 1519059"/>
                <a:gd name="connsiteY3" fmla="*/ 0 h 1018584"/>
                <a:gd name="connsiteX4" fmla="*/ 1519059 w 1519059"/>
                <a:gd name="connsiteY4" fmla="*/ 169767 h 1018584"/>
                <a:gd name="connsiteX5" fmla="*/ 1519059 w 1519059"/>
                <a:gd name="connsiteY5" fmla="*/ 495711 h 1018584"/>
                <a:gd name="connsiteX6" fmla="*/ 1519059 w 1519059"/>
                <a:gd name="connsiteY6" fmla="*/ 848817 h 1018584"/>
                <a:gd name="connsiteX7" fmla="*/ 1349292 w 1519059"/>
                <a:gd name="connsiteY7" fmla="*/ 1018584 h 1018584"/>
                <a:gd name="connsiteX8" fmla="*/ 747734 w 1519059"/>
                <a:gd name="connsiteY8" fmla="*/ 1018584 h 1018584"/>
                <a:gd name="connsiteX9" fmla="*/ 169767 w 1519059"/>
                <a:gd name="connsiteY9" fmla="*/ 1018584 h 1018584"/>
                <a:gd name="connsiteX10" fmla="*/ 0 w 1519059"/>
                <a:gd name="connsiteY10" fmla="*/ 848817 h 1018584"/>
                <a:gd name="connsiteX11" fmla="*/ 0 w 1519059"/>
                <a:gd name="connsiteY11" fmla="*/ 502502 h 1018584"/>
                <a:gd name="connsiteX12" fmla="*/ 0 w 1519059"/>
                <a:gd name="connsiteY12" fmla="*/ 169767 h 101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9059" h="1018584" fill="none" extrusionOk="0">
                  <a:moveTo>
                    <a:pt x="0" y="169767"/>
                  </a:moveTo>
                  <a:cubicBezTo>
                    <a:pt x="-10554" y="77740"/>
                    <a:pt x="57308" y="-12902"/>
                    <a:pt x="169767" y="0"/>
                  </a:cubicBezTo>
                  <a:cubicBezTo>
                    <a:pt x="295404" y="-14442"/>
                    <a:pt x="500748" y="59685"/>
                    <a:pt x="771325" y="0"/>
                  </a:cubicBezTo>
                  <a:cubicBezTo>
                    <a:pt x="1041902" y="-59685"/>
                    <a:pt x="1214860" y="51500"/>
                    <a:pt x="1349292" y="0"/>
                  </a:cubicBezTo>
                  <a:cubicBezTo>
                    <a:pt x="1432324" y="19182"/>
                    <a:pt x="1524351" y="79939"/>
                    <a:pt x="1519059" y="169767"/>
                  </a:cubicBezTo>
                  <a:cubicBezTo>
                    <a:pt x="1551581" y="278465"/>
                    <a:pt x="1502996" y="363185"/>
                    <a:pt x="1519059" y="495711"/>
                  </a:cubicBezTo>
                  <a:cubicBezTo>
                    <a:pt x="1535122" y="628237"/>
                    <a:pt x="1515484" y="762522"/>
                    <a:pt x="1519059" y="848817"/>
                  </a:cubicBezTo>
                  <a:cubicBezTo>
                    <a:pt x="1525828" y="955980"/>
                    <a:pt x="1441290" y="1019513"/>
                    <a:pt x="1349292" y="1018584"/>
                  </a:cubicBezTo>
                  <a:cubicBezTo>
                    <a:pt x="1096305" y="1053284"/>
                    <a:pt x="1023381" y="1006065"/>
                    <a:pt x="747734" y="1018584"/>
                  </a:cubicBezTo>
                  <a:cubicBezTo>
                    <a:pt x="472087" y="1031103"/>
                    <a:pt x="351721" y="975063"/>
                    <a:pt x="169767" y="1018584"/>
                  </a:cubicBezTo>
                  <a:cubicBezTo>
                    <a:pt x="71707" y="1027217"/>
                    <a:pt x="-15312" y="922260"/>
                    <a:pt x="0" y="848817"/>
                  </a:cubicBezTo>
                  <a:cubicBezTo>
                    <a:pt x="-41495" y="746385"/>
                    <a:pt x="14010" y="598950"/>
                    <a:pt x="0" y="502502"/>
                  </a:cubicBezTo>
                  <a:cubicBezTo>
                    <a:pt x="-14010" y="406054"/>
                    <a:pt x="3054" y="250076"/>
                    <a:pt x="0" y="169767"/>
                  </a:cubicBezTo>
                  <a:close/>
                </a:path>
                <a:path w="1519059" h="1018584" stroke="0" extrusionOk="0">
                  <a:moveTo>
                    <a:pt x="0" y="169767"/>
                  </a:moveTo>
                  <a:cubicBezTo>
                    <a:pt x="-22732" y="61985"/>
                    <a:pt x="55511" y="7692"/>
                    <a:pt x="169767" y="0"/>
                  </a:cubicBezTo>
                  <a:cubicBezTo>
                    <a:pt x="386492" y="-29491"/>
                    <a:pt x="520521" y="49682"/>
                    <a:pt x="783120" y="0"/>
                  </a:cubicBezTo>
                  <a:cubicBezTo>
                    <a:pt x="1045719" y="-49682"/>
                    <a:pt x="1182711" y="37080"/>
                    <a:pt x="1349292" y="0"/>
                  </a:cubicBezTo>
                  <a:cubicBezTo>
                    <a:pt x="1420404" y="-12391"/>
                    <a:pt x="1535220" y="83729"/>
                    <a:pt x="1519059" y="169767"/>
                  </a:cubicBezTo>
                  <a:cubicBezTo>
                    <a:pt x="1539896" y="303404"/>
                    <a:pt x="1510539" y="424550"/>
                    <a:pt x="1519059" y="495711"/>
                  </a:cubicBezTo>
                  <a:cubicBezTo>
                    <a:pt x="1527579" y="566872"/>
                    <a:pt x="1498691" y="675680"/>
                    <a:pt x="1519059" y="848817"/>
                  </a:cubicBezTo>
                  <a:cubicBezTo>
                    <a:pt x="1516632" y="919435"/>
                    <a:pt x="1436894" y="1027142"/>
                    <a:pt x="1349292" y="1018584"/>
                  </a:cubicBezTo>
                  <a:cubicBezTo>
                    <a:pt x="1137943" y="1020197"/>
                    <a:pt x="946044" y="995125"/>
                    <a:pt x="783120" y="1018584"/>
                  </a:cubicBezTo>
                  <a:cubicBezTo>
                    <a:pt x="620196" y="1042043"/>
                    <a:pt x="329173" y="1010027"/>
                    <a:pt x="169767" y="1018584"/>
                  </a:cubicBezTo>
                  <a:cubicBezTo>
                    <a:pt x="88472" y="1037139"/>
                    <a:pt x="432" y="947054"/>
                    <a:pt x="0" y="848817"/>
                  </a:cubicBezTo>
                  <a:cubicBezTo>
                    <a:pt x="-3507" y="714921"/>
                    <a:pt x="23739" y="665926"/>
                    <a:pt x="0" y="529664"/>
                  </a:cubicBezTo>
                  <a:cubicBezTo>
                    <a:pt x="-23739" y="393402"/>
                    <a:pt x="33242" y="308901"/>
                    <a:pt x="0" y="169767"/>
                  </a:cubicBezTo>
                  <a:close/>
                </a:path>
              </a:pathLst>
            </a:custGeom>
            <a:solidFill>
              <a:schemeClr val="bg2">
                <a:alpha val="70000"/>
              </a:schemeClr>
            </a:solidFill>
            <a:ln>
              <a:solidFill>
                <a:schemeClr val="tx2">
                  <a:lumMod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>
                <a:solidFill>
                  <a:schemeClr val="tx1"/>
                </a:solidFill>
                <a:latin typeface="Segoe Print" panose="02000800000000000000" pitchFamily="2" charset="0"/>
                <a:sym typeface="Roboto"/>
              </a:endParaRPr>
            </a:p>
            <a:p>
              <a:endParaRPr lang="en-US" sz="1200" b="1" dirty="0">
                <a:solidFill>
                  <a:schemeClr val="tx1"/>
                </a:solidFill>
                <a:latin typeface="Segoe Print" panose="02000800000000000000" pitchFamily="2" charset="0"/>
                <a:sym typeface="Roboto"/>
              </a:endParaRPr>
            </a:p>
            <a:p>
              <a:endParaRPr lang="en-US" sz="1200" b="1" dirty="0">
                <a:solidFill>
                  <a:schemeClr val="tx1"/>
                </a:solidFill>
                <a:latin typeface="Segoe Print" panose="02000800000000000000" pitchFamily="2" charset="0"/>
                <a:sym typeface="Roboto"/>
              </a:endParaRP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chemeClr val="tx1"/>
                </a:solidFill>
                <a:latin typeface="Segoe Print" panose="02000800000000000000" pitchFamily="2" charset="0"/>
                <a:sym typeface="Roboto"/>
              </a:endParaRPr>
            </a:p>
            <a:p>
              <a:pPr marL="171450" indent="-171450">
                <a:spcBef>
                  <a:spcPts val="1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  <a:latin typeface="Segoe Print" panose="02000800000000000000" pitchFamily="2" charset="0"/>
                  <a:sym typeface="Roboto"/>
                </a:rPr>
                <a:t>peak = max(peaks across predictors)</a:t>
              </a:r>
              <a:endParaRPr lang="en-US" sz="1200" b="1" dirty="0">
                <a:solidFill>
                  <a:schemeClr val="tx1"/>
                </a:solidFill>
                <a:latin typeface="Segoe Print" panose="02000800000000000000" pitchFamily="2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C0E4D03C-33F9-4145-9F0D-DB5F728C419C}"/>
                </a:ext>
              </a:extLst>
            </p:cNvPr>
            <p:cNvSpPr/>
            <p:nvPr/>
          </p:nvSpPr>
          <p:spPr>
            <a:xfrm>
              <a:off x="5990557" y="3397265"/>
              <a:ext cx="1519059" cy="381000"/>
            </a:xfrm>
            <a:custGeom>
              <a:avLst/>
              <a:gdLst>
                <a:gd name="connsiteX0" fmla="*/ 0 w 1519059"/>
                <a:gd name="connsiteY0" fmla="*/ 63501 h 381000"/>
                <a:gd name="connsiteX1" fmla="*/ 63501 w 1519059"/>
                <a:gd name="connsiteY1" fmla="*/ 0 h 381000"/>
                <a:gd name="connsiteX2" fmla="*/ 541441 w 1519059"/>
                <a:gd name="connsiteY2" fmla="*/ 0 h 381000"/>
                <a:gd name="connsiteX3" fmla="*/ 1005460 w 1519059"/>
                <a:gd name="connsiteY3" fmla="*/ 0 h 381000"/>
                <a:gd name="connsiteX4" fmla="*/ 1455558 w 1519059"/>
                <a:gd name="connsiteY4" fmla="*/ 0 h 381000"/>
                <a:gd name="connsiteX5" fmla="*/ 1519059 w 1519059"/>
                <a:gd name="connsiteY5" fmla="*/ 63501 h 381000"/>
                <a:gd name="connsiteX6" fmla="*/ 1519059 w 1519059"/>
                <a:gd name="connsiteY6" fmla="*/ 317499 h 381000"/>
                <a:gd name="connsiteX7" fmla="*/ 1455558 w 1519059"/>
                <a:gd name="connsiteY7" fmla="*/ 381000 h 381000"/>
                <a:gd name="connsiteX8" fmla="*/ 977618 w 1519059"/>
                <a:gd name="connsiteY8" fmla="*/ 381000 h 381000"/>
                <a:gd name="connsiteX9" fmla="*/ 555361 w 1519059"/>
                <a:gd name="connsiteY9" fmla="*/ 381000 h 381000"/>
                <a:gd name="connsiteX10" fmla="*/ 63501 w 1519059"/>
                <a:gd name="connsiteY10" fmla="*/ 381000 h 381000"/>
                <a:gd name="connsiteX11" fmla="*/ 0 w 1519059"/>
                <a:gd name="connsiteY11" fmla="*/ 317499 h 381000"/>
                <a:gd name="connsiteX12" fmla="*/ 0 w 1519059"/>
                <a:gd name="connsiteY12" fmla="*/ 6350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9059" h="381000" fill="none" extrusionOk="0">
                  <a:moveTo>
                    <a:pt x="0" y="63501"/>
                  </a:moveTo>
                  <a:cubicBezTo>
                    <a:pt x="-9180" y="29937"/>
                    <a:pt x="21541" y="-4753"/>
                    <a:pt x="63501" y="0"/>
                  </a:cubicBezTo>
                  <a:cubicBezTo>
                    <a:pt x="214697" y="-13454"/>
                    <a:pt x="321489" y="38336"/>
                    <a:pt x="541441" y="0"/>
                  </a:cubicBezTo>
                  <a:cubicBezTo>
                    <a:pt x="761393" y="-38336"/>
                    <a:pt x="813779" y="8788"/>
                    <a:pt x="1005460" y="0"/>
                  </a:cubicBezTo>
                  <a:cubicBezTo>
                    <a:pt x="1197141" y="-8788"/>
                    <a:pt x="1307859" y="34728"/>
                    <a:pt x="1455558" y="0"/>
                  </a:cubicBezTo>
                  <a:cubicBezTo>
                    <a:pt x="1482474" y="336"/>
                    <a:pt x="1523112" y="21123"/>
                    <a:pt x="1519059" y="63501"/>
                  </a:cubicBezTo>
                  <a:cubicBezTo>
                    <a:pt x="1527600" y="117003"/>
                    <a:pt x="1496008" y="233936"/>
                    <a:pt x="1519059" y="317499"/>
                  </a:cubicBezTo>
                  <a:cubicBezTo>
                    <a:pt x="1521575" y="357552"/>
                    <a:pt x="1483336" y="384846"/>
                    <a:pt x="1455558" y="381000"/>
                  </a:cubicBezTo>
                  <a:cubicBezTo>
                    <a:pt x="1253061" y="413126"/>
                    <a:pt x="1116988" y="360936"/>
                    <a:pt x="977618" y="381000"/>
                  </a:cubicBezTo>
                  <a:cubicBezTo>
                    <a:pt x="838248" y="401064"/>
                    <a:pt x="669107" y="337948"/>
                    <a:pt x="555361" y="381000"/>
                  </a:cubicBezTo>
                  <a:cubicBezTo>
                    <a:pt x="441615" y="424052"/>
                    <a:pt x="265680" y="325652"/>
                    <a:pt x="63501" y="381000"/>
                  </a:cubicBezTo>
                  <a:cubicBezTo>
                    <a:pt x="35669" y="383534"/>
                    <a:pt x="2778" y="361927"/>
                    <a:pt x="0" y="317499"/>
                  </a:cubicBezTo>
                  <a:cubicBezTo>
                    <a:pt x="-27716" y="226090"/>
                    <a:pt x="8909" y="115299"/>
                    <a:pt x="0" y="63501"/>
                  </a:cubicBezTo>
                  <a:close/>
                </a:path>
                <a:path w="1519059" h="381000" stroke="0" extrusionOk="0">
                  <a:moveTo>
                    <a:pt x="0" y="63501"/>
                  </a:moveTo>
                  <a:cubicBezTo>
                    <a:pt x="-3292" y="26400"/>
                    <a:pt x="19159" y="3480"/>
                    <a:pt x="63501" y="0"/>
                  </a:cubicBezTo>
                  <a:cubicBezTo>
                    <a:pt x="289814" y="-23616"/>
                    <a:pt x="347534" y="1774"/>
                    <a:pt x="555361" y="0"/>
                  </a:cubicBezTo>
                  <a:cubicBezTo>
                    <a:pt x="763188" y="-1774"/>
                    <a:pt x="798972" y="23210"/>
                    <a:pt x="1005460" y="0"/>
                  </a:cubicBezTo>
                  <a:cubicBezTo>
                    <a:pt x="1211948" y="-23210"/>
                    <a:pt x="1252920" y="17577"/>
                    <a:pt x="1455558" y="0"/>
                  </a:cubicBezTo>
                  <a:cubicBezTo>
                    <a:pt x="1490174" y="-1465"/>
                    <a:pt x="1519564" y="26563"/>
                    <a:pt x="1519059" y="63501"/>
                  </a:cubicBezTo>
                  <a:cubicBezTo>
                    <a:pt x="1521864" y="181786"/>
                    <a:pt x="1489922" y="225083"/>
                    <a:pt x="1519059" y="317499"/>
                  </a:cubicBezTo>
                  <a:cubicBezTo>
                    <a:pt x="1518485" y="347096"/>
                    <a:pt x="1486187" y="387174"/>
                    <a:pt x="1455558" y="381000"/>
                  </a:cubicBezTo>
                  <a:cubicBezTo>
                    <a:pt x="1270785" y="392772"/>
                    <a:pt x="1226662" y="329841"/>
                    <a:pt x="1019380" y="381000"/>
                  </a:cubicBezTo>
                  <a:cubicBezTo>
                    <a:pt x="812098" y="432159"/>
                    <a:pt x="710225" y="330886"/>
                    <a:pt x="555361" y="381000"/>
                  </a:cubicBezTo>
                  <a:cubicBezTo>
                    <a:pt x="400497" y="431114"/>
                    <a:pt x="303857" y="353139"/>
                    <a:pt x="63501" y="381000"/>
                  </a:cubicBezTo>
                  <a:cubicBezTo>
                    <a:pt x="34105" y="375393"/>
                    <a:pt x="2529" y="350939"/>
                    <a:pt x="0" y="317499"/>
                  </a:cubicBezTo>
                  <a:cubicBezTo>
                    <a:pt x="-7452" y="263331"/>
                    <a:pt x="28606" y="155393"/>
                    <a:pt x="0" y="63501"/>
                  </a:cubicBezTo>
                  <a:close/>
                </a:path>
              </a:pathLst>
            </a:custGeom>
            <a:solidFill>
              <a:srgbClr val="0F9D58"/>
            </a:solidFill>
            <a:ln>
              <a:solidFill>
                <a:schemeClr val="tx2">
                  <a:lumMod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2">
                      <a:lumMod val="10000"/>
                    </a:schemeClr>
                  </a:solidFill>
                  <a:latin typeface="Segoe Print" panose="02000800000000000000" pitchFamily="2" charset="0"/>
                  <a:sym typeface="Roboto"/>
                </a:rPr>
                <a:t>max(predictors)</a:t>
              </a:r>
              <a:endParaRPr lang="en-US" sz="1600" b="1" dirty="0">
                <a:solidFill>
                  <a:schemeClr val="tx2">
                    <a:lumMod val="10000"/>
                  </a:schemeClr>
                </a:solidFill>
                <a:latin typeface="Segoe Print" panose="02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04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11602</TotalTime>
  <Words>1304</Words>
  <Application>Microsoft Macintosh PowerPoint</Application>
  <PresentationFormat>On-screen Show (16:9)</PresentationFormat>
  <Paragraphs>294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Cambria Math</vt:lpstr>
      <vt:lpstr>Google Sans</vt:lpstr>
      <vt:lpstr>Google Sans Medium</vt:lpstr>
      <vt:lpstr>Helvetica Neue Light</vt:lpstr>
      <vt:lpstr>Roboto</vt:lpstr>
      <vt:lpstr>Segoe Print</vt:lpstr>
      <vt:lpstr>Google GBO Template</vt:lpstr>
      <vt:lpstr>PowerPoint Presentation</vt:lpstr>
      <vt:lpstr>PowerPoint Presentation</vt:lpstr>
      <vt:lpstr>Committed to overcommit</vt:lpstr>
      <vt:lpstr>A brief overview of overcommit opportunity</vt:lpstr>
      <vt:lpstr>Setting the right level of overcommit</vt:lpstr>
      <vt:lpstr>Overcommit as the problem of finding free capacity</vt:lpstr>
      <vt:lpstr>Key contributions</vt:lpstr>
      <vt:lpstr>Overcommitment as a peak-prediction problem</vt:lpstr>
      <vt:lpstr>Practical peak predictors</vt:lpstr>
      <vt:lpstr>Designing and evaluating practical peak predictors</vt:lpstr>
      <vt:lpstr>Measuring overcommit quality in simulation</vt:lpstr>
      <vt:lpstr>Violation rate and in-production task’s performance</vt:lpstr>
      <vt:lpstr>Evaluation setup</vt:lpstr>
      <vt:lpstr>Tuning practical peak predictors</vt:lpstr>
      <vt:lpstr>Comparing practical peak predictors</vt:lpstr>
      <vt:lpstr>Savings and workload increase in production</vt:lpstr>
      <vt:lpstr>Improvement in performance</vt:lpstr>
      <vt:lpstr>Improvement in performance (continued)</vt:lpstr>
      <vt:lpstr>A few pointers before I let you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Noman Bashir</cp:lastModifiedBy>
  <cp:revision>459</cp:revision>
  <dcterms:modified xsi:type="dcterms:W3CDTF">2021-05-06T04:02:45Z</dcterms:modified>
</cp:coreProperties>
</file>