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59" r:id="rId9"/>
    <p:sldId id="268" r:id="rId10"/>
    <p:sldId id="266" r:id="rId11"/>
    <p:sldId id="267" r:id="rId12"/>
    <p:sldId id="269" r:id="rId13"/>
    <p:sldId id="270" r:id="rId14"/>
    <p:sldId id="271" r:id="rId15"/>
    <p:sldId id="272" r:id="rId16"/>
    <p:sldId id="275" r:id="rId17"/>
    <p:sldId id="273" r:id="rId18"/>
    <p:sldId id="274" r:id="rId19"/>
    <p:sldId id="278" r:id="rId20"/>
    <p:sldId id="276" r:id="rId21"/>
    <p:sldId id="277" r:id="rId22"/>
    <p:sldId id="280" r:id="rId23"/>
    <p:sldId id="281" r:id="rId24"/>
    <p:sldId id="282" r:id="rId25"/>
    <p:sldId id="283" r:id="rId26"/>
    <p:sldId id="284" r:id="rId27"/>
    <p:sldId id="285" r:id="rId28"/>
    <p:sldId id="289" r:id="rId29"/>
    <p:sldId id="291" r:id="rId30"/>
    <p:sldId id="290" r:id="rId31"/>
    <p:sldId id="286" r:id="rId32"/>
    <p:sldId id="287" r:id="rId33"/>
    <p:sldId id="288" r:id="rId34"/>
    <p:sldId id="25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5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90A11-B180-4F83-93F9-042F493DCDF8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9CB2D-E782-4D09-AF63-093AA78C6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42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9CB2D-E782-4D09-AF63-093AA78C6A5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28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0242-D9EE-432E-84F8-92753C2C1265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2167-D758-41A6-976F-719CC2C2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490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0242-D9EE-432E-84F8-92753C2C1265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2167-D758-41A6-976F-719CC2C2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16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0242-D9EE-432E-84F8-92753C2C1265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2167-D758-41A6-976F-719CC2C2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11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0242-D9EE-432E-84F8-92753C2C1265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2167-D758-41A6-976F-719CC2C2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9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0242-D9EE-432E-84F8-92753C2C1265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2167-D758-41A6-976F-719CC2C2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29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0242-D9EE-432E-84F8-92753C2C1265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2167-D758-41A6-976F-719CC2C2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1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0242-D9EE-432E-84F8-92753C2C1265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2167-D758-41A6-976F-719CC2C2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08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0242-D9EE-432E-84F8-92753C2C1265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2167-D758-41A6-976F-719CC2C2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22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0242-D9EE-432E-84F8-92753C2C1265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2167-D758-41A6-976F-719CC2C2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2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0242-D9EE-432E-84F8-92753C2C1265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2167-D758-41A6-976F-719CC2C2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4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0242-D9EE-432E-84F8-92753C2C1265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2167-D758-41A6-976F-719CC2C2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01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A0242-D9EE-432E-84F8-92753C2C1265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A2167-D758-41A6-976F-719CC2C2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76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93" y="5063282"/>
            <a:ext cx="469976" cy="46997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64932" y="5122265"/>
            <a:ext cx="5525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https://</a:t>
            </a:r>
            <a:r>
              <a:rPr lang="en-US" sz="2000" dirty="0" smtClean="0">
                <a:latin typeface="MV Boli" panose="02000500030200090000" pitchFamily="2" charset="0"/>
                <a:cs typeface="MV Boli" panose="02000500030200090000" pitchFamily="2" charset="0"/>
              </a:rPr>
              <a:t>www.instagram.com/eshutkarsharma</a:t>
            </a:r>
            <a:endParaRPr lang="en-US" sz="20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93" y="6282827"/>
            <a:ext cx="453639" cy="4536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09" y="5718871"/>
            <a:ext cx="378343" cy="3783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81269" y="5697104"/>
            <a:ext cx="52709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https://</a:t>
            </a:r>
            <a:r>
              <a:rPr lang="en-US" sz="2000" dirty="0" smtClean="0">
                <a:latin typeface="MV Boli" panose="02000500030200090000" pitchFamily="2" charset="0"/>
                <a:cs typeface="MV Boli" panose="02000500030200090000" pitchFamily="2" charset="0"/>
              </a:rPr>
              <a:t>www.twitter.com/eshutkarsharma</a:t>
            </a:r>
            <a:endParaRPr lang="en-US" sz="20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4932" y="6294837"/>
            <a:ext cx="5373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https://</a:t>
            </a:r>
            <a:r>
              <a:rPr lang="en-US" sz="2000" dirty="0" smtClean="0">
                <a:latin typeface="MV Boli" panose="02000500030200090000" pitchFamily="2" charset="0"/>
                <a:cs typeface="MV Boli" panose="02000500030200090000" pitchFamily="2" charset="0"/>
              </a:rPr>
              <a:t>www.facebook.com/eshutkarsharma</a:t>
            </a:r>
            <a:endParaRPr lang="en-US" sz="20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293" y="443478"/>
            <a:ext cx="8741051" cy="39063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93" y="4488443"/>
            <a:ext cx="469976" cy="46997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64932" y="4547426"/>
            <a:ext cx="5087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https://</a:t>
            </a:r>
            <a:r>
              <a:rPr lang="en-US" sz="2000" dirty="0" smtClean="0"/>
              <a:t>www.linkedin.com/in/eshutkarsharma</a:t>
            </a:r>
            <a:endParaRPr lang="en-US" sz="20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1293" y="62136"/>
            <a:ext cx="3494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@</a:t>
            </a:r>
            <a:r>
              <a:rPr lang="en-US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eshUtkarSHarma</a:t>
            </a:r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Java Class 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33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8343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Book Antiqua" panose="02040602050305030304" pitchFamily="18" charset="0"/>
              </a:rPr>
              <a:t>Execution Process of Java</a:t>
            </a:r>
            <a:endParaRPr lang="en-US" sz="3600" b="1" dirty="0">
              <a:latin typeface="Book Antiqua" panose="02040602050305030304" pitchFamily="18" charset="0"/>
              <a:cs typeface="Vijaya" panose="020B060402020202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579181" y="2090233"/>
            <a:ext cx="1389888" cy="143865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Java Source Code</a:t>
            </a:r>
            <a:endParaRPr lang="en-US" b="1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081795" y="2606431"/>
            <a:ext cx="451104" cy="31699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589287" y="2084137"/>
            <a:ext cx="2036064" cy="143865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Compiler</a:t>
            </a:r>
            <a:endParaRPr lang="en-US" sz="2400" b="1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681739" y="2602297"/>
            <a:ext cx="451104" cy="31699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205995" y="2041465"/>
            <a:ext cx="1389888" cy="143865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Java Byte Code</a:t>
            </a:r>
            <a:endParaRPr lang="en-US" b="1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7187195" y="2041465"/>
            <a:ext cx="2036064" cy="14386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Java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Virtual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Machine</a:t>
            </a:r>
            <a:endParaRPr lang="en-US" sz="2400" b="1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6665987" y="2602297"/>
            <a:ext cx="451104" cy="31699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9363467" y="2602297"/>
            <a:ext cx="451104" cy="31699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779" y="2035369"/>
            <a:ext cx="1493520" cy="149352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3" name="Rectangle 12"/>
          <p:cNvSpPr/>
          <p:nvPr/>
        </p:nvSpPr>
        <p:spPr>
          <a:xfrm>
            <a:off x="36587" y="3528889"/>
            <a:ext cx="30700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Source file </a:t>
            </a:r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.java</a:t>
            </a:r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extension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343461" y="3492313"/>
            <a:ext cx="31149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Byte Code </a:t>
            </a:r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.class</a:t>
            </a:r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extension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6789" y="4608101"/>
            <a:ext cx="55298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8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Editor</a:t>
            </a:r>
          </a:p>
          <a:p>
            <a:pPr marL="342900" indent="-342900">
              <a:buAutoNum type="arabicPeriod"/>
            </a:pPr>
            <a:r>
              <a:rPr lang="en-US" sz="28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Java Compiler (</a:t>
            </a:r>
            <a:r>
              <a:rPr lang="en-US" sz="28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javac</a:t>
            </a:r>
            <a:r>
              <a:rPr lang="en-US" sz="28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)</a:t>
            </a:r>
          </a:p>
          <a:p>
            <a:pPr marL="342900" indent="-342900">
              <a:buAutoNum type="arabicPeriod"/>
            </a:pPr>
            <a:r>
              <a:rPr lang="en-US" sz="28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Java Virtual Machine (java)</a:t>
            </a:r>
            <a:endParaRPr lang="en-US" sz="2800" dirty="0"/>
          </a:p>
        </p:txBody>
      </p:sp>
      <p:sp>
        <p:nvSpPr>
          <p:cNvPr id="16" name="Oval 15"/>
          <p:cNvSpPr/>
          <p:nvPr/>
        </p:nvSpPr>
        <p:spPr>
          <a:xfrm>
            <a:off x="6275943" y="4692079"/>
            <a:ext cx="2507539" cy="138914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JDK</a:t>
            </a:r>
            <a:endParaRPr lang="en-US" sz="1200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765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/>
      <p:bldP spid="14" grpId="0"/>
      <p:bldP spid="15" grpId="0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35172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Baskerville Old Face" panose="02020602080505020303" pitchFamily="18" charset="0"/>
                <a:cs typeface="Vijaya" panose="020B0604020202020204" pitchFamily="34" charset="0"/>
              </a:rPr>
              <a:t>Hello Java</a:t>
            </a:r>
            <a:endParaRPr lang="en-US" sz="3600" b="1" dirty="0">
              <a:latin typeface="Baskerville Old Face" panose="02020602080505020303" pitchFamily="18" charset="0"/>
              <a:cs typeface="Vijaya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7793" y="1706406"/>
            <a:ext cx="7477245" cy="2176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public class Code{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	public static void main(String  [ ]args){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		System.out.print(“Hello Java”);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	}</a:t>
            </a:r>
            <a:endParaRPr lang="en-US" sz="2400" b="1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7373074" y="1971466"/>
            <a:ext cx="1284790" cy="1645920"/>
          </a:xfrm>
          <a:prstGeom prst="righ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77783" y="2502038"/>
            <a:ext cx="2521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MV Boli" panose="02000500030200090000" pitchFamily="2" charset="0"/>
                <a:cs typeface="MV Boli" panose="02000500030200090000" pitchFamily="2" charset="0"/>
              </a:rPr>
              <a:t>Source Code</a:t>
            </a:r>
            <a:endParaRPr lang="en-US" sz="32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674223" y="4449000"/>
            <a:ext cx="1389888" cy="143865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Java Byte Code</a:t>
            </a:r>
            <a:endParaRPr lang="en-US" b="1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7793" y="1276555"/>
            <a:ext cx="3158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Source file Code.java</a:t>
            </a:r>
            <a:endParaRPr lang="en-US" sz="24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182400" y="4449000"/>
            <a:ext cx="2036064" cy="14386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Java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Virtual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Machine</a:t>
            </a:r>
            <a:endParaRPr lang="en-US" sz="2400" b="1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464422" y="5009832"/>
            <a:ext cx="451104" cy="31699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399966" y="4449000"/>
            <a:ext cx="2036064" cy="143865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Compiler</a:t>
            </a:r>
            <a:endParaRPr lang="en-US" sz="2400" b="1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822808" y="5009832"/>
            <a:ext cx="451104" cy="31699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52766" y="5887656"/>
            <a:ext cx="34996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Byte </a:t>
            </a:r>
            <a:r>
              <a:rPr lang="en-US" sz="20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Code</a:t>
            </a:r>
            <a:r>
              <a:rPr lang="en-US" sz="24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.class</a:t>
            </a:r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extension</a:t>
            </a:r>
            <a:endParaRPr lang="en-US" sz="2000" dirty="0"/>
          </a:p>
        </p:txBody>
      </p:sp>
      <p:sp>
        <p:nvSpPr>
          <p:cNvPr id="13" name="Right Arrow 12"/>
          <p:cNvSpPr/>
          <p:nvPr/>
        </p:nvSpPr>
        <p:spPr>
          <a:xfrm rot="5400000">
            <a:off x="2192446" y="3992053"/>
            <a:ext cx="451104" cy="31699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316" y="4421568"/>
            <a:ext cx="1493520" cy="149352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5" name="Right Arrow 14"/>
          <p:cNvSpPr/>
          <p:nvPr/>
        </p:nvSpPr>
        <p:spPr>
          <a:xfrm>
            <a:off x="9485338" y="5009832"/>
            <a:ext cx="451104" cy="31699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95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/>
      <p:bldP spid="6" grpId="0" animBg="1"/>
      <p:bldP spid="7" grpId="0"/>
      <p:bldP spid="8" grpId="0" animBg="1"/>
      <p:bldP spid="9" grpId="0" animBg="1"/>
      <p:bldP spid="10" grpId="0" animBg="1"/>
      <p:bldP spid="11" grpId="0" animBg="1"/>
      <p:bldP spid="12" grpId="0"/>
      <p:bldP spid="13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8343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Baskerville Old Face" panose="02020602080505020303" pitchFamily="18" charset="0"/>
                <a:cs typeface="Vijaya" panose="020B0604020202020204" pitchFamily="34" charset="0"/>
              </a:rPr>
              <a:t>Why to study Java Token</a:t>
            </a:r>
            <a:endParaRPr lang="en-US" sz="3600" b="1" dirty="0">
              <a:latin typeface="Baskerville Old Face" panose="02020602080505020303" pitchFamily="18" charset="0"/>
              <a:cs typeface="Vijaya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2516" y="1697715"/>
            <a:ext cx="17956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English:-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2516" y="3995195"/>
            <a:ext cx="14013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Java:-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2516" y="2454174"/>
            <a:ext cx="1446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Alphabet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6017" y="2465878"/>
            <a:ext cx="93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Word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19276" y="2454172"/>
            <a:ext cx="1463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Sentence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460676" y="2454171"/>
            <a:ext cx="1585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Paragraph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2516" y="4886786"/>
            <a:ext cx="3007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Java Character Set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4340" y="4886783"/>
            <a:ext cx="1016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Token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19276" y="4886784"/>
            <a:ext cx="174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Statement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60676" y="4886783"/>
            <a:ext cx="1372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Program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8341" y="5289299"/>
            <a:ext cx="28312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Alphabet a-z A-Z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Digit 0-9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Special Symbol</a:t>
            </a:r>
            <a:endParaRPr lang="en-US" sz="16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8341" y="2927543"/>
            <a:ext cx="2369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Alphabet a-z A-Z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3436195" y="2576145"/>
            <a:ext cx="528145" cy="21771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3436195" y="5008757"/>
            <a:ext cx="528145" cy="21771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5436048" y="5008757"/>
            <a:ext cx="528145" cy="21771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8621953" y="5008756"/>
            <a:ext cx="528145" cy="21771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436048" y="2576146"/>
            <a:ext cx="528145" cy="21771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8621953" y="2576145"/>
            <a:ext cx="528145" cy="21771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64193" y="2915836"/>
            <a:ext cx="2733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My name is Utkarsh.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481626" y="2927543"/>
            <a:ext cx="16081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------------</a:t>
            </a:r>
          </a:p>
          <a:p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------------</a:t>
            </a:r>
          </a:p>
          <a:p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------------</a:t>
            </a:r>
          </a:p>
          <a:p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------------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964193" y="5397020"/>
            <a:ext cx="35141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System.out.print(“Hello”);</a:t>
            </a:r>
          </a:p>
        </p:txBody>
      </p:sp>
      <p:cxnSp>
        <p:nvCxnSpPr>
          <p:cNvPr id="24" name="Elbow Connector 23"/>
          <p:cNvCxnSpPr>
            <a:stCxn id="21" idx="2"/>
            <a:endCxn id="6" idx="2"/>
          </p:cNvCxnSpPr>
          <p:nvPr/>
        </p:nvCxnSpPr>
        <p:spPr>
          <a:xfrm rot="5400000" flipH="1">
            <a:off x="5707581" y="1692614"/>
            <a:ext cx="388403" cy="2858262"/>
          </a:xfrm>
          <a:prstGeom prst="bentConnector3">
            <a:avLst>
              <a:gd name="adj1" fmla="val -58856"/>
            </a:avLst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1" idx="0"/>
            <a:endCxn id="10" idx="0"/>
          </p:cNvCxnSpPr>
          <p:nvPr/>
        </p:nvCxnSpPr>
        <p:spPr>
          <a:xfrm rot="16200000" flipV="1">
            <a:off x="5882863" y="3476574"/>
            <a:ext cx="1" cy="2820420"/>
          </a:xfrm>
          <a:prstGeom prst="bentConnector3">
            <a:avLst>
              <a:gd name="adj1" fmla="val 22860100000"/>
            </a:avLst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150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1" grpId="0"/>
      <p:bldP spid="12" grpId="0"/>
      <p:bldP spid="13" grpId="0"/>
      <p:bldP spid="14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8343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Baskerville Old Face" panose="02020602080505020303" pitchFamily="18" charset="0"/>
                <a:cs typeface="Vijaya" panose="020B0604020202020204" pitchFamily="34" charset="0"/>
              </a:rPr>
              <a:t>Java Token</a:t>
            </a:r>
            <a:endParaRPr lang="en-US" sz="3600" b="1" dirty="0">
              <a:latin typeface="Baskerville Old Face" panose="02020602080505020303" pitchFamily="18" charset="0"/>
              <a:cs typeface="Vijaya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" y="157817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MV Boli" panose="02000500030200090000" pitchFamily="2" charset="0"/>
                <a:cs typeface="MV Boli" panose="02000500030200090000" pitchFamily="2" charset="0"/>
              </a:rPr>
              <a:t>A token is the smallest element of a program that is meaningful to the compiler. </a:t>
            </a:r>
            <a:endParaRPr lang="en-US" sz="2000" b="1" dirty="0" smtClean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ctr"/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Tokens</a:t>
            </a:r>
            <a:r>
              <a:rPr lang="en-US" sz="2000" b="1" dirty="0">
                <a:latin typeface="MV Boli" panose="02000500030200090000" pitchFamily="2" charset="0"/>
                <a:cs typeface="MV Boli" panose="02000500030200090000" pitchFamily="2" charset="0"/>
              </a:rPr>
              <a:t> supported in Java include keywords, </a:t>
            </a:r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Identifiers, </a:t>
            </a:r>
            <a:r>
              <a:rPr lang="en-US" sz="2000" b="1" dirty="0">
                <a:latin typeface="MV Boli" panose="02000500030200090000" pitchFamily="2" charset="0"/>
                <a:cs typeface="MV Boli" panose="02000500030200090000" pitchFamily="2" charset="0"/>
              </a:rPr>
              <a:t>constants, special </a:t>
            </a:r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symbols</a:t>
            </a:r>
            <a:r>
              <a:rPr lang="en-US" sz="2000" b="1" smtClean="0">
                <a:latin typeface="MV Boli" panose="02000500030200090000" pitchFamily="2" charset="0"/>
                <a:cs typeface="MV Boli" panose="02000500030200090000" pitchFamily="2" charset="0"/>
              </a:rPr>
              <a:t>, operator</a:t>
            </a:r>
            <a:r>
              <a:rPr lang="en-US" sz="2000" b="1" dirty="0">
                <a:latin typeface="MV Boli" panose="02000500030200090000" pitchFamily="2" charset="0"/>
                <a:cs typeface="MV Boli" panose="02000500030200090000" pitchFamily="2" charset="0"/>
              </a:rPr>
              <a:t> </a:t>
            </a:r>
          </a:p>
        </p:txBody>
      </p:sp>
      <p:sp>
        <p:nvSpPr>
          <p:cNvPr id="4" name="Rectangle 3"/>
          <p:cNvSpPr/>
          <p:nvPr/>
        </p:nvSpPr>
        <p:spPr>
          <a:xfrm>
            <a:off x="3414532" y="2286056"/>
            <a:ext cx="8418654" cy="44388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	public class Code {</a:t>
            </a:r>
          </a:p>
          <a:p>
            <a:pPr>
              <a:lnSpc>
                <a:spcPct val="200000"/>
              </a:lnSpc>
            </a:pPr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		public static void main(String  [ ]</a:t>
            </a:r>
            <a:r>
              <a:rPr lang="en-US" sz="2400" b="1" dirty="0" err="1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args</a:t>
            </a:r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) {</a:t>
            </a:r>
          </a:p>
          <a:p>
            <a:pPr>
              <a:lnSpc>
                <a:spcPct val="200000"/>
              </a:lnSpc>
            </a:pPr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			</a:t>
            </a:r>
            <a:r>
              <a:rPr lang="en-US" sz="2400" b="1" dirty="0" err="1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System.out.print</a:t>
            </a:r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(“Hello Java”);</a:t>
            </a:r>
          </a:p>
          <a:p>
            <a:pPr>
              <a:lnSpc>
                <a:spcPct val="200000"/>
              </a:lnSpc>
            </a:pPr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		}</a:t>
            </a:r>
            <a:endParaRPr lang="en-US" sz="2400" b="1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>
              <a:lnSpc>
                <a:spcPct val="200000"/>
              </a:lnSpc>
            </a:pPr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	}</a:t>
            </a:r>
            <a:endParaRPr lang="en-US" sz="2400" b="1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13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769033" cy="686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425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5651"/>
            <a:ext cx="12192000" cy="505234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42945" y="269640"/>
            <a:ext cx="38081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My name is </a:t>
            </a:r>
            <a:r>
              <a:rPr lang="en-US" sz="24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Utkarsh</a:t>
            </a:r>
            <a:endParaRPr lang="en-US" sz="24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10009" y="191336"/>
            <a:ext cx="3808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Keywords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04488" y="899146"/>
            <a:ext cx="3808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Pre Known To Compiler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04487" y="560668"/>
            <a:ext cx="3808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54 keywords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04486" y="1304260"/>
            <a:ext cx="3808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Reserve Words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669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032" y="317284"/>
            <a:ext cx="113873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</a:rPr>
              <a:t>All </a:t>
            </a:r>
            <a:r>
              <a:rPr lang="en-US" sz="2400" b="1" dirty="0" smtClean="0">
                <a:latin typeface="Times New Roman" panose="02020603050405020304" pitchFamily="18" charset="0"/>
              </a:rPr>
              <a:t>identifier names </a:t>
            </a:r>
            <a:r>
              <a:rPr lang="en-US" sz="2400" b="1" dirty="0">
                <a:latin typeface="Times New Roman" panose="02020603050405020304" pitchFamily="18" charset="0"/>
              </a:rPr>
              <a:t>must begin with a letter of the alphabet, an underscore, or ( _ </a:t>
            </a:r>
            <a:r>
              <a:rPr lang="en-US" sz="2400" b="1" dirty="0" smtClean="0">
                <a:latin typeface="Times New Roman" panose="02020603050405020304" pitchFamily="18" charset="0"/>
              </a:rPr>
              <a:t>)?</a:t>
            </a:r>
            <a:endParaRPr lang="en-US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256032" y="1115860"/>
            <a:ext cx="113873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After the first initial letter, </a:t>
            </a:r>
            <a:endParaRPr lang="en-US" sz="2400" b="1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</a:rPr>
              <a:t>identifier </a:t>
            </a:r>
            <a:r>
              <a:rPr 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names 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may also contain letters and the digits 0 to </a:t>
            </a:r>
            <a:r>
              <a:rPr 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9 or underscore. </a:t>
            </a:r>
          </a:p>
        </p:txBody>
      </p:sp>
      <p:sp>
        <p:nvSpPr>
          <p:cNvPr id="6" name="Rectangle 5"/>
          <p:cNvSpPr/>
          <p:nvPr/>
        </p:nvSpPr>
        <p:spPr>
          <a:xfrm>
            <a:off x="256032" y="2283768"/>
            <a:ext cx="59234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No spaces or special characters are allowed.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256032" y="3082344"/>
            <a:ext cx="113873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</a:rPr>
              <a:t>You cannot use a java keyword (reserved word) for a identifier name</a:t>
            </a:r>
            <a:endParaRPr lang="en-US" sz="2400" b="1" dirty="0"/>
          </a:p>
        </p:txBody>
      </p:sp>
      <p:sp>
        <p:nvSpPr>
          <p:cNvPr id="2" name="Rectangle 1"/>
          <p:cNvSpPr/>
          <p:nvPr/>
        </p:nvSpPr>
        <p:spPr>
          <a:xfrm>
            <a:off x="2220987" y="4033165"/>
            <a:ext cx="3000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</a:rPr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16209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8343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Baskerville Old Face" panose="02020602080505020303" pitchFamily="18" charset="0"/>
                <a:cs typeface="Vijaya" panose="020B0604020202020204" pitchFamily="34" charset="0"/>
              </a:rPr>
              <a:t>J</a:t>
            </a:r>
            <a:r>
              <a:rPr lang="en-US" sz="6000" b="1" dirty="0" smtClean="0">
                <a:latin typeface="Baskerville Old Face" panose="02020602080505020303" pitchFamily="18" charset="0"/>
                <a:cs typeface="Vijaya" panose="020B0604020202020204" pitchFamily="34" charset="0"/>
              </a:rPr>
              <a:t>ava Naming Conventions</a:t>
            </a:r>
            <a:endParaRPr lang="en-US" sz="3600" b="1" dirty="0">
              <a:latin typeface="Baskerville Old Face" panose="02020602080505020303" pitchFamily="18" charset="0"/>
              <a:cs typeface="Vijaya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47057" y="1609070"/>
            <a:ext cx="310188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Variable</a:t>
            </a:r>
            <a:endParaRPr lang="en-US" sz="3600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sz="3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Method</a:t>
            </a:r>
          </a:p>
          <a:p>
            <a:r>
              <a:rPr lang="en-US" sz="3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Object</a:t>
            </a:r>
          </a:p>
          <a:p>
            <a:r>
              <a:rPr lang="en-US" sz="3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Class</a:t>
            </a:r>
          </a:p>
          <a:p>
            <a:r>
              <a:rPr lang="en-US" sz="3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Constructor</a:t>
            </a:r>
          </a:p>
          <a:p>
            <a:r>
              <a:rPr lang="en-US" sz="3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Interface</a:t>
            </a:r>
          </a:p>
          <a:p>
            <a:r>
              <a:rPr lang="en-US" sz="3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Constant</a:t>
            </a:r>
          </a:p>
          <a:p>
            <a:r>
              <a:rPr lang="en-US" sz="3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Package</a:t>
            </a:r>
            <a:endParaRPr lang="en-US" sz="36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80207" y="2732455"/>
            <a:ext cx="8098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xyz</a:t>
            </a:r>
            <a:endParaRPr lang="en-US" sz="32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13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9816" y="239823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 smtClean="0">
                <a:cs typeface="Aharoni" panose="02010803020104030203" pitchFamily="2" charset="-79"/>
              </a:rPr>
              <a:t>Object / Variable (</a:t>
            </a:r>
            <a:r>
              <a:rPr lang="en-US" sz="2800" dirty="0" smtClean="0"/>
              <a:t>Noun</a:t>
            </a:r>
            <a:r>
              <a:rPr lang="en-US" sz="2800" b="1" dirty="0" smtClean="0">
                <a:cs typeface="Aharoni" panose="02010803020104030203" pitchFamily="2" charset="-79"/>
              </a:rPr>
              <a:t>)</a:t>
            </a:r>
            <a:endParaRPr lang="en-US" sz="2800" b="1" dirty="0">
              <a:cs typeface="Aharoni" panose="02010803020104030203" pitchFamily="2" charset="-79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6760" y="1813900"/>
            <a:ext cx="13796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cs typeface="Aharoni" panose="02010803020104030203" pitchFamily="2" charset="-79"/>
              </a:rPr>
              <a:t>Method</a:t>
            </a:r>
            <a:endParaRPr lang="en-US" sz="4000" b="1" dirty="0">
              <a:cs typeface="Aharoni" panose="02010803020104030203" pitchFamily="2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44115" y="191051"/>
            <a:ext cx="33365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cs typeface="Aharoni" panose="02010803020104030203" pitchFamily="2" charset="-79"/>
              </a:rPr>
              <a:t>Class</a:t>
            </a:r>
            <a:endParaRPr lang="en-US" sz="2800" b="1" dirty="0">
              <a:cs typeface="Aharoni" panose="02010803020104030203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44115" y="1858325"/>
            <a:ext cx="31912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cs typeface="Aharoni" panose="02010803020104030203" pitchFamily="2" charset="-79"/>
              </a:rPr>
              <a:t>Constructor</a:t>
            </a:r>
            <a:endParaRPr lang="en-US" sz="2800" b="1" dirty="0">
              <a:cs typeface="Aharoni" panose="02010803020104030203" pitchFamily="2" charset="-79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6760" y="3460802"/>
            <a:ext cx="15122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cs typeface="Aharoni" panose="02010803020104030203" pitchFamily="2" charset="-79"/>
              </a:rPr>
              <a:t>Constant</a:t>
            </a:r>
          </a:p>
        </p:txBody>
      </p:sp>
      <p:sp>
        <p:nvSpPr>
          <p:cNvPr id="8" name="Rectangle 7"/>
          <p:cNvSpPr/>
          <p:nvPr/>
        </p:nvSpPr>
        <p:spPr>
          <a:xfrm>
            <a:off x="7444115" y="3484855"/>
            <a:ext cx="31396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cs typeface="Aharoni" panose="02010803020104030203" pitchFamily="2" charset="-79"/>
              </a:rPr>
              <a:t>Interface (</a:t>
            </a:r>
            <a:r>
              <a:rPr lang="en-US" sz="2800" dirty="0"/>
              <a:t>adjective</a:t>
            </a:r>
            <a:r>
              <a:rPr lang="en-US" sz="2800" b="1" dirty="0" smtClean="0">
                <a:cs typeface="Aharoni" panose="02010803020104030203" pitchFamily="2" charset="-79"/>
              </a:rPr>
              <a:t>)</a:t>
            </a:r>
            <a:endParaRPr lang="en-US" sz="2800" b="1" dirty="0">
              <a:cs typeface="Aharoni" panose="02010803020104030203" pitchFamily="2" charset="-79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44115" y="5111385"/>
            <a:ext cx="1390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cs typeface="Aharoni" panose="02010803020104030203" pitchFamily="2" charset="-79"/>
              </a:rPr>
              <a:t>Package</a:t>
            </a:r>
            <a:endParaRPr lang="en-US" sz="2800" b="1" dirty="0">
              <a:cs typeface="Aharoni" panose="02010803020104030203" pitchFamily="2" charset="-79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9475" y="714271"/>
            <a:ext cx="7288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cs typeface="MV Boli" panose="02000500030200090000" pitchFamily="2" charset="0"/>
              </a:rPr>
              <a:t>xyz</a:t>
            </a:r>
            <a:endParaRPr lang="en-US" sz="3200" b="1" dirty="0">
              <a:solidFill>
                <a:srgbClr val="FF0000"/>
              </a:solidFill>
              <a:cs typeface="MV Boli" panose="0200050003020009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9475" y="2392215"/>
            <a:ext cx="9853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cs typeface="MV Boli" panose="02000500030200090000" pitchFamily="2" charset="0"/>
              </a:rPr>
              <a:t>x</a:t>
            </a:r>
            <a:r>
              <a:rPr lang="en-US" sz="3200" b="1" dirty="0" smtClean="0">
                <a:solidFill>
                  <a:srgbClr val="FF0000"/>
                </a:solidFill>
                <a:cs typeface="MV Boli" panose="02000500030200090000" pitchFamily="2" charset="0"/>
              </a:rPr>
              <a:t>yz()</a:t>
            </a:r>
            <a:endParaRPr lang="en-US" sz="3200" b="1" dirty="0">
              <a:solidFill>
                <a:srgbClr val="FF0000"/>
              </a:solidFill>
              <a:cs typeface="MV Boli" panose="02000500030200090000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9475" y="3996805"/>
            <a:ext cx="8174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cs typeface="MV Boli" panose="02000500030200090000" pitchFamily="2" charset="0"/>
              </a:rPr>
              <a:t>XYZ</a:t>
            </a:r>
            <a:endParaRPr lang="en-US" sz="3200" b="1" dirty="0">
              <a:solidFill>
                <a:srgbClr val="FF0000"/>
              </a:solidFill>
              <a:cs typeface="MV Boli" panose="02000500030200090000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498857" y="704428"/>
            <a:ext cx="7527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cs typeface="MV Boli" panose="02000500030200090000" pitchFamily="2" charset="0"/>
              </a:rPr>
              <a:t>Xyz</a:t>
            </a:r>
            <a:endParaRPr lang="en-US" sz="3200" b="1" dirty="0">
              <a:solidFill>
                <a:srgbClr val="FF0000"/>
              </a:solidFill>
              <a:cs typeface="MV Boli" panose="02000500030200090000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464536" y="2429611"/>
            <a:ext cx="10091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cs typeface="MV Boli" panose="02000500030200090000" pitchFamily="2" charset="0"/>
              </a:rPr>
              <a:t>Xyz()</a:t>
            </a:r>
            <a:endParaRPr lang="en-US" sz="3200" b="1" dirty="0">
              <a:solidFill>
                <a:srgbClr val="FF0000"/>
              </a:solidFill>
              <a:cs typeface="MV Boli" panose="02000500030200090000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464536" y="4056141"/>
            <a:ext cx="14768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 smtClean="0">
                <a:solidFill>
                  <a:srgbClr val="FF0000"/>
                </a:solidFill>
                <a:cs typeface="MV Boli" panose="02000500030200090000" pitchFamily="2" charset="0"/>
              </a:rPr>
              <a:t>Xyzable</a:t>
            </a:r>
            <a:endParaRPr lang="en-US" sz="3200" b="1" dirty="0">
              <a:solidFill>
                <a:srgbClr val="FF0000"/>
              </a:solidFill>
              <a:cs typeface="MV Boli" panose="02000500030200090000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522710" y="5502937"/>
            <a:ext cx="7288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cs typeface="MV Boli" panose="02000500030200090000" pitchFamily="2" charset="0"/>
              </a:rPr>
              <a:t>xyz</a:t>
            </a:r>
            <a:endParaRPr lang="en-US" sz="3200" b="1" dirty="0">
              <a:solidFill>
                <a:srgbClr val="FF0000"/>
              </a:solidFill>
              <a:cs typeface="MV Boli" panose="02000500030200090000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437539" y="209045"/>
            <a:ext cx="27077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C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student data</a:t>
            </a:r>
            <a:endParaRPr lang="en-US" sz="3200" dirty="0">
              <a:solidFill>
                <a:srgbClr val="FFC00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666433" y="715614"/>
            <a:ext cx="22876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 smtClean="0">
                <a:solidFill>
                  <a:srgbClr val="7030A0"/>
                </a:solidFill>
              </a:rPr>
              <a:t>studentData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666433" y="2392215"/>
            <a:ext cx="25440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 smtClean="0">
                <a:solidFill>
                  <a:srgbClr val="7030A0"/>
                </a:solidFill>
              </a:rPr>
              <a:t>studentData</a:t>
            </a:r>
            <a:r>
              <a:rPr lang="en-US" sz="3200" b="1" dirty="0" smtClean="0">
                <a:solidFill>
                  <a:srgbClr val="7030A0"/>
                </a:solidFill>
              </a:rPr>
              <a:t>()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666433" y="4068816"/>
            <a:ext cx="28686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STUDENT_DATA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457978" y="692864"/>
            <a:ext cx="23226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 smtClean="0">
                <a:solidFill>
                  <a:srgbClr val="7030A0"/>
                </a:solidFill>
              </a:rPr>
              <a:t>StudentData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473723" y="2416267"/>
            <a:ext cx="25791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 smtClean="0">
                <a:solidFill>
                  <a:srgbClr val="7030A0"/>
                </a:solidFill>
              </a:rPr>
              <a:t>StudentData</a:t>
            </a:r>
            <a:r>
              <a:rPr lang="en-US" sz="3200" b="1" dirty="0" smtClean="0">
                <a:solidFill>
                  <a:srgbClr val="7030A0"/>
                </a:solidFill>
              </a:rPr>
              <a:t>()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473723" y="5505535"/>
            <a:ext cx="22445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 smtClean="0">
                <a:solidFill>
                  <a:srgbClr val="7030A0"/>
                </a:solidFill>
              </a:rPr>
              <a:t>studentdata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444115" y="4677644"/>
            <a:ext cx="4610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verdana" panose="020B0604030504040204" pitchFamily="34" charset="0"/>
              </a:rPr>
              <a:t>Runnable, Remote, ActionListener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20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848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532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55432" y="1843798"/>
            <a:ext cx="6899646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9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Java </a:t>
            </a:r>
            <a:endParaRPr lang="en-US" sz="199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825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379" y="798654"/>
            <a:ext cx="6269621" cy="56086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55" y="798653"/>
            <a:ext cx="5471887" cy="560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644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89" y="0"/>
            <a:ext cx="6983392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743463" y="843677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--------------------------------; </a:t>
            </a:r>
          </a:p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--------------;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---------------------------;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-------------------------;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-----------------------------;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b="1" dirty="0">
                <a:latin typeface="MV Boli" panose="02000500030200090000" pitchFamily="2" charset="0"/>
                <a:cs typeface="MV Boli" panose="02000500030200090000" pitchFamily="2" charset="0"/>
              </a:rPr>
              <a:t>--------------------------------;</a:t>
            </a:r>
          </a:p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-----------------------------;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b="1" dirty="0">
                <a:latin typeface="MV Boli" panose="02000500030200090000" pitchFamily="2" charset="0"/>
                <a:cs typeface="MV Boli" panose="02000500030200090000" pitchFamily="2" charset="0"/>
              </a:rPr>
              <a:t>--------------------------------;</a:t>
            </a:r>
          </a:p>
          <a:p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852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616" y="1411696"/>
            <a:ext cx="10077656" cy="50701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915207" y="373813"/>
            <a:ext cx="42627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600" b="1" dirty="0" smtClean="0">
                <a:solidFill>
                  <a:srgbClr val="333333"/>
                </a:solidFill>
                <a:latin typeface="Helvetica" panose="020B0604020202020204" pitchFamily="34" charset="0"/>
              </a:rPr>
              <a:t>Escape </a:t>
            </a:r>
            <a:r>
              <a:rPr lang="en-US" sz="3600" b="1" dirty="0">
                <a:solidFill>
                  <a:srgbClr val="333333"/>
                </a:solidFill>
                <a:latin typeface="Helvetica" panose="020B0604020202020204" pitchFamily="34" charset="0"/>
              </a:rPr>
              <a:t>characters</a:t>
            </a:r>
            <a:endParaRPr lang="en-US" sz="3600" b="1" i="0" dirty="0">
              <a:solidFill>
                <a:srgbClr val="333333"/>
              </a:solidFill>
              <a:effectLst/>
              <a:latin typeface="Helvetica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0" y="0"/>
            <a:ext cx="25400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146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5194" y="219919"/>
            <a:ext cx="7396223" cy="20621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  <a:cs typeface="Aharoni" panose="02010803020104030203" pitchFamily="2" charset="-79"/>
              </a:rPr>
              <a:t>Hello</a:t>
            </a:r>
          </a:p>
          <a:p>
            <a:r>
              <a:rPr lang="en-US" sz="3200" b="1" dirty="0">
                <a:latin typeface="Agency FB" panose="020B0503020202020204" pitchFamily="34" charset="0"/>
                <a:cs typeface="Aharoni" panose="02010803020104030203" pitchFamily="2" charset="-79"/>
              </a:rPr>
              <a:t>	How</a:t>
            </a:r>
          </a:p>
          <a:p>
            <a:r>
              <a:rPr lang="en-US" sz="3200" b="1" dirty="0">
                <a:latin typeface="Agency FB" panose="020B0503020202020204" pitchFamily="34" charset="0"/>
                <a:cs typeface="Aharoni" panose="02010803020104030203" pitchFamily="2" charset="-79"/>
              </a:rPr>
              <a:t>		are</a:t>
            </a:r>
          </a:p>
          <a:p>
            <a:r>
              <a:rPr lang="en-US" sz="3200" b="1" dirty="0">
                <a:latin typeface="Agency FB" panose="020B0503020202020204" pitchFamily="34" charset="0"/>
                <a:cs typeface="Aharoni" panose="02010803020104030203" pitchFamily="2" charset="-79"/>
              </a:rPr>
              <a:t>	You</a:t>
            </a:r>
          </a:p>
        </p:txBody>
      </p:sp>
      <p:sp>
        <p:nvSpPr>
          <p:cNvPr id="3" name="Rectangle 2"/>
          <p:cNvSpPr/>
          <p:nvPr/>
        </p:nvSpPr>
        <p:spPr>
          <a:xfrm>
            <a:off x="185194" y="5276711"/>
            <a:ext cx="7396223" cy="107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  <a:cs typeface="Aharoni" panose="02010803020104030203" pitchFamily="2" charset="-79"/>
              </a:rPr>
              <a:t>\n</a:t>
            </a:r>
          </a:p>
          <a:p>
            <a:r>
              <a:rPr lang="en-US" sz="3200" b="1" dirty="0">
                <a:latin typeface="Agency FB" panose="020B0503020202020204" pitchFamily="34" charset="0"/>
                <a:cs typeface="Aharoni" panose="02010803020104030203" pitchFamily="2" charset="-79"/>
              </a:rPr>
              <a:t>\t	\t\\</a:t>
            </a:r>
            <a:r>
              <a:rPr lang="en-US" sz="3200" b="1" dirty="0" err="1">
                <a:latin typeface="Agency FB" panose="020B0503020202020204" pitchFamily="34" charset="0"/>
                <a:cs typeface="Aharoni" panose="02010803020104030203" pitchFamily="2" charset="-79"/>
              </a:rPr>
              <a:t>b”hello</a:t>
            </a:r>
            <a:r>
              <a:rPr lang="en-US" sz="3200" b="1" dirty="0">
                <a:latin typeface="Agency FB" panose="020B0503020202020204" pitchFamily="34" charset="0"/>
                <a:cs typeface="Aharoni" panose="02010803020104030203" pitchFamily="2" charset="-79"/>
              </a:rPr>
              <a:t>”</a:t>
            </a:r>
          </a:p>
        </p:txBody>
      </p:sp>
      <p:sp>
        <p:nvSpPr>
          <p:cNvPr id="4" name="Rectangle 3"/>
          <p:cNvSpPr/>
          <p:nvPr/>
        </p:nvSpPr>
        <p:spPr>
          <a:xfrm>
            <a:off x="337594" y="3186897"/>
            <a:ext cx="7396223" cy="107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  <a:cs typeface="Aharoni" panose="02010803020104030203" pitchFamily="2" charset="-79"/>
              </a:rPr>
              <a:t>Hello\\\n\n\a</a:t>
            </a:r>
          </a:p>
          <a:p>
            <a:r>
              <a:rPr lang="en-US" sz="3200" b="1" dirty="0">
                <a:latin typeface="Agency FB" panose="020B0503020202020204" pitchFamily="34" charset="0"/>
                <a:cs typeface="Aharoni" panose="02010803020104030203" pitchFamily="2" charset="-79"/>
              </a:rPr>
              <a:t>	\n\</a:t>
            </a:r>
            <a:r>
              <a:rPr lang="en-US" sz="3200" b="1" dirty="0" err="1">
                <a:latin typeface="Agency FB" panose="020B0503020202020204" pitchFamily="34" charset="0"/>
                <a:cs typeface="Aharoni" panose="02010803020104030203" pitchFamily="2" charset="-79"/>
              </a:rPr>
              <a:t>thi</a:t>
            </a:r>
            <a:endParaRPr lang="en-US" sz="3200" b="1" dirty="0">
              <a:latin typeface="Agency FB" panose="020B05030202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797597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206" y="609310"/>
            <a:ext cx="2630193" cy="5094804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1754622" y="3156712"/>
            <a:ext cx="1861458" cy="176348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Input</a:t>
            </a:r>
          </a:p>
        </p:txBody>
      </p:sp>
      <p:sp>
        <p:nvSpPr>
          <p:cNvPr id="5" name="Right Arrow 4"/>
          <p:cNvSpPr/>
          <p:nvPr/>
        </p:nvSpPr>
        <p:spPr>
          <a:xfrm>
            <a:off x="3904069" y="2093716"/>
            <a:ext cx="642257" cy="576943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8536525" y="3156712"/>
            <a:ext cx="1861458" cy="176348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Output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569719" y="3755571"/>
            <a:ext cx="642257" cy="576943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55586" y="5029591"/>
            <a:ext cx="8595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Data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83278" y="5029591"/>
            <a:ext cx="23679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Processed Data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65397" y="5791591"/>
            <a:ext cx="12218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Process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2087270" y="1243077"/>
            <a:ext cx="11961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56-6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9093594" y="1243077"/>
            <a:ext cx="7473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50</a:t>
            </a:r>
            <a:endParaRPr lang="en-US" sz="3200" dirty="0"/>
          </a:p>
        </p:txBody>
      </p:sp>
      <p:sp>
        <p:nvSpPr>
          <p:cNvPr id="13" name="Rectangle 12"/>
          <p:cNvSpPr/>
          <p:nvPr/>
        </p:nvSpPr>
        <p:spPr>
          <a:xfrm>
            <a:off x="1831590" y="2093716"/>
            <a:ext cx="16337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Hello-</a:t>
            </a:r>
            <a:r>
              <a:rPr lang="en-US" sz="3200" b="1" dirty="0">
                <a:latin typeface="MV Boli" panose="02000500030200090000" pitchFamily="2" charset="0"/>
                <a:cs typeface="MV Boli" panose="02000500030200090000" pitchFamily="2" charset="0"/>
              </a:rPr>
              <a:t>h</a:t>
            </a:r>
            <a:r>
              <a:rPr lang="en-US" sz="32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i</a:t>
            </a:r>
            <a:endParaRPr lang="en-US" sz="3200" dirty="0"/>
          </a:p>
        </p:txBody>
      </p:sp>
      <p:sp>
        <p:nvSpPr>
          <p:cNvPr id="14" name="Right Arrow 13"/>
          <p:cNvSpPr/>
          <p:nvPr/>
        </p:nvSpPr>
        <p:spPr>
          <a:xfrm>
            <a:off x="3904069" y="1294306"/>
            <a:ext cx="642257" cy="576943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3869337" y="3755571"/>
            <a:ext cx="642257" cy="576943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7575162" y="1294307"/>
            <a:ext cx="642257" cy="576943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7569719" y="2101548"/>
            <a:ext cx="642257" cy="576943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28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  <p:bldP spid="12" grpId="0"/>
      <p:bldP spid="13" grpId="0"/>
      <p:bldP spid="14" grpId="0" animBg="1"/>
      <p:bldP spid="15" grpId="0" animBg="1"/>
      <p:bldP spid="16" grpId="0" animBg="1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8343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Baskerville Old Face" panose="02020602080505020303" pitchFamily="18" charset="0"/>
                <a:cs typeface="Vijaya" panose="020B0604020202020204" pitchFamily="34" charset="0"/>
              </a:rPr>
              <a:t>Data Type</a:t>
            </a:r>
            <a:endParaRPr lang="en-US" sz="3600" b="1" dirty="0">
              <a:latin typeface="Baskerville Old Face" panose="02020602080505020303" pitchFamily="18" charset="0"/>
              <a:cs typeface="Vijaya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60530" y="1513506"/>
            <a:ext cx="41440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1. Primitive </a:t>
            </a:r>
            <a:r>
              <a:rPr lang="en-US" sz="2800" b="1" dirty="0">
                <a:latin typeface="MV Boli" panose="02000500030200090000" pitchFamily="2" charset="0"/>
                <a:cs typeface="MV Boli" panose="02000500030200090000" pitchFamily="2" charset="0"/>
              </a:rPr>
              <a:t>data types</a:t>
            </a:r>
            <a:endParaRPr lang="en-US" sz="28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84330" y="5634978"/>
            <a:ext cx="50449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2. Non-primitive </a:t>
            </a:r>
            <a:r>
              <a:rPr lang="en-US" sz="2800" b="1" dirty="0">
                <a:latin typeface="MV Boli" panose="02000500030200090000" pitchFamily="2" charset="0"/>
                <a:cs typeface="MV Boli" panose="02000500030200090000" pitchFamily="2" charset="0"/>
              </a:rPr>
              <a:t>data types</a:t>
            </a:r>
            <a:endParaRPr lang="en-US" sz="28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11284" y="6158198"/>
            <a:ext cx="79465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MV Boli" panose="02000500030200090000" pitchFamily="2" charset="0"/>
                <a:cs typeface="MV Boli" panose="02000500030200090000" pitchFamily="2" charset="0"/>
              </a:rPr>
              <a:t>non-primitive data types include Classes, Interfaces, and Arrays</a:t>
            </a:r>
          </a:p>
        </p:txBody>
      </p:sp>
      <p:sp>
        <p:nvSpPr>
          <p:cNvPr id="7" name="Rectangle 6"/>
          <p:cNvSpPr/>
          <p:nvPr/>
        </p:nvSpPr>
        <p:spPr>
          <a:xfrm>
            <a:off x="3145971" y="1943026"/>
            <a:ext cx="904602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Data Type		Default Value		Default size</a:t>
            </a:r>
          </a:p>
          <a:p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v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oid	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		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----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				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----</a:t>
            </a:r>
            <a:endParaRPr lang="en-US" sz="2400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sz="24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boolean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		false				1 bit</a:t>
            </a:r>
          </a:p>
          <a:p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char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	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		'\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u0000'	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		2 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byte</a:t>
            </a:r>
          </a:p>
          <a:p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byte	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		0		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	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	1 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byte</a:t>
            </a:r>
          </a:p>
          <a:p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short	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		0		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	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	2 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byte</a:t>
            </a:r>
          </a:p>
          <a:p>
            <a:r>
              <a:rPr lang="en-US" sz="2400" b="1" dirty="0" err="1">
                <a:latin typeface="MV Boli" panose="02000500030200090000" pitchFamily="2" charset="0"/>
                <a:cs typeface="MV Boli" panose="02000500030200090000" pitchFamily="2" charset="0"/>
              </a:rPr>
              <a:t>int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	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		0		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	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	4 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byte</a:t>
            </a:r>
          </a:p>
          <a:p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long	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		0L		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	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	8 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byte</a:t>
            </a:r>
          </a:p>
          <a:p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float	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		0.0f		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	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	4 byte</a:t>
            </a:r>
            <a:endParaRPr lang="en-US" sz="2400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double	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		0.0d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	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	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8 byte</a:t>
            </a:r>
          </a:p>
          <a:p>
            <a:endParaRPr lang="en-US" sz="2400" b="1" dirty="0" smtClean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		</a:t>
            </a:r>
            <a:endParaRPr lang="en-US" sz="24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8" name="Left Brace 7"/>
          <p:cNvSpPr/>
          <p:nvPr/>
        </p:nvSpPr>
        <p:spPr>
          <a:xfrm>
            <a:off x="2746268" y="3595966"/>
            <a:ext cx="407040" cy="1145656"/>
          </a:xfrm>
          <a:prstGeom prst="leftBrac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>
            <a:off x="2807186" y="5031122"/>
            <a:ext cx="285205" cy="469048"/>
          </a:xfrm>
          <a:prstGeom prst="leftBrac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342675" y="3984128"/>
            <a:ext cx="926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MV Boli" panose="02000500030200090000" pitchFamily="2" charset="0"/>
                <a:cs typeface="MV Boli" panose="02000500030200090000" pitchFamily="2" charset="0"/>
              </a:rPr>
              <a:t>i</a:t>
            </a:r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nteger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14243" y="5080980"/>
            <a:ext cx="1656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floating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33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8" grpId="0" animBg="1"/>
      <p:bldP spid="9" grpId="0" animBg="1"/>
      <p:bldP spid="10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549" y="163677"/>
            <a:ext cx="2630193" cy="4278085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1721965" y="1806883"/>
            <a:ext cx="1861458" cy="176348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Input</a:t>
            </a:r>
          </a:p>
        </p:txBody>
      </p:sp>
      <p:sp>
        <p:nvSpPr>
          <p:cNvPr id="5" name="Oval 4"/>
          <p:cNvSpPr/>
          <p:nvPr/>
        </p:nvSpPr>
        <p:spPr>
          <a:xfrm>
            <a:off x="8503868" y="1806883"/>
            <a:ext cx="1861458" cy="176348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Output</a:t>
            </a:r>
          </a:p>
        </p:txBody>
      </p:sp>
      <p:sp>
        <p:nvSpPr>
          <p:cNvPr id="6" name="Right Arrow 5"/>
          <p:cNvSpPr/>
          <p:nvPr/>
        </p:nvSpPr>
        <p:spPr>
          <a:xfrm>
            <a:off x="7537062" y="2405742"/>
            <a:ext cx="642257" cy="576943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22929" y="3679762"/>
            <a:ext cx="8595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Data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50621" y="3679762"/>
            <a:ext cx="23679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Processed Data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836680" y="2405742"/>
            <a:ext cx="642257" cy="576943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83423" y="5529940"/>
            <a:ext cx="4920445" cy="1034143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5400000">
            <a:off x="5316378" y="4697377"/>
            <a:ext cx="642257" cy="576943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6200000">
            <a:off x="6204856" y="4697378"/>
            <a:ext cx="642257" cy="576943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103047" y="5830275"/>
            <a:ext cx="38811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Memory / Storage 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device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7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9" grpId="0" animBg="1"/>
      <p:bldP spid="11" grpId="0" animBg="1"/>
      <p:bldP spid="12" grpId="0" animBg="1"/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259284" y="391882"/>
            <a:ext cx="5638801" cy="2035632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04562" y="2612962"/>
            <a:ext cx="2948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MV Boli" panose="02000500030200090000" pitchFamily="2" charset="0"/>
                <a:cs typeface="MV Boli" panose="02000500030200090000" pitchFamily="2" charset="0"/>
              </a:rPr>
              <a:t>Memory / Storage device</a:t>
            </a:r>
          </a:p>
        </p:txBody>
      </p:sp>
      <p:sp>
        <p:nvSpPr>
          <p:cNvPr id="5" name="Rectangle 4"/>
          <p:cNvSpPr/>
          <p:nvPr/>
        </p:nvSpPr>
        <p:spPr>
          <a:xfrm>
            <a:off x="6814457" y="914400"/>
            <a:ext cx="790105" cy="49529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urved Connector 5"/>
          <p:cNvCxnSpPr/>
          <p:nvPr/>
        </p:nvCxnSpPr>
        <p:spPr>
          <a:xfrm rot="10800000" flipV="1">
            <a:off x="2685351" y="1162048"/>
            <a:ext cx="4129106" cy="1635579"/>
          </a:xfrm>
          <a:prstGeom prst="curvedConnector3">
            <a:avLst>
              <a:gd name="adj1" fmla="val 100354"/>
            </a:avLst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828799" y="3308866"/>
            <a:ext cx="1950565" cy="118693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59284" y="3567794"/>
            <a:ext cx="139903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err="1">
                <a:latin typeface="+mj-lt"/>
                <a:cs typeface="MV Boli" panose="02000500030200090000" pitchFamily="2" charset="0"/>
              </a:rPr>
              <a:t>i</a:t>
            </a:r>
            <a:r>
              <a:rPr lang="en-US" sz="4400" b="1" dirty="0" err="1" smtClean="0">
                <a:latin typeface="+mj-lt"/>
                <a:cs typeface="MV Boli" panose="02000500030200090000" pitchFamily="2" charset="0"/>
              </a:rPr>
              <a:t>nt</a:t>
            </a:r>
            <a:r>
              <a:rPr lang="en-US" sz="4400" b="1" dirty="0" smtClean="0">
                <a:latin typeface="+mj-lt"/>
                <a:cs typeface="MV Boli" panose="02000500030200090000" pitchFamily="2" charset="0"/>
              </a:rPr>
              <a:t>  x;</a:t>
            </a:r>
            <a:endParaRPr lang="en-US" sz="2000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37702" y="1409698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MV Boli" panose="02000500030200090000" pitchFamily="2" charset="0"/>
                <a:cs typeface="MV Boli" panose="02000500030200090000" pitchFamily="2" charset="0"/>
              </a:rPr>
              <a:t>x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100461" y="3486834"/>
            <a:ext cx="48442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>
                <a:latin typeface="MV Boli" panose="02000500030200090000" pitchFamily="2" charset="0"/>
                <a:cs typeface="MV Boli" panose="02000500030200090000" pitchFamily="2" charset="0"/>
              </a:rPr>
              <a:t>x</a:t>
            </a:r>
            <a:endParaRPr lang="en-US" sz="4800" dirty="0"/>
          </a:p>
        </p:txBody>
      </p:sp>
      <p:sp>
        <p:nvSpPr>
          <p:cNvPr id="11" name="Rectangle 10"/>
          <p:cNvSpPr/>
          <p:nvPr/>
        </p:nvSpPr>
        <p:spPr>
          <a:xfrm>
            <a:off x="3286921" y="2930010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MV Boli" panose="02000500030200090000" pitchFamily="2" charset="0"/>
                <a:cs typeface="MV Boli" panose="02000500030200090000" pitchFamily="2" charset="0"/>
              </a:rPr>
              <a:t>int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828799" y="2939534"/>
            <a:ext cx="1002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bytes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259284" y="4330110"/>
            <a:ext cx="164981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latin typeface="+mj-lt"/>
                <a:cs typeface="MV Boli" panose="02000500030200090000" pitchFamily="2" charset="0"/>
              </a:rPr>
              <a:t>x</a:t>
            </a:r>
            <a:r>
              <a:rPr lang="en-US" sz="4400" b="1" dirty="0" smtClean="0">
                <a:latin typeface="+mj-lt"/>
                <a:cs typeface="MV Boli" panose="02000500030200090000" pitchFamily="2" charset="0"/>
              </a:rPr>
              <a:t> = 20;</a:t>
            </a:r>
            <a:endParaRPr lang="en-US" sz="2000" dirty="0"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5582517"/>
            <a:ext cx="121919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Variable is a name given to memory allocation in which we can store the data.</a:t>
            </a:r>
          </a:p>
          <a:p>
            <a:pPr algn="ctr"/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And value of the variable can be changed during the program execution.</a:t>
            </a:r>
            <a:endParaRPr lang="en-US" sz="20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28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81370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9588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29"/>
            <a:ext cx="12191999" cy="683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265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2704" y="1374506"/>
            <a:ext cx="6075453" cy="33682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393" y="1374506"/>
            <a:ext cx="3464105" cy="4045352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3229337" y="2615878"/>
            <a:ext cx="4583574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843" y="449560"/>
            <a:ext cx="4372824" cy="2266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5607" y="4990269"/>
            <a:ext cx="3484944" cy="14126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149" y="5419858"/>
            <a:ext cx="2286000" cy="107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711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14982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352576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690170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27766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365362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02956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048266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85862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738890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076484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414078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751674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089270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26864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764458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1102054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72954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10548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248142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585738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923334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260928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606238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943834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296862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634456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972050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309646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647242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984836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322430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660026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014982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352576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690170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027766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365362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702956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8048266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8385862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8738890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9076484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9414078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9751674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0089270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0426864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0764458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1102054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72954" y="1825132"/>
            <a:ext cx="277793" cy="320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910548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248142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585738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923334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260928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606238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2943834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296862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634456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972050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4309646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647242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4984836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322430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660026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014987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352581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690175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7027771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7365367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7702961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8048271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8385867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8738895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9076489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9414083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9751679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10089275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0426869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10764463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11102059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572959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910553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1248147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1585743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1923339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260933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2606243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2943839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3296867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3634461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3972055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4309651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4647247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4984841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5322435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5660031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6014987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6352581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6690175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7027771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7365367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7702961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8048271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8385867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8738895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9076489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9414083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9751679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10089275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10426869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10764463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11102059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572959" y="996179"/>
            <a:ext cx="277793" cy="320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910553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1248147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1585743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1923339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2260933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2606243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2943839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3296867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3634461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3972055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4309651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4647247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4984841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5322435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5660031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6014977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6352571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6690165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7027761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7365357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7702951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8048261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8385857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8738885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9076479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9414073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9751669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10089265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10426859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10764453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11102049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572949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910543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1248137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1585733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1923329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2260923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2606233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2943829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3296857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3634451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3972045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4309641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4647237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4984831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5322425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5660021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6014977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6352571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6690165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7027761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7365357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>
            <a:off x="7702951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8048261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8385857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>
            <a:off x="8738885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9076479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>
            <a:off x="9414073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9751669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10089265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10426859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10764453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11102049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/>
          <p:cNvSpPr/>
          <p:nvPr/>
        </p:nvSpPr>
        <p:spPr>
          <a:xfrm>
            <a:off x="572949" y="3690585"/>
            <a:ext cx="277793" cy="320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910543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/>
          <p:nvPr/>
        </p:nvSpPr>
        <p:spPr>
          <a:xfrm>
            <a:off x="1248137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1585733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1923329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2260923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/>
          <p:cNvSpPr/>
          <p:nvPr/>
        </p:nvSpPr>
        <p:spPr>
          <a:xfrm>
            <a:off x="2606233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/>
          <p:nvPr/>
        </p:nvSpPr>
        <p:spPr>
          <a:xfrm>
            <a:off x="2943829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3296857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3634451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/>
          <p:cNvSpPr/>
          <p:nvPr/>
        </p:nvSpPr>
        <p:spPr>
          <a:xfrm>
            <a:off x="3972045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/>
          <p:cNvSpPr/>
          <p:nvPr/>
        </p:nvSpPr>
        <p:spPr>
          <a:xfrm>
            <a:off x="4309641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4647237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4984831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5322425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/>
          <p:cNvSpPr/>
          <p:nvPr/>
        </p:nvSpPr>
        <p:spPr>
          <a:xfrm>
            <a:off x="5660021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/>
          <p:cNvSpPr/>
          <p:nvPr/>
        </p:nvSpPr>
        <p:spPr>
          <a:xfrm>
            <a:off x="6014982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/>
          <p:cNvSpPr/>
          <p:nvPr/>
        </p:nvSpPr>
        <p:spPr>
          <a:xfrm>
            <a:off x="6352576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/>
          <p:nvPr/>
        </p:nvSpPr>
        <p:spPr>
          <a:xfrm>
            <a:off x="6690170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7027766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>
            <a:off x="7365362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/>
          <p:cNvSpPr/>
          <p:nvPr/>
        </p:nvSpPr>
        <p:spPr>
          <a:xfrm>
            <a:off x="7702956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/>
          <p:cNvSpPr/>
          <p:nvPr/>
        </p:nvSpPr>
        <p:spPr>
          <a:xfrm>
            <a:off x="8048266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/>
          <p:cNvSpPr/>
          <p:nvPr/>
        </p:nvSpPr>
        <p:spPr>
          <a:xfrm>
            <a:off x="8385862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/>
          <p:cNvSpPr/>
          <p:nvPr/>
        </p:nvSpPr>
        <p:spPr>
          <a:xfrm>
            <a:off x="8738890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/>
          <p:nvPr/>
        </p:nvSpPr>
        <p:spPr>
          <a:xfrm>
            <a:off x="9076484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/>
          <p:cNvSpPr/>
          <p:nvPr/>
        </p:nvSpPr>
        <p:spPr>
          <a:xfrm>
            <a:off x="9414078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/>
          <p:nvPr/>
        </p:nvSpPr>
        <p:spPr>
          <a:xfrm>
            <a:off x="9751674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/>
          <p:cNvSpPr/>
          <p:nvPr/>
        </p:nvSpPr>
        <p:spPr>
          <a:xfrm>
            <a:off x="10089270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/>
          <p:cNvSpPr/>
          <p:nvPr/>
        </p:nvSpPr>
        <p:spPr>
          <a:xfrm>
            <a:off x="10426864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/>
          <p:cNvSpPr/>
          <p:nvPr/>
        </p:nvSpPr>
        <p:spPr>
          <a:xfrm>
            <a:off x="10764458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/>
          <p:cNvSpPr/>
          <p:nvPr/>
        </p:nvSpPr>
        <p:spPr>
          <a:xfrm>
            <a:off x="11102054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/>
          <p:cNvSpPr/>
          <p:nvPr/>
        </p:nvSpPr>
        <p:spPr>
          <a:xfrm>
            <a:off x="572954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>
            <a:off x="910548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1248142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1585738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1923334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2260928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2606238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2943834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3296862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3634456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3972050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4309646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/>
          <p:cNvSpPr/>
          <p:nvPr/>
        </p:nvSpPr>
        <p:spPr>
          <a:xfrm>
            <a:off x="4647242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>
            <a:off x="4984836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5322430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/>
          <p:cNvSpPr/>
          <p:nvPr/>
        </p:nvSpPr>
        <p:spPr>
          <a:xfrm>
            <a:off x="5660026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/>
          <p:cNvSpPr/>
          <p:nvPr/>
        </p:nvSpPr>
        <p:spPr>
          <a:xfrm>
            <a:off x="6014982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/>
          <p:cNvSpPr/>
          <p:nvPr/>
        </p:nvSpPr>
        <p:spPr>
          <a:xfrm>
            <a:off x="6352576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/>
          <p:cNvSpPr/>
          <p:nvPr/>
        </p:nvSpPr>
        <p:spPr>
          <a:xfrm>
            <a:off x="6690170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/>
          <p:cNvSpPr/>
          <p:nvPr/>
        </p:nvSpPr>
        <p:spPr>
          <a:xfrm>
            <a:off x="7027766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/>
          <p:cNvSpPr/>
          <p:nvPr/>
        </p:nvSpPr>
        <p:spPr>
          <a:xfrm>
            <a:off x="7365362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/>
          <p:cNvSpPr/>
          <p:nvPr/>
        </p:nvSpPr>
        <p:spPr>
          <a:xfrm>
            <a:off x="7702956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/>
          <p:cNvSpPr/>
          <p:nvPr/>
        </p:nvSpPr>
        <p:spPr>
          <a:xfrm>
            <a:off x="8048266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/>
          <p:cNvSpPr/>
          <p:nvPr/>
        </p:nvSpPr>
        <p:spPr>
          <a:xfrm>
            <a:off x="8385862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/>
          <p:cNvSpPr/>
          <p:nvPr/>
        </p:nvSpPr>
        <p:spPr>
          <a:xfrm>
            <a:off x="8738890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/>
          <p:cNvSpPr/>
          <p:nvPr/>
        </p:nvSpPr>
        <p:spPr>
          <a:xfrm>
            <a:off x="9076484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/>
          <p:cNvSpPr/>
          <p:nvPr/>
        </p:nvSpPr>
        <p:spPr>
          <a:xfrm>
            <a:off x="9414078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/>
          <p:cNvSpPr/>
          <p:nvPr/>
        </p:nvSpPr>
        <p:spPr>
          <a:xfrm>
            <a:off x="9751674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/>
          <p:nvPr/>
        </p:nvSpPr>
        <p:spPr>
          <a:xfrm>
            <a:off x="10089270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10426864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/>
          <p:cNvSpPr/>
          <p:nvPr/>
        </p:nvSpPr>
        <p:spPr>
          <a:xfrm>
            <a:off x="10764458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/>
          <p:cNvSpPr/>
          <p:nvPr/>
        </p:nvSpPr>
        <p:spPr>
          <a:xfrm>
            <a:off x="11102054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/>
          <p:cNvSpPr/>
          <p:nvPr/>
        </p:nvSpPr>
        <p:spPr>
          <a:xfrm>
            <a:off x="572954" y="2861632"/>
            <a:ext cx="277793" cy="320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910548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/>
          <p:nvPr/>
        </p:nvSpPr>
        <p:spPr>
          <a:xfrm>
            <a:off x="1248142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/>
          <p:cNvSpPr/>
          <p:nvPr/>
        </p:nvSpPr>
        <p:spPr>
          <a:xfrm>
            <a:off x="1585738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/>
          <p:cNvSpPr/>
          <p:nvPr/>
        </p:nvSpPr>
        <p:spPr>
          <a:xfrm>
            <a:off x="1923334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Rectangle 246"/>
          <p:cNvSpPr/>
          <p:nvPr/>
        </p:nvSpPr>
        <p:spPr>
          <a:xfrm>
            <a:off x="2260928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/>
          <p:cNvSpPr/>
          <p:nvPr/>
        </p:nvSpPr>
        <p:spPr>
          <a:xfrm>
            <a:off x="2606238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ectangle 248"/>
          <p:cNvSpPr/>
          <p:nvPr/>
        </p:nvSpPr>
        <p:spPr>
          <a:xfrm>
            <a:off x="2943834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/>
          <p:cNvSpPr/>
          <p:nvPr/>
        </p:nvSpPr>
        <p:spPr>
          <a:xfrm>
            <a:off x="3296862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ectangle 250"/>
          <p:cNvSpPr/>
          <p:nvPr/>
        </p:nvSpPr>
        <p:spPr>
          <a:xfrm>
            <a:off x="3634456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/>
          <p:cNvSpPr/>
          <p:nvPr/>
        </p:nvSpPr>
        <p:spPr>
          <a:xfrm>
            <a:off x="3972050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/>
          <p:cNvSpPr/>
          <p:nvPr/>
        </p:nvSpPr>
        <p:spPr>
          <a:xfrm>
            <a:off x="4309646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ectangle 253"/>
          <p:cNvSpPr/>
          <p:nvPr/>
        </p:nvSpPr>
        <p:spPr>
          <a:xfrm>
            <a:off x="4647242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 254"/>
          <p:cNvSpPr/>
          <p:nvPr/>
        </p:nvSpPr>
        <p:spPr>
          <a:xfrm>
            <a:off x="4984836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/>
          <p:cNvSpPr/>
          <p:nvPr/>
        </p:nvSpPr>
        <p:spPr>
          <a:xfrm>
            <a:off x="5322430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256"/>
          <p:cNvSpPr/>
          <p:nvPr/>
        </p:nvSpPr>
        <p:spPr>
          <a:xfrm>
            <a:off x="5660026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/>
          <p:cNvSpPr/>
          <p:nvPr/>
        </p:nvSpPr>
        <p:spPr>
          <a:xfrm>
            <a:off x="6014972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tangle 258"/>
          <p:cNvSpPr/>
          <p:nvPr/>
        </p:nvSpPr>
        <p:spPr>
          <a:xfrm>
            <a:off x="6352566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ectangle 259"/>
          <p:cNvSpPr/>
          <p:nvPr/>
        </p:nvSpPr>
        <p:spPr>
          <a:xfrm>
            <a:off x="6690160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ectangle 260"/>
          <p:cNvSpPr/>
          <p:nvPr/>
        </p:nvSpPr>
        <p:spPr>
          <a:xfrm>
            <a:off x="7027756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/>
          <p:cNvSpPr/>
          <p:nvPr/>
        </p:nvSpPr>
        <p:spPr>
          <a:xfrm>
            <a:off x="7365352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Rectangle 262"/>
          <p:cNvSpPr/>
          <p:nvPr/>
        </p:nvSpPr>
        <p:spPr>
          <a:xfrm>
            <a:off x="7702946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/>
          <p:cNvSpPr/>
          <p:nvPr/>
        </p:nvSpPr>
        <p:spPr>
          <a:xfrm>
            <a:off x="8048256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264"/>
          <p:cNvSpPr/>
          <p:nvPr/>
        </p:nvSpPr>
        <p:spPr>
          <a:xfrm>
            <a:off x="8385852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ectangle 265"/>
          <p:cNvSpPr/>
          <p:nvPr/>
        </p:nvSpPr>
        <p:spPr>
          <a:xfrm>
            <a:off x="8738880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ectangle 266"/>
          <p:cNvSpPr/>
          <p:nvPr/>
        </p:nvSpPr>
        <p:spPr>
          <a:xfrm>
            <a:off x="9076474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ectangle 267"/>
          <p:cNvSpPr/>
          <p:nvPr/>
        </p:nvSpPr>
        <p:spPr>
          <a:xfrm>
            <a:off x="9414068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Rectangle 268"/>
          <p:cNvSpPr/>
          <p:nvPr/>
        </p:nvSpPr>
        <p:spPr>
          <a:xfrm>
            <a:off x="9751664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ectangle 269"/>
          <p:cNvSpPr/>
          <p:nvPr/>
        </p:nvSpPr>
        <p:spPr>
          <a:xfrm>
            <a:off x="10089260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tangle 270"/>
          <p:cNvSpPr/>
          <p:nvPr/>
        </p:nvSpPr>
        <p:spPr>
          <a:xfrm>
            <a:off x="10426854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ectangle 271"/>
          <p:cNvSpPr/>
          <p:nvPr/>
        </p:nvSpPr>
        <p:spPr>
          <a:xfrm>
            <a:off x="10764448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 272"/>
          <p:cNvSpPr/>
          <p:nvPr/>
        </p:nvSpPr>
        <p:spPr>
          <a:xfrm>
            <a:off x="11102044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ectangle 273"/>
          <p:cNvSpPr/>
          <p:nvPr/>
        </p:nvSpPr>
        <p:spPr>
          <a:xfrm>
            <a:off x="572944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ectangle 274"/>
          <p:cNvSpPr/>
          <p:nvPr/>
        </p:nvSpPr>
        <p:spPr>
          <a:xfrm>
            <a:off x="910538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ectangle 275"/>
          <p:cNvSpPr/>
          <p:nvPr/>
        </p:nvSpPr>
        <p:spPr>
          <a:xfrm>
            <a:off x="1248132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ectangle 276"/>
          <p:cNvSpPr/>
          <p:nvPr/>
        </p:nvSpPr>
        <p:spPr>
          <a:xfrm>
            <a:off x="1585728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/>
          <p:cNvSpPr/>
          <p:nvPr/>
        </p:nvSpPr>
        <p:spPr>
          <a:xfrm>
            <a:off x="1923324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/>
          <p:cNvSpPr/>
          <p:nvPr/>
        </p:nvSpPr>
        <p:spPr>
          <a:xfrm>
            <a:off x="2260918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/>
          <p:cNvSpPr/>
          <p:nvPr/>
        </p:nvSpPr>
        <p:spPr>
          <a:xfrm>
            <a:off x="2606228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Rectangle 280"/>
          <p:cNvSpPr/>
          <p:nvPr/>
        </p:nvSpPr>
        <p:spPr>
          <a:xfrm>
            <a:off x="2943824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ectangle 281"/>
          <p:cNvSpPr/>
          <p:nvPr/>
        </p:nvSpPr>
        <p:spPr>
          <a:xfrm>
            <a:off x="3296852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/>
          <p:cNvSpPr/>
          <p:nvPr/>
        </p:nvSpPr>
        <p:spPr>
          <a:xfrm>
            <a:off x="3634446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/>
          <p:cNvSpPr/>
          <p:nvPr/>
        </p:nvSpPr>
        <p:spPr>
          <a:xfrm>
            <a:off x="3972040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ectangle 284"/>
          <p:cNvSpPr/>
          <p:nvPr/>
        </p:nvSpPr>
        <p:spPr>
          <a:xfrm>
            <a:off x="4309636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/>
          <p:cNvSpPr/>
          <p:nvPr/>
        </p:nvSpPr>
        <p:spPr>
          <a:xfrm>
            <a:off x="4647232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/>
          <p:cNvSpPr/>
          <p:nvPr/>
        </p:nvSpPr>
        <p:spPr>
          <a:xfrm>
            <a:off x="4984826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 287"/>
          <p:cNvSpPr/>
          <p:nvPr/>
        </p:nvSpPr>
        <p:spPr>
          <a:xfrm>
            <a:off x="5322420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/>
          <p:cNvSpPr/>
          <p:nvPr/>
        </p:nvSpPr>
        <p:spPr>
          <a:xfrm>
            <a:off x="5660016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ectangle 289"/>
          <p:cNvSpPr/>
          <p:nvPr/>
        </p:nvSpPr>
        <p:spPr>
          <a:xfrm>
            <a:off x="6014972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tangle 290"/>
          <p:cNvSpPr/>
          <p:nvPr/>
        </p:nvSpPr>
        <p:spPr>
          <a:xfrm>
            <a:off x="6352566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/>
          <p:cNvSpPr/>
          <p:nvPr/>
        </p:nvSpPr>
        <p:spPr>
          <a:xfrm>
            <a:off x="6690160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ectangle 292"/>
          <p:cNvSpPr/>
          <p:nvPr/>
        </p:nvSpPr>
        <p:spPr>
          <a:xfrm>
            <a:off x="7027756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ectangle 293"/>
          <p:cNvSpPr/>
          <p:nvPr/>
        </p:nvSpPr>
        <p:spPr>
          <a:xfrm>
            <a:off x="7365352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/>
          <p:cNvSpPr/>
          <p:nvPr/>
        </p:nvSpPr>
        <p:spPr>
          <a:xfrm>
            <a:off x="7702946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Rectangle 295"/>
          <p:cNvSpPr/>
          <p:nvPr/>
        </p:nvSpPr>
        <p:spPr>
          <a:xfrm>
            <a:off x="8048256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Rectangle 296"/>
          <p:cNvSpPr/>
          <p:nvPr/>
        </p:nvSpPr>
        <p:spPr>
          <a:xfrm>
            <a:off x="8385852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/>
          <p:cNvSpPr/>
          <p:nvPr/>
        </p:nvSpPr>
        <p:spPr>
          <a:xfrm>
            <a:off x="8738880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Rectangle 298"/>
          <p:cNvSpPr/>
          <p:nvPr/>
        </p:nvSpPr>
        <p:spPr>
          <a:xfrm>
            <a:off x="9076474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Rectangle 299"/>
          <p:cNvSpPr/>
          <p:nvPr/>
        </p:nvSpPr>
        <p:spPr>
          <a:xfrm>
            <a:off x="9414068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Rectangle 300"/>
          <p:cNvSpPr/>
          <p:nvPr/>
        </p:nvSpPr>
        <p:spPr>
          <a:xfrm>
            <a:off x="9751664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ectangle 301"/>
          <p:cNvSpPr/>
          <p:nvPr/>
        </p:nvSpPr>
        <p:spPr>
          <a:xfrm>
            <a:off x="10089260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Rectangle 302"/>
          <p:cNvSpPr/>
          <p:nvPr/>
        </p:nvSpPr>
        <p:spPr>
          <a:xfrm>
            <a:off x="10426854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/>
          <p:cNvSpPr/>
          <p:nvPr/>
        </p:nvSpPr>
        <p:spPr>
          <a:xfrm>
            <a:off x="10764448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Rectangle 304"/>
          <p:cNvSpPr/>
          <p:nvPr/>
        </p:nvSpPr>
        <p:spPr>
          <a:xfrm>
            <a:off x="11102044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/>
          <p:cNvSpPr/>
          <p:nvPr/>
        </p:nvSpPr>
        <p:spPr>
          <a:xfrm>
            <a:off x="572944" y="5623935"/>
            <a:ext cx="277793" cy="320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Rectangle 306"/>
          <p:cNvSpPr/>
          <p:nvPr/>
        </p:nvSpPr>
        <p:spPr>
          <a:xfrm>
            <a:off x="910538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/>
          <p:cNvSpPr/>
          <p:nvPr/>
        </p:nvSpPr>
        <p:spPr>
          <a:xfrm>
            <a:off x="1248132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/>
          <p:cNvSpPr/>
          <p:nvPr/>
        </p:nvSpPr>
        <p:spPr>
          <a:xfrm>
            <a:off x="1585728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/>
          <p:cNvSpPr/>
          <p:nvPr/>
        </p:nvSpPr>
        <p:spPr>
          <a:xfrm>
            <a:off x="1923324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/>
          <p:cNvSpPr/>
          <p:nvPr/>
        </p:nvSpPr>
        <p:spPr>
          <a:xfrm>
            <a:off x="2260918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/>
          <p:cNvSpPr/>
          <p:nvPr/>
        </p:nvSpPr>
        <p:spPr>
          <a:xfrm>
            <a:off x="2606228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ectangle 312"/>
          <p:cNvSpPr/>
          <p:nvPr/>
        </p:nvSpPr>
        <p:spPr>
          <a:xfrm>
            <a:off x="2943824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/>
          <p:cNvSpPr/>
          <p:nvPr/>
        </p:nvSpPr>
        <p:spPr>
          <a:xfrm>
            <a:off x="3296852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Rectangle 314"/>
          <p:cNvSpPr/>
          <p:nvPr/>
        </p:nvSpPr>
        <p:spPr>
          <a:xfrm>
            <a:off x="3634446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/>
          <p:cNvSpPr/>
          <p:nvPr/>
        </p:nvSpPr>
        <p:spPr>
          <a:xfrm>
            <a:off x="3972040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ectangle 316"/>
          <p:cNvSpPr/>
          <p:nvPr/>
        </p:nvSpPr>
        <p:spPr>
          <a:xfrm>
            <a:off x="4309636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 317"/>
          <p:cNvSpPr/>
          <p:nvPr/>
        </p:nvSpPr>
        <p:spPr>
          <a:xfrm>
            <a:off x="4647232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/>
          <p:cNvSpPr/>
          <p:nvPr/>
        </p:nvSpPr>
        <p:spPr>
          <a:xfrm>
            <a:off x="4984826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/>
          <p:cNvSpPr/>
          <p:nvPr/>
        </p:nvSpPr>
        <p:spPr>
          <a:xfrm>
            <a:off x="5322420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ctangle 320"/>
          <p:cNvSpPr/>
          <p:nvPr/>
        </p:nvSpPr>
        <p:spPr>
          <a:xfrm>
            <a:off x="5660016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/>
          <p:cNvSpPr/>
          <p:nvPr/>
        </p:nvSpPr>
        <p:spPr>
          <a:xfrm>
            <a:off x="6014977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Rectangle 322"/>
          <p:cNvSpPr/>
          <p:nvPr/>
        </p:nvSpPr>
        <p:spPr>
          <a:xfrm>
            <a:off x="6352571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ectangle 323"/>
          <p:cNvSpPr/>
          <p:nvPr/>
        </p:nvSpPr>
        <p:spPr>
          <a:xfrm>
            <a:off x="6690165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Rectangle 324"/>
          <p:cNvSpPr/>
          <p:nvPr/>
        </p:nvSpPr>
        <p:spPr>
          <a:xfrm>
            <a:off x="7027761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ectangle 325"/>
          <p:cNvSpPr/>
          <p:nvPr/>
        </p:nvSpPr>
        <p:spPr>
          <a:xfrm>
            <a:off x="7365357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Rectangle 326"/>
          <p:cNvSpPr/>
          <p:nvPr/>
        </p:nvSpPr>
        <p:spPr>
          <a:xfrm>
            <a:off x="7702951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/>
          <p:cNvSpPr/>
          <p:nvPr/>
        </p:nvSpPr>
        <p:spPr>
          <a:xfrm>
            <a:off x="8048261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Rectangle 328"/>
          <p:cNvSpPr/>
          <p:nvPr/>
        </p:nvSpPr>
        <p:spPr>
          <a:xfrm>
            <a:off x="8385857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Rectangle 329"/>
          <p:cNvSpPr/>
          <p:nvPr/>
        </p:nvSpPr>
        <p:spPr>
          <a:xfrm>
            <a:off x="8738885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/>
          <p:cNvSpPr/>
          <p:nvPr/>
        </p:nvSpPr>
        <p:spPr>
          <a:xfrm>
            <a:off x="9076479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Rectangle 331"/>
          <p:cNvSpPr/>
          <p:nvPr/>
        </p:nvSpPr>
        <p:spPr>
          <a:xfrm>
            <a:off x="9414073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Rectangle 332"/>
          <p:cNvSpPr/>
          <p:nvPr/>
        </p:nvSpPr>
        <p:spPr>
          <a:xfrm>
            <a:off x="9751669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Rectangle 333"/>
          <p:cNvSpPr/>
          <p:nvPr/>
        </p:nvSpPr>
        <p:spPr>
          <a:xfrm>
            <a:off x="10089265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Rectangle 334"/>
          <p:cNvSpPr/>
          <p:nvPr/>
        </p:nvSpPr>
        <p:spPr>
          <a:xfrm>
            <a:off x="10426859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Rectangle 335"/>
          <p:cNvSpPr/>
          <p:nvPr/>
        </p:nvSpPr>
        <p:spPr>
          <a:xfrm>
            <a:off x="10764453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Rectangle 336"/>
          <p:cNvSpPr/>
          <p:nvPr/>
        </p:nvSpPr>
        <p:spPr>
          <a:xfrm>
            <a:off x="11102049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Rectangle 337"/>
          <p:cNvSpPr/>
          <p:nvPr/>
        </p:nvSpPr>
        <p:spPr>
          <a:xfrm>
            <a:off x="572949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Rectangle 338"/>
          <p:cNvSpPr/>
          <p:nvPr/>
        </p:nvSpPr>
        <p:spPr>
          <a:xfrm>
            <a:off x="910543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Rectangle 339"/>
          <p:cNvSpPr/>
          <p:nvPr/>
        </p:nvSpPr>
        <p:spPr>
          <a:xfrm>
            <a:off x="1248137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Rectangle 340"/>
          <p:cNvSpPr/>
          <p:nvPr/>
        </p:nvSpPr>
        <p:spPr>
          <a:xfrm>
            <a:off x="1585733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Rectangle 341"/>
          <p:cNvSpPr/>
          <p:nvPr/>
        </p:nvSpPr>
        <p:spPr>
          <a:xfrm>
            <a:off x="1923329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Rectangle 342"/>
          <p:cNvSpPr/>
          <p:nvPr/>
        </p:nvSpPr>
        <p:spPr>
          <a:xfrm>
            <a:off x="2260923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Rectangle 343"/>
          <p:cNvSpPr/>
          <p:nvPr/>
        </p:nvSpPr>
        <p:spPr>
          <a:xfrm>
            <a:off x="2606233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Rectangle 344"/>
          <p:cNvSpPr/>
          <p:nvPr/>
        </p:nvSpPr>
        <p:spPr>
          <a:xfrm>
            <a:off x="2943829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Rectangle 345"/>
          <p:cNvSpPr/>
          <p:nvPr/>
        </p:nvSpPr>
        <p:spPr>
          <a:xfrm>
            <a:off x="3296857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Rectangle 346"/>
          <p:cNvSpPr/>
          <p:nvPr/>
        </p:nvSpPr>
        <p:spPr>
          <a:xfrm>
            <a:off x="3634451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Rectangle 347"/>
          <p:cNvSpPr/>
          <p:nvPr/>
        </p:nvSpPr>
        <p:spPr>
          <a:xfrm>
            <a:off x="3972045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Rectangle 348"/>
          <p:cNvSpPr/>
          <p:nvPr/>
        </p:nvSpPr>
        <p:spPr>
          <a:xfrm>
            <a:off x="4309641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Rectangle 349"/>
          <p:cNvSpPr/>
          <p:nvPr/>
        </p:nvSpPr>
        <p:spPr>
          <a:xfrm>
            <a:off x="4647237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Rectangle 350"/>
          <p:cNvSpPr/>
          <p:nvPr/>
        </p:nvSpPr>
        <p:spPr>
          <a:xfrm>
            <a:off x="4984831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Rectangle 351"/>
          <p:cNvSpPr/>
          <p:nvPr/>
        </p:nvSpPr>
        <p:spPr>
          <a:xfrm>
            <a:off x="5322425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ectangle 352"/>
          <p:cNvSpPr/>
          <p:nvPr/>
        </p:nvSpPr>
        <p:spPr>
          <a:xfrm>
            <a:off x="5660021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Rectangle 353"/>
          <p:cNvSpPr/>
          <p:nvPr/>
        </p:nvSpPr>
        <p:spPr>
          <a:xfrm>
            <a:off x="6014977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Rectangle 354"/>
          <p:cNvSpPr/>
          <p:nvPr/>
        </p:nvSpPr>
        <p:spPr>
          <a:xfrm>
            <a:off x="6352571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Rectangle 355"/>
          <p:cNvSpPr/>
          <p:nvPr/>
        </p:nvSpPr>
        <p:spPr>
          <a:xfrm>
            <a:off x="6690165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Rectangle 356"/>
          <p:cNvSpPr/>
          <p:nvPr/>
        </p:nvSpPr>
        <p:spPr>
          <a:xfrm>
            <a:off x="7027761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Rectangle 357"/>
          <p:cNvSpPr/>
          <p:nvPr/>
        </p:nvSpPr>
        <p:spPr>
          <a:xfrm>
            <a:off x="7365357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Rectangle 358"/>
          <p:cNvSpPr/>
          <p:nvPr/>
        </p:nvSpPr>
        <p:spPr>
          <a:xfrm>
            <a:off x="7702951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Rectangle 359"/>
          <p:cNvSpPr/>
          <p:nvPr/>
        </p:nvSpPr>
        <p:spPr>
          <a:xfrm>
            <a:off x="8048261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Rectangle 360"/>
          <p:cNvSpPr/>
          <p:nvPr/>
        </p:nvSpPr>
        <p:spPr>
          <a:xfrm>
            <a:off x="8385857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Rectangle 361"/>
          <p:cNvSpPr/>
          <p:nvPr/>
        </p:nvSpPr>
        <p:spPr>
          <a:xfrm>
            <a:off x="8738885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Rectangle 362"/>
          <p:cNvSpPr/>
          <p:nvPr/>
        </p:nvSpPr>
        <p:spPr>
          <a:xfrm>
            <a:off x="9076479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Rectangle 363"/>
          <p:cNvSpPr/>
          <p:nvPr/>
        </p:nvSpPr>
        <p:spPr>
          <a:xfrm>
            <a:off x="9414073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Rectangle 364"/>
          <p:cNvSpPr/>
          <p:nvPr/>
        </p:nvSpPr>
        <p:spPr>
          <a:xfrm>
            <a:off x="9751669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Rectangle 365"/>
          <p:cNvSpPr/>
          <p:nvPr/>
        </p:nvSpPr>
        <p:spPr>
          <a:xfrm>
            <a:off x="10089265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Rectangle 366"/>
          <p:cNvSpPr/>
          <p:nvPr/>
        </p:nvSpPr>
        <p:spPr>
          <a:xfrm>
            <a:off x="10426859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ectangle 367"/>
          <p:cNvSpPr/>
          <p:nvPr/>
        </p:nvSpPr>
        <p:spPr>
          <a:xfrm>
            <a:off x="10764453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angle 368"/>
          <p:cNvSpPr/>
          <p:nvPr/>
        </p:nvSpPr>
        <p:spPr>
          <a:xfrm>
            <a:off x="11102049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Rectangle 369"/>
          <p:cNvSpPr/>
          <p:nvPr/>
        </p:nvSpPr>
        <p:spPr>
          <a:xfrm>
            <a:off x="572949" y="4794982"/>
            <a:ext cx="277793" cy="320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Rectangle 370"/>
          <p:cNvSpPr/>
          <p:nvPr/>
        </p:nvSpPr>
        <p:spPr>
          <a:xfrm>
            <a:off x="910543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Rectangle 371"/>
          <p:cNvSpPr/>
          <p:nvPr/>
        </p:nvSpPr>
        <p:spPr>
          <a:xfrm>
            <a:off x="1248137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Rectangle 372"/>
          <p:cNvSpPr/>
          <p:nvPr/>
        </p:nvSpPr>
        <p:spPr>
          <a:xfrm>
            <a:off x="1585733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Rectangle 373"/>
          <p:cNvSpPr/>
          <p:nvPr/>
        </p:nvSpPr>
        <p:spPr>
          <a:xfrm>
            <a:off x="1923329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Rectangle 374"/>
          <p:cNvSpPr/>
          <p:nvPr/>
        </p:nvSpPr>
        <p:spPr>
          <a:xfrm>
            <a:off x="2260923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Rectangle 375"/>
          <p:cNvSpPr/>
          <p:nvPr/>
        </p:nvSpPr>
        <p:spPr>
          <a:xfrm>
            <a:off x="2606233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Rectangle 376"/>
          <p:cNvSpPr/>
          <p:nvPr/>
        </p:nvSpPr>
        <p:spPr>
          <a:xfrm>
            <a:off x="2943829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Rectangle 377"/>
          <p:cNvSpPr/>
          <p:nvPr/>
        </p:nvSpPr>
        <p:spPr>
          <a:xfrm>
            <a:off x="3296857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Rectangle 378"/>
          <p:cNvSpPr/>
          <p:nvPr/>
        </p:nvSpPr>
        <p:spPr>
          <a:xfrm>
            <a:off x="3634451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Rectangle 379"/>
          <p:cNvSpPr/>
          <p:nvPr/>
        </p:nvSpPr>
        <p:spPr>
          <a:xfrm>
            <a:off x="3972045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Rectangle 380"/>
          <p:cNvSpPr/>
          <p:nvPr/>
        </p:nvSpPr>
        <p:spPr>
          <a:xfrm>
            <a:off x="4309641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Rectangle 381"/>
          <p:cNvSpPr/>
          <p:nvPr/>
        </p:nvSpPr>
        <p:spPr>
          <a:xfrm>
            <a:off x="4647237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Rectangle 382"/>
          <p:cNvSpPr/>
          <p:nvPr/>
        </p:nvSpPr>
        <p:spPr>
          <a:xfrm>
            <a:off x="4984831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Rectangle 383"/>
          <p:cNvSpPr/>
          <p:nvPr/>
        </p:nvSpPr>
        <p:spPr>
          <a:xfrm>
            <a:off x="5322425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Rectangle 384"/>
          <p:cNvSpPr/>
          <p:nvPr/>
        </p:nvSpPr>
        <p:spPr>
          <a:xfrm>
            <a:off x="5660021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Rectangle 385"/>
          <p:cNvSpPr/>
          <p:nvPr/>
        </p:nvSpPr>
        <p:spPr>
          <a:xfrm>
            <a:off x="3912240" y="115746"/>
            <a:ext cx="37154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Memory</a:t>
            </a:r>
            <a:endParaRPr lang="en-US" sz="36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545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>
          <a:xfrm>
            <a:off x="5885728" y="2046697"/>
            <a:ext cx="277793" cy="3202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223322" y="204669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560916" y="204669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898512" y="204669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7236108" y="204669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7573702" y="204669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7919012" y="204669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8256608" y="204669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8609636" y="204669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8947230" y="204669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9284824" y="204669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9622420" y="204669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9960016" y="204669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0297610" y="204669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10635204" y="204669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0972800" y="204669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8563339" y="598026"/>
            <a:ext cx="277793" cy="3202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900933" y="598026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9238527" y="598026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9576123" y="598026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9913719" y="598026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10251313" y="598026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10588907" y="598026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10926503" y="598026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5945529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6283123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6620717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6958313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7295909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7633503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7978813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8316409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8669437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9007031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9344625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9682221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10019817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10357411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0695005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11032601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503501" y="3630005"/>
            <a:ext cx="277793" cy="3202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841095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1178689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1516285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1853881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2191475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2536785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2874381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3227409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3565003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3902597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4240193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4577789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4915383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5252977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5590573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5922384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6259978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6597572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6935168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7272764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7610358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7955668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8293264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8646292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8983886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9321480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9659076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9996672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10334266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10671860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>
            <a:off x="11009456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480356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817950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>
            <a:off x="1155544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1493140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>
            <a:off x="1830736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2168330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2513640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2851236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3204264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3541858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/>
          <p:cNvSpPr/>
          <p:nvPr/>
        </p:nvSpPr>
        <p:spPr>
          <a:xfrm>
            <a:off x="3879452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4217048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/>
          <p:nvPr/>
        </p:nvSpPr>
        <p:spPr>
          <a:xfrm>
            <a:off x="4554644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4892238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5229832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5567428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/>
          <p:cNvSpPr/>
          <p:nvPr/>
        </p:nvSpPr>
        <p:spPr>
          <a:xfrm>
            <a:off x="5790582" y="573476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MV Boli" panose="02000500030200090000" pitchFamily="2" charset="0"/>
                <a:cs typeface="MV Boli" panose="02000500030200090000" pitchFamily="2" charset="0"/>
              </a:rPr>
              <a:t>b</a:t>
            </a:r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yte  xyz;</a:t>
            </a:r>
            <a:endParaRPr lang="en-US" dirty="0"/>
          </a:p>
        </p:txBody>
      </p:sp>
      <p:sp>
        <p:nvSpPr>
          <p:cNvPr id="185" name="Rectangle 184"/>
          <p:cNvSpPr/>
          <p:nvPr/>
        </p:nvSpPr>
        <p:spPr>
          <a:xfrm>
            <a:off x="7663015" y="573476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MV Boli" panose="02000500030200090000" pitchFamily="2" charset="0"/>
                <a:cs typeface="MV Boli" panose="02000500030200090000" pitchFamily="2" charset="0"/>
              </a:rPr>
              <a:t>xyz</a:t>
            </a:r>
            <a:endParaRPr lang="en-US" dirty="0"/>
          </a:p>
        </p:txBody>
      </p:sp>
      <p:sp>
        <p:nvSpPr>
          <p:cNvPr id="186" name="Rectangle 185"/>
          <p:cNvSpPr/>
          <p:nvPr/>
        </p:nvSpPr>
        <p:spPr>
          <a:xfrm>
            <a:off x="10594672" y="221071"/>
            <a:ext cx="665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MV Boli" panose="02000500030200090000" pitchFamily="2" charset="0"/>
                <a:cs typeface="MV Boli" panose="02000500030200090000" pitchFamily="2" charset="0"/>
              </a:rPr>
              <a:t>byte</a:t>
            </a:r>
            <a:endParaRPr lang="en-US" dirty="0"/>
          </a:p>
        </p:txBody>
      </p:sp>
      <p:sp>
        <p:nvSpPr>
          <p:cNvPr id="187" name="Rectangle 186"/>
          <p:cNvSpPr/>
          <p:nvPr/>
        </p:nvSpPr>
        <p:spPr>
          <a:xfrm>
            <a:off x="3291506" y="2046697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short  </a:t>
            </a:r>
            <a:r>
              <a:rPr lang="en-US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abc</a:t>
            </a:r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;</a:t>
            </a:r>
            <a:endParaRPr lang="en-US" dirty="0"/>
          </a:p>
        </p:txBody>
      </p:sp>
      <p:sp>
        <p:nvSpPr>
          <p:cNvPr id="188" name="Rectangle 187"/>
          <p:cNvSpPr/>
          <p:nvPr/>
        </p:nvSpPr>
        <p:spPr>
          <a:xfrm>
            <a:off x="5157328" y="2046697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MV Boli" panose="02000500030200090000" pitchFamily="2" charset="0"/>
                <a:cs typeface="MV Boli" panose="02000500030200090000" pitchFamily="2" charset="0"/>
              </a:rPr>
              <a:t>abc</a:t>
            </a:r>
            <a:endParaRPr lang="en-US" dirty="0"/>
          </a:p>
        </p:txBody>
      </p:sp>
      <p:sp>
        <p:nvSpPr>
          <p:cNvPr id="189" name="Rectangle 188"/>
          <p:cNvSpPr/>
          <p:nvPr/>
        </p:nvSpPr>
        <p:spPr>
          <a:xfrm>
            <a:off x="10538326" y="1686139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MV Boli" panose="02000500030200090000" pitchFamily="2" charset="0"/>
                <a:cs typeface="MV Boli" panose="02000500030200090000" pitchFamily="2" charset="0"/>
              </a:rPr>
              <a:t>short</a:t>
            </a:r>
            <a:endParaRPr lang="en-US" dirty="0"/>
          </a:p>
        </p:txBody>
      </p:sp>
      <p:sp>
        <p:nvSpPr>
          <p:cNvPr id="190" name="Rectangle 189"/>
          <p:cNvSpPr/>
          <p:nvPr/>
        </p:nvSpPr>
        <p:spPr>
          <a:xfrm>
            <a:off x="430560" y="3236123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int</a:t>
            </a:r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x;</a:t>
            </a:r>
            <a:endParaRPr lang="en-US" dirty="0"/>
          </a:p>
        </p:txBody>
      </p:sp>
      <p:sp>
        <p:nvSpPr>
          <p:cNvPr id="191" name="Rectangle 190"/>
          <p:cNvSpPr/>
          <p:nvPr/>
        </p:nvSpPr>
        <p:spPr>
          <a:xfrm>
            <a:off x="203372" y="3605455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MV Boli" panose="02000500030200090000" pitchFamily="2" charset="0"/>
                <a:cs typeface="MV Boli" panose="02000500030200090000" pitchFamily="2" charset="0"/>
              </a:rPr>
              <a:t>x</a:t>
            </a:r>
            <a:endParaRPr lang="en-US" dirty="0"/>
          </a:p>
        </p:txBody>
      </p:sp>
      <p:sp>
        <p:nvSpPr>
          <p:cNvPr id="192" name="Rectangle 191"/>
          <p:cNvSpPr/>
          <p:nvPr/>
        </p:nvSpPr>
        <p:spPr>
          <a:xfrm>
            <a:off x="10868628" y="3260673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MV Boli" panose="02000500030200090000" pitchFamily="2" charset="0"/>
                <a:cs typeface="MV Boli" panose="02000500030200090000" pitchFamily="2" charset="0"/>
              </a:rPr>
              <a:t>int</a:t>
            </a:r>
            <a:endParaRPr lang="en-US" dirty="0"/>
          </a:p>
        </p:txBody>
      </p:sp>
      <p:sp>
        <p:nvSpPr>
          <p:cNvPr id="193" name="Rectangle 192"/>
          <p:cNvSpPr/>
          <p:nvPr/>
        </p:nvSpPr>
        <p:spPr>
          <a:xfrm>
            <a:off x="5922384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/>
          <p:cNvSpPr/>
          <p:nvPr/>
        </p:nvSpPr>
        <p:spPr>
          <a:xfrm>
            <a:off x="6259978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/>
          <p:cNvSpPr/>
          <p:nvPr/>
        </p:nvSpPr>
        <p:spPr>
          <a:xfrm>
            <a:off x="6597572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/>
          <p:nvPr/>
        </p:nvSpPr>
        <p:spPr>
          <a:xfrm>
            <a:off x="6935168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7272764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>
            <a:off x="7610358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/>
          <p:cNvSpPr/>
          <p:nvPr/>
        </p:nvSpPr>
        <p:spPr>
          <a:xfrm>
            <a:off x="7955668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/>
          <p:cNvSpPr/>
          <p:nvPr/>
        </p:nvSpPr>
        <p:spPr>
          <a:xfrm>
            <a:off x="8293264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/>
          <p:cNvSpPr/>
          <p:nvPr/>
        </p:nvSpPr>
        <p:spPr>
          <a:xfrm>
            <a:off x="8646292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/>
          <p:cNvSpPr/>
          <p:nvPr/>
        </p:nvSpPr>
        <p:spPr>
          <a:xfrm>
            <a:off x="8983886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/>
          <p:nvPr/>
        </p:nvSpPr>
        <p:spPr>
          <a:xfrm>
            <a:off x="9321480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/>
          <p:cNvSpPr/>
          <p:nvPr/>
        </p:nvSpPr>
        <p:spPr>
          <a:xfrm>
            <a:off x="9659076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/>
          <p:nvPr/>
        </p:nvSpPr>
        <p:spPr>
          <a:xfrm>
            <a:off x="9996672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/>
          <p:cNvSpPr/>
          <p:nvPr/>
        </p:nvSpPr>
        <p:spPr>
          <a:xfrm>
            <a:off x="10334266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/>
          <p:cNvSpPr/>
          <p:nvPr/>
        </p:nvSpPr>
        <p:spPr>
          <a:xfrm>
            <a:off x="10671860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/>
          <p:cNvSpPr/>
          <p:nvPr/>
        </p:nvSpPr>
        <p:spPr>
          <a:xfrm>
            <a:off x="11009456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/>
          <p:cNvSpPr/>
          <p:nvPr/>
        </p:nvSpPr>
        <p:spPr>
          <a:xfrm>
            <a:off x="480356" y="5448008"/>
            <a:ext cx="277793" cy="3202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/>
          <p:cNvSpPr/>
          <p:nvPr/>
        </p:nvSpPr>
        <p:spPr>
          <a:xfrm>
            <a:off x="817950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>
            <a:off x="1155544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1493140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1830736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2168330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2513640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2851236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3204264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3541858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3879452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4217048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4554644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/>
          <p:cNvSpPr/>
          <p:nvPr/>
        </p:nvSpPr>
        <p:spPr>
          <a:xfrm>
            <a:off x="4892238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>
            <a:off x="5229832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5567428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/>
          <p:cNvSpPr/>
          <p:nvPr/>
        </p:nvSpPr>
        <p:spPr>
          <a:xfrm>
            <a:off x="407415" y="5054126"/>
            <a:ext cx="1104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int</a:t>
            </a:r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long;</a:t>
            </a:r>
            <a:endParaRPr lang="en-US" dirty="0"/>
          </a:p>
        </p:txBody>
      </p:sp>
      <p:sp>
        <p:nvSpPr>
          <p:cNvPr id="226" name="Rectangle 225"/>
          <p:cNvSpPr/>
          <p:nvPr/>
        </p:nvSpPr>
        <p:spPr>
          <a:xfrm>
            <a:off x="180227" y="5423458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a</a:t>
            </a:r>
            <a:endParaRPr lang="en-US" dirty="0"/>
          </a:p>
        </p:txBody>
      </p:sp>
      <p:sp>
        <p:nvSpPr>
          <p:cNvPr id="227" name="Rectangle 226"/>
          <p:cNvSpPr/>
          <p:nvPr/>
        </p:nvSpPr>
        <p:spPr>
          <a:xfrm>
            <a:off x="10749982" y="5054126"/>
            <a:ext cx="601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long</a:t>
            </a:r>
            <a:endParaRPr lang="en-US" dirty="0"/>
          </a:p>
        </p:txBody>
      </p:sp>
      <p:sp>
        <p:nvSpPr>
          <p:cNvPr id="228" name="Rectangle 227"/>
          <p:cNvSpPr/>
          <p:nvPr/>
        </p:nvSpPr>
        <p:spPr>
          <a:xfrm>
            <a:off x="7732017" y="1089235"/>
            <a:ext cx="3568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-(2 pow 7) to +(2 pow 7) -1</a:t>
            </a:r>
            <a:endParaRPr lang="en-US" dirty="0"/>
          </a:p>
        </p:txBody>
      </p:sp>
      <p:sp>
        <p:nvSpPr>
          <p:cNvPr id="229" name="Rectangle 228"/>
          <p:cNvSpPr/>
          <p:nvPr/>
        </p:nvSpPr>
        <p:spPr>
          <a:xfrm>
            <a:off x="7557100" y="2458935"/>
            <a:ext cx="3786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-(2 pow 15) to +(2 pow 15) -1</a:t>
            </a:r>
            <a:endParaRPr lang="en-US" dirty="0"/>
          </a:p>
        </p:txBody>
      </p:sp>
      <p:sp>
        <p:nvSpPr>
          <p:cNvPr id="230" name="Rectangle 229"/>
          <p:cNvSpPr/>
          <p:nvPr/>
        </p:nvSpPr>
        <p:spPr>
          <a:xfrm>
            <a:off x="7550557" y="4058080"/>
            <a:ext cx="3786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-(2 pow 31) to +(2 pow 31) -1</a:t>
            </a:r>
            <a:endParaRPr lang="en-US" dirty="0"/>
          </a:p>
        </p:txBody>
      </p:sp>
      <p:sp>
        <p:nvSpPr>
          <p:cNvPr id="231" name="Rectangle 230"/>
          <p:cNvSpPr/>
          <p:nvPr/>
        </p:nvSpPr>
        <p:spPr>
          <a:xfrm>
            <a:off x="7452629" y="6259388"/>
            <a:ext cx="390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-(2 pow 63) to +(2 pow 63) 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4641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0700" y="794795"/>
            <a:ext cx="711846" cy="767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823017" y="794793"/>
            <a:ext cx="711846" cy="7677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28738" y="794794"/>
            <a:ext cx="711846" cy="7677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34459" y="794793"/>
            <a:ext cx="711846" cy="7677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60700" y="4882587"/>
            <a:ext cx="711846" cy="767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23017" y="4882585"/>
            <a:ext cx="711846" cy="7677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28738" y="4882586"/>
            <a:ext cx="711846" cy="7677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34459" y="4882585"/>
            <a:ext cx="711846" cy="7677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257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0862" y="609601"/>
            <a:ext cx="486128" cy="4784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49912" y="609599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8900" y="609600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94621" y="609599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20862" y="1298293"/>
            <a:ext cx="486128" cy="4784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349912" y="1298291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288900" y="1298292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194621" y="1298291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20862" y="1986985"/>
            <a:ext cx="486128" cy="4784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349912" y="1986983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288900" y="1986984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194621" y="1986983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20862" y="2675677"/>
            <a:ext cx="486128" cy="4784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349912" y="2675675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288900" y="2675676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194621" y="2675675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20862" y="3364369"/>
            <a:ext cx="486128" cy="4784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1349912" y="3364367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288900" y="3364368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194621" y="3364367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20862" y="4053061"/>
            <a:ext cx="486128" cy="4784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349912" y="4053059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288900" y="4053060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194621" y="4053059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20862" y="4741753"/>
            <a:ext cx="486128" cy="4784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1349912" y="4741751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288900" y="4741752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194621" y="4741751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20862" y="5430445"/>
            <a:ext cx="486128" cy="4784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349912" y="5430443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2288900" y="5430444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3194621" y="5430443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6430705" y="625035"/>
            <a:ext cx="486128" cy="4784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111" name="Rectangle 110"/>
          <p:cNvSpPr/>
          <p:nvPr/>
        </p:nvSpPr>
        <p:spPr>
          <a:xfrm>
            <a:off x="7259755" y="625033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2" name="Rectangle 111"/>
          <p:cNvSpPr/>
          <p:nvPr/>
        </p:nvSpPr>
        <p:spPr>
          <a:xfrm>
            <a:off x="8198743" y="625034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9104464" y="625033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6430705" y="1313727"/>
            <a:ext cx="486128" cy="4784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115" name="Rectangle 114"/>
          <p:cNvSpPr/>
          <p:nvPr/>
        </p:nvSpPr>
        <p:spPr>
          <a:xfrm>
            <a:off x="7259755" y="1313725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6" name="Rectangle 115"/>
          <p:cNvSpPr/>
          <p:nvPr/>
        </p:nvSpPr>
        <p:spPr>
          <a:xfrm>
            <a:off x="8198743" y="1313726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7" name="Rectangle 116"/>
          <p:cNvSpPr/>
          <p:nvPr/>
        </p:nvSpPr>
        <p:spPr>
          <a:xfrm>
            <a:off x="9104464" y="1313725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8" name="Rectangle 117"/>
          <p:cNvSpPr/>
          <p:nvPr/>
        </p:nvSpPr>
        <p:spPr>
          <a:xfrm>
            <a:off x="6430705" y="2002419"/>
            <a:ext cx="486128" cy="4784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119" name="Rectangle 118"/>
          <p:cNvSpPr/>
          <p:nvPr/>
        </p:nvSpPr>
        <p:spPr>
          <a:xfrm>
            <a:off x="7259755" y="2002417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0" name="Rectangle 119"/>
          <p:cNvSpPr/>
          <p:nvPr/>
        </p:nvSpPr>
        <p:spPr>
          <a:xfrm>
            <a:off x="8198743" y="2002418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121" name="Rectangle 120"/>
          <p:cNvSpPr/>
          <p:nvPr/>
        </p:nvSpPr>
        <p:spPr>
          <a:xfrm>
            <a:off x="9104464" y="2002417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6430705" y="2691111"/>
            <a:ext cx="486128" cy="4784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123" name="Rectangle 122"/>
          <p:cNvSpPr/>
          <p:nvPr/>
        </p:nvSpPr>
        <p:spPr>
          <a:xfrm>
            <a:off x="7259755" y="2691109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4" name="Rectangle 123"/>
          <p:cNvSpPr/>
          <p:nvPr/>
        </p:nvSpPr>
        <p:spPr>
          <a:xfrm>
            <a:off x="8198743" y="2691110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125" name="Rectangle 124"/>
          <p:cNvSpPr/>
          <p:nvPr/>
        </p:nvSpPr>
        <p:spPr>
          <a:xfrm>
            <a:off x="9104464" y="2691109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6" name="Rectangle 125"/>
          <p:cNvSpPr/>
          <p:nvPr/>
        </p:nvSpPr>
        <p:spPr>
          <a:xfrm>
            <a:off x="6430705" y="3379803"/>
            <a:ext cx="486128" cy="4784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127" name="Rectangle 126"/>
          <p:cNvSpPr/>
          <p:nvPr/>
        </p:nvSpPr>
        <p:spPr>
          <a:xfrm>
            <a:off x="7259755" y="3379801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8198743" y="3379802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9104464" y="3379801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6430705" y="4068495"/>
            <a:ext cx="486128" cy="4784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7259755" y="4068493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132" name="Rectangle 131"/>
          <p:cNvSpPr/>
          <p:nvPr/>
        </p:nvSpPr>
        <p:spPr>
          <a:xfrm>
            <a:off x="8198743" y="4068494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9104464" y="4068493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6430705" y="4757187"/>
            <a:ext cx="486128" cy="4784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7259755" y="4757185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8198743" y="4757186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137" name="Rectangle 136"/>
          <p:cNvSpPr/>
          <p:nvPr/>
        </p:nvSpPr>
        <p:spPr>
          <a:xfrm>
            <a:off x="9104464" y="4757185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6430705" y="5445879"/>
            <a:ext cx="486128" cy="4784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139" name="Rectangle 138"/>
          <p:cNvSpPr/>
          <p:nvPr/>
        </p:nvSpPr>
        <p:spPr>
          <a:xfrm>
            <a:off x="7259755" y="5445877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8198743" y="5445878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141" name="Rectangle 140"/>
          <p:cNvSpPr/>
          <p:nvPr/>
        </p:nvSpPr>
        <p:spPr>
          <a:xfrm>
            <a:off x="9104464" y="5445877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4" name="Right Arrow 173"/>
          <p:cNvSpPr/>
          <p:nvPr/>
        </p:nvSpPr>
        <p:spPr>
          <a:xfrm>
            <a:off x="3756946" y="601882"/>
            <a:ext cx="439838" cy="478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ight Arrow 174"/>
          <p:cNvSpPr/>
          <p:nvPr/>
        </p:nvSpPr>
        <p:spPr>
          <a:xfrm>
            <a:off x="3756946" y="1298291"/>
            <a:ext cx="439838" cy="478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ight Arrow 175"/>
          <p:cNvSpPr/>
          <p:nvPr/>
        </p:nvSpPr>
        <p:spPr>
          <a:xfrm>
            <a:off x="3756946" y="1986983"/>
            <a:ext cx="439838" cy="478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ight Arrow 176"/>
          <p:cNvSpPr/>
          <p:nvPr/>
        </p:nvSpPr>
        <p:spPr>
          <a:xfrm>
            <a:off x="3756946" y="2675675"/>
            <a:ext cx="439838" cy="478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ight Arrow 177"/>
          <p:cNvSpPr/>
          <p:nvPr/>
        </p:nvSpPr>
        <p:spPr>
          <a:xfrm>
            <a:off x="3756946" y="3372084"/>
            <a:ext cx="439838" cy="478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ight Arrow 178"/>
          <p:cNvSpPr/>
          <p:nvPr/>
        </p:nvSpPr>
        <p:spPr>
          <a:xfrm>
            <a:off x="3756946" y="4060776"/>
            <a:ext cx="439838" cy="478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ight Arrow 179"/>
          <p:cNvSpPr/>
          <p:nvPr/>
        </p:nvSpPr>
        <p:spPr>
          <a:xfrm>
            <a:off x="3756946" y="4741751"/>
            <a:ext cx="439838" cy="478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ight Arrow 180"/>
          <p:cNvSpPr/>
          <p:nvPr/>
        </p:nvSpPr>
        <p:spPr>
          <a:xfrm>
            <a:off x="3756946" y="5438160"/>
            <a:ext cx="439838" cy="478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ight Arrow 182"/>
          <p:cNvSpPr/>
          <p:nvPr/>
        </p:nvSpPr>
        <p:spPr>
          <a:xfrm>
            <a:off x="9620499" y="609599"/>
            <a:ext cx="439838" cy="478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ight Arrow 183"/>
          <p:cNvSpPr/>
          <p:nvPr/>
        </p:nvSpPr>
        <p:spPr>
          <a:xfrm>
            <a:off x="9620499" y="1306008"/>
            <a:ext cx="439838" cy="478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ight Arrow 184"/>
          <p:cNvSpPr/>
          <p:nvPr/>
        </p:nvSpPr>
        <p:spPr>
          <a:xfrm>
            <a:off x="9620499" y="1994700"/>
            <a:ext cx="439838" cy="478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ight Arrow 185"/>
          <p:cNvSpPr/>
          <p:nvPr/>
        </p:nvSpPr>
        <p:spPr>
          <a:xfrm>
            <a:off x="9620499" y="2683392"/>
            <a:ext cx="439838" cy="478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ight Arrow 186"/>
          <p:cNvSpPr/>
          <p:nvPr/>
        </p:nvSpPr>
        <p:spPr>
          <a:xfrm>
            <a:off x="9620499" y="3379801"/>
            <a:ext cx="439838" cy="478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ight Arrow 187"/>
          <p:cNvSpPr/>
          <p:nvPr/>
        </p:nvSpPr>
        <p:spPr>
          <a:xfrm>
            <a:off x="9620499" y="4068493"/>
            <a:ext cx="439838" cy="478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ight Arrow 188"/>
          <p:cNvSpPr/>
          <p:nvPr/>
        </p:nvSpPr>
        <p:spPr>
          <a:xfrm>
            <a:off x="9620499" y="4749468"/>
            <a:ext cx="439838" cy="478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ight Arrow 189"/>
          <p:cNvSpPr/>
          <p:nvPr/>
        </p:nvSpPr>
        <p:spPr>
          <a:xfrm>
            <a:off x="9620499" y="5445877"/>
            <a:ext cx="439838" cy="478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162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24663" y="2707927"/>
            <a:ext cx="7546826" cy="157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smtClean="0">
                <a:latin typeface="Viner Hand ITC" panose="03070502030502020203" pitchFamily="66" charset="0"/>
              </a:rPr>
              <a:t>Thank You !</a:t>
            </a:r>
            <a:endParaRPr lang="en-US" sz="9600" b="1" dirty="0">
              <a:latin typeface="Viner Hand ITC" panose="0307050203050202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508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50" y="361871"/>
            <a:ext cx="6481823" cy="581994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957589" y="593731"/>
            <a:ext cx="2214068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Unary  -&gt; 	1</a:t>
            </a:r>
          </a:p>
          <a:p>
            <a:r>
              <a:rPr lang="en-US" sz="2800" b="1" dirty="0" smtClean="0"/>
              <a:t>Binary -&gt; 	2</a:t>
            </a:r>
            <a:endParaRPr lang="en-US" sz="2800" b="1" dirty="0"/>
          </a:p>
          <a:p>
            <a:r>
              <a:rPr lang="en-US" sz="2800" b="1" dirty="0" smtClean="0"/>
              <a:t>Ternary -&gt; 	3</a:t>
            </a:r>
            <a:endParaRPr lang="en-US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589" y="3185944"/>
            <a:ext cx="2286000" cy="107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546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121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795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7750" y="394832"/>
            <a:ext cx="4939833" cy="271875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4577142"/>
            <a:ext cx="180369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>
                <a:latin typeface="MV Boli" panose="02000500030200090000" pitchFamily="2" charset="0"/>
                <a:cs typeface="MV Boli" panose="02000500030200090000" pitchFamily="2" charset="0"/>
              </a:rPr>
              <a:t>Java </a:t>
            </a:r>
            <a:endParaRPr lang="en-US" sz="9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159" y="3611301"/>
            <a:ext cx="2164466" cy="25355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319" y="394832"/>
            <a:ext cx="4579681" cy="25988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280" y="0"/>
            <a:ext cx="1611720" cy="24793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286" y="1581015"/>
            <a:ext cx="1389927" cy="14126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776" y="353751"/>
            <a:ext cx="5021543" cy="26399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620" y="1053295"/>
            <a:ext cx="1270257" cy="10532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310" y="923105"/>
            <a:ext cx="1097404" cy="16881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428" y="3397859"/>
            <a:ext cx="7294002" cy="318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093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8343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Baskerville Old Face" panose="02020602080505020303" pitchFamily="18" charset="0"/>
                <a:cs typeface="Vijaya" panose="020B0604020202020204" pitchFamily="34" charset="0"/>
              </a:rPr>
              <a:t>Java History</a:t>
            </a:r>
            <a:endParaRPr lang="en-US" sz="3600" b="1" dirty="0">
              <a:latin typeface="Baskerville Old Face" panose="02020602080505020303" pitchFamily="18" charset="0"/>
              <a:cs typeface="Vijaya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1472596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The principles for creating Java programming were </a:t>
            </a:r>
            <a:endParaRPr lang="en-US" sz="2400" b="1" dirty="0" smtClean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ctr"/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"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Simple, Robust, Portable, Platform-independent, Secured, High Performance, 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Multithreaded, 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Object-Oriented, Interpreted and 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Dynamic“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588908" y="4607538"/>
            <a:ext cx="28889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MV Boli" panose="02000500030200090000" pitchFamily="2" charset="0"/>
                <a:cs typeface="MV Boli" panose="02000500030200090000" pitchFamily="2" charset="0"/>
              </a:rPr>
              <a:t>James </a:t>
            </a:r>
            <a:r>
              <a:rPr lang="en-US" sz="32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Gosling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524" y="2672925"/>
            <a:ext cx="3067699" cy="20371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ctangle 3"/>
          <p:cNvSpPr/>
          <p:nvPr/>
        </p:nvSpPr>
        <p:spPr>
          <a:xfrm>
            <a:off x="285509" y="2960934"/>
            <a:ext cx="81246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MV Boli" panose="02000500030200090000" pitchFamily="2" charset="0"/>
                <a:cs typeface="MV Boli" panose="02000500030200090000" pitchFamily="2" charset="0"/>
              </a:rPr>
              <a:t>The </a:t>
            </a:r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history of java starts with Green Team. Java team members (also known as </a:t>
            </a:r>
            <a:r>
              <a:rPr lang="en-US" sz="2000" b="1" dirty="0">
                <a:latin typeface="MV Boli" panose="02000500030200090000" pitchFamily="2" charset="0"/>
                <a:cs typeface="MV Boli" panose="02000500030200090000" pitchFamily="2" charset="0"/>
              </a:rPr>
              <a:t>Green </a:t>
            </a:r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Team</a:t>
            </a:r>
            <a:r>
              <a:rPr lang="en-US" sz="2000" dirty="0" smtClean="0">
                <a:latin typeface="MV Boli" panose="02000500030200090000" pitchFamily="2" charset="0"/>
                <a:cs typeface="MV Boli" panose="02000500030200090000" pitchFamily="2" charset="0"/>
              </a:rPr>
              <a:t>)</a:t>
            </a:r>
          </a:p>
          <a:p>
            <a:endParaRPr lang="en-US" sz="2000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James Gosling</a:t>
            </a:r>
            <a:r>
              <a:rPr lang="en-US" sz="2000" dirty="0" smtClean="0">
                <a:latin typeface="MV Boli" panose="02000500030200090000" pitchFamily="2" charset="0"/>
                <a:cs typeface="MV Boli" panose="02000500030200090000" pitchFamily="2" charset="0"/>
              </a:rPr>
              <a:t>,</a:t>
            </a:r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 </a:t>
            </a:r>
            <a:r>
              <a:rPr lang="en-US" sz="2000" b="1" dirty="0">
                <a:latin typeface="MV Boli" panose="02000500030200090000" pitchFamily="2" charset="0"/>
                <a:cs typeface="MV Boli" panose="02000500030200090000" pitchFamily="2" charset="0"/>
              </a:rPr>
              <a:t>Mike Sheridan</a:t>
            </a:r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, and </a:t>
            </a:r>
            <a:r>
              <a:rPr lang="en-US" sz="2000" b="1" dirty="0">
                <a:latin typeface="MV Boli" panose="02000500030200090000" pitchFamily="2" charset="0"/>
                <a:cs typeface="MV Boli" panose="02000500030200090000" pitchFamily="2" charset="0"/>
              </a:rPr>
              <a:t>Patrick Naughton</a:t>
            </a:r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 initiated the Java language project in June </a:t>
            </a:r>
            <a:r>
              <a:rPr lang="en-US" sz="2000" b="1" dirty="0">
                <a:latin typeface="MV Boli" panose="02000500030200090000" pitchFamily="2" charset="0"/>
                <a:cs typeface="MV Boli" panose="02000500030200090000" pitchFamily="2" charset="0"/>
              </a:rPr>
              <a:t>1991</a:t>
            </a:r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. The small team of </a:t>
            </a:r>
            <a:r>
              <a:rPr lang="en-US" sz="2000" b="1" dirty="0">
                <a:latin typeface="MV Boli" panose="02000500030200090000" pitchFamily="2" charset="0"/>
                <a:cs typeface="MV Boli" panose="02000500030200090000" pitchFamily="2" charset="0"/>
              </a:rPr>
              <a:t>sun engineers</a:t>
            </a:r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 called </a:t>
            </a:r>
            <a:r>
              <a:rPr lang="en-US" sz="2000" b="1" dirty="0">
                <a:latin typeface="MV Boli" panose="02000500030200090000" pitchFamily="2" charset="0"/>
                <a:cs typeface="MV Boli" panose="02000500030200090000" pitchFamily="2" charset="0"/>
              </a:rPr>
              <a:t>Green Team</a:t>
            </a:r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285509" y="5187935"/>
            <a:ext cx="107914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Firstly, it called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 "Greentalk" by James 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Gosling, extension 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was .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gt</a:t>
            </a:r>
            <a:endParaRPr lang="en-US" sz="24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509" y="5649600"/>
            <a:ext cx="107914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MV Boli" panose="02000500030200090000" pitchFamily="2" charset="0"/>
                <a:cs typeface="MV Boli" panose="02000500030200090000" pitchFamily="2" charset="0"/>
              </a:rPr>
              <a:t>After that, it was called Oak and was developed as a part of the Green project.</a:t>
            </a:r>
          </a:p>
        </p:txBody>
      </p:sp>
      <p:sp>
        <p:nvSpPr>
          <p:cNvPr id="8" name="Rectangle 7"/>
          <p:cNvSpPr/>
          <p:nvPr/>
        </p:nvSpPr>
        <p:spPr>
          <a:xfrm>
            <a:off x="285508" y="6038529"/>
            <a:ext cx="119064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MV Boli" panose="02000500030200090000" pitchFamily="2" charset="0"/>
                <a:cs typeface="MV Boli" panose="02000500030200090000" pitchFamily="2" charset="0"/>
              </a:rPr>
              <a:t>In 1995, Oak was renamed as "Java" because it was already a trademark by Oak Technologies.</a:t>
            </a:r>
          </a:p>
        </p:txBody>
      </p:sp>
    </p:spTree>
    <p:extLst>
      <p:ext uri="{BB962C8B-B14F-4D97-AF65-F5344CB8AC3E}">
        <p14:creationId xmlns:p14="http://schemas.microsoft.com/office/powerpoint/2010/main" val="187219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32" grpId="0"/>
      <p:bldP spid="4" grpId="0"/>
      <p:bldP spid="7" grpId="0"/>
      <p:bldP spid="20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80" y="427221"/>
            <a:ext cx="2857500" cy="25146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82485" y="3209609"/>
            <a:ext cx="268695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Data.pdf</a:t>
            </a:r>
            <a:endParaRPr lang="en-US" sz="48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86692" y="3209609"/>
            <a:ext cx="288572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Data.mkv</a:t>
            </a:r>
            <a:endParaRPr lang="en-US" sz="48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403" y="334971"/>
            <a:ext cx="3039015" cy="27823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537" y="4507043"/>
            <a:ext cx="1846493" cy="184649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204030" y="5430289"/>
            <a:ext cx="379462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filename.java</a:t>
            </a:r>
            <a:endParaRPr lang="en-US" sz="48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613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</TotalTime>
  <Words>565</Words>
  <Application>Microsoft Office PowerPoint</Application>
  <PresentationFormat>Widescreen</PresentationFormat>
  <Paragraphs>262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8" baseType="lpstr">
      <vt:lpstr>Agency FB</vt:lpstr>
      <vt:lpstr>Aharoni</vt:lpstr>
      <vt:lpstr>Arial</vt:lpstr>
      <vt:lpstr>Baskerville Old Face</vt:lpstr>
      <vt:lpstr>Book Antiqua</vt:lpstr>
      <vt:lpstr>Calibri</vt:lpstr>
      <vt:lpstr>Calibri Light</vt:lpstr>
      <vt:lpstr>Helvetica</vt:lpstr>
      <vt:lpstr>MV Boli</vt:lpstr>
      <vt:lpstr>Times New Roman</vt:lpstr>
      <vt:lpstr>verdana</vt:lpstr>
      <vt:lpstr>Vijaya</vt:lpstr>
      <vt:lpstr>Viner Hand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atul</dc:creator>
  <cp:lastModifiedBy>atul</cp:lastModifiedBy>
  <cp:revision>148</cp:revision>
  <dcterms:created xsi:type="dcterms:W3CDTF">2019-06-23T20:24:41Z</dcterms:created>
  <dcterms:modified xsi:type="dcterms:W3CDTF">2020-04-29T12:39:36Z</dcterms:modified>
</cp:coreProperties>
</file>