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8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9" r:id="rId29"/>
    <p:sldId id="291" r:id="rId30"/>
    <p:sldId id="290" r:id="rId31"/>
    <p:sldId id="286" r:id="rId32"/>
    <p:sldId id="287" r:id="rId33"/>
    <p:sldId id="288" r:id="rId34"/>
    <p:sldId id="293" r:id="rId35"/>
    <p:sldId id="294" r:id="rId36"/>
    <p:sldId id="292" r:id="rId37"/>
    <p:sldId id="295" r:id="rId38"/>
    <p:sldId id="297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8" r:id="rId47"/>
    <p:sldId id="306" r:id="rId48"/>
    <p:sldId id="299" r:id="rId49"/>
    <p:sldId id="309" r:id="rId50"/>
    <p:sldId id="310" r:id="rId51"/>
    <p:sldId id="311" r:id="rId52"/>
    <p:sldId id="312" r:id="rId53"/>
    <p:sldId id="316" r:id="rId54"/>
    <p:sldId id="313" r:id="rId55"/>
    <p:sldId id="314" r:id="rId56"/>
    <p:sldId id="315" r:id="rId57"/>
    <p:sldId id="2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443478"/>
            <a:ext cx="8741051" cy="39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anose="02040602050305030304" pitchFamily="18" charset="0"/>
              </a:rPr>
              <a:t>Execution Process of Java</a:t>
            </a:r>
            <a:endParaRPr lang="en-US" sz="3600" b="1" dirty="0">
              <a:latin typeface="Book Antiqua" panose="02040602050305030304" pitchFamily="18" charset="0"/>
              <a:cs typeface="Vijaya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9181" y="2090233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Source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81795" y="2606431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89287" y="2084137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81739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5995" y="2041465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87195" y="2041465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66598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36346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79" y="2035369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587" y="3528889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.java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61" y="3492313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Code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89" y="4608101"/>
            <a:ext cx="5529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Editor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Compiler (</a:t>
            </a:r>
            <a:r>
              <a:rPr lang="en-US" sz="2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javac</a:t>
            </a: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Virtual Machine (java)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6275943" y="4692079"/>
            <a:ext cx="2507539" cy="1389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JDK</a:t>
            </a:r>
            <a:endParaRPr lang="en-US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1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Hello Java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793" y="1706406"/>
            <a:ext cx="7477245" cy="217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class Code{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static void main(String  [ ]args){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System.out.print(“Hello Java”);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373074" y="1971466"/>
            <a:ext cx="1284790" cy="1645920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7783" y="250203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Code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4223" y="4449000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93" y="1276555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Code.java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82400" y="4449000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64422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9966" y="4449000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2280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766" y="5887656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</a:t>
            </a:r>
            <a:r>
              <a:rPr lang="en-US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192446" y="3992053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316" y="4421568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948533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Why to study 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6" y="169771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English:-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16" y="39951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516" y="2454174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6017" y="246587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Word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276" y="245417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Sentence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0676" y="245417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Paragraph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516" y="488678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Character Set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4340" y="488678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276" y="488678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Statement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0676" y="488678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Program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41" y="5289299"/>
            <a:ext cx="2831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Digit 0-9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Special Symbol</a:t>
            </a:r>
            <a:endParaRPr lang="en-US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1" y="2927543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36195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36195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36048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21953" y="500875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36048" y="257614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621953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193" y="291583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Utkarsh.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1626" y="2927543"/>
            <a:ext cx="1608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4193" y="5397020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System.out.print(“Hello”);</a:t>
            </a:r>
          </a:p>
        </p:txBody>
      </p:sp>
      <p:cxnSp>
        <p:nvCxnSpPr>
          <p:cNvPr id="24" name="Elbow Connector 23"/>
          <p:cNvCxnSpPr>
            <a:stCxn id="21" idx="2"/>
            <a:endCxn id="6" idx="2"/>
          </p:cNvCxnSpPr>
          <p:nvPr/>
        </p:nvCxnSpPr>
        <p:spPr>
          <a:xfrm rot="5400000" flipH="1">
            <a:off x="5707581" y="1692614"/>
            <a:ext cx="388403" cy="2858262"/>
          </a:xfrm>
          <a:prstGeom prst="bentConnector3">
            <a:avLst>
              <a:gd name="adj1" fmla="val -58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0"/>
            <a:endCxn id="10" idx="0"/>
          </p:cNvCxnSpPr>
          <p:nvPr/>
        </p:nvCxnSpPr>
        <p:spPr>
          <a:xfrm rot="16200000" flipV="1">
            <a:off x="5882863" y="3476574"/>
            <a:ext cx="1" cy="282042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5781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 token is the smallest element of a program that is meaningful to the compiler. </a:t>
            </a:r>
            <a:endParaRPr lang="en-US" sz="20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Tokens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supported in Java include keywords,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Identifiers,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constants, special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symbols</a:t>
            </a:r>
            <a:r>
              <a:rPr lang="en-US" sz="2000" b="1" smtClean="0">
                <a:latin typeface="MV Boli" panose="02000500030200090000" pitchFamily="2" charset="0"/>
                <a:cs typeface="MV Boli" panose="02000500030200090000" pitchFamily="2" charset="0"/>
              </a:rPr>
              <a:t>, operator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532" y="2286056"/>
            <a:ext cx="8418654" cy="443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class Code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public static void main(String  [ ]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System.out.print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(“Hello Java”);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69033" cy="68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651"/>
            <a:ext cx="12192000" cy="5052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945" y="269640"/>
            <a:ext cx="3808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Utkarsh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009" y="19133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4488" y="89914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Pre Known To Compiler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487" y="560668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54 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4486" y="1304260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Reserve 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32" y="31728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All </a:t>
            </a:r>
            <a:r>
              <a:rPr lang="en-US" sz="2400" b="1" dirty="0" smtClean="0">
                <a:latin typeface="Times New Roman" panose="02020603050405020304" pitchFamily="18" charset="0"/>
              </a:rPr>
              <a:t>identifier names </a:t>
            </a:r>
            <a:r>
              <a:rPr lang="en-US" sz="2400" b="1" dirty="0">
                <a:latin typeface="Times New Roman" panose="02020603050405020304" pitchFamily="18" charset="0"/>
              </a:rPr>
              <a:t>must begin with a letter of the alphabet, an underscore, or ( _ </a:t>
            </a:r>
            <a:r>
              <a:rPr lang="en-US" sz="2400" b="1" dirty="0" smtClean="0">
                <a:latin typeface="Times New Roman" panose="02020603050405020304" pitchFamily="18" charset="0"/>
              </a:rPr>
              <a:t>)?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56032" y="1115860"/>
            <a:ext cx="1138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first initial letter,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identifier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names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may also contain letters and the digits 0 to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 or underscore.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32" y="2283768"/>
            <a:ext cx="5923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 spaces or special characters are allowed.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6032" y="308234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You cannot use a java keyword (reserved word) for a identifier name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20987" y="4033165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0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  <a:cs typeface="Vijaya" panose="020B0604020202020204" pitchFamily="34" charset="0"/>
              </a:rPr>
              <a:t>J</a:t>
            </a:r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ava Naming Conventions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057" y="1609070"/>
            <a:ext cx="31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Method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Object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Class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Constructor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Interface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Constant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0207" y="2732455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816" y="2398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Object / Variable (</a:t>
            </a:r>
            <a:r>
              <a:rPr lang="en-US" sz="2800" dirty="0" smtClean="0"/>
              <a:t>Noun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760" y="1813900"/>
            <a:ext cx="137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Method</a:t>
            </a:r>
            <a:endParaRPr lang="en-US" sz="4000" b="1" dirty="0"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4115" y="191051"/>
            <a:ext cx="333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Class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115" y="1858325"/>
            <a:ext cx="3191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Constructor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60" y="3460802"/>
            <a:ext cx="151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cs typeface="Aharoni" panose="02010803020104030203" pitchFamily="2" charset="-79"/>
              </a:rPr>
              <a:t>Constant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115" y="3484855"/>
            <a:ext cx="3139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Interface (</a:t>
            </a:r>
            <a:r>
              <a:rPr lang="en-US" sz="2800" dirty="0"/>
              <a:t>adjective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4115" y="5111385"/>
            <a:ext cx="139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Package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475" y="714271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475" y="239221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MV Boli" panose="02000500030200090000" pitchFamily="2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475" y="3996805"/>
            <a:ext cx="81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8857" y="704428"/>
            <a:ext cx="752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4536" y="2429611"/>
            <a:ext cx="1009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4536" y="4056141"/>
            <a:ext cx="147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cs typeface="MV Boli" panose="02000500030200090000" pitchFamily="2" charset="0"/>
              </a:rPr>
              <a:t>Xyzable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2710" y="5502937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7539" y="209045"/>
            <a:ext cx="2707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student data</a:t>
            </a:r>
            <a:endParaRPr lang="en-US" sz="3200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6433" y="715614"/>
            <a:ext cx="228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6433" y="2392215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6433" y="4068816"/>
            <a:ext cx="2868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STUDENT_DATA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7978" y="692864"/>
            <a:ext cx="2322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73723" y="2416267"/>
            <a:ext cx="257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3723" y="550553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4115" y="467764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Runnable, Remote, ActionListener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432" y="1843798"/>
            <a:ext cx="68996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199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9" y="798654"/>
            <a:ext cx="6269621" cy="5608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5" y="798653"/>
            <a:ext cx="5471887" cy="56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" y="0"/>
            <a:ext cx="6983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3463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 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5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6" y="1411696"/>
            <a:ext cx="10077656" cy="507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5207" y="373813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Escape </a:t>
            </a:r>
            <a:r>
              <a:rPr lang="en-US" sz="3600" b="1" dirty="0">
                <a:solidFill>
                  <a:srgbClr val="333333"/>
                </a:solidFill>
                <a:latin typeface="Helvetica" panose="020B0604020202020204" pitchFamily="34" charset="0"/>
              </a:rPr>
              <a:t>characters</a:t>
            </a:r>
            <a:endParaRPr lang="en-US" sz="36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0"/>
            <a:ext cx="254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4" y="219919"/>
            <a:ext cx="739622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How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	are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94" y="5276711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\n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\t	\t\\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b”hello</a:t>
            </a:r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594" y="3186897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Hello\\\n\n\a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\n\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thi</a:t>
            </a:r>
            <a:endParaRPr lang="en-US" sz="3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975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06" y="609310"/>
            <a:ext cx="2630193" cy="509480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54622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04069" y="209371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36525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569719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5586" y="5029591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278" y="5029591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5397" y="5791591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87270" y="1243077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56-6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093594" y="1243077"/>
            <a:ext cx="747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50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831590" y="2093716"/>
            <a:ext cx="163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Hello-</a:t>
            </a:r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endParaRPr lang="en-US" sz="3200" dirty="0"/>
          </a:p>
        </p:txBody>
      </p:sp>
      <p:sp>
        <p:nvSpPr>
          <p:cNvPr id="14" name="Right Arrow 13"/>
          <p:cNvSpPr/>
          <p:nvPr/>
        </p:nvSpPr>
        <p:spPr>
          <a:xfrm>
            <a:off x="3904069" y="129430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69337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575162" y="129430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69719" y="210154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Data Type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530" y="151350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1. 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30" y="5634978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2. Non-primitive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1284" y="6158198"/>
            <a:ext cx="7946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non-primitive data types include Classes, Interfaces, and 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5971" y="1943026"/>
            <a:ext cx="9046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 Type		Default Value		Default size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oid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boolean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false				1 bit</a:t>
            </a: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char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'\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u0000'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1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short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long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0L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8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float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0.0f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byte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double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8 byte</a:t>
            </a:r>
          </a:p>
          <a:p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746268" y="3595966"/>
            <a:ext cx="407040" cy="1145656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07186" y="5031122"/>
            <a:ext cx="285205" cy="469048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2675" y="398412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nteger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243" y="5080980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 animBg="1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9" y="163677"/>
            <a:ext cx="2630193" cy="427808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21965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Oval 4"/>
          <p:cNvSpPr/>
          <p:nvPr/>
        </p:nvSpPr>
        <p:spPr>
          <a:xfrm>
            <a:off x="8503868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37062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929" y="3679762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0621" y="3679762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36680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3423" y="5529940"/>
            <a:ext cx="4920445" cy="10341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16378" y="469737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6204856" y="469737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3047" y="5830275"/>
            <a:ext cx="3881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 / Storage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device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1" grpId="0" animBg="1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9284" y="391882"/>
            <a:ext cx="5638801" cy="20356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562" y="2612962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Memory / Storage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4457" y="914400"/>
            <a:ext cx="790105" cy="495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2685351" y="1162048"/>
            <a:ext cx="4129106" cy="1635579"/>
          </a:xfrm>
          <a:prstGeom prst="curvedConnector3">
            <a:avLst>
              <a:gd name="adj1" fmla="val 10035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799" y="3308866"/>
            <a:ext cx="1950565" cy="1186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9284" y="3567794"/>
            <a:ext cx="1399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+mj-lt"/>
                <a:cs typeface="MV Boli" panose="02000500030200090000" pitchFamily="2" charset="0"/>
              </a:rPr>
              <a:t>i</a:t>
            </a:r>
            <a:r>
              <a:rPr lang="en-US" sz="4400" b="1" dirty="0" err="1" smtClean="0">
                <a:latin typeface="+mj-lt"/>
                <a:cs typeface="MV Boli" panose="02000500030200090000" pitchFamily="2" charset="0"/>
              </a:rPr>
              <a:t>nt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 x;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7702" y="140969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0461" y="3486834"/>
            <a:ext cx="484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3286921" y="29300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799" y="293953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bytes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9284" y="4330110"/>
            <a:ext cx="16498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  <a:cs typeface="MV Boli" panose="02000500030200090000" pitchFamily="2" charset="0"/>
              </a:rPr>
              <a:t>x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= 20;</a:t>
            </a: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8251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 is a name given to memory allocation in which we can store the data.</a:t>
            </a: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And value of the variable can be changed during the program execution.</a:t>
            </a:r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9"/>
            <a:ext cx="12191999" cy="68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704" y="1374506"/>
            <a:ext cx="6075453" cy="336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93" y="1374506"/>
            <a:ext cx="3464105" cy="4045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29337" y="2615878"/>
            <a:ext cx="458357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43" y="449560"/>
            <a:ext cx="4372824" cy="226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07" y="4990269"/>
            <a:ext cx="3484944" cy="141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49" y="5419858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498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5257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01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77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53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029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82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5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889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7648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07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5167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892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2686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6445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020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29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054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81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857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33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6092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062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438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96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344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205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0964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72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8483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2243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002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498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5257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901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277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653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029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482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85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3889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7648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41407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5167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0892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2686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76445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0205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954" y="18251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054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481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857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233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6092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062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438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96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44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7205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0964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72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8483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2243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6002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498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35258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01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0277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53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029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482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5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73889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07648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41408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5167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0892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42686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76446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1020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29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1055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481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857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233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26093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6062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438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96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344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7205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0965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472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98484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2243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6003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1498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5258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6901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0277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653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7029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0482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5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73889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07648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41408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75167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92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42686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076446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110205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2959" y="996179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1055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2481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857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9233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093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6062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9438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96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6344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7205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0965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6472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98484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2243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66003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01497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5257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6901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0277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3653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7029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0482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385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73888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7647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41407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975166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00892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042685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076445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1020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29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1054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2481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5857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9233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26092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6062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438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296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6344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7204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30964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6472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8483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32242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6002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01497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35257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6901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0277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3653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029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0482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385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73888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907647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41407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975166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0892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042685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076445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110204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2949" y="369058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1054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2481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5857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9233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26092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6062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9438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296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6344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97204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30964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6472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98483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32242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66002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498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5257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6901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0277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3653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7029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0482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385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73889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07648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41407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75167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0892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42686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076445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11020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29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91054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2481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857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9233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26092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6062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9438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296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6344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97205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30964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6472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98483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32243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66002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01498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35257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6901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0277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73653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7029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80482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385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73889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07648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41407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975167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0892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42686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076445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110205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2954" y="28616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1054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2481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857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9233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26092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6062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9438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96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6344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97205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30964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6472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98483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32243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66002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01497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35256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66901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0277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3653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7029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0482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385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873888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07647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941406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975166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100892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042685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076444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11020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729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91053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481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15857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9233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226091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26062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9438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296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6344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7204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30963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472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498482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32242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66001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01497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35256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6901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0277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3653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7029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80482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8385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873888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907647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941406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975166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100892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042685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076444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110204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572944" y="562393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91053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2481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857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9233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26091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6062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9438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296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6344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97204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430963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6472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98482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32242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66001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1497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35257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6901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70277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73653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7029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80482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8385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873888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907647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41407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975166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00892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042685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1076445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111020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5729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91054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12481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5857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9233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26092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6062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29438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296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6344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7204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430964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46472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498483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532242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566002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01497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635257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66901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70277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73653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77029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80482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8385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873888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907647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941407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975166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100892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1042685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076445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1110204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72949" y="479498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91054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12481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15857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19233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26092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062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29438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3296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6344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397204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30964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46472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498483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532242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566002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3912240" y="115746"/>
            <a:ext cx="371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7889" y="94707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V Boli" panose="02000500030200090000" pitchFamily="2" charset="0"/>
                <a:cs typeface="MV Boli" panose="02000500030200090000" pitchFamily="2" charset="0"/>
              </a:rPr>
              <a:t>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885728" y="2046697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2332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609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985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361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7370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190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566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0963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4723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8482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62242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600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9761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3520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97280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63339" y="598026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0093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23852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57612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913719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25131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58890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92650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552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8312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07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583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2959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6335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9788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16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66943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00703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34462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68222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0198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35741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69500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03260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3501" y="3630005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4109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786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5162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8538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9147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367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743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227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5650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0259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24019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5777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1538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5297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59057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92238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5997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975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351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2727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103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9556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93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64629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98388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32148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965907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9966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33426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067186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0094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803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1795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1555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4931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8307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16833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5136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8512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204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5418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87945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21704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5546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89223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22983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56742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790582" y="57347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yte  xyz;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7663015" y="5734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10594672" y="22107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3291506" y="204669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short  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157328" y="204669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10538326" y="168613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short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430560" y="323612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x;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203372" y="360545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10868628" y="326067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592238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25997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5975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9351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727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6103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9556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293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64629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98388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32148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65907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9966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33426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67186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00945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80356" y="5448008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795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555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931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8307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16833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5136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8512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204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5418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87945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1704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546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9223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22983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56742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07415" y="505412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long;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180227" y="542345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0749982" y="505412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long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7732017" y="1089235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7) to +(2 pow 7) -1</a:t>
            </a:r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557100" y="2458935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15) to +(2 pow 15) -1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7550557" y="405808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31) to +(2 pow 31) -1</a:t>
            </a:r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7452629" y="625938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63) to +(2 pow 63)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700" y="794795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3017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8738" y="794794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4459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700" y="4882587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017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8738" y="4882586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4459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862" y="60960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49912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8900" y="60960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4621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862" y="129829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9912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8900" y="129829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94621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0862" y="198698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49912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8900" y="198698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94621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0862" y="267567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49912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88900" y="267567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94621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0862" y="336436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49912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8900" y="336436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94621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0862" y="405306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49912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8900" y="405306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194621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0862" y="474175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49912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8900" y="474175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94621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0862" y="543044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49912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8900" y="543044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94621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30705" y="62503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259755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198743" y="62503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104464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30705" y="131372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59755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8198743" y="131372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9104464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430705" y="200241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259755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198743" y="200241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104464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430705" y="269111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259755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198743" y="269111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104464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430705" y="337980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259755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98743" y="337980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9104464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430705" y="406849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259755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198743" y="406849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104464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430705" y="475718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259755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198743" y="475718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9104464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430705" y="544587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259755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98743" y="544587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04464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4" name="Right Arrow 173"/>
          <p:cNvSpPr/>
          <p:nvPr/>
        </p:nvSpPr>
        <p:spPr>
          <a:xfrm>
            <a:off x="3756946" y="60188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Arrow 174"/>
          <p:cNvSpPr/>
          <p:nvPr/>
        </p:nvSpPr>
        <p:spPr>
          <a:xfrm>
            <a:off x="3756946" y="129829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Arrow 175"/>
          <p:cNvSpPr/>
          <p:nvPr/>
        </p:nvSpPr>
        <p:spPr>
          <a:xfrm>
            <a:off x="3756946" y="198698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Arrow 176"/>
          <p:cNvSpPr/>
          <p:nvPr/>
        </p:nvSpPr>
        <p:spPr>
          <a:xfrm>
            <a:off x="3756946" y="2675675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Arrow 177"/>
          <p:cNvSpPr/>
          <p:nvPr/>
        </p:nvSpPr>
        <p:spPr>
          <a:xfrm>
            <a:off x="3756946" y="3372084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>
            <a:off x="3756946" y="4060776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Arrow 179"/>
          <p:cNvSpPr/>
          <p:nvPr/>
        </p:nvSpPr>
        <p:spPr>
          <a:xfrm>
            <a:off x="3756946" y="474175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Arrow 180"/>
          <p:cNvSpPr/>
          <p:nvPr/>
        </p:nvSpPr>
        <p:spPr>
          <a:xfrm>
            <a:off x="3756946" y="543816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ight Arrow 182"/>
          <p:cNvSpPr/>
          <p:nvPr/>
        </p:nvSpPr>
        <p:spPr>
          <a:xfrm>
            <a:off x="9620499" y="609599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Arrow 183"/>
          <p:cNvSpPr/>
          <p:nvPr/>
        </p:nvSpPr>
        <p:spPr>
          <a:xfrm>
            <a:off x="9620499" y="130600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Arrow 184"/>
          <p:cNvSpPr/>
          <p:nvPr/>
        </p:nvSpPr>
        <p:spPr>
          <a:xfrm>
            <a:off x="9620499" y="199470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/>
          <p:cNvSpPr/>
          <p:nvPr/>
        </p:nvSpPr>
        <p:spPr>
          <a:xfrm>
            <a:off x="9620499" y="268339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9620499" y="337980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9620499" y="406849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/>
          <p:cNvSpPr/>
          <p:nvPr/>
        </p:nvSpPr>
        <p:spPr>
          <a:xfrm>
            <a:off x="9620499" y="474946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9620499" y="5445877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2" y="1655180"/>
            <a:ext cx="10172050" cy="4745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2937" y="33948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1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4110" cy="69448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3636" y="366008"/>
            <a:ext cx="50658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Operators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Arithmetic Operators</a:t>
            </a:r>
            <a:endParaRPr lang="en-US" sz="3200" b="1" dirty="0"/>
          </a:p>
          <a:p>
            <a:r>
              <a:rPr lang="en-US" sz="3200" b="1" dirty="0"/>
              <a:t>Assignment Operator</a:t>
            </a:r>
          </a:p>
          <a:p>
            <a:r>
              <a:rPr lang="en-US" sz="3200" b="1" dirty="0"/>
              <a:t>Relational Operators</a:t>
            </a:r>
          </a:p>
          <a:p>
            <a:r>
              <a:rPr lang="en-US" sz="3200" b="1" dirty="0"/>
              <a:t>Logical </a:t>
            </a:r>
            <a:r>
              <a:rPr lang="en-US" sz="3200" b="1" dirty="0" smtClean="0"/>
              <a:t>Operators</a:t>
            </a:r>
          </a:p>
          <a:p>
            <a:r>
              <a:rPr lang="en-US" sz="3200" b="1" dirty="0" smtClean="0"/>
              <a:t>Condition Operator</a:t>
            </a:r>
          </a:p>
          <a:p>
            <a:r>
              <a:rPr lang="en-US" sz="3200" b="1" dirty="0" smtClean="0"/>
              <a:t>Bitwise Operators</a:t>
            </a:r>
          </a:p>
          <a:p>
            <a:r>
              <a:rPr lang="en-US" sz="3200" b="1" dirty="0"/>
              <a:t>M</a:t>
            </a:r>
            <a:r>
              <a:rPr lang="en-US" sz="3200" b="1" dirty="0" smtClean="0"/>
              <a:t>iscellaneous </a:t>
            </a:r>
            <a:r>
              <a:rPr lang="en-US" sz="3200" b="1" dirty="0"/>
              <a:t>operators</a:t>
            </a:r>
            <a:endParaRPr lang="en-US" sz="3200" b="1" dirty="0" smtClean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Based on Operation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5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0"/>
            <a:ext cx="566002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62" y="0"/>
            <a:ext cx="5477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4108"/>
            <a:ext cx="4285673" cy="54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564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 / 4 %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4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 + 0 – 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-1-0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-1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1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1" y="617867"/>
            <a:ext cx="10522119" cy="53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361871"/>
            <a:ext cx="6481823" cy="5819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57589" y="593731"/>
            <a:ext cx="2214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Unary  -&gt; 	1</a:t>
            </a:r>
          </a:p>
          <a:p>
            <a:r>
              <a:rPr lang="en-US" sz="2800" b="1" dirty="0" smtClean="0"/>
              <a:t>Binary -&gt; 	2</a:t>
            </a:r>
            <a:endParaRPr lang="en-US" sz="2800" b="1" dirty="0"/>
          </a:p>
          <a:p>
            <a:r>
              <a:rPr lang="en-US" sz="2800" b="1" dirty="0" smtClean="0"/>
              <a:t>Ternary -&gt; 	3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89" y="3185944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6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253"/>
            <a:ext cx="12192000" cy="44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0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20" y="400346"/>
            <a:ext cx="8183301" cy="61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160917"/>
            <a:ext cx="8542116" cy="64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41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3" y="163065"/>
            <a:ext cx="8842368" cy="66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86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9" y="544010"/>
            <a:ext cx="11659180" cy="5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58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4" y="555584"/>
            <a:ext cx="11206783" cy="58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3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5" y="983849"/>
            <a:ext cx="10770703" cy="56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7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7" y="532435"/>
            <a:ext cx="11408156" cy="60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5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4905" y="22763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28836" y="22763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4905" y="5484468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28836" y="5484468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4905" y="1549076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8836" y="1549076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4905" y="2870519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28836" y="2870519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4905" y="413119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28836" y="413119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2614" y="455521"/>
            <a:ext cx="9833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 support Unicode System -&gt; </a:t>
            </a:r>
            <a:r>
              <a:rPr lang="en-US" sz="2400" dirty="0" smtClean="0"/>
              <a:t>0 </a:t>
            </a:r>
            <a:r>
              <a:rPr lang="en-US" sz="2400" dirty="0"/>
              <a:t>to 65,536 (</a:t>
            </a:r>
            <a:r>
              <a:rPr lang="en-US" sz="2400" dirty="0" smtClean="0"/>
              <a:t>unsigned)</a:t>
            </a:r>
            <a:endParaRPr lang="en-US" sz="24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\u0000 is the lowest range of the Unicode system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861367" y="1770926"/>
            <a:ext cx="3286647" cy="1495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1953" y="3750397"/>
            <a:ext cx="11702005" cy="1655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535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6197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1584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9246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935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2597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7984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55646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7304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84966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10353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48015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39673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177335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702722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240384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3386" y="3244334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1100001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1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2" y="1099595"/>
            <a:ext cx="11818753" cy="42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5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logical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!  -&gt; not</a:t>
            </a:r>
          </a:p>
          <a:p>
            <a:r>
              <a:rPr lang="en-US" dirty="0"/>
              <a:t>&amp;&amp; -&gt; and</a:t>
            </a:r>
          </a:p>
          <a:p>
            <a:r>
              <a:rPr lang="en-US" dirty="0"/>
              <a:t>|| -&gt; or</a:t>
            </a:r>
          </a:p>
          <a:p>
            <a:endParaRPr lang="en-US" dirty="0"/>
          </a:p>
          <a:p>
            <a:r>
              <a:rPr lang="en-US" dirty="0"/>
              <a:t>true false</a:t>
            </a:r>
          </a:p>
          <a:p>
            <a:endParaRPr lang="en-US" dirty="0"/>
          </a:p>
          <a:p>
            <a:r>
              <a:rPr lang="en-US" dirty="0"/>
              <a:t>!true -&gt; false</a:t>
            </a:r>
          </a:p>
          <a:p>
            <a:r>
              <a:rPr lang="en-US" dirty="0"/>
              <a:t>!false -&gt; true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true&amp;&amp;true -&gt; true</a:t>
            </a:r>
          </a:p>
          <a:p>
            <a:r>
              <a:rPr lang="en-US" dirty="0"/>
              <a:t>true&amp;&amp;false -&gt;false</a:t>
            </a:r>
          </a:p>
          <a:p>
            <a:r>
              <a:rPr lang="en-US" dirty="0"/>
              <a:t>false&amp;&amp;true -&gt; false</a:t>
            </a:r>
          </a:p>
          <a:p>
            <a:r>
              <a:rPr lang="en-US" dirty="0"/>
              <a:t>false&amp;&amp;false -&gt; false</a:t>
            </a:r>
          </a:p>
          <a:p>
            <a:endParaRPr lang="en-US" dirty="0"/>
          </a:p>
          <a:p>
            <a:r>
              <a:rPr lang="en-US" dirty="0"/>
              <a:t>true||true -&gt; true</a:t>
            </a:r>
          </a:p>
          <a:p>
            <a:r>
              <a:rPr lang="en-US" dirty="0"/>
              <a:t>true||false -&gt;true</a:t>
            </a:r>
          </a:p>
          <a:p>
            <a:r>
              <a:rPr lang="en-US" dirty="0"/>
              <a:t>false||true -&gt; true</a:t>
            </a:r>
          </a:p>
          <a:p>
            <a:r>
              <a:rPr lang="en-US" dirty="0"/>
              <a:t>false||false -&gt; false</a:t>
            </a:r>
          </a:p>
        </p:txBody>
      </p:sp>
    </p:spTree>
    <p:extLst>
      <p:ext uri="{BB962C8B-B14F-4D97-AF65-F5344CB8AC3E}">
        <p14:creationId xmlns:p14="http://schemas.microsoft.com/office/powerpoint/2010/main" val="1176592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9" y="-2018645"/>
            <a:ext cx="61885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&lt; </a:t>
            </a:r>
          </a:p>
          <a:p>
            <a:r>
              <a:rPr lang="en-US" dirty="0"/>
              <a:t> &gt;</a:t>
            </a:r>
          </a:p>
          <a:p>
            <a:endParaRPr lang="en-US" dirty="0"/>
          </a:p>
          <a:p>
            <a:r>
              <a:rPr lang="en-US" dirty="0"/>
              <a:t> &lt;=</a:t>
            </a:r>
          </a:p>
          <a:p>
            <a:r>
              <a:rPr lang="en-US" dirty="0"/>
              <a:t> &gt;=</a:t>
            </a:r>
          </a:p>
          <a:p>
            <a:endParaRPr lang="en-US" dirty="0"/>
          </a:p>
          <a:p>
            <a:r>
              <a:rPr lang="en-US" dirty="0"/>
              <a:t> ==</a:t>
            </a:r>
          </a:p>
          <a:p>
            <a:r>
              <a:rPr lang="en-US" dirty="0"/>
              <a:t> !=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boolean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7&lt;8</a:t>
            </a:r>
          </a:p>
          <a:p>
            <a:r>
              <a:rPr lang="en-US" dirty="0"/>
              <a:t> true</a:t>
            </a:r>
          </a:p>
          <a:p>
            <a:endParaRPr lang="en-US" dirty="0"/>
          </a:p>
          <a:p>
            <a:r>
              <a:rPr lang="en-US" dirty="0"/>
              <a:t> 8&lt;7</a:t>
            </a:r>
          </a:p>
          <a:p>
            <a:r>
              <a:rPr lang="en-US" dirty="0"/>
              <a:t> false</a:t>
            </a:r>
          </a:p>
          <a:p>
            <a:endParaRPr lang="en-US" dirty="0"/>
          </a:p>
          <a:p>
            <a:r>
              <a:rPr lang="en-US" dirty="0"/>
              <a:t> 7&lt;=8</a:t>
            </a:r>
          </a:p>
          <a:p>
            <a:r>
              <a:rPr lang="en-US" dirty="0"/>
              <a:t> true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56476" y="92417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8&lt;=7</a:t>
            </a:r>
          </a:p>
          <a:p>
            <a:r>
              <a:rPr lang="en-US" dirty="0"/>
              <a:t> false</a:t>
            </a:r>
          </a:p>
          <a:p>
            <a:endParaRPr lang="en-US" dirty="0"/>
          </a:p>
          <a:p>
            <a:r>
              <a:rPr lang="en-US" dirty="0"/>
              <a:t> 8&lt;=8</a:t>
            </a:r>
          </a:p>
          <a:p>
            <a:r>
              <a:rPr lang="en-US" dirty="0"/>
              <a:t> true</a:t>
            </a:r>
          </a:p>
          <a:p>
            <a:endParaRPr lang="en-US" dirty="0"/>
          </a:p>
          <a:p>
            <a:r>
              <a:rPr lang="en-US" dirty="0"/>
              <a:t> 10==10</a:t>
            </a:r>
          </a:p>
          <a:p>
            <a:r>
              <a:rPr lang="en-US" dirty="0"/>
              <a:t> true</a:t>
            </a:r>
          </a:p>
          <a:p>
            <a:endParaRPr lang="en-US" dirty="0"/>
          </a:p>
          <a:p>
            <a:r>
              <a:rPr lang="en-US" dirty="0"/>
              <a:t> 10==11</a:t>
            </a:r>
          </a:p>
          <a:p>
            <a:r>
              <a:rPr lang="en-US" dirty="0"/>
              <a:t> false</a:t>
            </a:r>
          </a:p>
          <a:p>
            <a:endParaRPr lang="en-US" dirty="0"/>
          </a:p>
          <a:p>
            <a:r>
              <a:rPr lang="en-US" dirty="0"/>
              <a:t> 10!=10</a:t>
            </a:r>
          </a:p>
          <a:p>
            <a:r>
              <a:rPr lang="en-US" dirty="0"/>
              <a:t> false</a:t>
            </a:r>
          </a:p>
          <a:p>
            <a:endParaRPr lang="en-US" dirty="0"/>
          </a:p>
          <a:p>
            <a:r>
              <a:rPr lang="en-US" dirty="0"/>
              <a:t> 10!=11</a:t>
            </a:r>
          </a:p>
          <a:p>
            <a:r>
              <a:rPr lang="en-US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514172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5752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Simple                                       Compound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1086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eft-Right-Up Arrow 4"/>
          <p:cNvSpPr/>
          <p:nvPr/>
        </p:nvSpPr>
        <p:spPr>
          <a:xfrm>
            <a:off x="2974848" y="1384750"/>
            <a:ext cx="5705856" cy="1796103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9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9" y="113890"/>
            <a:ext cx="7000805" cy="67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8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9" y="226698"/>
            <a:ext cx="5397909" cy="66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3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2" y="0"/>
            <a:ext cx="9116319" cy="68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15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663" y="2707927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Viner Hand ITC" panose="03070502030502020203" pitchFamily="66" charset="0"/>
              </a:rPr>
              <a:t>Thank You !</a:t>
            </a:r>
            <a:endParaRPr lang="en-US" sz="9600" b="1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750" y="394832"/>
            <a:ext cx="4939833" cy="2718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7142"/>
            <a:ext cx="1803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59" y="3611301"/>
            <a:ext cx="2164466" cy="253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19" y="394832"/>
            <a:ext cx="4579681" cy="259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80" y="0"/>
            <a:ext cx="1611720" cy="247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86" y="1581015"/>
            <a:ext cx="1389927" cy="141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76" y="353751"/>
            <a:ext cx="5021543" cy="263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0" y="1053295"/>
            <a:ext cx="1270257" cy="1053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0" y="923105"/>
            <a:ext cx="1097404" cy="168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8" y="3397859"/>
            <a:ext cx="7294002" cy="31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Performance,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Dynamic“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 "Greentalk" by James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After that, it was called Oak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In 1995, Oak was renamed as "Java" because it was already a trademark by Oak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0" y="427221"/>
            <a:ext cx="2857500" cy="251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5" y="3209609"/>
            <a:ext cx="2686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Data.pdf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6692" y="3209609"/>
            <a:ext cx="288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Data.mkv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03" y="334971"/>
            <a:ext cx="3039015" cy="278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37" y="4507043"/>
            <a:ext cx="1846493" cy="18464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4030" y="5430289"/>
            <a:ext cx="3794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filename.java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862</Words>
  <Application>Microsoft Office PowerPoint</Application>
  <PresentationFormat>Widescreen</PresentationFormat>
  <Paragraphs>368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Agency FB</vt:lpstr>
      <vt:lpstr>Aharoni</vt:lpstr>
      <vt:lpstr>Arial</vt:lpstr>
      <vt:lpstr>Arial</vt:lpstr>
      <vt:lpstr>Baskerville Old Face</vt:lpstr>
      <vt:lpstr>Book Antiqua</vt:lpstr>
      <vt:lpstr>Calibri</vt:lpstr>
      <vt:lpstr>Calibri Light</vt:lpstr>
      <vt:lpstr>Helvetica</vt:lpstr>
      <vt:lpstr>MV Boli</vt:lpstr>
      <vt:lpstr>Times New Roman</vt:lpstr>
      <vt:lpstr>verdana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198</cp:revision>
  <dcterms:created xsi:type="dcterms:W3CDTF">2019-06-23T20:24:41Z</dcterms:created>
  <dcterms:modified xsi:type="dcterms:W3CDTF">2020-05-11T15:32:19Z</dcterms:modified>
</cp:coreProperties>
</file>