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  <p:sldId id="268" r:id="rId10"/>
    <p:sldId id="266" r:id="rId11"/>
    <p:sldId id="267" r:id="rId12"/>
    <p:sldId id="269" r:id="rId13"/>
    <p:sldId id="270" r:id="rId14"/>
    <p:sldId id="271" r:id="rId15"/>
    <p:sldId id="272" r:id="rId16"/>
    <p:sldId id="275" r:id="rId17"/>
    <p:sldId id="273" r:id="rId18"/>
    <p:sldId id="274" r:id="rId19"/>
    <p:sldId id="278" r:id="rId20"/>
    <p:sldId id="276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9" r:id="rId29"/>
    <p:sldId id="291" r:id="rId30"/>
    <p:sldId id="290" r:id="rId31"/>
    <p:sldId id="286" r:id="rId32"/>
    <p:sldId id="287" r:id="rId33"/>
    <p:sldId id="288" r:id="rId34"/>
    <p:sldId id="293" r:id="rId35"/>
    <p:sldId id="294" r:id="rId36"/>
    <p:sldId id="292" r:id="rId37"/>
    <p:sldId id="298" r:id="rId38"/>
    <p:sldId id="296" r:id="rId39"/>
    <p:sldId id="295" r:id="rId40"/>
    <p:sldId id="297" r:id="rId41"/>
    <p:sldId id="299" r:id="rId42"/>
    <p:sldId id="2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0A11-B180-4F83-93F9-042F493DCDF8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9CB2D-E782-4D09-AF63-093AA78C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2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9CB2D-E782-4D09-AF63-093AA78C6A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A0242-D9EE-432E-84F8-92753C2C1265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2167-D758-41A6-976F-719CC2C25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5063282"/>
            <a:ext cx="469976" cy="4699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4932" y="5122265"/>
            <a:ext cx="5525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www.instagram.com/eshutkarsharma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6282827"/>
            <a:ext cx="453639" cy="453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9" y="5718871"/>
            <a:ext cx="378343" cy="378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1269" y="5697104"/>
            <a:ext cx="5270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www.twitter.com/eshutkarsharma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4932" y="6294837"/>
            <a:ext cx="5373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https://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www.facebook.com/eshutkarsharma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93" y="443478"/>
            <a:ext cx="8741051" cy="39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3" y="4488443"/>
            <a:ext cx="469976" cy="4699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4932" y="4547426"/>
            <a:ext cx="508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smtClean="0"/>
              <a:t>www.linkedin.com/in/eshutkarsharma</a:t>
            </a:r>
            <a:endParaRPr lang="en-US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293" y="62136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@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eshUtkarSHarma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Java Class 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anose="02040602050305030304" pitchFamily="18" charset="0"/>
              </a:rPr>
              <a:t>Execution Process of Java</a:t>
            </a:r>
            <a:endParaRPr lang="en-US" sz="3600" b="1" dirty="0">
              <a:latin typeface="Book Antiqua" panose="02040602050305030304" pitchFamily="18" charset="0"/>
              <a:cs typeface="Vijaya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9181" y="2090233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Source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081795" y="2606431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89287" y="2084137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681739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05995" y="2041465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87195" y="2041465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66598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9363467" y="2602297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779" y="2035369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6587" y="3528889"/>
            <a:ext cx="307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.java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43461" y="3492313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Code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89" y="4608101"/>
            <a:ext cx="5529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Editor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Compiler (</a:t>
            </a:r>
            <a:r>
              <a:rPr lang="en-US" sz="2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javac</a:t>
            </a: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Virtual Machine (java)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6275943" y="4692079"/>
            <a:ext cx="2507539" cy="13891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JDK</a:t>
            </a:r>
            <a:endParaRPr lang="en-US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6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51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Hello Java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793" y="1706406"/>
            <a:ext cx="7477245" cy="2176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public class Code{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static void main(String  [ ]args){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System.out.print(“Hello Java”);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373074" y="1971466"/>
            <a:ext cx="1284790" cy="1645920"/>
          </a:xfrm>
          <a:prstGeom prst="rightBrac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77783" y="2502038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Code</a:t>
            </a:r>
            <a:endParaRPr 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4223" y="4449000"/>
            <a:ext cx="1389888" cy="14386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 Byte Code</a:t>
            </a:r>
            <a:endParaRPr lang="en-US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793" y="1276555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Source file Code.java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82400" y="4449000"/>
            <a:ext cx="2036064" cy="14386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Java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Virtual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Machine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64422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9966" y="4449000"/>
            <a:ext cx="2036064" cy="143865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Compiler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82280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766" y="5887656"/>
            <a:ext cx="349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Byte </a:t>
            </a:r>
            <a:r>
              <a:rPr lang="en-US" sz="20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.class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extension</a:t>
            </a:r>
            <a:endParaRPr lang="en-US" sz="20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2192446" y="3992053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316" y="4421568"/>
            <a:ext cx="1493520" cy="14935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Right Arrow 14"/>
          <p:cNvSpPr/>
          <p:nvPr/>
        </p:nvSpPr>
        <p:spPr>
          <a:xfrm>
            <a:off x="9485338" y="5009832"/>
            <a:ext cx="451104" cy="3169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Why to study 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516" y="1697715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English:-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16" y="39951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Java:-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516" y="2454174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6017" y="246587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Word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276" y="245417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Sentence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0676" y="245417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Paragraph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516" y="4886786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Character Set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4340" y="4886783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19276" y="488678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Statement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60676" y="4886783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Program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8341" y="5289299"/>
            <a:ext cx="2831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Digit 0-9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Special Symbol</a:t>
            </a:r>
            <a:endParaRPr lang="en-US" sz="1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341" y="2927543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Alphabet a-z A-Z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36195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436195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436048" y="5008757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21953" y="500875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36048" y="2576146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8621953" y="2576145"/>
            <a:ext cx="528145" cy="2177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193" y="291583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Utkarsh.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1626" y="2927543"/>
            <a:ext cx="1608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64193" y="5397020"/>
            <a:ext cx="351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System.out.print(“Hello”);</a:t>
            </a:r>
          </a:p>
        </p:txBody>
      </p:sp>
      <p:cxnSp>
        <p:nvCxnSpPr>
          <p:cNvPr id="24" name="Elbow Connector 23"/>
          <p:cNvCxnSpPr>
            <a:stCxn id="21" idx="2"/>
            <a:endCxn id="6" idx="2"/>
          </p:cNvCxnSpPr>
          <p:nvPr/>
        </p:nvCxnSpPr>
        <p:spPr>
          <a:xfrm rot="5400000" flipH="1">
            <a:off x="5707581" y="1692614"/>
            <a:ext cx="388403" cy="2858262"/>
          </a:xfrm>
          <a:prstGeom prst="bentConnector3">
            <a:avLst>
              <a:gd name="adj1" fmla="val -58856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0"/>
            <a:endCxn id="10" idx="0"/>
          </p:cNvCxnSpPr>
          <p:nvPr/>
        </p:nvCxnSpPr>
        <p:spPr>
          <a:xfrm rot="16200000" flipV="1">
            <a:off x="5882863" y="3476574"/>
            <a:ext cx="1" cy="282042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Token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157817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 token is the smallest element of a program that is meaningful to the compiler. </a:t>
            </a:r>
            <a:endParaRPr lang="en-US" sz="20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Tokens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supported in Java include keywords,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Identifiers,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constants, special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symbols</a:t>
            </a:r>
            <a:r>
              <a:rPr lang="en-US" sz="2000" b="1" smtClean="0">
                <a:latin typeface="MV Boli" panose="02000500030200090000" pitchFamily="2" charset="0"/>
                <a:cs typeface="MV Boli" panose="02000500030200090000" pitchFamily="2" charset="0"/>
              </a:rPr>
              <a:t>, operator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4532" y="2286056"/>
            <a:ext cx="8418654" cy="4438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public class Code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public static void main(String  [ ]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args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) {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	</a:t>
            </a:r>
            <a:r>
              <a:rPr lang="en-US" sz="2400" b="1" dirty="0" err="1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System.out.print</a:t>
            </a: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(“Hello Java”);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}</a:t>
            </a:r>
            <a:endParaRPr lang="en-US" sz="2400" b="1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769033" cy="68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651"/>
            <a:ext cx="12192000" cy="5052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945" y="269640"/>
            <a:ext cx="3808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My name is </a:t>
            </a:r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Utkarsh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10009" y="19133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4488" y="899146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Pre Known To Compiler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4487" y="560668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54 keywords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4486" y="1304260"/>
            <a:ext cx="38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Reserve Words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032" y="31728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All </a:t>
            </a:r>
            <a:r>
              <a:rPr lang="en-US" sz="2400" b="1" dirty="0" smtClean="0">
                <a:latin typeface="Times New Roman" panose="02020603050405020304" pitchFamily="18" charset="0"/>
              </a:rPr>
              <a:t>identifier names </a:t>
            </a:r>
            <a:r>
              <a:rPr lang="en-US" sz="2400" b="1" dirty="0">
                <a:latin typeface="Times New Roman" panose="02020603050405020304" pitchFamily="18" charset="0"/>
              </a:rPr>
              <a:t>must begin with a letter of the alphabet, an underscore, or ( _ </a:t>
            </a:r>
            <a:r>
              <a:rPr lang="en-US" sz="2400" b="1" dirty="0" smtClean="0">
                <a:latin typeface="Times New Roman" panose="02020603050405020304" pitchFamily="18" charset="0"/>
              </a:rPr>
              <a:t>)?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56032" y="1115860"/>
            <a:ext cx="1138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After the first initial letter, 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</a:rPr>
              <a:t>identifier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names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may also contain letters and the digits 0 to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 or underscore.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032" y="2283768"/>
            <a:ext cx="5923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No spaces or special characters are allowed.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6032" y="3082344"/>
            <a:ext cx="1138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You cannot use a java keyword (reserved word) for a identifier name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2220987" y="4033165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20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askerville Old Face" panose="02020602080505020303" pitchFamily="18" charset="0"/>
                <a:cs typeface="Vijaya" panose="020B0604020202020204" pitchFamily="34" charset="0"/>
              </a:rPr>
              <a:t>J</a:t>
            </a:r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ava Naming Conventions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057" y="1609070"/>
            <a:ext cx="31018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Method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Object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Class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Constructor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Interface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Constant</a:t>
            </a:r>
          </a:p>
          <a:p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80207" y="2732455"/>
            <a:ext cx="80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816" y="23982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Object / Variable (</a:t>
            </a:r>
            <a:r>
              <a:rPr lang="en-US" sz="2800" dirty="0" smtClean="0"/>
              <a:t>Noun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760" y="1813900"/>
            <a:ext cx="1379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Method</a:t>
            </a:r>
            <a:endParaRPr lang="en-US" sz="4000" b="1" dirty="0"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4115" y="191051"/>
            <a:ext cx="3336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Class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44115" y="1858325"/>
            <a:ext cx="3191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Constructor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0" y="3460802"/>
            <a:ext cx="15122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cs typeface="Aharoni" panose="02010803020104030203" pitchFamily="2" charset="-79"/>
              </a:rPr>
              <a:t>Constant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115" y="3484855"/>
            <a:ext cx="3139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Interface (</a:t>
            </a:r>
            <a:r>
              <a:rPr lang="en-US" sz="2800" dirty="0"/>
              <a:t>adjective</a:t>
            </a:r>
            <a:r>
              <a:rPr lang="en-US" sz="2800" b="1" dirty="0" smtClean="0">
                <a:cs typeface="Aharoni" panose="02010803020104030203" pitchFamily="2" charset="-79"/>
              </a:rPr>
              <a:t>)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44115" y="5111385"/>
            <a:ext cx="139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haroni" panose="02010803020104030203" pitchFamily="2" charset="-79"/>
              </a:rPr>
              <a:t>Package</a:t>
            </a:r>
            <a:endParaRPr lang="en-US" sz="2800" b="1" dirty="0">
              <a:cs typeface="Aharoni" panose="02010803020104030203" pitchFamily="2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475" y="714271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9475" y="239221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MV Boli" panose="02000500030200090000" pitchFamily="2" charset="0"/>
              </a:rPr>
              <a:t>x</a:t>
            </a:r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475" y="3996805"/>
            <a:ext cx="8174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98857" y="704428"/>
            <a:ext cx="752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64536" y="2429611"/>
            <a:ext cx="10091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Xyz()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4536" y="4056141"/>
            <a:ext cx="147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cs typeface="MV Boli" panose="02000500030200090000" pitchFamily="2" charset="0"/>
              </a:rPr>
              <a:t>Xyzable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22710" y="5502937"/>
            <a:ext cx="72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cs typeface="MV Boli" panose="02000500030200090000" pitchFamily="2" charset="0"/>
              </a:rPr>
              <a:t>xyz</a:t>
            </a:r>
            <a:endParaRPr lang="en-US" sz="3200" b="1" dirty="0">
              <a:solidFill>
                <a:srgbClr val="FF0000"/>
              </a:solidFill>
              <a:cs typeface="MV Boli" panose="0200050003020009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37539" y="209045"/>
            <a:ext cx="2707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student data</a:t>
            </a:r>
            <a:endParaRPr lang="en-US" sz="3200" dirty="0">
              <a:solidFill>
                <a:srgbClr val="FFC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6433" y="715614"/>
            <a:ext cx="228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66433" y="2392215"/>
            <a:ext cx="2544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66433" y="4068816"/>
            <a:ext cx="28686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STUDENT_DATA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7978" y="692864"/>
            <a:ext cx="23226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73723" y="2416267"/>
            <a:ext cx="2579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r>
              <a:rPr lang="en-US" sz="3200" b="1" dirty="0" smtClean="0">
                <a:solidFill>
                  <a:srgbClr val="7030A0"/>
                </a:solidFill>
              </a:rPr>
              <a:t>()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73723" y="5505535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studentdata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4115" y="4677644"/>
            <a:ext cx="4610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Runnable, Remote, ActionListener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3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432" y="1843798"/>
            <a:ext cx="6899646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199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2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9" y="798654"/>
            <a:ext cx="6269621" cy="56086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5" y="798653"/>
            <a:ext cx="5471887" cy="56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9" y="0"/>
            <a:ext cx="6983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43463" y="8436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 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-----------------------------;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--------------------------------;</a:t>
            </a:r>
          </a:p>
          <a:p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6" y="1411696"/>
            <a:ext cx="10077656" cy="5070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5207" y="373813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Escape </a:t>
            </a:r>
            <a:r>
              <a:rPr lang="en-US" sz="3600" b="1" dirty="0">
                <a:solidFill>
                  <a:srgbClr val="333333"/>
                </a:solidFill>
                <a:latin typeface="Helvetica" panose="020B0604020202020204" pitchFamily="34" charset="0"/>
              </a:rPr>
              <a:t>characters</a:t>
            </a:r>
            <a:endParaRPr lang="en-US" sz="3600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0"/>
            <a:ext cx="254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4" y="219919"/>
            <a:ext cx="7396223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How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	are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194" y="5276711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\n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\t	\t\\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b”hello</a:t>
            </a:r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4" y="3186897"/>
            <a:ext cx="739622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Hello\\\n\n\a</a:t>
            </a:r>
          </a:p>
          <a:p>
            <a:r>
              <a:rPr lang="en-US" sz="3200" b="1" dirty="0">
                <a:latin typeface="Agency FB" panose="020B0503020202020204" pitchFamily="34" charset="0"/>
                <a:cs typeface="Aharoni" panose="02010803020104030203" pitchFamily="2" charset="-79"/>
              </a:rPr>
              <a:t>	\n\</a:t>
            </a:r>
            <a:r>
              <a:rPr lang="en-US" sz="3200" b="1" dirty="0" err="1">
                <a:latin typeface="Agency FB" panose="020B0503020202020204" pitchFamily="34" charset="0"/>
                <a:cs typeface="Aharoni" panose="02010803020104030203" pitchFamily="2" charset="-79"/>
              </a:rPr>
              <a:t>thi</a:t>
            </a:r>
            <a:endParaRPr lang="en-US" sz="3200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975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206" y="609310"/>
            <a:ext cx="2630193" cy="509480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54622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04069" y="209371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36525" y="3156712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569719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5586" y="502959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3278" y="5029591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5397" y="5791591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87270" y="1243077"/>
            <a:ext cx="1196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56-6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093594" y="1243077"/>
            <a:ext cx="747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50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1831590" y="2093716"/>
            <a:ext cx="163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Hello-</a:t>
            </a:r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h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endParaRPr lang="en-US" sz="3200" dirty="0"/>
          </a:p>
        </p:txBody>
      </p:sp>
      <p:sp>
        <p:nvSpPr>
          <p:cNvPr id="14" name="Right Arrow 13"/>
          <p:cNvSpPr/>
          <p:nvPr/>
        </p:nvSpPr>
        <p:spPr>
          <a:xfrm>
            <a:off x="3904069" y="1294306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869337" y="3755571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7575162" y="129430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69719" y="210154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Data Type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0530" y="151350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1. 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4330" y="5634978"/>
            <a:ext cx="5044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2. Non-primitive </a:t>
            </a: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data types</a:t>
            </a:r>
            <a:endParaRPr 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1284" y="6158198"/>
            <a:ext cx="7946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non-primitive data types include Classes, Interfaces,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5971" y="1943026"/>
            <a:ext cx="9046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 Type		Default Value		Default size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v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oid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	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----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boolean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	false				1 bit</a:t>
            </a: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char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'\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u0000'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1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short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2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long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0L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8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float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0.0f	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4 byte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double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0.0d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8 byte</a:t>
            </a:r>
          </a:p>
          <a:p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		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2746268" y="3595966"/>
            <a:ext cx="407040" cy="1145656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2807186" y="5031122"/>
            <a:ext cx="285205" cy="469048"/>
          </a:xfrm>
          <a:prstGeom prst="leftBrac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2675" y="3984128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nteger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4243" y="5080980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 animBg="1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49" y="163677"/>
            <a:ext cx="2630193" cy="427808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721965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Input</a:t>
            </a:r>
          </a:p>
        </p:txBody>
      </p:sp>
      <p:sp>
        <p:nvSpPr>
          <p:cNvPr id="5" name="Oval 4"/>
          <p:cNvSpPr/>
          <p:nvPr/>
        </p:nvSpPr>
        <p:spPr>
          <a:xfrm>
            <a:off x="8503868" y="1806883"/>
            <a:ext cx="1861458" cy="176348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Output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537062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929" y="3679762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50621" y="3679762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Processed Data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36680" y="2405742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3423" y="5529940"/>
            <a:ext cx="4920445" cy="103414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316378" y="4697377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6204856" y="4697378"/>
            <a:ext cx="642257" cy="5769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3047" y="5830275"/>
            <a:ext cx="388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 / Storage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device</a:t>
            </a:r>
            <a:endParaRPr 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59284" y="391882"/>
            <a:ext cx="5638801" cy="20356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04562" y="2612962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Memory / Storage device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4457" y="914400"/>
            <a:ext cx="790105" cy="49529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2685351" y="1162048"/>
            <a:ext cx="4129106" cy="1635579"/>
          </a:xfrm>
          <a:prstGeom prst="curvedConnector3">
            <a:avLst>
              <a:gd name="adj1" fmla="val 10035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28799" y="3308866"/>
            <a:ext cx="1950565" cy="1186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9284" y="3567794"/>
            <a:ext cx="13990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latin typeface="+mj-lt"/>
                <a:cs typeface="MV Boli" panose="02000500030200090000" pitchFamily="2" charset="0"/>
              </a:rPr>
              <a:t>i</a:t>
            </a:r>
            <a:r>
              <a:rPr lang="en-US" sz="4400" b="1" dirty="0" err="1" smtClean="0">
                <a:latin typeface="+mj-lt"/>
                <a:cs typeface="MV Boli" panose="02000500030200090000" pitchFamily="2" charset="0"/>
              </a:rPr>
              <a:t>nt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 x;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37702" y="140969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0461" y="3486834"/>
            <a:ext cx="48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sz="4800" dirty="0"/>
          </a:p>
        </p:txBody>
      </p:sp>
      <p:sp>
        <p:nvSpPr>
          <p:cNvPr id="11" name="Rectangle 10"/>
          <p:cNvSpPr/>
          <p:nvPr/>
        </p:nvSpPr>
        <p:spPr>
          <a:xfrm>
            <a:off x="3286921" y="293001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939534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bytes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59284" y="4330110"/>
            <a:ext cx="1649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cs typeface="MV Boli" panose="02000500030200090000" pitchFamily="2" charset="0"/>
              </a:rPr>
              <a:t>x</a:t>
            </a:r>
            <a:r>
              <a:rPr lang="en-US" sz="4400" b="1" dirty="0" smtClean="0">
                <a:latin typeface="+mj-lt"/>
                <a:cs typeface="MV Boli" panose="02000500030200090000" pitchFamily="2" charset="0"/>
              </a:rPr>
              <a:t> = 20;</a:t>
            </a: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82517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Variable is a name given to memory allocation in which we can store the data.</a:t>
            </a:r>
          </a:p>
          <a:p>
            <a:pPr algn="ctr"/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And value of the variable can be changed during the program execution.</a:t>
            </a:r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137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9"/>
            <a:ext cx="12191999" cy="68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704" y="1374506"/>
            <a:ext cx="6075453" cy="3368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93" y="1374506"/>
            <a:ext cx="3464105" cy="40453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29337" y="2615878"/>
            <a:ext cx="458357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843" y="449560"/>
            <a:ext cx="4372824" cy="2266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607" y="4990269"/>
            <a:ext cx="3484944" cy="1412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49" y="5419858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498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5257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901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277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53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29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4826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5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3889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07648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07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5167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08927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2686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76445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1020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295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054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1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857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233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6092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06238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43834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29686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63445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205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0964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47242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8483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22430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660026" y="22532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498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5257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901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0277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653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7029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4826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385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73889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07648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41407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75167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08927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42686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76445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10205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2954" y="18251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1054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2481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5857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233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6092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606238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43834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9686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445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7205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30964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647242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8483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322430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60026" y="18251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498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35258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901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0277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53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7029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04827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385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73889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07648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1408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5167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08927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42686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076446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11020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7295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1055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481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5857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9233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26093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606243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43839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9686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63446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7205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0965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7247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98484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22435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660031" y="1424254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01498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35258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6901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0277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73653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7029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04827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385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73889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07648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941408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975167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008927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042686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76446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10205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72959" y="996179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1055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2481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5857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9233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26093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606243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943839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29686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63446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97205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0965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647247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98484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322435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60031" y="996179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01497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35257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6901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0277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73653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77029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04826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8385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73888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7647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41407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5166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008926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042685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1076445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11020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7294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1054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2481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5857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9233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26092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606233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943829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9685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63445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7204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0964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647237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498483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322425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60021" y="411866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01497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35257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6901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0277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3653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7029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04826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385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873888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907647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941407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975166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08926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042685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1076445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110204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572949" y="369058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91054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2481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5857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9233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26092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606233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943829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29685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63445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97204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0964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647237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98483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5322425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5660021" y="369058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01498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35257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6901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0277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3653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7029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04826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385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73889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07648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41407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75167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08927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42686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076445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111020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7295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91054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2481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5857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9233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26092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606238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943834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29686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63445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97205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30964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647242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98483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322430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660026" y="328970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01498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5257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6901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0277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73653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77029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804826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8385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873889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907648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41407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975167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08927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1042686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1076445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1110205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572954" y="286163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91054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12481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5857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9233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26092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2606238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2943834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9686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63445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97205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30964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647242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98483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5322430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5660026" y="286163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01497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635256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66901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70277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3653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7029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804825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8385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873888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907647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941406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975166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1008926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1042685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1076444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111020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7294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91053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12481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15857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19233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226091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2606228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943824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29685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63444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7204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430963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4647232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498482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322420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660016" y="6052010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01497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5256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6901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70277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73653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77029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804825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8385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873888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907647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941406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975166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1008926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1042685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1076444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1110204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572944" y="5623935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91053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12481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15857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19233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226091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2606228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2943824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29685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63444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97204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430963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4647232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498482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5322420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5660016" y="562393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601497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635257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66901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70277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3653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7029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804826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385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873888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907647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941407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975166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1008926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1042685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1076445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111020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7294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91054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12481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15857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19233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226092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2606233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2943829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29685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63445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7204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30964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4647237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498483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322425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60021" y="522305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601497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635257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66901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70277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73653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77029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804826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8385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873888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907647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941407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975166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1008926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1042685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1076445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1110204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72949" y="4794982"/>
            <a:ext cx="277793" cy="320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91054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12481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15857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19233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226092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2606233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2943829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329685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363445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397204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430964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4647237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498483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5322425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5660021" y="4794982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3912240" y="115746"/>
            <a:ext cx="371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Memory</a:t>
            </a:r>
            <a:endParaRPr 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7889" y="94707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V Boli" panose="02000500030200090000" pitchFamily="2" charset="0"/>
                <a:cs typeface="MV Boli" panose="02000500030200090000" pitchFamily="2" charset="0"/>
              </a:rPr>
              <a:t>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885728" y="2046697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2332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5609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985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361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7370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19012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256608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60963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94723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28482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2242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960016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29761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635204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972800" y="2046697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563339" y="598026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90093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23852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7612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913719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5131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588907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926503" y="598026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4552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8312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6207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583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2959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6335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97881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316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66943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00703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4462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968222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01981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35741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69500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03260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03501" y="3630005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4109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1786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162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538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19147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536785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74381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2740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56500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0259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24019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577789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1538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52977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590573" y="3630005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92238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5997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975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9351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2727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03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95566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293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864629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898388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932148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965907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999667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1033426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1067186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110094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48035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81795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11555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4931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18307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16833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513640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851236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320426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354185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387945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21704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554644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89223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5229832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5567428" y="5876083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5790582" y="573476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yte  xyz;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7663015" y="5734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xyz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10594672" y="221071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byte</a:t>
            </a: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3291506" y="204669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short  </a:t>
            </a:r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;</a:t>
            </a: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157328" y="204669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abc</a:t>
            </a: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10538326" y="168613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short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30560" y="323612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x;</a:t>
            </a: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203372" y="360545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x</a:t>
            </a: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10868628" y="326067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592238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625997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65975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9351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72727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76103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795566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8293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864629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898388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932148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965907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999667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033426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067186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00945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480356" y="5448008"/>
            <a:ext cx="277793" cy="320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795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555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4931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18307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216833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513640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851236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20426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54185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87945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421704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54644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89223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5229832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567428" y="5448008"/>
            <a:ext cx="277793" cy="320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407415" y="5054126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</a:t>
            </a:r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long;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180227" y="5423458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en-US" dirty="0"/>
          </a:p>
        </p:txBody>
      </p:sp>
      <p:sp>
        <p:nvSpPr>
          <p:cNvPr id="227" name="Rectangle 226"/>
          <p:cNvSpPr/>
          <p:nvPr/>
        </p:nvSpPr>
        <p:spPr>
          <a:xfrm>
            <a:off x="10749982" y="505412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long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7732017" y="1089235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7) to +(2 pow 7) -1</a:t>
            </a:r>
            <a:endParaRPr lang="en-US" dirty="0"/>
          </a:p>
        </p:txBody>
      </p:sp>
      <p:sp>
        <p:nvSpPr>
          <p:cNvPr id="229" name="Rectangle 228"/>
          <p:cNvSpPr/>
          <p:nvPr/>
        </p:nvSpPr>
        <p:spPr>
          <a:xfrm>
            <a:off x="7557100" y="2458935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15) to +(2 pow 15) -1</a:t>
            </a:r>
            <a:endParaRPr lang="en-US" dirty="0"/>
          </a:p>
        </p:txBody>
      </p:sp>
      <p:sp>
        <p:nvSpPr>
          <p:cNvPr id="230" name="Rectangle 229"/>
          <p:cNvSpPr/>
          <p:nvPr/>
        </p:nvSpPr>
        <p:spPr>
          <a:xfrm>
            <a:off x="7550557" y="405808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31) to +(2 pow 31) -1</a:t>
            </a:r>
            <a:endParaRPr lang="en-US" dirty="0"/>
          </a:p>
        </p:txBody>
      </p:sp>
      <p:sp>
        <p:nvSpPr>
          <p:cNvPr id="231" name="Rectangle 230"/>
          <p:cNvSpPr/>
          <p:nvPr/>
        </p:nvSpPr>
        <p:spPr>
          <a:xfrm>
            <a:off x="7452629" y="6259388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V Boli" panose="02000500030200090000" pitchFamily="2" charset="0"/>
                <a:cs typeface="MV Boli" panose="02000500030200090000" pitchFamily="2" charset="0"/>
              </a:rPr>
              <a:t>-(2 pow 63) to +(2 pow 63)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0700" y="794795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3017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28738" y="794794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4459" y="794793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0700" y="4882587"/>
            <a:ext cx="711846" cy="767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3017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8738" y="4882586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4459" y="4882585"/>
            <a:ext cx="711846" cy="767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862" y="60960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49912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8900" y="60960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94621" y="60959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0862" y="129829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9912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88900" y="129829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94621" y="129829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0862" y="198698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49912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8900" y="198698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94621" y="198698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0862" y="267567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49912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88900" y="267567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94621" y="267567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0862" y="336436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349912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8900" y="336436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94621" y="336436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0862" y="405306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49912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288900" y="405306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194621" y="405305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20862" y="474175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349912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8900" y="474175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94621" y="474175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862" y="543044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49912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8900" y="543044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4621" y="543044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30705" y="62503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259755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198743" y="62503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104464" y="62503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30705" y="131372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59755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8198743" y="131372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9104464" y="131372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430705" y="200241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259755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198743" y="200241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04464" y="200241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430705" y="2691111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259755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8198743" y="2691110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104464" y="2691109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6430705" y="3379803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259755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98743" y="3379802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9104464" y="3379801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30705" y="4068495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259755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198743" y="4068494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104464" y="4068493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6430705" y="4757187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7259755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8198743" y="4757186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9104464" y="4757185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430705" y="5445879"/>
            <a:ext cx="486128" cy="478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7259755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198743" y="5445878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104464" y="5445877"/>
            <a:ext cx="486128" cy="47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4" name="Right Arrow 173"/>
          <p:cNvSpPr/>
          <p:nvPr/>
        </p:nvSpPr>
        <p:spPr>
          <a:xfrm>
            <a:off x="3756946" y="60188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ight Arrow 174"/>
          <p:cNvSpPr/>
          <p:nvPr/>
        </p:nvSpPr>
        <p:spPr>
          <a:xfrm>
            <a:off x="3756946" y="129829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ight Arrow 175"/>
          <p:cNvSpPr/>
          <p:nvPr/>
        </p:nvSpPr>
        <p:spPr>
          <a:xfrm>
            <a:off x="3756946" y="198698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ight Arrow 176"/>
          <p:cNvSpPr/>
          <p:nvPr/>
        </p:nvSpPr>
        <p:spPr>
          <a:xfrm>
            <a:off x="3756946" y="2675675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ight Arrow 177"/>
          <p:cNvSpPr/>
          <p:nvPr/>
        </p:nvSpPr>
        <p:spPr>
          <a:xfrm>
            <a:off x="3756946" y="3372084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Arrow 178"/>
          <p:cNvSpPr/>
          <p:nvPr/>
        </p:nvSpPr>
        <p:spPr>
          <a:xfrm>
            <a:off x="3756946" y="4060776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ight Arrow 179"/>
          <p:cNvSpPr/>
          <p:nvPr/>
        </p:nvSpPr>
        <p:spPr>
          <a:xfrm>
            <a:off x="3756946" y="474175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Arrow 180"/>
          <p:cNvSpPr/>
          <p:nvPr/>
        </p:nvSpPr>
        <p:spPr>
          <a:xfrm>
            <a:off x="3756946" y="543816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ight Arrow 182"/>
          <p:cNvSpPr/>
          <p:nvPr/>
        </p:nvSpPr>
        <p:spPr>
          <a:xfrm>
            <a:off x="9620499" y="609599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ght Arrow 183"/>
          <p:cNvSpPr/>
          <p:nvPr/>
        </p:nvSpPr>
        <p:spPr>
          <a:xfrm>
            <a:off x="9620499" y="130600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ight Arrow 184"/>
          <p:cNvSpPr/>
          <p:nvPr/>
        </p:nvSpPr>
        <p:spPr>
          <a:xfrm>
            <a:off x="9620499" y="1994700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ight Arrow 185"/>
          <p:cNvSpPr/>
          <p:nvPr/>
        </p:nvSpPr>
        <p:spPr>
          <a:xfrm>
            <a:off x="9620499" y="2683392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ight Arrow 186"/>
          <p:cNvSpPr/>
          <p:nvPr/>
        </p:nvSpPr>
        <p:spPr>
          <a:xfrm>
            <a:off x="9620499" y="3379801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>
            <a:off x="9620499" y="4068493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>
            <a:off x="9620499" y="4749468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>
            <a:off x="9620499" y="5445877"/>
            <a:ext cx="439838" cy="4784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2" y="1655180"/>
            <a:ext cx="10172050" cy="47456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2937" y="33948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1">
                    <a:lumMod val="75000"/>
                  </a:schemeClr>
                </a:solidFill>
              </a:rPr>
              <a:t>Operators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7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110" cy="69448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3636" y="366008"/>
            <a:ext cx="506585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Operators</a:t>
            </a: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Arithmetic Operators</a:t>
            </a:r>
            <a:endParaRPr lang="en-US" sz="3200" b="1" dirty="0"/>
          </a:p>
          <a:p>
            <a:r>
              <a:rPr lang="en-US" sz="3200" b="1" dirty="0"/>
              <a:t>Assignment Operator</a:t>
            </a:r>
          </a:p>
          <a:p>
            <a:r>
              <a:rPr lang="en-US" sz="3200" b="1" dirty="0"/>
              <a:t>Relational Operators</a:t>
            </a:r>
          </a:p>
          <a:p>
            <a:r>
              <a:rPr lang="en-US" sz="3200" b="1" dirty="0"/>
              <a:t>Logical </a:t>
            </a:r>
            <a:r>
              <a:rPr lang="en-US" sz="3200" b="1" dirty="0" smtClean="0"/>
              <a:t>Operators</a:t>
            </a:r>
          </a:p>
          <a:p>
            <a:r>
              <a:rPr lang="en-US" sz="3200" b="1" dirty="0" smtClean="0"/>
              <a:t>Condition Operator</a:t>
            </a:r>
          </a:p>
          <a:p>
            <a:r>
              <a:rPr lang="en-US" sz="3200" b="1" dirty="0" smtClean="0"/>
              <a:t>Bitwise Operators</a:t>
            </a:r>
          </a:p>
          <a:p>
            <a:r>
              <a:rPr lang="en-US" sz="3200" b="1" dirty="0"/>
              <a:t>M</a:t>
            </a:r>
            <a:r>
              <a:rPr lang="en-US" sz="3200" b="1" dirty="0" smtClean="0"/>
              <a:t>iscellaneous </a:t>
            </a:r>
            <a:r>
              <a:rPr lang="en-US" sz="3200" b="1" dirty="0"/>
              <a:t>operators</a:t>
            </a:r>
            <a:endParaRPr lang="en-US" sz="3200" b="1" dirty="0" smtClean="0"/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Based on Operation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5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0"/>
            <a:ext cx="566002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62" y="0"/>
            <a:ext cx="5477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72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7456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4 * 2 / 4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42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" y="554108"/>
            <a:ext cx="4285673" cy="54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0" y="361871"/>
            <a:ext cx="6481823" cy="5819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57589" y="593731"/>
            <a:ext cx="221406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Unary  -&gt; 	1</a:t>
            </a:r>
          </a:p>
          <a:p>
            <a:r>
              <a:rPr lang="en-US" sz="2800" b="1" dirty="0" smtClean="0"/>
              <a:t>Binary -&gt; 	2</a:t>
            </a:r>
            <a:endParaRPr lang="en-US" sz="2800" b="1" dirty="0"/>
          </a:p>
          <a:p>
            <a:r>
              <a:rPr lang="en-US" sz="2800" b="1" dirty="0" smtClean="0"/>
              <a:t>Ternary -&gt; 	3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89" y="3185944"/>
            <a:ext cx="2286000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6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4564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4 / 4 %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1% 2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+ 7 % 1 % 8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* 3 %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0 % 4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1 + 3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4 – 5 + 0 – 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 + 0 – 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-1-0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-1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1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1543" y="25078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25474" y="250783"/>
            <a:ext cx="1097665" cy="1068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663" y="2707927"/>
            <a:ext cx="7546826" cy="157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Viner Hand ITC" panose="03070502030502020203" pitchFamily="66" charset="0"/>
              </a:rPr>
              <a:t>Thank You !</a:t>
            </a:r>
            <a:endParaRPr lang="en-US" sz="9600" b="1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9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750" y="394832"/>
            <a:ext cx="4939833" cy="2718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4577142"/>
            <a:ext cx="18036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atin typeface="MV Boli" panose="02000500030200090000" pitchFamily="2" charset="0"/>
                <a:cs typeface="MV Boli" panose="02000500030200090000" pitchFamily="2" charset="0"/>
              </a:rPr>
              <a:t>Java 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59" y="3611301"/>
            <a:ext cx="2164466" cy="253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19" y="394832"/>
            <a:ext cx="4579681" cy="2598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80" y="0"/>
            <a:ext cx="1611720" cy="2479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286" y="1581015"/>
            <a:ext cx="1389927" cy="1412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76" y="353751"/>
            <a:ext cx="5021543" cy="2639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0" y="1053295"/>
            <a:ext cx="1270257" cy="1053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10" y="923105"/>
            <a:ext cx="1097404" cy="1688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28" y="3397859"/>
            <a:ext cx="7294002" cy="31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834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  <a:cs typeface="Vijaya" panose="020B0604020202020204" pitchFamily="34" charset="0"/>
              </a:rPr>
              <a:t>Java History</a:t>
            </a:r>
            <a:endParaRPr lang="en-US" sz="3600" b="1" dirty="0">
              <a:latin typeface="Baskerville Old Face" panose="02020602080505020303" pitchFamily="18" charset="0"/>
              <a:cs typeface="Vijay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7259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The principles for creating Java programming were </a:t>
            </a:r>
            <a:endParaRPr lang="en-US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"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Simple, Robust, Portable, Platform-independent, Secured, High Performance,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Multithreaded,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Object-Oriented, Interpreted and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Dynamic“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88908" y="4607538"/>
            <a:ext cx="2888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James </a:t>
            </a:r>
            <a:r>
              <a:rPr lang="en-US" sz="32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24" y="2672925"/>
            <a:ext cx="3067699" cy="203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85509" y="2960934"/>
            <a:ext cx="8124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The 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history of java starts with Green Team. Java team members (also known as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</a:t>
            </a:r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Team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)</a:t>
            </a:r>
          </a:p>
          <a:p>
            <a:endParaRPr 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sz="20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James Gosling</a:t>
            </a:r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,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Mike Sheridan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, and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Patrick Naughton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 initiated the Java language project in June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1991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 The small team of 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sun engineers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 called </a:t>
            </a:r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Green Team</a:t>
            </a:r>
            <a:r>
              <a:rPr lang="en-US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09" y="5187935"/>
            <a:ext cx="10791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Firstly, it called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 "Greentalk" by James 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Gosling, extension </a:t>
            </a:r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was .</a:t>
            </a:r>
            <a:r>
              <a:rPr lang="en-US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gt</a:t>
            </a:r>
            <a:endParaRPr 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509" y="5649600"/>
            <a:ext cx="107914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After that, it was called Oak and was developed as a part of the Green project.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08" y="6038529"/>
            <a:ext cx="11906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MV Boli" panose="02000500030200090000" pitchFamily="2" charset="0"/>
                <a:cs typeface="MV Boli" panose="02000500030200090000" pitchFamily="2" charset="0"/>
              </a:rPr>
              <a:t>In 1995, Oak was renamed as "Java" because it was already a trademark by Oak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8721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2" grpId="0"/>
      <p:bldP spid="4" grpId="0"/>
      <p:bldP spid="7" grpId="0"/>
      <p:bldP spid="20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0" y="427221"/>
            <a:ext cx="2857500" cy="2514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2485" y="3209609"/>
            <a:ext cx="2686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Data.pdf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6692" y="3209609"/>
            <a:ext cx="28857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Data.mkv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03" y="334971"/>
            <a:ext cx="3039015" cy="2782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37" y="4507043"/>
            <a:ext cx="1846493" cy="18464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4030" y="5430289"/>
            <a:ext cx="3794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filename.java</a:t>
            </a:r>
            <a:endParaRPr lang="en-US" sz="48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697</Words>
  <Application>Microsoft Office PowerPoint</Application>
  <PresentationFormat>Widescreen</PresentationFormat>
  <Paragraphs>286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Agency FB</vt:lpstr>
      <vt:lpstr>Aharoni</vt:lpstr>
      <vt:lpstr>Arial</vt:lpstr>
      <vt:lpstr>Baskerville Old Face</vt:lpstr>
      <vt:lpstr>Book Antiqua</vt:lpstr>
      <vt:lpstr>Calibri</vt:lpstr>
      <vt:lpstr>Calibri Light</vt:lpstr>
      <vt:lpstr>Helvetica</vt:lpstr>
      <vt:lpstr>MV Boli</vt:lpstr>
      <vt:lpstr>Times New Roman</vt:lpstr>
      <vt:lpstr>verdana</vt:lpstr>
      <vt:lpstr>Vijaya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</dc:creator>
  <cp:lastModifiedBy>atul</cp:lastModifiedBy>
  <cp:revision>170</cp:revision>
  <dcterms:created xsi:type="dcterms:W3CDTF">2019-06-23T20:24:41Z</dcterms:created>
  <dcterms:modified xsi:type="dcterms:W3CDTF">2020-05-02T16:08:37Z</dcterms:modified>
</cp:coreProperties>
</file>