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9" r:id="rId9"/>
    <p:sldId id="268" r:id="rId10"/>
    <p:sldId id="266" r:id="rId11"/>
    <p:sldId id="267" r:id="rId12"/>
    <p:sldId id="269" r:id="rId13"/>
    <p:sldId id="270" r:id="rId14"/>
    <p:sldId id="271" r:id="rId15"/>
    <p:sldId id="272" r:id="rId16"/>
    <p:sldId id="275" r:id="rId17"/>
    <p:sldId id="273" r:id="rId18"/>
    <p:sldId id="274" r:id="rId19"/>
    <p:sldId id="278" r:id="rId20"/>
    <p:sldId id="276" r:id="rId21"/>
    <p:sldId id="277" r:id="rId22"/>
    <p:sldId id="280" r:id="rId23"/>
    <p:sldId id="281" r:id="rId24"/>
    <p:sldId id="282" r:id="rId25"/>
    <p:sldId id="283" r:id="rId26"/>
    <p:sldId id="284" r:id="rId27"/>
    <p:sldId id="285" r:id="rId28"/>
    <p:sldId id="289" r:id="rId29"/>
    <p:sldId id="291" r:id="rId30"/>
    <p:sldId id="290" r:id="rId31"/>
    <p:sldId id="286" r:id="rId32"/>
    <p:sldId id="287" r:id="rId33"/>
    <p:sldId id="288" r:id="rId34"/>
    <p:sldId id="293" r:id="rId35"/>
    <p:sldId id="294" r:id="rId36"/>
    <p:sldId id="292" r:id="rId37"/>
    <p:sldId id="295" r:id="rId38"/>
    <p:sldId id="297" r:id="rId39"/>
    <p:sldId id="300" r:id="rId40"/>
    <p:sldId id="301" r:id="rId41"/>
    <p:sldId id="302" r:id="rId42"/>
    <p:sldId id="303" r:id="rId43"/>
    <p:sldId id="304" r:id="rId44"/>
    <p:sldId id="305" r:id="rId45"/>
    <p:sldId id="307" r:id="rId46"/>
    <p:sldId id="308" r:id="rId47"/>
    <p:sldId id="306" r:id="rId48"/>
    <p:sldId id="299" r:id="rId49"/>
    <p:sldId id="309" r:id="rId50"/>
    <p:sldId id="310" r:id="rId51"/>
    <p:sldId id="311" r:id="rId52"/>
    <p:sldId id="312" r:id="rId53"/>
    <p:sldId id="316" r:id="rId54"/>
    <p:sldId id="313" r:id="rId55"/>
    <p:sldId id="314" r:id="rId56"/>
    <p:sldId id="315" r:id="rId57"/>
    <p:sldId id="317" r:id="rId58"/>
    <p:sldId id="318" r:id="rId59"/>
    <p:sldId id="319" r:id="rId60"/>
    <p:sldId id="258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90A11-B180-4F83-93F9-042F493DCDF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9CB2D-E782-4D09-AF63-093AA78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4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CB2D-E782-4D09-AF63-093AA78C6A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2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9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1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1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2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1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2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4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0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A0242-D9EE-432E-84F8-92753C2C126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7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3" y="5063282"/>
            <a:ext cx="469976" cy="4699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4932" y="5122265"/>
            <a:ext cx="5525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https://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www.instagram.com/eshutkarsharma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3" y="6282827"/>
            <a:ext cx="453639" cy="4536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9" y="5718871"/>
            <a:ext cx="378343" cy="3783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1269" y="5697104"/>
            <a:ext cx="5270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https://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www.twitter.com/eshutkarsharma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4932" y="6294837"/>
            <a:ext cx="5373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https://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www.facebook.com/eshutkarsharma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293" y="443478"/>
            <a:ext cx="8741051" cy="3906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3" y="4488443"/>
            <a:ext cx="469976" cy="4699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4932" y="4547426"/>
            <a:ext cx="5087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smtClean="0"/>
              <a:t>www.linkedin.com/in/eshutkarsharma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1293" y="62136"/>
            <a:ext cx="349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@</a:t>
            </a:r>
            <a:r>
              <a:rPr lang="en-US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eshUtkarSHarma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Java Class 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Book Antiqua" panose="02040602050305030304" pitchFamily="18" charset="0"/>
              </a:rPr>
              <a:t>Execution Process of Java</a:t>
            </a:r>
            <a:endParaRPr lang="en-US" sz="3600" b="1" dirty="0">
              <a:latin typeface="Book Antiqua" panose="02040602050305030304" pitchFamily="18" charset="0"/>
              <a:cs typeface="Vijaya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9181" y="2090233"/>
            <a:ext cx="1389888" cy="14386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 Source Code</a:t>
            </a:r>
            <a:endParaRPr lang="en-US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081795" y="2606431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89287" y="2084137"/>
            <a:ext cx="2036064" cy="143865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Compiler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681739" y="2602297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205995" y="2041465"/>
            <a:ext cx="1389888" cy="14386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 Byte Code</a:t>
            </a:r>
            <a:endParaRPr lang="en-US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187195" y="2041465"/>
            <a:ext cx="2036064" cy="14386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Virtual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Machine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665987" y="2602297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9363467" y="2602297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779" y="2035369"/>
            <a:ext cx="1493520" cy="14935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Rectangle 12"/>
          <p:cNvSpPr/>
          <p:nvPr/>
        </p:nvSpPr>
        <p:spPr>
          <a:xfrm>
            <a:off x="36587" y="3528889"/>
            <a:ext cx="3070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Source file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.java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extension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3461" y="3492313"/>
            <a:ext cx="3114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Byte Code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.class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extension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789" y="4608101"/>
            <a:ext cx="55298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Editor</a:t>
            </a:r>
          </a:p>
          <a:p>
            <a:pPr marL="342900" indent="-342900">
              <a:buAutoNum type="arabicPeriod"/>
            </a:pPr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 Compiler (</a:t>
            </a:r>
            <a:r>
              <a:rPr lang="en-US" sz="28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javac</a:t>
            </a:r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 Virtual Machine (java)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6275943" y="4692079"/>
            <a:ext cx="2507539" cy="13891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JDK</a:t>
            </a:r>
            <a:endParaRPr lang="en-US" sz="12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76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517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Hello Java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7793" y="1706406"/>
            <a:ext cx="7477245" cy="2176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public class Code{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public static void main(String  [ ]args){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	System.out.print(“Hello Java”);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373074" y="1971466"/>
            <a:ext cx="1284790" cy="1645920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77783" y="2502038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MV Boli" panose="02000500030200090000" pitchFamily="2" charset="0"/>
                <a:cs typeface="MV Boli" panose="02000500030200090000" pitchFamily="2" charset="0"/>
              </a:rPr>
              <a:t>Source Code</a:t>
            </a:r>
            <a:endParaRPr lang="en-US" sz="3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74223" y="4449000"/>
            <a:ext cx="1389888" cy="14386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 Byte Code</a:t>
            </a:r>
            <a:endParaRPr lang="en-US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793" y="1276555"/>
            <a:ext cx="3158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Source file Code.java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82400" y="4449000"/>
            <a:ext cx="2036064" cy="14386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Virtual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Machine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464422" y="5009832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399966" y="4449000"/>
            <a:ext cx="2036064" cy="143865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Compiler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822808" y="5009832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52766" y="5887656"/>
            <a:ext cx="3499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Byte </a:t>
            </a:r>
            <a:r>
              <a:rPr lang="en-US" sz="20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Code</a:t>
            </a:r>
            <a:r>
              <a:rPr lang="en-US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.class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extension</a:t>
            </a:r>
            <a:endParaRPr lang="en-US" sz="2000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2192446" y="3992053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316" y="4421568"/>
            <a:ext cx="1493520" cy="14935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" name="Right Arrow 14"/>
          <p:cNvSpPr/>
          <p:nvPr/>
        </p:nvSpPr>
        <p:spPr>
          <a:xfrm>
            <a:off x="9485338" y="5009832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95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Why to study Java Token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516" y="1697715"/>
            <a:ext cx="1795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English:-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516" y="3995195"/>
            <a:ext cx="1401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Java:-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516" y="2454174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Alphabet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6017" y="246587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Word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9276" y="2454172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Sentence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60676" y="2454171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Paragraph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516" y="4886786"/>
            <a:ext cx="3007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 Character Set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4340" y="4886783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Token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9276" y="4886784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Statement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60676" y="4886783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Program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341" y="5289299"/>
            <a:ext cx="28312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Alphabet a-z A-Z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Digit 0-9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Special Symbol</a:t>
            </a:r>
            <a:endParaRPr lang="en-US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341" y="2927543"/>
            <a:ext cx="2369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Alphabet a-z A-Z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436195" y="2576145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436195" y="5008757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436048" y="5008757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621953" y="5008756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36048" y="2576146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8621953" y="2576145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64193" y="2915836"/>
            <a:ext cx="2733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My name is Utkarsh.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81626" y="2927543"/>
            <a:ext cx="16081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</a:t>
            </a:r>
          </a:p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</a:t>
            </a:r>
          </a:p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</a:t>
            </a:r>
          </a:p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64193" y="5397020"/>
            <a:ext cx="3514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System.out.print(“Hello”);</a:t>
            </a:r>
          </a:p>
        </p:txBody>
      </p:sp>
      <p:cxnSp>
        <p:nvCxnSpPr>
          <p:cNvPr id="24" name="Elbow Connector 23"/>
          <p:cNvCxnSpPr>
            <a:stCxn id="21" idx="2"/>
            <a:endCxn id="6" idx="2"/>
          </p:cNvCxnSpPr>
          <p:nvPr/>
        </p:nvCxnSpPr>
        <p:spPr>
          <a:xfrm rot="5400000" flipH="1">
            <a:off x="5707581" y="1692614"/>
            <a:ext cx="388403" cy="2858262"/>
          </a:xfrm>
          <a:prstGeom prst="bentConnector3">
            <a:avLst>
              <a:gd name="adj1" fmla="val -58856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1" idx="0"/>
            <a:endCxn id="10" idx="0"/>
          </p:cNvCxnSpPr>
          <p:nvPr/>
        </p:nvCxnSpPr>
        <p:spPr>
          <a:xfrm rot="16200000" flipV="1">
            <a:off x="5882863" y="3476574"/>
            <a:ext cx="1" cy="2820420"/>
          </a:xfrm>
          <a:prstGeom prst="bentConnector3">
            <a:avLst>
              <a:gd name="adj1" fmla="val 22860100000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15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Java Token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157817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A token is the smallest element of a program that is meaningful to the compiler. </a:t>
            </a:r>
            <a:endParaRPr lang="en-US" sz="2000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Tokens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 supported in Java include keywords,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Identifiers, 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constants, special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symbols</a:t>
            </a:r>
            <a:r>
              <a:rPr lang="en-US" sz="2000" b="1" smtClean="0">
                <a:latin typeface="MV Boli" panose="02000500030200090000" pitchFamily="2" charset="0"/>
                <a:cs typeface="MV Boli" panose="02000500030200090000" pitchFamily="2" charset="0"/>
              </a:rPr>
              <a:t>, operator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3414532" y="2286056"/>
            <a:ext cx="8418654" cy="4438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public class Code {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	public static void main(String  [ ]</a:t>
            </a:r>
            <a:r>
              <a:rPr lang="en-US" sz="2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args</a:t>
            </a: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) {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		</a:t>
            </a:r>
            <a:r>
              <a:rPr lang="en-US" sz="2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System.out.print</a:t>
            </a: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(“Hello Java”);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	}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13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769033" cy="68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2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5651"/>
            <a:ext cx="12192000" cy="50523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2945" y="269640"/>
            <a:ext cx="38081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My name is </a:t>
            </a:r>
            <a:r>
              <a:rPr lang="en-US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Utkarsh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10009" y="191336"/>
            <a:ext cx="38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Keywords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04488" y="899146"/>
            <a:ext cx="38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Pre Known To Compiler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04487" y="560668"/>
            <a:ext cx="38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54 keywords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04486" y="1304260"/>
            <a:ext cx="38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Reserve Words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66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032" y="317284"/>
            <a:ext cx="11387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All </a:t>
            </a:r>
            <a:r>
              <a:rPr lang="en-US" sz="2400" b="1" dirty="0" smtClean="0">
                <a:latin typeface="Times New Roman" panose="02020603050405020304" pitchFamily="18" charset="0"/>
              </a:rPr>
              <a:t>identifier names </a:t>
            </a:r>
            <a:r>
              <a:rPr lang="en-US" sz="2400" b="1" dirty="0">
                <a:latin typeface="Times New Roman" panose="02020603050405020304" pitchFamily="18" charset="0"/>
              </a:rPr>
              <a:t>must begin with a letter of the alphabet, an underscore, or ( _ </a:t>
            </a:r>
            <a:r>
              <a:rPr lang="en-US" sz="2400" b="1" dirty="0" smtClean="0">
                <a:latin typeface="Times New Roman" panose="02020603050405020304" pitchFamily="18" charset="0"/>
              </a:rPr>
              <a:t>)?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256032" y="1115860"/>
            <a:ext cx="11387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After the first initial letter, </a:t>
            </a:r>
            <a:endParaRPr lang="en-US" sz="24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</a:rPr>
              <a:t>identifier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names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may also contain letters and the digits 0 to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9 or underscore.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56032" y="2283768"/>
            <a:ext cx="5923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No spaces or special characters are allowed.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256032" y="3082344"/>
            <a:ext cx="11387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You cannot use a java keyword (reserved word) for a identifier name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2220987" y="4033165"/>
            <a:ext cx="300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6209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Baskerville Old Face" panose="02020602080505020303" pitchFamily="18" charset="0"/>
                <a:cs typeface="Vijaya" panose="020B0604020202020204" pitchFamily="34" charset="0"/>
              </a:rPr>
              <a:t>J</a:t>
            </a:r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ava Naming Conventions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7057" y="1609070"/>
            <a:ext cx="31018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Variable</a:t>
            </a:r>
            <a:endParaRPr lang="en-US" sz="3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Method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Object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Class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Constructor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Interface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Constant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Package</a:t>
            </a:r>
            <a:endParaRPr lang="en-US" sz="36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80207" y="2732455"/>
            <a:ext cx="809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xyz</a:t>
            </a:r>
            <a:endParaRPr lang="en-US" sz="3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13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9816" y="23982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Object / Variable (</a:t>
            </a:r>
            <a:r>
              <a:rPr lang="en-US" sz="2800" dirty="0" smtClean="0"/>
              <a:t>Noun</a:t>
            </a:r>
            <a:r>
              <a:rPr lang="en-US" sz="2800" b="1" dirty="0" smtClean="0">
                <a:cs typeface="Aharoni" panose="02010803020104030203" pitchFamily="2" charset="-79"/>
              </a:rPr>
              <a:t>)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6760" y="1813900"/>
            <a:ext cx="1379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Method</a:t>
            </a:r>
            <a:endParaRPr lang="en-US" sz="4000" b="1" dirty="0">
              <a:cs typeface="Aharoni" panose="02010803020104030203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44115" y="191051"/>
            <a:ext cx="3336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Class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44115" y="1858325"/>
            <a:ext cx="31912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Constructor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760" y="3460802"/>
            <a:ext cx="151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cs typeface="Aharoni" panose="02010803020104030203" pitchFamily="2" charset="-79"/>
              </a:rPr>
              <a:t>Constant</a:t>
            </a:r>
          </a:p>
        </p:txBody>
      </p:sp>
      <p:sp>
        <p:nvSpPr>
          <p:cNvPr id="8" name="Rectangle 7"/>
          <p:cNvSpPr/>
          <p:nvPr/>
        </p:nvSpPr>
        <p:spPr>
          <a:xfrm>
            <a:off x="7444115" y="3484855"/>
            <a:ext cx="3139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Interface (</a:t>
            </a:r>
            <a:r>
              <a:rPr lang="en-US" sz="2800" dirty="0"/>
              <a:t>adjective</a:t>
            </a:r>
            <a:r>
              <a:rPr lang="en-US" sz="2800" b="1" dirty="0" smtClean="0">
                <a:cs typeface="Aharoni" panose="02010803020104030203" pitchFamily="2" charset="-79"/>
              </a:rPr>
              <a:t>)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44115" y="5111385"/>
            <a:ext cx="139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Package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9475" y="714271"/>
            <a:ext cx="728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9475" y="2392215"/>
            <a:ext cx="9853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cs typeface="MV Boli" panose="02000500030200090000" pitchFamily="2" charset="0"/>
              </a:rPr>
              <a:t>x</a:t>
            </a:r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yz()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9475" y="3996805"/>
            <a:ext cx="8174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98857" y="704428"/>
            <a:ext cx="752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64536" y="2429611"/>
            <a:ext cx="10091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Xyz()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64536" y="4056141"/>
            <a:ext cx="1476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cs typeface="MV Boli" panose="02000500030200090000" pitchFamily="2" charset="0"/>
              </a:rPr>
              <a:t>Xyzable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22710" y="5502937"/>
            <a:ext cx="728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37539" y="209045"/>
            <a:ext cx="2707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student data</a:t>
            </a:r>
            <a:endParaRPr lang="en-US" sz="3200" dirty="0">
              <a:solidFill>
                <a:srgbClr val="FFC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66433" y="715614"/>
            <a:ext cx="2287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66433" y="2392215"/>
            <a:ext cx="25440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r>
              <a:rPr lang="en-US" sz="3200" b="1" dirty="0" smtClean="0">
                <a:solidFill>
                  <a:srgbClr val="7030A0"/>
                </a:solidFill>
              </a:rPr>
              <a:t>()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66433" y="4068816"/>
            <a:ext cx="28686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STUDENT_DATA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57978" y="692864"/>
            <a:ext cx="23226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73723" y="2416267"/>
            <a:ext cx="2579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r>
              <a:rPr lang="en-US" sz="3200" b="1" dirty="0" smtClean="0">
                <a:solidFill>
                  <a:srgbClr val="7030A0"/>
                </a:solidFill>
              </a:rPr>
              <a:t>()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73723" y="5505535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44115" y="4677644"/>
            <a:ext cx="4610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verdana" panose="020B0604030504040204" pitchFamily="34" charset="0"/>
              </a:rPr>
              <a:t>Runnable, Remote, ActionListener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0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84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3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5432" y="1843798"/>
            <a:ext cx="6899646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 </a:t>
            </a:r>
            <a:endParaRPr lang="en-US" sz="199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825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79" y="798654"/>
            <a:ext cx="6269621" cy="56086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55" y="798653"/>
            <a:ext cx="5471887" cy="560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44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9" y="0"/>
            <a:ext cx="698339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43463" y="84367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--------------------------------; </a:t>
            </a: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--------------------------------;</a:t>
            </a: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--------------------------------;</a:t>
            </a:r>
          </a:p>
          <a:p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852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16" y="1411696"/>
            <a:ext cx="10077656" cy="50701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15207" y="373813"/>
            <a:ext cx="42627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b="1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Escape </a:t>
            </a:r>
            <a:r>
              <a:rPr lang="en-US" sz="3600" b="1" dirty="0">
                <a:solidFill>
                  <a:srgbClr val="333333"/>
                </a:solidFill>
                <a:latin typeface="Helvetica" panose="020B0604020202020204" pitchFamily="34" charset="0"/>
              </a:rPr>
              <a:t>characters</a:t>
            </a:r>
            <a:endParaRPr lang="en-US" sz="3600" b="1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0" y="0"/>
            <a:ext cx="25400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46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194" y="219919"/>
            <a:ext cx="7396223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Hello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	How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		are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	You</a:t>
            </a:r>
          </a:p>
        </p:txBody>
      </p:sp>
      <p:sp>
        <p:nvSpPr>
          <p:cNvPr id="3" name="Rectangle 2"/>
          <p:cNvSpPr/>
          <p:nvPr/>
        </p:nvSpPr>
        <p:spPr>
          <a:xfrm>
            <a:off x="185194" y="5276711"/>
            <a:ext cx="7396223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\n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\t	\t\\</a:t>
            </a:r>
            <a:r>
              <a:rPr lang="en-US" sz="3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b”hello</a:t>
            </a:r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337594" y="3186897"/>
            <a:ext cx="7396223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Hello\\\n\n\a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	\n\</a:t>
            </a:r>
            <a:r>
              <a:rPr lang="en-US" sz="3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thi</a:t>
            </a:r>
            <a:endParaRPr lang="en-US" sz="3200" b="1" dirty="0"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79759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206" y="609310"/>
            <a:ext cx="2630193" cy="509480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754622" y="3156712"/>
            <a:ext cx="1861458" cy="17634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Input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904069" y="2093716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536525" y="3156712"/>
            <a:ext cx="1861458" cy="17634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Output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569719" y="3755571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55586" y="5029591"/>
            <a:ext cx="859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Data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278" y="5029591"/>
            <a:ext cx="2367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Processed Data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5397" y="5791591"/>
            <a:ext cx="1221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Process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087270" y="1243077"/>
            <a:ext cx="11961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56-6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9093594" y="1243077"/>
            <a:ext cx="747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50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1831590" y="2093716"/>
            <a:ext cx="16337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Hello-</a:t>
            </a:r>
            <a:r>
              <a:rPr lang="en-US" sz="3200" b="1" dirty="0">
                <a:latin typeface="MV Boli" panose="02000500030200090000" pitchFamily="2" charset="0"/>
                <a:cs typeface="MV Boli" panose="02000500030200090000" pitchFamily="2" charset="0"/>
              </a:rPr>
              <a:t>h</a:t>
            </a:r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endParaRPr lang="en-US" sz="3200" dirty="0"/>
          </a:p>
        </p:txBody>
      </p:sp>
      <p:sp>
        <p:nvSpPr>
          <p:cNvPr id="14" name="Right Arrow 13"/>
          <p:cNvSpPr/>
          <p:nvPr/>
        </p:nvSpPr>
        <p:spPr>
          <a:xfrm>
            <a:off x="3904069" y="1294306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869337" y="3755571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7575162" y="1294307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569719" y="2101548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8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Data Type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0530" y="1513506"/>
            <a:ext cx="4144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1. Primitive </a:t>
            </a:r>
            <a:r>
              <a:rPr lang="en-US" sz="2800" b="1" dirty="0">
                <a:latin typeface="MV Boli" panose="02000500030200090000" pitchFamily="2" charset="0"/>
                <a:cs typeface="MV Boli" panose="02000500030200090000" pitchFamily="2" charset="0"/>
              </a:rPr>
              <a:t>data types</a:t>
            </a:r>
            <a:endParaRPr lang="en-US" sz="2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4330" y="5634978"/>
            <a:ext cx="5044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2. Non-primitive </a:t>
            </a:r>
            <a:r>
              <a:rPr lang="en-US" sz="2800" b="1" dirty="0">
                <a:latin typeface="MV Boli" panose="02000500030200090000" pitchFamily="2" charset="0"/>
                <a:cs typeface="MV Boli" panose="02000500030200090000" pitchFamily="2" charset="0"/>
              </a:rPr>
              <a:t>data types</a:t>
            </a:r>
            <a:endParaRPr lang="en-US" sz="2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11284" y="6158198"/>
            <a:ext cx="7946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non-primitive data types include Classes, Interfaces, and Arrays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45971" y="1943026"/>
            <a:ext cx="90460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Data Type		Default Value		Default size</a:t>
            </a: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v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oid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		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boolean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	false				1 bit</a:t>
            </a:r>
          </a:p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char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'\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u0000'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2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	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1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short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	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2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</a:p>
          <a:p>
            <a:r>
              <a:rPr lang="en-US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	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4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long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0L	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8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float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0.0f	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4 byte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double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0.0d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8 byte</a:t>
            </a:r>
          </a:p>
          <a:p>
            <a:endParaRPr lang="en-US" sz="2400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2746268" y="3595966"/>
            <a:ext cx="407040" cy="1145656"/>
          </a:xfrm>
          <a:prstGeom prst="leftBrac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2807186" y="5031122"/>
            <a:ext cx="285205" cy="469048"/>
          </a:xfrm>
          <a:prstGeom prst="leftBrac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42675" y="3984128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nteger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4243" y="5080980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floating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3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8" grpId="0" animBg="1"/>
      <p:bldP spid="9" grpId="0" animBg="1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49" y="163677"/>
            <a:ext cx="2630193" cy="427808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721965" y="1806883"/>
            <a:ext cx="1861458" cy="17634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Input</a:t>
            </a:r>
          </a:p>
        </p:txBody>
      </p:sp>
      <p:sp>
        <p:nvSpPr>
          <p:cNvPr id="5" name="Oval 4"/>
          <p:cNvSpPr/>
          <p:nvPr/>
        </p:nvSpPr>
        <p:spPr>
          <a:xfrm>
            <a:off x="8503868" y="1806883"/>
            <a:ext cx="1861458" cy="17634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Output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7537062" y="2405742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2929" y="3679762"/>
            <a:ext cx="859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Data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50621" y="3679762"/>
            <a:ext cx="2367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Processed Data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836680" y="2405742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3423" y="5529940"/>
            <a:ext cx="4920445" cy="1034143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5316378" y="4697377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6204856" y="4697378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03047" y="5830275"/>
            <a:ext cx="3881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Memory / Storage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device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 animBg="1"/>
      <p:bldP spid="11" grpId="0" animBg="1"/>
      <p:bldP spid="12" grpId="0" animBg="1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59284" y="391882"/>
            <a:ext cx="5638801" cy="203563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04562" y="2612962"/>
            <a:ext cx="2948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Memory / Storage device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6814457" y="914400"/>
            <a:ext cx="790105" cy="49529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 rot="10800000" flipV="1">
            <a:off x="2685351" y="1162048"/>
            <a:ext cx="4129106" cy="1635579"/>
          </a:xfrm>
          <a:prstGeom prst="curvedConnector3">
            <a:avLst>
              <a:gd name="adj1" fmla="val 100354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28799" y="3308866"/>
            <a:ext cx="1950565" cy="118693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59284" y="3567794"/>
            <a:ext cx="13990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>
                <a:latin typeface="+mj-lt"/>
                <a:cs typeface="MV Boli" panose="02000500030200090000" pitchFamily="2" charset="0"/>
              </a:rPr>
              <a:t>i</a:t>
            </a:r>
            <a:r>
              <a:rPr lang="en-US" sz="4400" b="1" dirty="0" err="1" smtClean="0">
                <a:latin typeface="+mj-lt"/>
                <a:cs typeface="MV Boli" panose="02000500030200090000" pitchFamily="2" charset="0"/>
              </a:rPr>
              <a:t>nt</a:t>
            </a:r>
            <a:r>
              <a:rPr lang="en-US" sz="4400" b="1" dirty="0" smtClean="0">
                <a:latin typeface="+mj-lt"/>
                <a:cs typeface="MV Boli" panose="02000500030200090000" pitchFamily="2" charset="0"/>
              </a:rPr>
              <a:t>  x;</a:t>
            </a:r>
            <a:endParaRPr lang="en-US" sz="20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37702" y="1409698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00461" y="3486834"/>
            <a:ext cx="4844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sz="4800" dirty="0"/>
          </a:p>
        </p:txBody>
      </p:sp>
      <p:sp>
        <p:nvSpPr>
          <p:cNvPr id="11" name="Rectangle 10"/>
          <p:cNvSpPr/>
          <p:nvPr/>
        </p:nvSpPr>
        <p:spPr>
          <a:xfrm>
            <a:off x="3286921" y="2930010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28799" y="2939534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bytes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59284" y="4330110"/>
            <a:ext cx="16498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+mj-lt"/>
                <a:cs typeface="MV Boli" panose="02000500030200090000" pitchFamily="2" charset="0"/>
              </a:rPr>
              <a:t>x</a:t>
            </a:r>
            <a:r>
              <a:rPr lang="en-US" sz="4400" b="1" dirty="0" smtClean="0">
                <a:latin typeface="+mj-lt"/>
                <a:cs typeface="MV Boli" panose="02000500030200090000" pitchFamily="2" charset="0"/>
              </a:rPr>
              <a:t> = 20;</a:t>
            </a:r>
            <a:endParaRPr lang="en-US" sz="20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582517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Variable is a name given to memory allocation in which we can store the data.</a:t>
            </a:r>
          </a:p>
          <a:p>
            <a:pPr algn="ctr"/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And value of the variable can be changed during the program execution.</a:t>
            </a:r>
            <a:endParaRPr 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28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137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58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9"/>
            <a:ext cx="12191999" cy="683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6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2704" y="1374506"/>
            <a:ext cx="6075453" cy="3368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393" y="1374506"/>
            <a:ext cx="3464105" cy="404535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229337" y="2615878"/>
            <a:ext cx="4583574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843" y="449560"/>
            <a:ext cx="4372824" cy="2266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07" y="4990269"/>
            <a:ext cx="3484944" cy="14126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149" y="5419858"/>
            <a:ext cx="2286000" cy="10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1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1498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35257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90170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2776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6536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0295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4826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586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38890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7648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41407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75167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089270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2686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76445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10205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295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1054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4814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8573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92333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6092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60623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94383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9686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3445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72050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0964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64724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8483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22430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66002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01498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5257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690170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02776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36536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70295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04826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38586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738890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07648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41407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75167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089270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42686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76445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110205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72954" y="1825132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1054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24814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58573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92333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6092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60623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94383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29686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63445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972050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30964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64724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98483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322430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66002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01498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35258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690175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02777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36536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70296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04827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38586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738895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07648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41408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75167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0089275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42686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076446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110205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7295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1055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24814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58574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92333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26093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60624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4383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29686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63446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972055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30965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64724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98484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22435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66003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01498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35258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690175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702777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736536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770296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04827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38586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738895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907648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941408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975167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0089275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042686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076446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110205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72959" y="996179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91055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24814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58574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92333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6093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60624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94383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29686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63446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972055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0965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64724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98484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322435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66003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01497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35257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690165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702776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36535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770295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804826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838585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8738885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907647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941407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975166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10089265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1042685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1076445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110204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7294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91054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24813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58573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92332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26092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60623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94382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29685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63445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972045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30964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464723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98483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322425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6002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01497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635257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6690165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702776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736535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770295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804826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838585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8738885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907647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941407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975166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0089265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1042685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076445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1110204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572949" y="3690585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91054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124813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158573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192332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226092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260623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294382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329685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363445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3972045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430964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64723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98483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5322425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566002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601498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635257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6690170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702776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736536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770295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804826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838586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8738890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907648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941407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975167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10089270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1042686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1076445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1110205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57295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91054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124814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158573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192333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226092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260623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294383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29686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63445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3972050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430964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464724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498483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322430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566002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601498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635257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6690170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702776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736536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770295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804826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838586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8738890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907648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941407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975167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10089270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1042686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1076445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1110205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572954" y="2861632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91054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124814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158573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192333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226092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260623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294383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329686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363445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3972050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430964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464724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498483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5322430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566002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601497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635256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6690160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702775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736535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770294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804825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838585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8738880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907647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941406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975166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10089260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1042685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1076444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1110204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57294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91053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124813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158572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192332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226091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260622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294382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29685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63444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3972040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430963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464723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498482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5322420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566001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601497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635256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6690160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702775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736535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770294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804825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838585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8738880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907647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941406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975166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10089260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1042685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1076444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1110204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572944" y="5623935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91053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124813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158572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192332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226091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260622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294382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329685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363444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3972040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430963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464723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498482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5322420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566001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601497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635257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6690165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702776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736535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770295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804826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838585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8738885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907647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941407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975166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10089265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1042685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>
            <a:off x="1076445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>
            <a:off x="1110204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57294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91054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124813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158573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192332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226092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260623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>
            <a:off x="294382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329685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363445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3972045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430964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464723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498483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5322425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566002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601497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635257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6690165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702776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736535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770295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804826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838585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8738885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907647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941407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>
            <a:off x="975166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/>
          <p:cNvSpPr/>
          <p:nvPr/>
        </p:nvSpPr>
        <p:spPr>
          <a:xfrm>
            <a:off x="10089265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1042685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1076445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1110204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>
            <a:off x="572949" y="4794982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/>
          <p:cNvSpPr/>
          <p:nvPr/>
        </p:nvSpPr>
        <p:spPr>
          <a:xfrm>
            <a:off x="91054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124813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158573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/>
          <p:cNvSpPr/>
          <p:nvPr/>
        </p:nvSpPr>
        <p:spPr>
          <a:xfrm>
            <a:off x="192332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226092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/>
        </p:nvSpPr>
        <p:spPr>
          <a:xfrm>
            <a:off x="260623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>
            <a:off x="294382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329685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>
            <a:off x="363445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>
            <a:off x="3972045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>
            <a:off x="430964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464723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/>
          <p:cNvSpPr/>
          <p:nvPr/>
        </p:nvSpPr>
        <p:spPr>
          <a:xfrm>
            <a:off x="498483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5322425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566002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3912240" y="115746"/>
            <a:ext cx="3715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Memory</a:t>
            </a:r>
            <a:endParaRPr lang="en-US" sz="36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7889" y="947079"/>
            <a:ext cx="48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V Boli" panose="02000500030200090000" pitchFamily="2" charset="0"/>
                <a:cs typeface="MV Boli" panose="02000500030200090000" pitchFamily="2" charset="0"/>
              </a:rPr>
              <a:t>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4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5885728" y="2046697"/>
            <a:ext cx="277793" cy="320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223322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560916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98512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236108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573702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919012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256608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609636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947230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284824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622420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60016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297610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0635204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972800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563339" y="598026"/>
            <a:ext cx="277793" cy="320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900933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238527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576123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913719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0251313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0588907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0926503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94552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8312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620717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95831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29590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63350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97881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31640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669437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00703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34462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968222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0019817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035741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069500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103260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03501" y="3630005"/>
            <a:ext cx="277793" cy="320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4109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17868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51628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85388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19147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53678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87438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22740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56500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02597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24019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457778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491538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5252977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559057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92238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625997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6597572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693516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727276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761035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795566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829326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8646292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898388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932148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965907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9996672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1033426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1067186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1100945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48035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81795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115554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149314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183073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216833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51364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85123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320426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54185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3879452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421704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455464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489223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229832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556742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5790582" y="573476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b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yte  xyz;</a:t>
            </a:r>
            <a:endParaRPr lang="en-US" dirty="0"/>
          </a:p>
        </p:txBody>
      </p:sp>
      <p:sp>
        <p:nvSpPr>
          <p:cNvPr id="185" name="Rectangle 184"/>
          <p:cNvSpPr/>
          <p:nvPr/>
        </p:nvSpPr>
        <p:spPr>
          <a:xfrm>
            <a:off x="7663015" y="573476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xyz</a:t>
            </a:r>
            <a:endParaRPr lang="en-US" dirty="0"/>
          </a:p>
        </p:txBody>
      </p:sp>
      <p:sp>
        <p:nvSpPr>
          <p:cNvPr id="186" name="Rectangle 185"/>
          <p:cNvSpPr/>
          <p:nvPr/>
        </p:nvSpPr>
        <p:spPr>
          <a:xfrm>
            <a:off x="10594672" y="221071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3291506" y="2046697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short  </a:t>
            </a:r>
            <a:r>
              <a:rPr lang="en-US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abc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;</a:t>
            </a: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5157328" y="2046697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MV Boli" panose="02000500030200090000" pitchFamily="2" charset="0"/>
                <a:cs typeface="MV Boli" panose="02000500030200090000" pitchFamily="2" charset="0"/>
              </a:rPr>
              <a:t>abc</a:t>
            </a:r>
            <a:endParaRPr lang="en-US" dirty="0"/>
          </a:p>
        </p:txBody>
      </p:sp>
      <p:sp>
        <p:nvSpPr>
          <p:cNvPr id="189" name="Rectangle 188"/>
          <p:cNvSpPr/>
          <p:nvPr/>
        </p:nvSpPr>
        <p:spPr>
          <a:xfrm>
            <a:off x="10538326" y="1686139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short</a:t>
            </a:r>
            <a:endParaRPr lang="en-US" dirty="0"/>
          </a:p>
        </p:txBody>
      </p:sp>
      <p:sp>
        <p:nvSpPr>
          <p:cNvPr id="190" name="Rectangle 189"/>
          <p:cNvSpPr/>
          <p:nvPr/>
        </p:nvSpPr>
        <p:spPr>
          <a:xfrm>
            <a:off x="430560" y="3236123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x;</a:t>
            </a:r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203372" y="3605455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/>
          </a:p>
        </p:txBody>
      </p:sp>
      <p:sp>
        <p:nvSpPr>
          <p:cNvPr id="192" name="Rectangle 191"/>
          <p:cNvSpPr/>
          <p:nvPr/>
        </p:nvSpPr>
        <p:spPr>
          <a:xfrm>
            <a:off x="10868628" y="326067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endParaRPr lang="en-US" dirty="0"/>
          </a:p>
        </p:txBody>
      </p:sp>
      <p:sp>
        <p:nvSpPr>
          <p:cNvPr id="193" name="Rectangle 192"/>
          <p:cNvSpPr/>
          <p:nvPr/>
        </p:nvSpPr>
        <p:spPr>
          <a:xfrm>
            <a:off x="592238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625997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6597572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693516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727276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761035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795566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829326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8646292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898388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932148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965907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9996672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1033426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1067186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1100945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480356" y="5448008"/>
            <a:ext cx="277793" cy="320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81795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115554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149314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183073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216833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251364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285123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320426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54185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879452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421704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455464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489223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5229832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56742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407415" y="5054126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long;</a:t>
            </a:r>
            <a:endParaRPr lang="en-US" dirty="0"/>
          </a:p>
        </p:txBody>
      </p:sp>
      <p:sp>
        <p:nvSpPr>
          <p:cNvPr id="226" name="Rectangle 225"/>
          <p:cNvSpPr/>
          <p:nvPr/>
        </p:nvSpPr>
        <p:spPr>
          <a:xfrm>
            <a:off x="180227" y="5423458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</a:t>
            </a:r>
            <a:endParaRPr lang="en-US" dirty="0"/>
          </a:p>
        </p:txBody>
      </p:sp>
      <p:sp>
        <p:nvSpPr>
          <p:cNvPr id="227" name="Rectangle 226"/>
          <p:cNvSpPr/>
          <p:nvPr/>
        </p:nvSpPr>
        <p:spPr>
          <a:xfrm>
            <a:off x="10749982" y="5054126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long</a:t>
            </a:r>
            <a:endParaRPr lang="en-US" dirty="0"/>
          </a:p>
        </p:txBody>
      </p:sp>
      <p:sp>
        <p:nvSpPr>
          <p:cNvPr id="228" name="Rectangle 227"/>
          <p:cNvSpPr/>
          <p:nvPr/>
        </p:nvSpPr>
        <p:spPr>
          <a:xfrm>
            <a:off x="7732017" y="1089235"/>
            <a:ext cx="3568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-(2 pow 7) to +(2 pow 7) -1</a:t>
            </a:r>
            <a:endParaRPr lang="en-US" dirty="0"/>
          </a:p>
        </p:txBody>
      </p:sp>
      <p:sp>
        <p:nvSpPr>
          <p:cNvPr id="229" name="Rectangle 228"/>
          <p:cNvSpPr/>
          <p:nvPr/>
        </p:nvSpPr>
        <p:spPr>
          <a:xfrm>
            <a:off x="7557100" y="2458935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-(2 pow 15) to +(2 pow 15) -1</a:t>
            </a:r>
            <a:endParaRPr lang="en-US" dirty="0"/>
          </a:p>
        </p:txBody>
      </p:sp>
      <p:sp>
        <p:nvSpPr>
          <p:cNvPr id="230" name="Rectangle 229"/>
          <p:cNvSpPr/>
          <p:nvPr/>
        </p:nvSpPr>
        <p:spPr>
          <a:xfrm>
            <a:off x="7550557" y="4058080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-(2 pow 31) to +(2 pow 31) -1</a:t>
            </a:r>
            <a:endParaRPr lang="en-US" dirty="0"/>
          </a:p>
        </p:txBody>
      </p:sp>
      <p:sp>
        <p:nvSpPr>
          <p:cNvPr id="231" name="Rectangle 230"/>
          <p:cNvSpPr/>
          <p:nvPr/>
        </p:nvSpPr>
        <p:spPr>
          <a:xfrm>
            <a:off x="7452629" y="6259388"/>
            <a:ext cx="390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-(2 pow 63) to +(2 pow 63)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4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0700" y="794795"/>
            <a:ext cx="711846" cy="767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3017" y="794793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28738" y="794794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4459" y="794793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0700" y="4882587"/>
            <a:ext cx="711846" cy="767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3017" y="4882585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28738" y="4882586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34459" y="4882585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25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862" y="609601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49912" y="60959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8900" y="609600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94621" y="60959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0862" y="1298293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349912" y="129829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8900" y="1298292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194621" y="129829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0862" y="1986985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349912" y="198698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288900" y="1986984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94621" y="198698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0862" y="2675677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349912" y="267567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288900" y="2675676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194621" y="267567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0862" y="3364369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349912" y="336436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88900" y="3364368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194621" y="336436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0862" y="4053061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349912" y="405305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288900" y="4053060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194621" y="405305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20862" y="4741753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349912" y="474175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88900" y="4741752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194621" y="474175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20862" y="5430445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349912" y="543044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88900" y="5430444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94621" y="543044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6430705" y="625035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259755" y="62503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8198743" y="625034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9104464" y="62503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430705" y="1313727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259755" y="131372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8198743" y="1313726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9104464" y="131372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6430705" y="2002419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7259755" y="200241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8198743" y="2002418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9104464" y="200241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430705" y="2691111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259755" y="269110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8198743" y="2691110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9104464" y="269110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6430705" y="3379803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7259755" y="337980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198743" y="3379802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9104464" y="337980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430705" y="4068495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7259755" y="406849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8198743" y="4068494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9104464" y="406849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6430705" y="4757187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7259755" y="475718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8198743" y="4757186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9104464" y="475718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430705" y="5445879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7259755" y="544587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8198743" y="5445878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9104464" y="544587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4" name="Right Arrow 173"/>
          <p:cNvSpPr/>
          <p:nvPr/>
        </p:nvSpPr>
        <p:spPr>
          <a:xfrm>
            <a:off x="3756946" y="601882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ight Arrow 174"/>
          <p:cNvSpPr/>
          <p:nvPr/>
        </p:nvSpPr>
        <p:spPr>
          <a:xfrm>
            <a:off x="3756946" y="1298291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ight Arrow 175"/>
          <p:cNvSpPr/>
          <p:nvPr/>
        </p:nvSpPr>
        <p:spPr>
          <a:xfrm>
            <a:off x="3756946" y="1986983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ight Arrow 176"/>
          <p:cNvSpPr/>
          <p:nvPr/>
        </p:nvSpPr>
        <p:spPr>
          <a:xfrm>
            <a:off x="3756946" y="2675675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ight Arrow 177"/>
          <p:cNvSpPr/>
          <p:nvPr/>
        </p:nvSpPr>
        <p:spPr>
          <a:xfrm>
            <a:off x="3756946" y="3372084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ight Arrow 178"/>
          <p:cNvSpPr/>
          <p:nvPr/>
        </p:nvSpPr>
        <p:spPr>
          <a:xfrm>
            <a:off x="3756946" y="4060776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ight Arrow 179"/>
          <p:cNvSpPr/>
          <p:nvPr/>
        </p:nvSpPr>
        <p:spPr>
          <a:xfrm>
            <a:off x="3756946" y="4741751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ight Arrow 180"/>
          <p:cNvSpPr/>
          <p:nvPr/>
        </p:nvSpPr>
        <p:spPr>
          <a:xfrm>
            <a:off x="3756946" y="5438160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ight Arrow 182"/>
          <p:cNvSpPr/>
          <p:nvPr/>
        </p:nvSpPr>
        <p:spPr>
          <a:xfrm>
            <a:off x="9620499" y="609599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ight Arrow 183"/>
          <p:cNvSpPr/>
          <p:nvPr/>
        </p:nvSpPr>
        <p:spPr>
          <a:xfrm>
            <a:off x="9620499" y="1306008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ight Arrow 184"/>
          <p:cNvSpPr/>
          <p:nvPr/>
        </p:nvSpPr>
        <p:spPr>
          <a:xfrm>
            <a:off x="9620499" y="1994700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ight Arrow 185"/>
          <p:cNvSpPr/>
          <p:nvPr/>
        </p:nvSpPr>
        <p:spPr>
          <a:xfrm>
            <a:off x="9620499" y="2683392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ight Arrow 186"/>
          <p:cNvSpPr/>
          <p:nvPr/>
        </p:nvSpPr>
        <p:spPr>
          <a:xfrm>
            <a:off x="9620499" y="3379801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ight Arrow 187"/>
          <p:cNvSpPr/>
          <p:nvPr/>
        </p:nvSpPr>
        <p:spPr>
          <a:xfrm>
            <a:off x="9620499" y="4068493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ight Arrow 188"/>
          <p:cNvSpPr/>
          <p:nvPr/>
        </p:nvSpPr>
        <p:spPr>
          <a:xfrm>
            <a:off x="9620499" y="4749468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ight Arrow 189"/>
          <p:cNvSpPr/>
          <p:nvPr/>
        </p:nvSpPr>
        <p:spPr>
          <a:xfrm>
            <a:off x="9620499" y="5445877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16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2" y="1655180"/>
            <a:ext cx="10172050" cy="47456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92937" y="339486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accent1">
                    <a:lumMod val="75000"/>
                  </a:schemeClr>
                </a:solidFill>
              </a:rPr>
              <a:t>Operators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817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84110" cy="69448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23636" y="366008"/>
            <a:ext cx="5065853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Operators</a:t>
            </a:r>
          </a:p>
          <a:p>
            <a:endParaRPr lang="en-US" sz="4000" b="1" dirty="0" smtClean="0">
              <a:solidFill>
                <a:srgbClr val="FF0000"/>
              </a:solidFill>
            </a:endParaRPr>
          </a:p>
          <a:p>
            <a:r>
              <a:rPr lang="en-US" sz="3200" b="1" dirty="0" smtClean="0"/>
              <a:t>Arithmetic Operators</a:t>
            </a:r>
            <a:endParaRPr lang="en-US" sz="3200" b="1" dirty="0"/>
          </a:p>
          <a:p>
            <a:r>
              <a:rPr lang="en-US" sz="3200" b="1" dirty="0"/>
              <a:t>Assignment Operator</a:t>
            </a:r>
          </a:p>
          <a:p>
            <a:r>
              <a:rPr lang="en-US" sz="3200" b="1" dirty="0"/>
              <a:t>Relational Operators</a:t>
            </a:r>
          </a:p>
          <a:p>
            <a:r>
              <a:rPr lang="en-US" sz="3200" b="1" dirty="0"/>
              <a:t>Logical </a:t>
            </a:r>
            <a:r>
              <a:rPr lang="en-US" sz="3200" b="1" dirty="0" smtClean="0"/>
              <a:t>Operators</a:t>
            </a:r>
          </a:p>
          <a:p>
            <a:r>
              <a:rPr lang="en-US" sz="3200" b="1" dirty="0" smtClean="0"/>
              <a:t>Condition Operator</a:t>
            </a:r>
          </a:p>
          <a:p>
            <a:r>
              <a:rPr lang="en-US" sz="3200" b="1" dirty="0" smtClean="0"/>
              <a:t>Bitwise Operators</a:t>
            </a:r>
          </a:p>
          <a:p>
            <a:r>
              <a:rPr lang="en-US" sz="3200" b="1" dirty="0"/>
              <a:t>M</a:t>
            </a:r>
            <a:r>
              <a:rPr lang="en-US" sz="3200" b="1" dirty="0" smtClean="0"/>
              <a:t>iscellaneous </a:t>
            </a:r>
            <a:r>
              <a:rPr lang="en-US" sz="3200" b="1" dirty="0"/>
              <a:t>operators</a:t>
            </a:r>
            <a:endParaRPr lang="en-US" sz="3200" b="1" dirty="0" smtClean="0"/>
          </a:p>
          <a:p>
            <a:endParaRPr lang="en-US" sz="3200" b="1" dirty="0" smtClean="0">
              <a:solidFill>
                <a:srgbClr val="FF0000"/>
              </a:solidFill>
            </a:endParaRPr>
          </a:p>
          <a:p>
            <a:r>
              <a:rPr lang="en-US" sz="3200" b="1" dirty="0" smtClean="0">
                <a:solidFill>
                  <a:srgbClr val="FF0000"/>
                </a:solidFill>
              </a:rPr>
              <a:t>Based on Operation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152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38" y="0"/>
            <a:ext cx="566002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462" y="0"/>
            <a:ext cx="5477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03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2" y="554108"/>
            <a:ext cx="4285673" cy="548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3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4564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4 / 4 % 2 + 3 – 5 + 7 % 1 % 8 – 0 * 3 % 4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1% 2 + 3 – 5 + 7 % 1 % 8 – 0 * 3 % 4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1 + 3 – 5 + 7 % 1 % 8 – 0 * 3 % 4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1 + 3 – 5 + 0 – 0 * 3 % 4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1 + 3 – 5 + 0 – 0 % 4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1 + 3 – 5 + 0 – 0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4 – 5 + 0 – 0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-1 + 0 – </a:t>
            </a:r>
            <a:r>
              <a:rPr lang="en-US" sz="2800" b="1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-1-0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-1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11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01" y="617867"/>
            <a:ext cx="10522119" cy="53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4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50" y="361871"/>
            <a:ext cx="6481823" cy="58199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57589" y="593731"/>
            <a:ext cx="221406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Unary  -&gt; 	1</a:t>
            </a:r>
          </a:p>
          <a:p>
            <a:r>
              <a:rPr lang="en-US" sz="2800" b="1" dirty="0" smtClean="0"/>
              <a:t>Binary -&gt; 	2</a:t>
            </a:r>
            <a:endParaRPr lang="en-US" sz="2800" b="1" dirty="0"/>
          </a:p>
          <a:p>
            <a:r>
              <a:rPr lang="en-US" sz="2800" b="1" dirty="0" smtClean="0"/>
              <a:t>Ternary -&gt; 	3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589" y="3185944"/>
            <a:ext cx="2286000" cy="10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6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253"/>
            <a:ext cx="12192000" cy="445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20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20" y="400346"/>
            <a:ext cx="8183301" cy="61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36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76" y="160917"/>
            <a:ext cx="8542116" cy="646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417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13" y="163065"/>
            <a:ext cx="8842368" cy="66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861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39" y="544010"/>
            <a:ext cx="11659180" cy="58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581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4" y="555584"/>
            <a:ext cx="11206783" cy="584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23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15" y="983849"/>
            <a:ext cx="10770703" cy="567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672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47" y="532435"/>
            <a:ext cx="11408156" cy="600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05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4905" y="227633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828836" y="227633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54905" y="5484468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828836" y="5484468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54905" y="1549076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28836" y="1549076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4905" y="2870519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828836" y="2870519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54905" y="4131193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28836" y="4131193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6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82614" y="455521"/>
            <a:ext cx="9833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Java support Unicode System -&gt; </a:t>
            </a:r>
            <a:r>
              <a:rPr lang="en-US" sz="2400" dirty="0" smtClean="0"/>
              <a:t>0 </a:t>
            </a:r>
            <a:r>
              <a:rPr lang="en-US" sz="2400" dirty="0"/>
              <a:t>to 65,536 (</a:t>
            </a:r>
            <a:r>
              <a:rPr lang="en-US" sz="2400" dirty="0" smtClean="0"/>
              <a:t>unsigned)</a:t>
            </a:r>
            <a:endParaRPr lang="en-US" sz="2400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\u0000 is the lowest range of the Unicode system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4861367" y="1770926"/>
            <a:ext cx="3286647" cy="1495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11953" y="3750397"/>
            <a:ext cx="11702005" cy="16551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535" y="4018543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6197" y="4018542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21584" y="4018543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59246" y="4018542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54935" y="4018543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92597" y="4018542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17984" y="4018543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55646" y="4018542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47304" y="4018542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84966" y="4018541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10353" y="4018542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148015" y="4018541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639673" y="4018542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177335" y="4018541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702722" y="4018542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1240384" y="4018541"/>
            <a:ext cx="497992" cy="1097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rgbClr val="222222"/>
                </a:solidFill>
                <a:latin typeface="arial" panose="020B0604020202020204" pitchFamily="34" charset="0"/>
              </a:rPr>
              <a:t>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563386" y="3244334"/>
            <a:ext cx="1065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1100001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7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215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82" y="1099595"/>
            <a:ext cx="11818753" cy="423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750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35846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dirty="0" smtClean="0"/>
              <a:t>Logical Operator</a:t>
            </a:r>
            <a:endParaRPr lang="en-US" sz="3600" b="1" dirty="0"/>
          </a:p>
          <a:p>
            <a:endParaRPr lang="en-US" dirty="0"/>
          </a:p>
          <a:p>
            <a:r>
              <a:rPr lang="en-US" b="1" dirty="0"/>
              <a:t>!  -&gt; not</a:t>
            </a:r>
          </a:p>
          <a:p>
            <a:r>
              <a:rPr lang="en-US" b="1" dirty="0"/>
              <a:t>&amp;&amp; -&gt; and</a:t>
            </a:r>
          </a:p>
          <a:p>
            <a:r>
              <a:rPr lang="en-US" b="1" dirty="0"/>
              <a:t>|| -&gt; or</a:t>
            </a:r>
          </a:p>
          <a:p>
            <a:endParaRPr lang="en-US" b="1" dirty="0"/>
          </a:p>
          <a:p>
            <a:r>
              <a:rPr lang="en-US" b="1" dirty="0"/>
              <a:t>true false</a:t>
            </a:r>
          </a:p>
          <a:p>
            <a:endParaRPr lang="en-US" b="1" dirty="0"/>
          </a:p>
          <a:p>
            <a:r>
              <a:rPr lang="en-US" b="1" dirty="0"/>
              <a:t>!true -&gt; false</a:t>
            </a:r>
          </a:p>
          <a:p>
            <a:r>
              <a:rPr lang="en-US" b="1" dirty="0"/>
              <a:t>!false -&gt; true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true&amp;&amp;true -&gt; true</a:t>
            </a:r>
          </a:p>
          <a:p>
            <a:r>
              <a:rPr lang="en-US" b="1" dirty="0"/>
              <a:t>true&amp;&amp;false -&gt;false</a:t>
            </a:r>
          </a:p>
          <a:p>
            <a:r>
              <a:rPr lang="en-US" b="1" dirty="0"/>
              <a:t>false&amp;&amp;true -&gt; false</a:t>
            </a:r>
          </a:p>
          <a:p>
            <a:r>
              <a:rPr lang="en-US" b="1" dirty="0"/>
              <a:t>false&amp;&amp;false -&gt; false</a:t>
            </a:r>
          </a:p>
          <a:p>
            <a:endParaRPr lang="en-US" b="1" dirty="0"/>
          </a:p>
          <a:p>
            <a:r>
              <a:rPr lang="en-US" b="1" dirty="0"/>
              <a:t>true||true -&gt; true</a:t>
            </a:r>
          </a:p>
          <a:p>
            <a:r>
              <a:rPr lang="en-US" b="1" dirty="0"/>
              <a:t>true||false -&gt;true</a:t>
            </a:r>
          </a:p>
          <a:p>
            <a:r>
              <a:rPr lang="en-US" b="1" dirty="0"/>
              <a:t>false||true -&gt; true</a:t>
            </a:r>
          </a:p>
          <a:p>
            <a:r>
              <a:rPr lang="en-US" b="1" dirty="0"/>
              <a:t>false||false -&gt; false</a:t>
            </a:r>
          </a:p>
        </p:txBody>
      </p:sp>
    </p:spTree>
    <p:extLst>
      <p:ext uri="{BB962C8B-B14F-4D97-AF65-F5344CB8AC3E}">
        <p14:creationId xmlns:p14="http://schemas.microsoft.com/office/powerpoint/2010/main" val="11765925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9913" y="93174"/>
            <a:ext cx="618859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Relation Operator</a:t>
            </a:r>
            <a:endParaRPr lang="en-US" sz="3600" b="1" dirty="0"/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 &lt; </a:t>
            </a:r>
            <a:endParaRPr lang="en-US" b="1" dirty="0"/>
          </a:p>
          <a:p>
            <a:r>
              <a:rPr lang="en-US" b="1" dirty="0"/>
              <a:t> &gt;</a:t>
            </a:r>
          </a:p>
          <a:p>
            <a:endParaRPr lang="en-US" b="1" dirty="0"/>
          </a:p>
          <a:p>
            <a:r>
              <a:rPr lang="en-US" b="1" dirty="0"/>
              <a:t> &lt;=</a:t>
            </a:r>
          </a:p>
          <a:p>
            <a:r>
              <a:rPr lang="en-US" b="1" dirty="0"/>
              <a:t> &gt;=</a:t>
            </a:r>
          </a:p>
          <a:p>
            <a:endParaRPr lang="en-US" b="1" dirty="0"/>
          </a:p>
          <a:p>
            <a:r>
              <a:rPr lang="en-US" b="1" dirty="0"/>
              <a:t> ==</a:t>
            </a:r>
          </a:p>
          <a:p>
            <a:r>
              <a:rPr lang="en-US" b="1" dirty="0"/>
              <a:t> </a:t>
            </a:r>
            <a:r>
              <a:rPr lang="en-US" b="1" dirty="0" smtClean="0"/>
              <a:t>!=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7&lt;8</a:t>
            </a:r>
          </a:p>
          <a:p>
            <a:r>
              <a:rPr lang="en-US" b="1" dirty="0"/>
              <a:t> true</a:t>
            </a:r>
          </a:p>
          <a:p>
            <a:endParaRPr lang="en-US" b="1" dirty="0"/>
          </a:p>
          <a:p>
            <a:r>
              <a:rPr lang="en-US" b="1" dirty="0"/>
              <a:t> 8&lt;7</a:t>
            </a:r>
          </a:p>
          <a:p>
            <a:r>
              <a:rPr lang="en-US" b="1" dirty="0"/>
              <a:t> false</a:t>
            </a:r>
          </a:p>
          <a:p>
            <a:endParaRPr lang="en-US" b="1" dirty="0"/>
          </a:p>
          <a:p>
            <a:r>
              <a:rPr lang="en-US" b="1" dirty="0"/>
              <a:t> 7&lt;=8</a:t>
            </a:r>
          </a:p>
          <a:p>
            <a:r>
              <a:rPr lang="en-US" b="1" dirty="0"/>
              <a:t> true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6740324" y="132928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8&lt;=7</a:t>
            </a:r>
          </a:p>
          <a:p>
            <a:r>
              <a:rPr lang="en-US" b="1" dirty="0"/>
              <a:t> false</a:t>
            </a:r>
          </a:p>
          <a:p>
            <a:endParaRPr lang="en-US" b="1" dirty="0"/>
          </a:p>
          <a:p>
            <a:r>
              <a:rPr lang="en-US" b="1" dirty="0"/>
              <a:t> 8&lt;=8</a:t>
            </a:r>
          </a:p>
          <a:p>
            <a:r>
              <a:rPr lang="en-US" b="1" dirty="0"/>
              <a:t> true</a:t>
            </a:r>
          </a:p>
          <a:p>
            <a:endParaRPr lang="en-US" b="1" dirty="0"/>
          </a:p>
          <a:p>
            <a:r>
              <a:rPr lang="en-US" b="1" dirty="0"/>
              <a:t> 10==10</a:t>
            </a:r>
          </a:p>
          <a:p>
            <a:r>
              <a:rPr lang="en-US" b="1" dirty="0"/>
              <a:t> true</a:t>
            </a:r>
          </a:p>
          <a:p>
            <a:endParaRPr lang="en-US" b="1" dirty="0"/>
          </a:p>
          <a:p>
            <a:r>
              <a:rPr lang="en-US" b="1" dirty="0"/>
              <a:t> 10==11</a:t>
            </a:r>
          </a:p>
          <a:p>
            <a:r>
              <a:rPr lang="en-US" b="1" dirty="0"/>
              <a:t> false</a:t>
            </a:r>
          </a:p>
          <a:p>
            <a:endParaRPr lang="en-US" b="1" dirty="0"/>
          </a:p>
          <a:p>
            <a:r>
              <a:rPr lang="en-US" b="1" dirty="0"/>
              <a:t> 10!=10</a:t>
            </a:r>
          </a:p>
          <a:p>
            <a:r>
              <a:rPr lang="en-US" b="1" dirty="0"/>
              <a:t> false</a:t>
            </a:r>
          </a:p>
          <a:p>
            <a:endParaRPr lang="en-US" b="1" dirty="0"/>
          </a:p>
          <a:p>
            <a:r>
              <a:rPr lang="en-US" b="1" dirty="0"/>
              <a:t> 10!=11</a:t>
            </a:r>
          </a:p>
          <a:p>
            <a:r>
              <a:rPr lang="en-US" b="1" dirty="0"/>
              <a:t> true</a:t>
            </a:r>
          </a:p>
        </p:txBody>
      </p:sp>
    </p:spTree>
    <p:extLst>
      <p:ext uri="{BB962C8B-B14F-4D97-AF65-F5344CB8AC3E}">
        <p14:creationId xmlns:p14="http://schemas.microsoft.com/office/powerpoint/2010/main" val="35141724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57523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Simple                                       Compound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410863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Left-Right-Up Arrow 4"/>
          <p:cNvSpPr/>
          <p:nvPr/>
        </p:nvSpPr>
        <p:spPr>
          <a:xfrm>
            <a:off x="2974848" y="1384750"/>
            <a:ext cx="5705856" cy="1796103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397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09" y="113890"/>
            <a:ext cx="7000805" cy="674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988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659" y="226698"/>
            <a:ext cx="5397909" cy="663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334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12" y="0"/>
            <a:ext cx="9116319" cy="689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215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406" y="319087"/>
            <a:ext cx="533593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209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58" y="0"/>
            <a:ext cx="8970379" cy="673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936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03" y="312516"/>
            <a:ext cx="5903089" cy="636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8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957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4663" y="2707927"/>
            <a:ext cx="7546826" cy="157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atin typeface="Viner Hand ITC" panose="03070502030502020203" pitchFamily="66" charset="0"/>
              </a:rPr>
              <a:t>Thank You !</a:t>
            </a:r>
            <a:endParaRPr lang="en-US" sz="9600" b="1" dirty="0"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50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7750" y="394832"/>
            <a:ext cx="4939833" cy="27187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4577142"/>
            <a:ext cx="18036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latin typeface="MV Boli" panose="02000500030200090000" pitchFamily="2" charset="0"/>
                <a:cs typeface="MV Boli" panose="02000500030200090000" pitchFamily="2" charset="0"/>
              </a:rPr>
              <a:t>Java </a:t>
            </a:r>
            <a:endParaRPr lang="en-US" sz="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159" y="3611301"/>
            <a:ext cx="2164466" cy="2535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319" y="394832"/>
            <a:ext cx="4579681" cy="2598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280" y="0"/>
            <a:ext cx="1611720" cy="2479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286" y="1581015"/>
            <a:ext cx="1389927" cy="1412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76" y="353751"/>
            <a:ext cx="5021543" cy="26399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20" y="1053295"/>
            <a:ext cx="1270257" cy="10532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10" y="923105"/>
            <a:ext cx="1097404" cy="16881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28" y="3397859"/>
            <a:ext cx="7294002" cy="318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9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Java History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47259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The principles for creating Java programming were </a:t>
            </a:r>
            <a:endParaRPr lang="en-US" sz="2400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"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Simple, Robust, Portable, Platform-independent, Secured, High Performance, 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Multithreaded,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Object-Oriented, Interpreted and 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Dynamic“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588908" y="4607538"/>
            <a:ext cx="28889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MV Boli" panose="02000500030200090000" pitchFamily="2" charset="0"/>
                <a:cs typeface="MV Boli" panose="02000500030200090000" pitchFamily="2" charset="0"/>
              </a:rPr>
              <a:t>James </a:t>
            </a:r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Gosling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24" y="2672925"/>
            <a:ext cx="3067699" cy="2037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285509" y="2960934"/>
            <a:ext cx="81246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The 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history of java starts with Green Team. Java team members (also known as 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Green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Team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</a:p>
          <a:p>
            <a:endParaRPr 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James Gosling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,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 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Mike Sheridan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, and 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Patrick Naughton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 initiated the Java language project in June 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1991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. The small team of 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sun engineers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 called 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Green Team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509" y="5187935"/>
            <a:ext cx="10791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Firstly, it called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 "Greentalk" by James 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Gosling, extension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was .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gt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509" y="5649600"/>
            <a:ext cx="107914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After that, it was called Oak and was developed as a part of the Green project.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508" y="6038529"/>
            <a:ext cx="11906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In 1995, Oak was renamed as "Java" because it was already a trademark by Oak Technologies.</a:t>
            </a:r>
          </a:p>
        </p:txBody>
      </p:sp>
    </p:spTree>
    <p:extLst>
      <p:ext uri="{BB962C8B-B14F-4D97-AF65-F5344CB8AC3E}">
        <p14:creationId xmlns:p14="http://schemas.microsoft.com/office/powerpoint/2010/main" val="187219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32" grpId="0"/>
      <p:bldP spid="4" grpId="0"/>
      <p:bldP spid="7" grpId="0"/>
      <p:bldP spid="20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80" y="427221"/>
            <a:ext cx="2857500" cy="2514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2485" y="3209609"/>
            <a:ext cx="26869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Data.pdf</a:t>
            </a:r>
            <a:endParaRPr lang="en-US" sz="48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86692" y="3209609"/>
            <a:ext cx="28857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Data.mkv</a:t>
            </a:r>
            <a:endParaRPr lang="en-US" sz="48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403" y="334971"/>
            <a:ext cx="3039015" cy="27823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37" y="4507043"/>
            <a:ext cx="1846493" cy="184649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04030" y="5430289"/>
            <a:ext cx="37946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filename.java</a:t>
            </a:r>
            <a:endParaRPr lang="en-US" sz="48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1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861</Words>
  <Application>Microsoft Office PowerPoint</Application>
  <PresentationFormat>Widescreen</PresentationFormat>
  <Paragraphs>366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5" baseType="lpstr">
      <vt:lpstr>Agency FB</vt:lpstr>
      <vt:lpstr>Aharoni</vt:lpstr>
      <vt:lpstr>Arial</vt:lpstr>
      <vt:lpstr>Arial</vt:lpstr>
      <vt:lpstr>Baskerville Old Face</vt:lpstr>
      <vt:lpstr>Book Antiqua</vt:lpstr>
      <vt:lpstr>Calibri</vt:lpstr>
      <vt:lpstr>Calibri Light</vt:lpstr>
      <vt:lpstr>Helvetica</vt:lpstr>
      <vt:lpstr>MV Boli</vt:lpstr>
      <vt:lpstr>Times New Roman</vt:lpstr>
      <vt:lpstr>verdana</vt:lpstr>
      <vt:lpstr>Vijaya</vt:lpstr>
      <vt:lpstr>Viner Hand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</dc:creator>
  <cp:lastModifiedBy>atul</cp:lastModifiedBy>
  <cp:revision>204</cp:revision>
  <dcterms:created xsi:type="dcterms:W3CDTF">2019-06-23T20:24:41Z</dcterms:created>
  <dcterms:modified xsi:type="dcterms:W3CDTF">2020-05-17T14:58:36Z</dcterms:modified>
</cp:coreProperties>
</file>