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81" r:id="rId1"/>
  </p:sldMasterIdLst>
  <p:notesMasterIdLst>
    <p:notesMasterId r:id="rId36"/>
  </p:notesMasterIdLst>
  <p:sldIdLst>
    <p:sldId id="256" r:id="rId2"/>
    <p:sldId id="259" r:id="rId3"/>
    <p:sldId id="260" r:id="rId4"/>
    <p:sldId id="261" r:id="rId5"/>
    <p:sldId id="264" r:id="rId6"/>
    <p:sldId id="266" r:id="rId7"/>
    <p:sldId id="345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46" r:id="rId22"/>
    <p:sldId id="333" r:id="rId23"/>
    <p:sldId id="347" r:id="rId24"/>
    <p:sldId id="335" r:id="rId25"/>
    <p:sldId id="348" r:id="rId26"/>
    <p:sldId id="330" r:id="rId27"/>
    <p:sldId id="349" r:id="rId28"/>
    <p:sldId id="339" r:id="rId29"/>
    <p:sldId id="340" r:id="rId30"/>
    <p:sldId id="342" r:id="rId31"/>
    <p:sldId id="343" r:id="rId32"/>
    <p:sldId id="344" r:id="rId33"/>
    <p:sldId id="341" r:id="rId34"/>
    <p:sldId id="350" r:id="rId35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FFFFFF"/>
    <a:srgbClr val="FFFF66"/>
    <a:srgbClr val="142440"/>
    <a:srgbClr val="EED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BCC7B-A70A-47B5-A9DE-D7B5F6C7FAB7}">
  <a:tblStyle styleId="{61BBCC7B-A70A-47B5-A9DE-D7B5F6C7F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12896-6755-4977-B51E-8E47EA09CF2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600EA87F-2E59-4025-BB63-9893AEEDC33B}">
      <dgm:prSet phldrT="[Text]"/>
      <dgm:spPr/>
      <dgm:t>
        <a:bodyPr/>
        <a:lstStyle/>
        <a:p>
          <a:r>
            <a:rPr lang="en-US" dirty="0"/>
            <a:t>Flight data</a:t>
          </a:r>
          <a:endParaRPr lang="en-GB" dirty="0"/>
        </a:p>
      </dgm:t>
    </dgm:pt>
    <dgm:pt modelId="{F96B4692-6C55-4381-AD5B-C485BC52EF03}" type="parTrans" cxnId="{AD2067F8-1038-4307-93EB-E493535FF993}">
      <dgm:prSet/>
      <dgm:spPr/>
      <dgm:t>
        <a:bodyPr/>
        <a:lstStyle/>
        <a:p>
          <a:endParaRPr lang="en-GB"/>
        </a:p>
      </dgm:t>
    </dgm:pt>
    <dgm:pt modelId="{5BB040F7-168B-4D69-A355-E5D2E6DB9017}" type="sibTrans" cxnId="{AD2067F8-1038-4307-93EB-E493535FF993}">
      <dgm:prSet/>
      <dgm:spPr/>
      <dgm:t>
        <a:bodyPr/>
        <a:lstStyle/>
        <a:p>
          <a:endParaRPr lang="en-GB"/>
        </a:p>
      </dgm:t>
    </dgm:pt>
    <dgm:pt modelId="{66237E56-B053-4334-BB99-40BC02BFD271}">
      <dgm:prSet phldrT="[Text]"/>
      <dgm:spPr/>
      <dgm:t>
        <a:bodyPr/>
        <a:lstStyle/>
        <a:p>
          <a:r>
            <a:rPr lang="en-US" dirty="0"/>
            <a:t>Basic descriptions of Flight Operations</a:t>
          </a:r>
          <a:endParaRPr lang="en-GB" dirty="0"/>
        </a:p>
      </dgm:t>
    </dgm:pt>
    <dgm:pt modelId="{20B2EDFA-C784-449C-BA32-0DFBB837D8A4}" type="parTrans" cxnId="{3E48E493-D869-4F6A-908D-AF713AFEC655}">
      <dgm:prSet/>
      <dgm:spPr/>
      <dgm:t>
        <a:bodyPr/>
        <a:lstStyle/>
        <a:p>
          <a:endParaRPr lang="en-GB"/>
        </a:p>
      </dgm:t>
    </dgm:pt>
    <dgm:pt modelId="{5E3FB83F-4E29-4EAE-A2BC-4A7C6ED5D59E}" type="sibTrans" cxnId="{3E48E493-D869-4F6A-908D-AF713AFEC655}">
      <dgm:prSet/>
      <dgm:spPr/>
      <dgm:t>
        <a:bodyPr/>
        <a:lstStyle/>
        <a:p>
          <a:endParaRPr lang="en-GB"/>
        </a:p>
      </dgm:t>
    </dgm:pt>
    <dgm:pt modelId="{86245841-753E-4919-81FD-CCCB062A6121}">
      <dgm:prSet phldrT="[Text]"/>
      <dgm:spPr/>
      <dgm:t>
        <a:bodyPr/>
        <a:lstStyle/>
        <a:p>
          <a:r>
            <a:rPr lang="en-US" dirty="0"/>
            <a:t>Can we predict which variables affect taxi-out outcome?</a:t>
          </a:r>
          <a:endParaRPr lang="en-GB" dirty="0"/>
        </a:p>
      </dgm:t>
    </dgm:pt>
    <dgm:pt modelId="{2923FDEC-8BBA-4017-AF37-FA7DEB38F9BD}" type="parTrans" cxnId="{8ECF8712-60E1-4C33-A671-1ED6E14E1F62}">
      <dgm:prSet/>
      <dgm:spPr/>
      <dgm:t>
        <a:bodyPr/>
        <a:lstStyle/>
        <a:p>
          <a:endParaRPr lang="en-GB"/>
        </a:p>
      </dgm:t>
    </dgm:pt>
    <dgm:pt modelId="{CF99D6DA-9639-46BD-8518-3B1117AB711D}" type="sibTrans" cxnId="{8ECF8712-60E1-4C33-A671-1ED6E14E1F62}">
      <dgm:prSet/>
      <dgm:spPr/>
      <dgm:t>
        <a:bodyPr/>
        <a:lstStyle/>
        <a:p>
          <a:endParaRPr lang="en-GB"/>
        </a:p>
      </dgm:t>
    </dgm:pt>
    <dgm:pt modelId="{208F943B-4826-4F2C-A58F-E27EF840528F}" type="pres">
      <dgm:prSet presAssocID="{EAB12896-6755-4977-B51E-8E47EA09CF22}" presName="Name0" presStyleCnt="0">
        <dgm:presLayoutVars>
          <dgm:dir/>
          <dgm:animOne val="branch"/>
          <dgm:animLvl val="lvl"/>
        </dgm:presLayoutVars>
      </dgm:prSet>
      <dgm:spPr/>
    </dgm:pt>
    <dgm:pt modelId="{EB2DE2F3-336D-4001-9FC0-311B64B9D8FA}" type="pres">
      <dgm:prSet presAssocID="{600EA87F-2E59-4025-BB63-9893AEEDC33B}" presName="chaos" presStyleCnt="0"/>
      <dgm:spPr/>
    </dgm:pt>
    <dgm:pt modelId="{CD92F130-4E08-4BB2-87B0-5C6CB8C69C6A}" type="pres">
      <dgm:prSet presAssocID="{600EA87F-2E59-4025-BB63-9893AEEDC33B}" presName="parTx1" presStyleLbl="revTx" presStyleIdx="0" presStyleCnt="2"/>
      <dgm:spPr/>
    </dgm:pt>
    <dgm:pt modelId="{56EFAE60-3191-42CC-A771-1C9469FDAC0E}" type="pres">
      <dgm:prSet presAssocID="{600EA87F-2E59-4025-BB63-9893AEEDC33B}" presName="desTx1" presStyleLbl="revTx" presStyleIdx="1" presStyleCnt="2" custScaleX="282010">
        <dgm:presLayoutVars>
          <dgm:bulletEnabled val="1"/>
        </dgm:presLayoutVars>
      </dgm:prSet>
      <dgm:spPr/>
    </dgm:pt>
    <dgm:pt modelId="{967AC23C-2A7C-482B-B09E-1A7DE5AEFE54}" type="pres">
      <dgm:prSet presAssocID="{600EA87F-2E59-4025-BB63-9893AEEDC33B}" presName="c1" presStyleLbl="node1" presStyleIdx="0" presStyleCnt="18"/>
      <dgm:spPr/>
    </dgm:pt>
    <dgm:pt modelId="{E8903683-3EE0-4B09-9857-E9A23C6117AE}" type="pres">
      <dgm:prSet presAssocID="{600EA87F-2E59-4025-BB63-9893AEEDC33B}" presName="c2" presStyleLbl="node1" presStyleIdx="1" presStyleCnt="18"/>
      <dgm:spPr/>
    </dgm:pt>
    <dgm:pt modelId="{976BD49E-1EC5-4D51-8D14-BEACACF68227}" type="pres">
      <dgm:prSet presAssocID="{600EA87F-2E59-4025-BB63-9893AEEDC33B}" presName="c3" presStyleLbl="node1" presStyleIdx="2" presStyleCnt="18"/>
      <dgm:spPr/>
    </dgm:pt>
    <dgm:pt modelId="{B820D7ED-6706-4774-9BFB-9290FC3568C1}" type="pres">
      <dgm:prSet presAssocID="{600EA87F-2E59-4025-BB63-9893AEEDC33B}" presName="c4" presStyleLbl="node1" presStyleIdx="3" presStyleCnt="18"/>
      <dgm:spPr/>
    </dgm:pt>
    <dgm:pt modelId="{7D404C36-5BA8-4C39-8844-DA4426AD4448}" type="pres">
      <dgm:prSet presAssocID="{600EA87F-2E59-4025-BB63-9893AEEDC33B}" presName="c5" presStyleLbl="node1" presStyleIdx="4" presStyleCnt="18"/>
      <dgm:spPr/>
    </dgm:pt>
    <dgm:pt modelId="{0F3E7474-8975-49AA-91F3-77A3F1B95B5C}" type="pres">
      <dgm:prSet presAssocID="{600EA87F-2E59-4025-BB63-9893AEEDC33B}" presName="c6" presStyleLbl="node1" presStyleIdx="5" presStyleCnt="18"/>
      <dgm:spPr/>
    </dgm:pt>
    <dgm:pt modelId="{A4B91382-4E5A-4F40-B9FA-8C2BDC2068AF}" type="pres">
      <dgm:prSet presAssocID="{600EA87F-2E59-4025-BB63-9893AEEDC33B}" presName="c7" presStyleLbl="node1" presStyleIdx="6" presStyleCnt="18"/>
      <dgm:spPr/>
    </dgm:pt>
    <dgm:pt modelId="{00476741-E89F-4C4D-8328-290CD991A5AC}" type="pres">
      <dgm:prSet presAssocID="{600EA87F-2E59-4025-BB63-9893AEEDC33B}" presName="c8" presStyleLbl="node1" presStyleIdx="7" presStyleCnt="18"/>
      <dgm:spPr/>
    </dgm:pt>
    <dgm:pt modelId="{C7A7A8A3-809F-43CB-9213-28D273BC12D2}" type="pres">
      <dgm:prSet presAssocID="{600EA87F-2E59-4025-BB63-9893AEEDC33B}" presName="c9" presStyleLbl="node1" presStyleIdx="8" presStyleCnt="18"/>
      <dgm:spPr/>
    </dgm:pt>
    <dgm:pt modelId="{7AC53B04-F6A8-4026-85CD-1822DDE012B5}" type="pres">
      <dgm:prSet presAssocID="{600EA87F-2E59-4025-BB63-9893AEEDC33B}" presName="c10" presStyleLbl="node1" presStyleIdx="9" presStyleCnt="18"/>
      <dgm:spPr/>
    </dgm:pt>
    <dgm:pt modelId="{C7BBA16A-57AD-4489-AAED-5FBB950D48C9}" type="pres">
      <dgm:prSet presAssocID="{600EA87F-2E59-4025-BB63-9893AEEDC33B}" presName="c11" presStyleLbl="node1" presStyleIdx="10" presStyleCnt="18"/>
      <dgm:spPr/>
    </dgm:pt>
    <dgm:pt modelId="{E36D2CC9-96C2-495A-978D-8FDCD3B8DD6C}" type="pres">
      <dgm:prSet presAssocID="{600EA87F-2E59-4025-BB63-9893AEEDC33B}" presName="c12" presStyleLbl="node1" presStyleIdx="11" presStyleCnt="18"/>
      <dgm:spPr/>
    </dgm:pt>
    <dgm:pt modelId="{A41E2C27-AFF4-41F3-911F-EDA3DD0F0D51}" type="pres">
      <dgm:prSet presAssocID="{600EA87F-2E59-4025-BB63-9893AEEDC33B}" presName="c13" presStyleLbl="node1" presStyleIdx="12" presStyleCnt="18"/>
      <dgm:spPr/>
    </dgm:pt>
    <dgm:pt modelId="{19132186-A73F-4364-9C89-4483456ED57E}" type="pres">
      <dgm:prSet presAssocID="{600EA87F-2E59-4025-BB63-9893AEEDC33B}" presName="c14" presStyleLbl="node1" presStyleIdx="13" presStyleCnt="18"/>
      <dgm:spPr/>
    </dgm:pt>
    <dgm:pt modelId="{CCFF5325-EB5C-4168-A82B-0E27BDE14115}" type="pres">
      <dgm:prSet presAssocID="{600EA87F-2E59-4025-BB63-9893AEEDC33B}" presName="c15" presStyleLbl="node1" presStyleIdx="14" presStyleCnt="18"/>
      <dgm:spPr/>
    </dgm:pt>
    <dgm:pt modelId="{B6CFD0F4-5155-4C0F-AB89-B8AC4E44C013}" type="pres">
      <dgm:prSet presAssocID="{600EA87F-2E59-4025-BB63-9893AEEDC33B}" presName="c16" presStyleLbl="node1" presStyleIdx="15" presStyleCnt="18"/>
      <dgm:spPr/>
    </dgm:pt>
    <dgm:pt modelId="{D06B04A1-005B-43B4-A0C7-017E6AB8EA81}" type="pres">
      <dgm:prSet presAssocID="{600EA87F-2E59-4025-BB63-9893AEEDC33B}" presName="c17" presStyleLbl="node1" presStyleIdx="16" presStyleCnt="18"/>
      <dgm:spPr/>
    </dgm:pt>
    <dgm:pt modelId="{9A982159-DBA7-4BB2-8AA4-072B51FEA827}" type="pres">
      <dgm:prSet presAssocID="{600EA87F-2E59-4025-BB63-9893AEEDC33B}" presName="c18" presStyleLbl="node1" presStyleIdx="17" presStyleCnt="18"/>
      <dgm:spPr/>
    </dgm:pt>
  </dgm:ptLst>
  <dgm:cxnLst>
    <dgm:cxn modelId="{8ECF8712-60E1-4C33-A671-1ED6E14E1F62}" srcId="{600EA87F-2E59-4025-BB63-9893AEEDC33B}" destId="{86245841-753E-4919-81FD-CCCB062A6121}" srcOrd="1" destOrd="0" parTransId="{2923FDEC-8BBA-4017-AF37-FA7DEB38F9BD}" sibTransId="{CF99D6DA-9639-46BD-8518-3B1117AB711D}"/>
    <dgm:cxn modelId="{3E48E493-D869-4F6A-908D-AF713AFEC655}" srcId="{600EA87F-2E59-4025-BB63-9893AEEDC33B}" destId="{66237E56-B053-4334-BB99-40BC02BFD271}" srcOrd="0" destOrd="0" parTransId="{20B2EDFA-C784-449C-BA32-0DFBB837D8A4}" sibTransId="{5E3FB83F-4E29-4EAE-A2BC-4A7C6ED5D59E}"/>
    <dgm:cxn modelId="{DE6A799B-110C-49DF-9964-D5BCFA4F9EED}" type="presOf" srcId="{86245841-753E-4919-81FD-CCCB062A6121}" destId="{56EFAE60-3191-42CC-A771-1C9469FDAC0E}" srcOrd="0" destOrd="1" presId="urn:microsoft.com/office/officeart/2009/3/layout/RandomtoResultProcess"/>
    <dgm:cxn modelId="{75CE00BA-8B47-4B46-9AEC-B6AAB20E4887}" type="presOf" srcId="{EAB12896-6755-4977-B51E-8E47EA09CF22}" destId="{208F943B-4826-4F2C-A58F-E27EF840528F}" srcOrd="0" destOrd="0" presId="urn:microsoft.com/office/officeart/2009/3/layout/RandomtoResultProcess"/>
    <dgm:cxn modelId="{6345F5BD-A6C3-4C60-9A4C-7894ED0F5766}" type="presOf" srcId="{66237E56-B053-4334-BB99-40BC02BFD271}" destId="{56EFAE60-3191-42CC-A771-1C9469FDAC0E}" srcOrd="0" destOrd="0" presId="urn:microsoft.com/office/officeart/2009/3/layout/RandomtoResultProcess"/>
    <dgm:cxn modelId="{C2983ECC-B754-4351-B51D-2C7E948E7054}" type="presOf" srcId="{600EA87F-2E59-4025-BB63-9893AEEDC33B}" destId="{CD92F130-4E08-4BB2-87B0-5C6CB8C69C6A}" srcOrd="0" destOrd="0" presId="urn:microsoft.com/office/officeart/2009/3/layout/RandomtoResultProcess"/>
    <dgm:cxn modelId="{AD2067F8-1038-4307-93EB-E493535FF993}" srcId="{EAB12896-6755-4977-B51E-8E47EA09CF22}" destId="{600EA87F-2E59-4025-BB63-9893AEEDC33B}" srcOrd="0" destOrd="0" parTransId="{F96B4692-6C55-4381-AD5B-C485BC52EF03}" sibTransId="{5BB040F7-168B-4D69-A355-E5D2E6DB9017}"/>
    <dgm:cxn modelId="{4B1DE843-A8DF-402C-8300-493DF34F0929}" type="presParOf" srcId="{208F943B-4826-4F2C-A58F-E27EF840528F}" destId="{EB2DE2F3-336D-4001-9FC0-311B64B9D8FA}" srcOrd="0" destOrd="0" presId="urn:microsoft.com/office/officeart/2009/3/layout/RandomtoResultProcess"/>
    <dgm:cxn modelId="{730023E3-DD45-48E9-BE63-E5EB5CE1DDE8}" type="presParOf" srcId="{EB2DE2F3-336D-4001-9FC0-311B64B9D8FA}" destId="{CD92F130-4E08-4BB2-87B0-5C6CB8C69C6A}" srcOrd="0" destOrd="0" presId="urn:microsoft.com/office/officeart/2009/3/layout/RandomtoResultProcess"/>
    <dgm:cxn modelId="{7862F7E1-3276-425C-A169-20B3D03E3D2A}" type="presParOf" srcId="{EB2DE2F3-336D-4001-9FC0-311B64B9D8FA}" destId="{56EFAE60-3191-42CC-A771-1C9469FDAC0E}" srcOrd="1" destOrd="0" presId="urn:microsoft.com/office/officeart/2009/3/layout/RandomtoResultProcess"/>
    <dgm:cxn modelId="{27F4C891-07CA-417F-B4C4-2FA9A62D15DF}" type="presParOf" srcId="{EB2DE2F3-336D-4001-9FC0-311B64B9D8FA}" destId="{967AC23C-2A7C-482B-B09E-1A7DE5AEFE54}" srcOrd="2" destOrd="0" presId="urn:microsoft.com/office/officeart/2009/3/layout/RandomtoResultProcess"/>
    <dgm:cxn modelId="{393CC7BD-63FC-431F-A99A-9F0B65349492}" type="presParOf" srcId="{EB2DE2F3-336D-4001-9FC0-311B64B9D8FA}" destId="{E8903683-3EE0-4B09-9857-E9A23C6117AE}" srcOrd="3" destOrd="0" presId="urn:microsoft.com/office/officeart/2009/3/layout/RandomtoResultProcess"/>
    <dgm:cxn modelId="{980F9573-2D3A-42E7-AC98-8F47DD89E0AC}" type="presParOf" srcId="{EB2DE2F3-336D-4001-9FC0-311B64B9D8FA}" destId="{976BD49E-1EC5-4D51-8D14-BEACACF68227}" srcOrd="4" destOrd="0" presId="urn:microsoft.com/office/officeart/2009/3/layout/RandomtoResultProcess"/>
    <dgm:cxn modelId="{FBEF8B38-C3F3-402A-AE0F-0BB49E734DE0}" type="presParOf" srcId="{EB2DE2F3-336D-4001-9FC0-311B64B9D8FA}" destId="{B820D7ED-6706-4774-9BFB-9290FC3568C1}" srcOrd="5" destOrd="0" presId="urn:microsoft.com/office/officeart/2009/3/layout/RandomtoResultProcess"/>
    <dgm:cxn modelId="{960C38F5-EA2C-4ADE-BEF6-FE355BE4D179}" type="presParOf" srcId="{EB2DE2F3-336D-4001-9FC0-311B64B9D8FA}" destId="{7D404C36-5BA8-4C39-8844-DA4426AD4448}" srcOrd="6" destOrd="0" presId="urn:microsoft.com/office/officeart/2009/3/layout/RandomtoResultProcess"/>
    <dgm:cxn modelId="{E2E2C3B0-BF93-444C-B956-AA04231899B9}" type="presParOf" srcId="{EB2DE2F3-336D-4001-9FC0-311B64B9D8FA}" destId="{0F3E7474-8975-49AA-91F3-77A3F1B95B5C}" srcOrd="7" destOrd="0" presId="urn:microsoft.com/office/officeart/2009/3/layout/RandomtoResultProcess"/>
    <dgm:cxn modelId="{76FE31B2-92A4-4880-B051-B2F2C86EE2B6}" type="presParOf" srcId="{EB2DE2F3-336D-4001-9FC0-311B64B9D8FA}" destId="{A4B91382-4E5A-4F40-B9FA-8C2BDC2068AF}" srcOrd="8" destOrd="0" presId="urn:microsoft.com/office/officeart/2009/3/layout/RandomtoResultProcess"/>
    <dgm:cxn modelId="{C2330A64-CACF-44C3-8ED7-5B57F7C6AB23}" type="presParOf" srcId="{EB2DE2F3-336D-4001-9FC0-311B64B9D8FA}" destId="{00476741-E89F-4C4D-8328-290CD991A5AC}" srcOrd="9" destOrd="0" presId="urn:microsoft.com/office/officeart/2009/3/layout/RandomtoResultProcess"/>
    <dgm:cxn modelId="{04B3C92D-29FB-4111-A10D-A698F390174D}" type="presParOf" srcId="{EB2DE2F3-336D-4001-9FC0-311B64B9D8FA}" destId="{C7A7A8A3-809F-43CB-9213-28D273BC12D2}" srcOrd="10" destOrd="0" presId="urn:microsoft.com/office/officeart/2009/3/layout/RandomtoResultProcess"/>
    <dgm:cxn modelId="{E469ED8D-3243-46AF-9091-80A2225AA819}" type="presParOf" srcId="{EB2DE2F3-336D-4001-9FC0-311B64B9D8FA}" destId="{7AC53B04-F6A8-4026-85CD-1822DDE012B5}" srcOrd="11" destOrd="0" presId="urn:microsoft.com/office/officeart/2009/3/layout/RandomtoResultProcess"/>
    <dgm:cxn modelId="{00449D57-51CD-4BEA-8724-9E558B2ACBE7}" type="presParOf" srcId="{EB2DE2F3-336D-4001-9FC0-311B64B9D8FA}" destId="{C7BBA16A-57AD-4489-AAED-5FBB950D48C9}" srcOrd="12" destOrd="0" presId="urn:microsoft.com/office/officeart/2009/3/layout/RandomtoResultProcess"/>
    <dgm:cxn modelId="{497F508F-564D-4537-B4ED-3319A7024D0C}" type="presParOf" srcId="{EB2DE2F3-336D-4001-9FC0-311B64B9D8FA}" destId="{E36D2CC9-96C2-495A-978D-8FDCD3B8DD6C}" srcOrd="13" destOrd="0" presId="urn:microsoft.com/office/officeart/2009/3/layout/RandomtoResultProcess"/>
    <dgm:cxn modelId="{78205A8C-63ED-4170-973F-AE8C6267BBDA}" type="presParOf" srcId="{EB2DE2F3-336D-4001-9FC0-311B64B9D8FA}" destId="{A41E2C27-AFF4-41F3-911F-EDA3DD0F0D51}" srcOrd="14" destOrd="0" presId="urn:microsoft.com/office/officeart/2009/3/layout/RandomtoResultProcess"/>
    <dgm:cxn modelId="{290BC1DF-7ECA-4676-9D0C-57060B15DE0D}" type="presParOf" srcId="{EB2DE2F3-336D-4001-9FC0-311B64B9D8FA}" destId="{19132186-A73F-4364-9C89-4483456ED57E}" srcOrd="15" destOrd="0" presId="urn:microsoft.com/office/officeart/2009/3/layout/RandomtoResultProcess"/>
    <dgm:cxn modelId="{DC9E737D-A79A-4D1E-9F47-EDECD2AB6514}" type="presParOf" srcId="{EB2DE2F3-336D-4001-9FC0-311B64B9D8FA}" destId="{CCFF5325-EB5C-4168-A82B-0E27BDE14115}" srcOrd="16" destOrd="0" presId="urn:microsoft.com/office/officeart/2009/3/layout/RandomtoResultProcess"/>
    <dgm:cxn modelId="{87884BAE-E4DE-4AA5-B2B7-DE448B89DF65}" type="presParOf" srcId="{EB2DE2F3-336D-4001-9FC0-311B64B9D8FA}" destId="{B6CFD0F4-5155-4C0F-AB89-B8AC4E44C013}" srcOrd="17" destOrd="0" presId="urn:microsoft.com/office/officeart/2009/3/layout/RandomtoResultProcess"/>
    <dgm:cxn modelId="{73832E73-B47A-4A2F-89A0-365133923EB4}" type="presParOf" srcId="{EB2DE2F3-336D-4001-9FC0-311B64B9D8FA}" destId="{D06B04A1-005B-43B4-A0C7-017E6AB8EA81}" srcOrd="18" destOrd="0" presId="urn:microsoft.com/office/officeart/2009/3/layout/RandomtoResultProcess"/>
    <dgm:cxn modelId="{2EB6BC2C-4EE4-49B9-91D4-D8A9A9632C2C}" type="presParOf" srcId="{EB2DE2F3-336D-4001-9FC0-311B64B9D8FA}" destId="{9A982159-DBA7-4BB2-8AA4-072B51FEA827}" srcOrd="19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0B443-49D5-46CE-A746-991EF73548A7}" type="doc">
      <dgm:prSet loTypeId="urn:microsoft.com/office/officeart/2005/8/layout/lProcess2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091AF6F9-D28E-453D-BC27-031A7F4415F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Basic descriptive statistics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25C475-BAD5-4978-A74B-A020D5B17C7F}" type="parTrans" cxnId="{746E440E-DE59-40FC-87BB-9097872B35A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2C1109-FED7-4E3B-B204-654BE0B86B2D}" type="sibTrans" cxnId="{746E440E-DE59-40FC-87BB-9097872B35A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F7BE61-A999-4E0A-9D9D-531E464146C9}">
      <dgm:prSet phldrT="[Text]"/>
      <dgm:spPr/>
      <dgm:t>
        <a:bodyPr/>
        <a:lstStyle/>
        <a:p>
          <a:r>
            <a:rPr lang="en-US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What is the average departure delay for flights in the dataset?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3ED10-0DF4-42CA-B378-DABD35811E5D}" type="parTrans" cxnId="{279A5805-CD52-4FEF-B503-E2EC02BCCA5C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E461B-1E24-43EF-859A-5ADFB1981511}" type="sibTrans" cxnId="{279A5805-CD52-4FEF-B503-E2EC02BCCA5C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008D3D-DDD3-4C80-AC93-BCFF3DF6780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Regression Modelling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F4DC98-62CE-4303-9DF0-B2544A0F2778}" type="parTrans" cxnId="{7BAB903A-E988-42B4-8BAA-DDC642495B53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08CB1E-67EC-438C-BBD5-730A8FE8A5E8}" type="sibTrans" cxnId="{7BAB903A-E988-42B4-8BAA-DDC642495B53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69493-E4DC-4624-8011-3BF26A74FD3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Tests different models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EC6B97-55F5-49F6-B449-702C0915A0EB}" type="parTrans" cxnId="{59DC69E0-D282-4DB2-B0C7-835592EE7197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CC438C-23FA-443B-81D4-3F848887B303}" type="sibTrans" cxnId="{59DC69E0-D282-4DB2-B0C7-835592EE7197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EEB224-5C30-4225-B9E0-FCA0E9093CB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Choose errors to measure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07454C-CFAF-4AE0-B9CF-1259F6F6478E}" type="parTrans" cxnId="{BD90791F-CF6A-4EFE-BC3D-63A28AA35D98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1AC68A-59DA-4055-9064-725677D3D3D6}" type="sibTrans" cxnId="{BD90791F-CF6A-4EFE-BC3D-63A28AA35D98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81F06B-1BED-4203-9674-0547CC870003}">
      <dgm:prSet/>
      <dgm:spPr/>
      <dgm:t>
        <a:bodyPr/>
        <a:lstStyle/>
        <a:p>
          <a:r>
            <a:rPr lang="en-US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Which airline has the greatest number of flights in the dataset?</a:t>
          </a:r>
        </a:p>
      </dgm:t>
    </dgm:pt>
    <dgm:pt modelId="{2D8ADF10-EE60-4C9F-BCEB-4D52ACDDFBB6}" type="parTrans" cxnId="{B2E426BE-A9DD-4B67-8AAE-97ABA6B3437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466B4C-568D-4E29-AD3C-F8A03FAF28FA}" type="sibTrans" cxnId="{B2E426BE-A9DD-4B67-8AAE-97ABA6B3437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F0B459-63AC-4442-A749-8E1D8A9B554E}">
      <dgm:prSet/>
      <dgm:spPr/>
      <dgm:t>
        <a:bodyPr/>
        <a:lstStyle/>
        <a:p>
          <a:r>
            <a:rPr lang="en-US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How does the distance traveled by a flight impact its elapsed time?</a:t>
          </a:r>
        </a:p>
      </dgm:t>
    </dgm:pt>
    <dgm:pt modelId="{4F8E8DAD-CE44-4470-A37C-6757520B3E9E}" type="parTrans" cxnId="{B3EC51F9-780D-466D-920B-951919EDF42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64296B-29B2-4397-A04B-315BA08B8752}" type="sibTrans" cxnId="{B3EC51F9-780D-466D-920B-951919EDF42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C71BD9-4C9D-4634-8468-3746FF33BFD3}">
      <dgm:prSet/>
      <dgm:spPr/>
      <dgm:t>
        <a:bodyPr/>
        <a:lstStyle/>
        <a:p>
          <a:r>
            <a:rPr lang="en-US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What is the correlation between the temperature and the number of flight delays?</a:t>
          </a:r>
        </a:p>
      </dgm:t>
    </dgm:pt>
    <dgm:pt modelId="{00CBD4A9-93F0-443F-A5DC-47E56FC73981}" type="parTrans" cxnId="{34CE7A83-CB4B-49BA-BC04-CFFA013F6EC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C8C7F9-845C-48F8-BB1D-B27A61A717B1}" type="sibTrans" cxnId="{34CE7A83-CB4B-49BA-BC04-CFFA013F6EC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E60327-306E-408A-80F0-E29FB9D62AF2}">
      <dgm:prSet/>
      <dgm:spPr/>
      <dgm:t>
        <a:bodyPr/>
        <a:lstStyle/>
        <a:p>
          <a:r>
            <a:rPr lang="en-US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What is the average taxi-out time for flights in the dataset?</a:t>
          </a:r>
        </a:p>
      </dgm:t>
    </dgm:pt>
    <dgm:pt modelId="{E4D51FEF-70DE-474D-85C8-7B6A7E456D04}" type="parTrans" cxnId="{AAD270F8-6A30-45D1-84D7-9CD761A5D96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11F56D-7FB7-4F7E-B9AB-A90FD1EDC081}" type="sibTrans" cxnId="{AAD270F8-6A30-45D1-84D7-9CD761A5D961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399DAA-2BA6-48F5-8783-16EA3E28E40F}">
      <dgm:prSet/>
      <dgm:spPr/>
      <dgm:t>
        <a:bodyPr/>
        <a:lstStyle/>
        <a:p>
          <a:r>
            <a:rPr lang="en-US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Which day of the week has the highest number of flight delays?</a:t>
          </a:r>
        </a:p>
      </dgm:t>
    </dgm:pt>
    <dgm:pt modelId="{F565293B-4991-45E1-AF61-7830A600B591}" type="parTrans" cxnId="{778E3B15-8385-487A-96BB-C767811DCF4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17A871-3ED2-400C-A039-384270694A8C}" type="sibTrans" cxnId="{778E3B15-8385-487A-96BB-C767811DCF4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1BEE43-13D1-43F5-9100-E75D6F1F606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Optimization of models and understand which factors predict Time-out flight 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47705F-0215-4F45-9B36-40F8B14BC85C}" type="parTrans" cxnId="{C3540162-4EF0-4D5A-9F16-77993D7B3D4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8513B-36D7-4171-87AE-7939E4E7B7B8}" type="sibTrans" cxnId="{C3540162-4EF0-4D5A-9F16-77993D7B3D4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2CC6B2-D502-46D2-A310-CB7B688784C2}" type="pres">
      <dgm:prSet presAssocID="{FA30B443-49D5-46CE-A746-991EF73548A7}" presName="theList" presStyleCnt="0">
        <dgm:presLayoutVars>
          <dgm:dir/>
          <dgm:animLvl val="lvl"/>
          <dgm:resizeHandles val="exact"/>
        </dgm:presLayoutVars>
      </dgm:prSet>
      <dgm:spPr/>
    </dgm:pt>
    <dgm:pt modelId="{01543059-22E6-4E96-8C73-6268D17A3091}" type="pres">
      <dgm:prSet presAssocID="{091AF6F9-D28E-453D-BC27-031A7F4415F1}" presName="compNode" presStyleCnt="0"/>
      <dgm:spPr/>
    </dgm:pt>
    <dgm:pt modelId="{DB8B63A9-3327-4755-A6BA-8C38AD5F812E}" type="pres">
      <dgm:prSet presAssocID="{091AF6F9-D28E-453D-BC27-031A7F4415F1}" presName="aNode" presStyleLbl="bgShp" presStyleIdx="0" presStyleCnt="2"/>
      <dgm:spPr/>
    </dgm:pt>
    <dgm:pt modelId="{09F9F5F8-588F-40AD-A473-A9749A047645}" type="pres">
      <dgm:prSet presAssocID="{091AF6F9-D28E-453D-BC27-031A7F4415F1}" presName="textNode" presStyleLbl="bgShp" presStyleIdx="0" presStyleCnt="2"/>
      <dgm:spPr/>
    </dgm:pt>
    <dgm:pt modelId="{366C63FF-588F-48E5-8D3C-75108E2244F0}" type="pres">
      <dgm:prSet presAssocID="{091AF6F9-D28E-453D-BC27-031A7F4415F1}" presName="compChildNode" presStyleCnt="0"/>
      <dgm:spPr/>
    </dgm:pt>
    <dgm:pt modelId="{1BCD753F-6203-4436-A304-08A6F8A6F27C}" type="pres">
      <dgm:prSet presAssocID="{091AF6F9-D28E-453D-BC27-031A7F4415F1}" presName="theInnerList" presStyleCnt="0"/>
      <dgm:spPr/>
    </dgm:pt>
    <dgm:pt modelId="{B10C4803-078D-456E-8F2F-EB97CA3F679B}" type="pres">
      <dgm:prSet presAssocID="{C9F7BE61-A999-4E0A-9D9D-531E464146C9}" presName="childNode" presStyleLbl="node1" presStyleIdx="0" presStyleCnt="9">
        <dgm:presLayoutVars>
          <dgm:bulletEnabled val="1"/>
        </dgm:presLayoutVars>
      </dgm:prSet>
      <dgm:spPr/>
    </dgm:pt>
    <dgm:pt modelId="{DFBBD9A3-6C5E-43D7-BA2B-FC016B01DED2}" type="pres">
      <dgm:prSet presAssocID="{C9F7BE61-A999-4E0A-9D9D-531E464146C9}" presName="aSpace2" presStyleCnt="0"/>
      <dgm:spPr/>
    </dgm:pt>
    <dgm:pt modelId="{8FC2BAB1-2FAD-4756-BF69-7531A0C1DAF1}" type="pres">
      <dgm:prSet presAssocID="{1B81F06B-1BED-4203-9674-0547CC870003}" presName="childNode" presStyleLbl="node1" presStyleIdx="1" presStyleCnt="9">
        <dgm:presLayoutVars>
          <dgm:bulletEnabled val="1"/>
        </dgm:presLayoutVars>
      </dgm:prSet>
      <dgm:spPr/>
    </dgm:pt>
    <dgm:pt modelId="{7085C224-D373-4997-97B6-B3818CBD973A}" type="pres">
      <dgm:prSet presAssocID="{1B81F06B-1BED-4203-9674-0547CC870003}" presName="aSpace2" presStyleCnt="0"/>
      <dgm:spPr/>
    </dgm:pt>
    <dgm:pt modelId="{0AB1BD81-4030-41C5-B741-42746A4B6D5A}" type="pres">
      <dgm:prSet presAssocID="{F5F0B459-63AC-4442-A749-8E1D8A9B554E}" presName="childNode" presStyleLbl="node1" presStyleIdx="2" presStyleCnt="9">
        <dgm:presLayoutVars>
          <dgm:bulletEnabled val="1"/>
        </dgm:presLayoutVars>
      </dgm:prSet>
      <dgm:spPr/>
    </dgm:pt>
    <dgm:pt modelId="{78DD1DB1-E722-44A1-9D9D-2DFBC7A5EFDD}" type="pres">
      <dgm:prSet presAssocID="{F5F0B459-63AC-4442-A749-8E1D8A9B554E}" presName="aSpace2" presStyleCnt="0"/>
      <dgm:spPr/>
    </dgm:pt>
    <dgm:pt modelId="{1CDEAF95-43CD-45E0-9BE2-37EFC30362EB}" type="pres">
      <dgm:prSet presAssocID="{CCC71BD9-4C9D-4634-8468-3746FF33BFD3}" presName="childNode" presStyleLbl="node1" presStyleIdx="3" presStyleCnt="9">
        <dgm:presLayoutVars>
          <dgm:bulletEnabled val="1"/>
        </dgm:presLayoutVars>
      </dgm:prSet>
      <dgm:spPr/>
    </dgm:pt>
    <dgm:pt modelId="{7F8C9C65-390C-4171-94AB-EE3D479C589D}" type="pres">
      <dgm:prSet presAssocID="{CCC71BD9-4C9D-4634-8468-3746FF33BFD3}" presName="aSpace2" presStyleCnt="0"/>
      <dgm:spPr/>
    </dgm:pt>
    <dgm:pt modelId="{7D96C4A8-605B-4B6C-A952-4774AD16D0BE}" type="pres">
      <dgm:prSet presAssocID="{9BE60327-306E-408A-80F0-E29FB9D62AF2}" presName="childNode" presStyleLbl="node1" presStyleIdx="4" presStyleCnt="9">
        <dgm:presLayoutVars>
          <dgm:bulletEnabled val="1"/>
        </dgm:presLayoutVars>
      </dgm:prSet>
      <dgm:spPr/>
    </dgm:pt>
    <dgm:pt modelId="{355674C9-CBF6-42B4-8B0C-362EEF9B7DD8}" type="pres">
      <dgm:prSet presAssocID="{9BE60327-306E-408A-80F0-E29FB9D62AF2}" presName="aSpace2" presStyleCnt="0"/>
      <dgm:spPr/>
    </dgm:pt>
    <dgm:pt modelId="{27E5D1D2-E897-4115-89A6-A6465214A1FB}" type="pres">
      <dgm:prSet presAssocID="{85399DAA-2BA6-48F5-8783-16EA3E28E40F}" presName="childNode" presStyleLbl="node1" presStyleIdx="5" presStyleCnt="9">
        <dgm:presLayoutVars>
          <dgm:bulletEnabled val="1"/>
        </dgm:presLayoutVars>
      </dgm:prSet>
      <dgm:spPr/>
    </dgm:pt>
    <dgm:pt modelId="{39ACB822-2F66-4B35-80A8-A7B52E7DCF98}" type="pres">
      <dgm:prSet presAssocID="{091AF6F9-D28E-453D-BC27-031A7F4415F1}" presName="aSpace" presStyleCnt="0"/>
      <dgm:spPr/>
    </dgm:pt>
    <dgm:pt modelId="{18478E9B-C3A8-4519-8FA6-F953A06925A6}" type="pres">
      <dgm:prSet presAssocID="{4D008D3D-DDD3-4C80-AC93-BCFF3DF6780B}" presName="compNode" presStyleCnt="0"/>
      <dgm:spPr/>
    </dgm:pt>
    <dgm:pt modelId="{356D0DE8-B794-4DDF-A304-20C2BF80D2AA}" type="pres">
      <dgm:prSet presAssocID="{4D008D3D-DDD3-4C80-AC93-BCFF3DF6780B}" presName="aNode" presStyleLbl="bgShp" presStyleIdx="1" presStyleCnt="2"/>
      <dgm:spPr/>
    </dgm:pt>
    <dgm:pt modelId="{12BEF229-9138-48C1-8E83-EF0465F6C3C7}" type="pres">
      <dgm:prSet presAssocID="{4D008D3D-DDD3-4C80-AC93-BCFF3DF6780B}" presName="textNode" presStyleLbl="bgShp" presStyleIdx="1" presStyleCnt="2"/>
      <dgm:spPr/>
    </dgm:pt>
    <dgm:pt modelId="{57252C18-41B3-4FC9-8659-4351F726E1DB}" type="pres">
      <dgm:prSet presAssocID="{4D008D3D-DDD3-4C80-AC93-BCFF3DF6780B}" presName="compChildNode" presStyleCnt="0"/>
      <dgm:spPr/>
    </dgm:pt>
    <dgm:pt modelId="{4FE8D058-F30B-4EA3-9D3C-16982C472B82}" type="pres">
      <dgm:prSet presAssocID="{4D008D3D-DDD3-4C80-AC93-BCFF3DF6780B}" presName="theInnerList" presStyleCnt="0"/>
      <dgm:spPr/>
    </dgm:pt>
    <dgm:pt modelId="{650E5E36-5DC6-4467-823B-CDA9B5111812}" type="pres">
      <dgm:prSet presAssocID="{33269493-E4DC-4624-8011-3BF26A74FD3F}" presName="childNode" presStyleLbl="node1" presStyleIdx="6" presStyleCnt="9">
        <dgm:presLayoutVars>
          <dgm:bulletEnabled val="1"/>
        </dgm:presLayoutVars>
      </dgm:prSet>
      <dgm:spPr/>
    </dgm:pt>
    <dgm:pt modelId="{CC801DD3-829F-44DC-87B5-6D2AAC881E5E}" type="pres">
      <dgm:prSet presAssocID="{33269493-E4DC-4624-8011-3BF26A74FD3F}" presName="aSpace2" presStyleCnt="0"/>
      <dgm:spPr/>
    </dgm:pt>
    <dgm:pt modelId="{182503FE-EDCF-4BA1-BD16-54A0F4A14477}" type="pres">
      <dgm:prSet presAssocID="{20EEB224-5C30-4225-B9E0-FCA0E9093CB4}" presName="childNode" presStyleLbl="node1" presStyleIdx="7" presStyleCnt="9">
        <dgm:presLayoutVars>
          <dgm:bulletEnabled val="1"/>
        </dgm:presLayoutVars>
      </dgm:prSet>
      <dgm:spPr/>
    </dgm:pt>
    <dgm:pt modelId="{7559BA0E-307C-4025-B1E5-23698414BE81}" type="pres">
      <dgm:prSet presAssocID="{20EEB224-5C30-4225-B9E0-FCA0E9093CB4}" presName="aSpace2" presStyleCnt="0"/>
      <dgm:spPr/>
    </dgm:pt>
    <dgm:pt modelId="{DE8041F0-320C-425D-8DEF-F8051C34E0E0}" type="pres">
      <dgm:prSet presAssocID="{C41BEE43-13D1-43F5-9100-E75D6F1F6068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279A5805-CD52-4FEF-B503-E2EC02BCCA5C}" srcId="{091AF6F9-D28E-453D-BC27-031A7F4415F1}" destId="{C9F7BE61-A999-4E0A-9D9D-531E464146C9}" srcOrd="0" destOrd="0" parTransId="{40E3ED10-0DF4-42CA-B378-DABD35811E5D}" sibTransId="{0F1E461B-1E24-43EF-859A-5ADFB1981511}"/>
    <dgm:cxn modelId="{746E440E-DE59-40FC-87BB-9097872B35A2}" srcId="{FA30B443-49D5-46CE-A746-991EF73548A7}" destId="{091AF6F9-D28E-453D-BC27-031A7F4415F1}" srcOrd="0" destOrd="0" parTransId="{C525C475-BAD5-4978-A74B-A020D5B17C7F}" sibTransId="{AF2C1109-FED7-4E3B-B204-654BE0B86B2D}"/>
    <dgm:cxn modelId="{778E3B15-8385-487A-96BB-C767811DCF4B}" srcId="{091AF6F9-D28E-453D-BC27-031A7F4415F1}" destId="{85399DAA-2BA6-48F5-8783-16EA3E28E40F}" srcOrd="5" destOrd="0" parTransId="{F565293B-4991-45E1-AF61-7830A600B591}" sibTransId="{BB17A871-3ED2-400C-A039-384270694A8C}"/>
    <dgm:cxn modelId="{BD90791F-CF6A-4EFE-BC3D-63A28AA35D98}" srcId="{4D008D3D-DDD3-4C80-AC93-BCFF3DF6780B}" destId="{20EEB224-5C30-4225-B9E0-FCA0E9093CB4}" srcOrd="1" destOrd="0" parTransId="{7D07454C-CFAF-4AE0-B9CF-1259F6F6478E}" sibTransId="{4C1AC68A-59DA-4055-9064-725677D3D3D6}"/>
    <dgm:cxn modelId="{5017CE22-87A3-499B-AD5F-D81D7888831D}" type="presOf" srcId="{FA30B443-49D5-46CE-A746-991EF73548A7}" destId="{D62CC6B2-D502-46D2-A310-CB7B688784C2}" srcOrd="0" destOrd="0" presId="urn:microsoft.com/office/officeart/2005/8/layout/lProcess2"/>
    <dgm:cxn modelId="{7BAB903A-E988-42B4-8BAA-DDC642495B53}" srcId="{FA30B443-49D5-46CE-A746-991EF73548A7}" destId="{4D008D3D-DDD3-4C80-AC93-BCFF3DF6780B}" srcOrd="1" destOrd="0" parTransId="{C1F4DC98-62CE-4303-9DF0-B2544A0F2778}" sibTransId="{D508CB1E-67EC-438C-BBD5-730A8FE8A5E8}"/>
    <dgm:cxn modelId="{DD27165B-3D2D-4D8C-B6AA-3A9D67649572}" type="presOf" srcId="{C9F7BE61-A999-4E0A-9D9D-531E464146C9}" destId="{B10C4803-078D-456E-8F2F-EB97CA3F679B}" srcOrd="0" destOrd="0" presId="urn:microsoft.com/office/officeart/2005/8/layout/lProcess2"/>
    <dgm:cxn modelId="{C3540162-4EF0-4D5A-9F16-77993D7B3D4F}" srcId="{4D008D3D-DDD3-4C80-AC93-BCFF3DF6780B}" destId="{C41BEE43-13D1-43F5-9100-E75D6F1F6068}" srcOrd="2" destOrd="0" parTransId="{3847705F-0215-4F45-9B36-40F8B14BC85C}" sibTransId="{4258513B-36D7-4171-87AE-7939E4E7B7B8}"/>
    <dgm:cxn modelId="{516B6B4E-3272-4A52-A492-3BFF39DF699A}" type="presOf" srcId="{1B81F06B-1BED-4203-9674-0547CC870003}" destId="{8FC2BAB1-2FAD-4756-BF69-7531A0C1DAF1}" srcOrd="0" destOrd="0" presId="urn:microsoft.com/office/officeart/2005/8/layout/lProcess2"/>
    <dgm:cxn modelId="{15A4BA7E-6817-4E22-AB03-04AF82AFB80E}" type="presOf" srcId="{85399DAA-2BA6-48F5-8783-16EA3E28E40F}" destId="{27E5D1D2-E897-4115-89A6-A6465214A1FB}" srcOrd="0" destOrd="0" presId="urn:microsoft.com/office/officeart/2005/8/layout/lProcess2"/>
    <dgm:cxn modelId="{34CE7A83-CB4B-49BA-BC04-CFFA013F6EC1}" srcId="{091AF6F9-D28E-453D-BC27-031A7F4415F1}" destId="{CCC71BD9-4C9D-4634-8468-3746FF33BFD3}" srcOrd="3" destOrd="0" parTransId="{00CBD4A9-93F0-443F-A5DC-47E56FC73981}" sibTransId="{25C8C7F9-845C-48F8-BB1D-B27A61A717B1}"/>
    <dgm:cxn modelId="{F50E198E-9B41-4039-896E-DD081E365BA4}" type="presOf" srcId="{4D008D3D-DDD3-4C80-AC93-BCFF3DF6780B}" destId="{356D0DE8-B794-4DDF-A304-20C2BF80D2AA}" srcOrd="0" destOrd="0" presId="urn:microsoft.com/office/officeart/2005/8/layout/lProcess2"/>
    <dgm:cxn modelId="{0753E797-574E-4720-87E3-900A84C05247}" type="presOf" srcId="{9BE60327-306E-408A-80F0-E29FB9D62AF2}" destId="{7D96C4A8-605B-4B6C-A952-4774AD16D0BE}" srcOrd="0" destOrd="0" presId="urn:microsoft.com/office/officeart/2005/8/layout/lProcess2"/>
    <dgm:cxn modelId="{A35F56B5-7A27-4669-998E-663136B779A5}" type="presOf" srcId="{33269493-E4DC-4624-8011-3BF26A74FD3F}" destId="{650E5E36-5DC6-4467-823B-CDA9B5111812}" srcOrd="0" destOrd="0" presId="urn:microsoft.com/office/officeart/2005/8/layout/lProcess2"/>
    <dgm:cxn modelId="{78D8A8BD-255F-417E-A0D9-7E0B5AC9AB15}" type="presOf" srcId="{4D008D3D-DDD3-4C80-AC93-BCFF3DF6780B}" destId="{12BEF229-9138-48C1-8E83-EF0465F6C3C7}" srcOrd="1" destOrd="0" presId="urn:microsoft.com/office/officeart/2005/8/layout/lProcess2"/>
    <dgm:cxn modelId="{B2E426BE-A9DD-4B67-8AAE-97ABA6B3437D}" srcId="{091AF6F9-D28E-453D-BC27-031A7F4415F1}" destId="{1B81F06B-1BED-4203-9674-0547CC870003}" srcOrd="1" destOrd="0" parTransId="{2D8ADF10-EE60-4C9F-BCEB-4D52ACDDFBB6}" sibTransId="{72466B4C-568D-4E29-AD3C-F8A03FAF28FA}"/>
    <dgm:cxn modelId="{3688D0C7-8C3C-4F55-ADE6-F241FCEA2599}" type="presOf" srcId="{091AF6F9-D28E-453D-BC27-031A7F4415F1}" destId="{DB8B63A9-3327-4755-A6BA-8C38AD5F812E}" srcOrd="0" destOrd="0" presId="urn:microsoft.com/office/officeart/2005/8/layout/lProcess2"/>
    <dgm:cxn modelId="{59DC69E0-D282-4DB2-B0C7-835592EE7197}" srcId="{4D008D3D-DDD3-4C80-AC93-BCFF3DF6780B}" destId="{33269493-E4DC-4624-8011-3BF26A74FD3F}" srcOrd="0" destOrd="0" parTransId="{7DEC6B97-55F5-49F6-B449-702C0915A0EB}" sibTransId="{E4CC438C-23FA-443B-81D4-3F848887B303}"/>
    <dgm:cxn modelId="{46DDD2E1-B3B7-419E-9439-F89AB7E363A1}" type="presOf" srcId="{C41BEE43-13D1-43F5-9100-E75D6F1F6068}" destId="{DE8041F0-320C-425D-8DEF-F8051C34E0E0}" srcOrd="0" destOrd="0" presId="urn:microsoft.com/office/officeart/2005/8/layout/lProcess2"/>
    <dgm:cxn modelId="{739E8DE3-CE91-498F-BAE3-52F47F4D3CC0}" type="presOf" srcId="{CCC71BD9-4C9D-4634-8468-3746FF33BFD3}" destId="{1CDEAF95-43CD-45E0-9BE2-37EFC30362EB}" srcOrd="0" destOrd="0" presId="urn:microsoft.com/office/officeart/2005/8/layout/lProcess2"/>
    <dgm:cxn modelId="{4E90CFE7-5E47-4C60-93BD-4D8B9AFC6D1C}" type="presOf" srcId="{20EEB224-5C30-4225-B9E0-FCA0E9093CB4}" destId="{182503FE-EDCF-4BA1-BD16-54A0F4A14477}" srcOrd="0" destOrd="0" presId="urn:microsoft.com/office/officeart/2005/8/layout/lProcess2"/>
    <dgm:cxn modelId="{37FB83EA-B97E-4D9C-84DE-4FA6826548ED}" type="presOf" srcId="{091AF6F9-D28E-453D-BC27-031A7F4415F1}" destId="{09F9F5F8-588F-40AD-A473-A9749A047645}" srcOrd="1" destOrd="0" presId="urn:microsoft.com/office/officeart/2005/8/layout/lProcess2"/>
    <dgm:cxn modelId="{F4F37EF4-7A1D-45AF-8D87-B40C756E78A6}" type="presOf" srcId="{F5F0B459-63AC-4442-A749-8E1D8A9B554E}" destId="{0AB1BD81-4030-41C5-B741-42746A4B6D5A}" srcOrd="0" destOrd="0" presId="urn:microsoft.com/office/officeart/2005/8/layout/lProcess2"/>
    <dgm:cxn modelId="{AAD270F8-6A30-45D1-84D7-9CD761A5D961}" srcId="{091AF6F9-D28E-453D-BC27-031A7F4415F1}" destId="{9BE60327-306E-408A-80F0-E29FB9D62AF2}" srcOrd="4" destOrd="0" parTransId="{E4D51FEF-70DE-474D-85C8-7B6A7E456D04}" sibTransId="{AD11F56D-7FB7-4F7E-B9AB-A90FD1EDC081}"/>
    <dgm:cxn modelId="{B3EC51F9-780D-466D-920B-951919EDF426}" srcId="{091AF6F9-D28E-453D-BC27-031A7F4415F1}" destId="{F5F0B459-63AC-4442-A749-8E1D8A9B554E}" srcOrd="2" destOrd="0" parTransId="{4F8E8DAD-CE44-4470-A37C-6757520B3E9E}" sibTransId="{0B64296B-29B2-4397-A04B-315BA08B8752}"/>
    <dgm:cxn modelId="{291DC41F-3442-4B9B-A020-48E7E7D3B4A5}" type="presParOf" srcId="{D62CC6B2-D502-46D2-A310-CB7B688784C2}" destId="{01543059-22E6-4E96-8C73-6268D17A3091}" srcOrd="0" destOrd="0" presId="urn:microsoft.com/office/officeart/2005/8/layout/lProcess2"/>
    <dgm:cxn modelId="{59F15772-3E54-4525-A3E1-DA52C490A509}" type="presParOf" srcId="{01543059-22E6-4E96-8C73-6268D17A3091}" destId="{DB8B63A9-3327-4755-A6BA-8C38AD5F812E}" srcOrd="0" destOrd="0" presId="urn:microsoft.com/office/officeart/2005/8/layout/lProcess2"/>
    <dgm:cxn modelId="{CEA3D62D-2543-4F4E-AFA0-5171647FE40D}" type="presParOf" srcId="{01543059-22E6-4E96-8C73-6268D17A3091}" destId="{09F9F5F8-588F-40AD-A473-A9749A047645}" srcOrd="1" destOrd="0" presId="urn:microsoft.com/office/officeart/2005/8/layout/lProcess2"/>
    <dgm:cxn modelId="{DA3FCEBD-792A-4E13-ABC2-13E0F8A4AE1E}" type="presParOf" srcId="{01543059-22E6-4E96-8C73-6268D17A3091}" destId="{366C63FF-588F-48E5-8D3C-75108E2244F0}" srcOrd="2" destOrd="0" presId="urn:microsoft.com/office/officeart/2005/8/layout/lProcess2"/>
    <dgm:cxn modelId="{AB6AB769-9769-4E66-9258-6254F2F6A9C3}" type="presParOf" srcId="{366C63FF-588F-48E5-8D3C-75108E2244F0}" destId="{1BCD753F-6203-4436-A304-08A6F8A6F27C}" srcOrd="0" destOrd="0" presId="urn:microsoft.com/office/officeart/2005/8/layout/lProcess2"/>
    <dgm:cxn modelId="{4C05D85D-7CFA-44D7-81E7-F4FF5A8C8956}" type="presParOf" srcId="{1BCD753F-6203-4436-A304-08A6F8A6F27C}" destId="{B10C4803-078D-456E-8F2F-EB97CA3F679B}" srcOrd="0" destOrd="0" presId="urn:microsoft.com/office/officeart/2005/8/layout/lProcess2"/>
    <dgm:cxn modelId="{3FEF5764-855D-4AB1-A8BD-C369BBD87DB0}" type="presParOf" srcId="{1BCD753F-6203-4436-A304-08A6F8A6F27C}" destId="{DFBBD9A3-6C5E-43D7-BA2B-FC016B01DED2}" srcOrd="1" destOrd="0" presId="urn:microsoft.com/office/officeart/2005/8/layout/lProcess2"/>
    <dgm:cxn modelId="{4EF82F6A-9084-4813-AB1C-15F2812E6C00}" type="presParOf" srcId="{1BCD753F-6203-4436-A304-08A6F8A6F27C}" destId="{8FC2BAB1-2FAD-4756-BF69-7531A0C1DAF1}" srcOrd="2" destOrd="0" presId="urn:microsoft.com/office/officeart/2005/8/layout/lProcess2"/>
    <dgm:cxn modelId="{C1AA46F1-E851-4CE4-8B5A-9C8196DB9C6C}" type="presParOf" srcId="{1BCD753F-6203-4436-A304-08A6F8A6F27C}" destId="{7085C224-D373-4997-97B6-B3818CBD973A}" srcOrd="3" destOrd="0" presId="urn:microsoft.com/office/officeart/2005/8/layout/lProcess2"/>
    <dgm:cxn modelId="{6CFBF970-EDEC-47DE-9A2F-11A558A9F501}" type="presParOf" srcId="{1BCD753F-6203-4436-A304-08A6F8A6F27C}" destId="{0AB1BD81-4030-41C5-B741-42746A4B6D5A}" srcOrd="4" destOrd="0" presId="urn:microsoft.com/office/officeart/2005/8/layout/lProcess2"/>
    <dgm:cxn modelId="{D4C52B0E-6794-4ECD-AFBE-20C9A40E6D0E}" type="presParOf" srcId="{1BCD753F-6203-4436-A304-08A6F8A6F27C}" destId="{78DD1DB1-E722-44A1-9D9D-2DFBC7A5EFDD}" srcOrd="5" destOrd="0" presId="urn:microsoft.com/office/officeart/2005/8/layout/lProcess2"/>
    <dgm:cxn modelId="{5ED639A2-69CA-47A0-99EC-1096896D96A3}" type="presParOf" srcId="{1BCD753F-6203-4436-A304-08A6F8A6F27C}" destId="{1CDEAF95-43CD-45E0-9BE2-37EFC30362EB}" srcOrd="6" destOrd="0" presId="urn:microsoft.com/office/officeart/2005/8/layout/lProcess2"/>
    <dgm:cxn modelId="{60DF1007-BB47-425C-AD5E-554D04BF42ED}" type="presParOf" srcId="{1BCD753F-6203-4436-A304-08A6F8A6F27C}" destId="{7F8C9C65-390C-4171-94AB-EE3D479C589D}" srcOrd="7" destOrd="0" presId="urn:microsoft.com/office/officeart/2005/8/layout/lProcess2"/>
    <dgm:cxn modelId="{C1B15D50-D786-4C2C-99BA-7176D458373C}" type="presParOf" srcId="{1BCD753F-6203-4436-A304-08A6F8A6F27C}" destId="{7D96C4A8-605B-4B6C-A952-4774AD16D0BE}" srcOrd="8" destOrd="0" presId="urn:microsoft.com/office/officeart/2005/8/layout/lProcess2"/>
    <dgm:cxn modelId="{57FCA05D-A463-4DF6-AD6F-91A20CCBDFB9}" type="presParOf" srcId="{1BCD753F-6203-4436-A304-08A6F8A6F27C}" destId="{355674C9-CBF6-42B4-8B0C-362EEF9B7DD8}" srcOrd="9" destOrd="0" presId="urn:microsoft.com/office/officeart/2005/8/layout/lProcess2"/>
    <dgm:cxn modelId="{62F4EC28-D6D4-4AE9-8F53-D00866C38668}" type="presParOf" srcId="{1BCD753F-6203-4436-A304-08A6F8A6F27C}" destId="{27E5D1D2-E897-4115-89A6-A6465214A1FB}" srcOrd="10" destOrd="0" presId="urn:microsoft.com/office/officeart/2005/8/layout/lProcess2"/>
    <dgm:cxn modelId="{D716C7D7-89E7-4087-9575-B1040089FE58}" type="presParOf" srcId="{D62CC6B2-D502-46D2-A310-CB7B688784C2}" destId="{39ACB822-2F66-4B35-80A8-A7B52E7DCF98}" srcOrd="1" destOrd="0" presId="urn:microsoft.com/office/officeart/2005/8/layout/lProcess2"/>
    <dgm:cxn modelId="{98C9BD8B-FA04-47BF-BC17-EC71D6F75337}" type="presParOf" srcId="{D62CC6B2-D502-46D2-A310-CB7B688784C2}" destId="{18478E9B-C3A8-4519-8FA6-F953A06925A6}" srcOrd="2" destOrd="0" presId="urn:microsoft.com/office/officeart/2005/8/layout/lProcess2"/>
    <dgm:cxn modelId="{0CBF61DA-3DFB-47DF-B336-46E6D32603F7}" type="presParOf" srcId="{18478E9B-C3A8-4519-8FA6-F953A06925A6}" destId="{356D0DE8-B794-4DDF-A304-20C2BF80D2AA}" srcOrd="0" destOrd="0" presId="urn:microsoft.com/office/officeart/2005/8/layout/lProcess2"/>
    <dgm:cxn modelId="{1754F620-F49C-47F0-83CE-685061BA494D}" type="presParOf" srcId="{18478E9B-C3A8-4519-8FA6-F953A06925A6}" destId="{12BEF229-9138-48C1-8E83-EF0465F6C3C7}" srcOrd="1" destOrd="0" presId="urn:microsoft.com/office/officeart/2005/8/layout/lProcess2"/>
    <dgm:cxn modelId="{31641EE8-61AE-4AE4-AFE7-812CB7BBD409}" type="presParOf" srcId="{18478E9B-C3A8-4519-8FA6-F953A06925A6}" destId="{57252C18-41B3-4FC9-8659-4351F726E1DB}" srcOrd="2" destOrd="0" presId="urn:microsoft.com/office/officeart/2005/8/layout/lProcess2"/>
    <dgm:cxn modelId="{17051654-0BCD-4E7B-930D-2ED2B308D4ED}" type="presParOf" srcId="{57252C18-41B3-4FC9-8659-4351F726E1DB}" destId="{4FE8D058-F30B-4EA3-9D3C-16982C472B82}" srcOrd="0" destOrd="0" presId="urn:microsoft.com/office/officeart/2005/8/layout/lProcess2"/>
    <dgm:cxn modelId="{86E1815C-79AB-4A5C-BC92-3C6ACEDCC087}" type="presParOf" srcId="{4FE8D058-F30B-4EA3-9D3C-16982C472B82}" destId="{650E5E36-5DC6-4467-823B-CDA9B5111812}" srcOrd="0" destOrd="0" presId="urn:microsoft.com/office/officeart/2005/8/layout/lProcess2"/>
    <dgm:cxn modelId="{A623C16C-282C-43E1-ADF1-E93BB94C3682}" type="presParOf" srcId="{4FE8D058-F30B-4EA3-9D3C-16982C472B82}" destId="{CC801DD3-829F-44DC-87B5-6D2AAC881E5E}" srcOrd="1" destOrd="0" presId="urn:microsoft.com/office/officeart/2005/8/layout/lProcess2"/>
    <dgm:cxn modelId="{180609B2-A983-442E-A35A-DB43C6D13419}" type="presParOf" srcId="{4FE8D058-F30B-4EA3-9D3C-16982C472B82}" destId="{182503FE-EDCF-4BA1-BD16-54A0F4A14477}" srcOrd="2" destOrd="0" presId="urn:microsoft.com/office/officeart/2005/8/layout/lProcess2"/>
    <dgm:cxn modelId="{11B23F54-FEA1-43E6-BBFF-117AACA4E51B}" type="presParOf" srcId="{4FE8D058-F30B-4EA3-9D3C-16982C472B82}" destId="{7559BA0E-307C-4025-B1E5-23698414BE81}" srcOrd="3" destOrd="0" presId="urn:microsoft.com/office/officeart/2005/8/layout/lProcess2"/>
    <dgm:cxn modelId="{493072A4-E4BA-4B64-9A40-361397C39EE4}" type="presParOf" srcId="{4FE8D058-F30B-4EA3-9D3C-16982C472B82}" destId="{DE8041F0-320C-425D-8DEF-F8051C34E0E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E467E0-EC49-4EE5-AEDC-DAFCFC67ABC8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F534558F-6B27-4C81-90C3-0D3A08F3FA3B}">
      <dgm:prSet phldrT="[Text]"/>
      <dgm:spPr/>
      <dgm:t>
        <a:bodyPr/>
        <a:lstStyle/>
        <a:p>
          <a:r>
            <a:rPr lang="en-US" dirty="0"/>
            <a:t>22 variables in the data set</a:t>
          </a:r>
          <a:endParaRPr lang="en-GB" dirty="0"/>
        </a:p>
      </dgm:t>
    </dgm:pt>
    <dgm:pt modelId="{94950014-0879-4BFB-80C1-2D1C1AC20AFC}" type="parTrans" cxnId="{31A4B063-5303-4539-83C8-17651715888F}">
      <dgm:prSet/>
      <dgm:spPr/>
      <dgm:t>
        <a:bodyPr/>
        <a:lstStyle/>
        <a:p>
          <a:endParaRPr lang="en-GB"/>
        </a:p>
      </dgm:t>
    </dgm:pt>
    <dgm:pt modelId="{AAC33A26-CCA7-4E41-94AA-728CC7A53BEF}" type="sibTrans" cxnId="{31A4B063-5303-4539-83C8-17651715888F}">
      <dgm:prSet/>
      <dgm:spPr/>
      <dgm:t>
        <a:bodyPr/>
        <a:lstStyle/>
        <a:p>
          <a:endParaRPr lang="en-GB"/>
        </a:p>
      </dgm:t>
    </dgm:pt>
    <dgm:pt modelId="{187B8ECA-F7A4-4F2B-AC27-9E2DA7A9BF4B}">
      <dgm:prSet phldrT="[Text]"/>
      <dgm:spPr/>
      <dgm:t>
        <a:bodyPr/>
        <a:lstStyle/>
        <a:p>
          <a:r>
            <a:rPr lang="en-US" dirty="0"/>
            <a:t>16 Intergern</a:t>
          </a:r>
          <a:endParaRPr lang="en-GB" dirty="0"/>
        </a:p>
      </dgm:t>
    </dgm:pt>
    <dgm:pt modelId="{1ECCC447-DC51-4A52-B139-6F51423C076D}" type="parTrans" cxnId="{D2089C6E-BBEF-444D-89D3-64580003635F}">
      <dgm:prSet/>
      <dgm:spPr/>
      <dgm:t>
        <a:bodyPr/>
        <a:lstStyle/>
        <a:p>
          <a:endParaRPr lang="en-GB"/>
        </a:p>
      </dgm:t>
    </dgm:pt>
    <dgm:pt modelId="{4739C05D-0EE0-48FB-AE96-B8530CB0FB62}" type="sibTrans" cxnId="{D2089C6E-BBEF-444D-89D3-64580003635F}">
      <dgm:prSet/>
      <dgm:spPr/>
      <dgm:t>
        <a:bodyPr/>
        <a:lstStyle/>
        <a:p>
          <a:endParaRPr lang="en-GB"/>
        </a:p>
      </dgm:t>
    </dgm:pt>
    <dgm:pt modelId="{D0AC416D-03A2-4466-A7F5-41CC99F26820}">
      <dgm:prSet phldrT="[Text]"/>
      <dgm:spPr/>
      <dgm:t>
        <a:bodyPr/>
        <a:lstStyle/>
        <a:p>
          <a:r>
            <a:rPr lang="en-US" dirty="0"/>
            <a:t>6 Objects, 1 Float</a:t>
          </a:r>
          <a:endParaRPr lang="en-GB" dirty="0"/>
        </a:p>
      </dgm:t>
    </dgm:pt>
    <dgm:pt modelId="{750290FA-C9A4-4CF4-97F9-7CDC8AD63F59}" type="parTrans" cxnId="{25ED6BBE-7220-4E3E-88E4-C8E1A43D0EF7}">
      <dgm:prSet/>
      <dgm:spPr/>
      <dgm:t>
        <a:bodyPr/>
        <a:lstStyle/>
        <a:p>
          <a:endParaRPr lang="en-GB"/>
        </a:p>
      </dgm:t>
    </dgm:pt>
    <dgm:pt modelId="{6169531B-E04B-4CD3-B34D-BCD816D5BE93}" type="sibTrans" cxnId="{25ED6BBE-7220-4E3E-88E4-C8E1A43D0EF7}">
      <dgm:prSet/>
      <dgm:spPr/>
      <dgm:t>
        <a:bodyPr/>
        <a:lstStyle/>
        <a:p>
          <a:endParaRPr lang="en-GB"/>
        </a:p>
      </dgm:t>
    </dgm:pt>
    <dgm:pt modelId="{B7316257-D679-46F6-8884-20E00056C633}" type="pres">
      <dgm:prSet presAssocID="{86E467E0-EC49-4EE5-AEDC-DAFCFC67ABC8}" presName="Name0" presStyleCnt="0">
        <dgm:presLayoutVars>
          <dgm:dir/>
          <dgm:resizeHandles val="exact"/>
        </dgm:presLayoutVars>
      </dgm:prSet>
      <dgm:spPr/>
    </dgm:pt>
    <dgm:pt modelId="{B47C3CE5-2261-4F76-B2BB-54C9497511E4}" type="pres">
      <dgm:prSet presAssocID="{F534558F-6B27-4C81-90C3-0D3A08F3FA3B}" presName="node" presStyleLbl="node1" presStyleIdx="0" presStyleCnt="3">
        <dgm:presLayoutVars>
          <dgm:bulletEnabled val="1"/>
        </dgm:presLayoutVars>
      </dgm:prSet>
      <dgm:spPr/>
    </dgm:pt>
    <dgm:pt modelId="{6BBEC83A-4FFF-4CE4-B691-04D649D82036}" type="pres">
      <dgm:prSet presAssocID="{AAC33A26-CCA7-4E41-94AA-728CC7A53BEF}" presName="sibTrans" presStyleLbl="sibTrans2D1" presStyleIdx="0" presStyleCnt="2"/>
      <dgm:spPr/>
    </dgm:pt>
    <dgm:pt modelId="{8239EB99-BBBF-4E26-A0D4-2B6D3B85F768}" type="pres">
      <dgm:prSet presAssocID="{AAC33A26-CCA7-4E41-94AA-728CC7A53BEF}" presName="connectorText" presStyleLbl="sibTrans2D1" presStyleIdx="0" presStyleCnt="2"/>
      <dgm:spPr/>
    </dgm:pt>
    <dgm:pt modelId="{66A47D05-B4DD-4611-A888-18CFF659CD81}" type="pres">
      <dgm:prSet presAssocID="{187B8ECA-F7A4-4F2B-AC27-9E2DA7A9BF4B}" presName="node" presStyleLbl="node1" presStyleIdx="1" presStyleCnt="3">
        <dgm:presLayoutVars>
          <dgm:bulletEnabled val="1"/>
        </dgm:presLayoutVars>
      </dgm:prSet>
      <dgm:spPr/>
    </dgm:pt>
    <dgm:pt modelId="{8878028D-82FB-411B-AA5A-05F822F2756C}" type="pres">
      <dgm:prSet presAssocID="{4739C05D-0EE0-48FB-AE96-B8530CB0FB62}" presName="sibTrans" presStyleLbl="sibTrans2D1" presStyleIdx="1" presStyleCnt="2"/>
      <dgm:spPr/>
    </dgm:pt>
    <dgm:pt modelId="{F21A56A2-2D6C-490B-831F-8CDE2D0C1F96}" type="pres">
      <dgm:prSet presAssocID="{4739C05D-0EE0-48FB-AE96-B8530CB0FB62}" presName="connectorText" presStyleLbl="sibTrans2D1" presStyleIdx="1" presStyleCnt="2"/>
      <dgm:spPr/>
    </dgm:pt>
    <dgm:pt modelId="{C484DC76-A4BA-42E9-9A43-741EE4FBCD27}" type="pres">
      <dgm:prSet presAssocID="{D0AC416D-03A2-4466-A7F5-41CC99F26820}" presName="node" presStyleLbl="node1" presStyleIdx="2" presStyleCnt="3">
        <dgm:presLayoutVars>
          <dgm:bulletEnabled val="1"/>
        </dgm:presLayoutVars>
      </dgm:prSet>
      <dgm:spPr/>
    </dgm:pt>
  </dgm:ptLst>
  <dgm:cxnLst>
    <dgm:cxn modelId="{5B920D0F-AC9D-4E25-8C8F-8A2E455EC871}" type="presOf" srcId="{D0AC416D-03A2-4466-A7F5-41CC99F26820}" destId="{C484DC76-A4BA-42E9-9A43-741EE4FBCD27}" srcOrd="0" destOrd="0" presId="urn:microsoft.com/office/officeart/2005/8/layout/process1"/>
    <dgm:cxn modelId="{31A4B063-5303-4539-83C8-17651715888F}" srcId="{86E467E0-EC49-4EE5-AEDC-DAFCFC67ABC8}" destId="{F534558F-6B27-4C81-90C3-0D3A08F3FA3B}" srcOrd="0" destOrd="0" parTransId="{94950014-0879-4BFB-80C1-2D1C1AC20AFC}" sibTransId="{AAC33A26-CCA7-4E41-94AA-728CC7A53BEF}"/>
    <dgm:cxn modelId="{D2089C6E-BBEF-444D-89D3-64580003635F}" srcId="{86E467E0-EC49-4EE5-AEDC-DAFCFC67ABC8}" destId="{187B8ECA-F7A4-4F2B-AC27-9E2DA7A9BF4B}" srcOrd="1" destOrd="0" parTransId="{1ECCC447-DC51-4A52-B139-6F51423C076D}" sibTransId="{4739C05D-0EE0-48FB-AE96-B8530CB0FB62}"/>
    <dgm:cxn modelId="{50C44176-0A97-43AB-A40A-826697240FC1}" type="presOf" srcId="{AAC33A26-CCA7-4E41-94AA-728CC7A53BEF}" destId="{6BBEC83A-4FFF-4CE4-B691-04D649D82036}" srcOrd="0" destOrd="0" presId="urn:microsoft.com/office/officeart/2005/8/layout/process1"/>
    <dgm:cxn modelId="{5F526A9B-6D30-422D-91D5-6605F829DA16}" type="presOf" srcId="{F534558F-6B27-4C81-90C3-0D3A08F3FA3B}" destId="{B47C3CE5-2261-4F76-B2BB-54C9497511E4}" srcOrd="0" destOrd="0" presId="urn:microsoft.com/office/officeart/2005/8/layout/process1"/>
    <dgm:cxn modelId="{25ED6BBE-7220-4E3E-88E4-C8E1A43D0EF7}" srcId="{86E467E0-EC49-4EE5-AEDC-DAFCFC67ABC8}" destId="{D0AC416D-03A2-4466-A7F5-41CC99F26820}" srcOrd="2" destOrd="0" parTransId="{750290FA-C9A4-4CF4-97F9-7CDC8AD63F59}" sibTransId="{6169531B-E04B-4CD3-B34D-BCD816D5BE93}"/>
    <dgm:cxn modelId="{DFC6E9BE-F3DD-44C2-A8F8-385E4F5D9930}" type="presOf" srcId="{86E467E0-EC49-4EE5-AEDC-DAFCFC67ABC8}" destId="{B7316257-D679-46F6-8884-20E00056C633}" srcOrd="0" destOrd="0" presId="urn:microsoft.com/office/officeart/2005/8/layout/process1"/>
    <dgm:cxn modelId="{13DD81CB-4909-4074-ACE7-00A65B3FC216}" type="presOf" srcId="{4739C05D-0EE0-48FB-AE96-B8530CB0FB62}" destId="{8878028D-82FB-411B-AA5A-05F822F2756C}" srcOrd="0" destOrd="0" presId="urn:microsoft.com/office/officeart/2005/8/layout/process1"/>
    <dgm:cxn modelId="{B141E0D3-1509-4AFB-B031-F3741042718F}" type="presOf" srcId="{AAC33A26-CCA7-4E41-94AA-728CC7A53BEF}" destId="{8239EB99-BBBF-4E26-A0D4-2B6D3B85F768}" srcOrd="1" destOrd="0" presId="urn:microsoft.com/office/officeart/2005/8/layout/process1"/>
    <dgm:cxn modelId="{412B79DC-A4C2-4888-97DA-9F179CF3C74A}" type="presOf" srcId="{4739C05D-0EE0-48FB-AE96-B8530CB0FB62}" destId="{F21A56A2-2D6C-490B-831F-8CDE2D0C1F96}" srcOrd="1" destOrd="0" presId="urn:microsoft.com/office/officeart/2005/8/layout/process1"/>
    <dgm:cxn modelId="{5BCE9CFF-DBB4-47A6-BF7B-839C71E2DC85}" type="presOf" srcId="{187B8ECA-F7A4-4F2B-AC27-9E2DA7A9BF4B}" destId="{66A47D05-B4DD-4611-A888-18CFF659CD81}" srcOrd="0" destOrd="0" presId="urn:microsoft.com/office/officeart/2005/8/layout/process1"/>
    <dgm:cxn modelId="{1FCFB78A-1BF2-44E4-B5FE-02090B95C35D}" type="presParOf" srcId="{B7316257-D679-46F6-8884-20E00056C633}" destId="{B47C3CE5-2261-4F76-B2BB-54C9497511E4}" srcOrd="0" destOrd="0" presId="urn:microsoft.com/office/officeart/2005/8/layout/process1"/>
    <dgm:cxn modelId="{5585F155-18DB-4AEC-91BE-64B30807315B}" type="presParOf" srcId="{B7316257-D679-46F6-8884-20E00056C633}" destId="{6BBEC83A-4FFF-4CE4-B691-04D649D82036}" srcOrd="1" destOrd="0" presId="urn:microsoft.com/office/officeart/2005/8/layout/process1"/>
    <dgm:cxn modelId="{E0E38FEE-D39D-4B87-9764-60494D76C380}" type="presParOf" srcId="{6BBEC83A-4FFF-4CE4-B691-04D649D82036}" destId="{8239EB99-BBBF-4E26-A0D4-2B6D3B85F768}" srcOrd="0" destOrd="0" presId="urn:microsoft.com/office/officeart/2005/8/layout/process1"/>
    <dgm:cxn modelId="{9D1678E7-76A8-4C84-BADA-B35A77C539B9}" type="presParOf" srcId="{B7316257-D679-46F6-8884-20E00056C633}" destId="{66A47D05-B4DD-4611-A888-18CFF659CD81}" srcOrd="2" destOrd="0" presId="urn:microsoft.com/office/officeart/2005/8/layout/process1"/>
    <dgm:cxn modelId="{300D3DAD-4AD2-4016-8395-34B943F146F1}" type="presParOf" srcId="{B7316257-D679-46F6-8884-20E00056C633}" destId="{8878028D-82FB-411B-AA5A-05F822F2756C}" srcOrd="3" destOrd="0" presId="urn:microsoft.com/office/officeart/2005/8/layout/process1"/>
    <dgm:cxn modelId="{09A181E3-5014-4C7C-AADF-23E10A44E029}" type="presParOf" srcId="{8878028D-82FB-411B-AA5A-05F822F2756C}" destId="{F21A56A2-2D6C-490B-831F-8CDE2D0C1F96}" srcOrd="0" destOrd="0" presId="urn:microsoft.com/office/officeart/2005/8/layout/process1"/>
    <dgm:cxn modelId="{3F88957C-3DAE-4B20-BB03-0A2DE3C171EE}" type="presParOf" srcId="{B7316257-D679-46F6-8884-20E00056C633}" destId="{C484DC76-A4BA-42E9-9A43-741EE4FBCD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2F130-4E08-4BB2-87B0-5C6CB8C69C6A}">
      <dsp:nvSpPr>
        <dsp:cNvPr id="0" name=""/>
        <dsp:cNvSpPr/>
      </dsp:nvSpPr>
      <dsp:spPr>
        <a:xfrm>
          <a:off x="2801408" y="610231"/>
          <a:ext cx="1712383" cy="56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Flight data</a:t>
          </a:r>
          <a:endParaRPr lang="en-GB" sz="3000" kern="1200" dirty="0"/>
        </a:p>
      </dsp:txBody>
      <dsp:txXfrm>
        <a:off x="2801408" y="610231"/>
        <a:ext cx="1712383" cy="564308"/>
      </dsp:txXfrm>
    </dsp:sp>
    <dsp:sp modelId="{56EFAE60-3191-42CC-A771-1C9469FDAC0E}">
      <dsp:nvSpPr>
        <dsp:cNvPr id="0" name=""/>
        <dsp:cNvSpPr/>
      </dsp:nvSpPr>
      <dsp:spPr>
        <a:xfrm>
          <a:off x="1243053" y="1800162"/>
          <a:ext cx="4829092" cy="10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Basic descriptions of Flight Operations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we predict which variables affect taxi-out outcome?</a:t>
          </a:r>
          <a:endParaRPr lang="en-GB" sz="2200" kern="1200" dirty="0"/>
        </a:p>
      </dsp:txBody>
      <dsp:txXfrm>
        <a:off x="1243053" y="1800162"/>
        <a:ext cx="4829092" cy="1057238"/>
      </dsp:txXfrm>
    </dsp:sp>
    <dsp:sp modelId="{967AC23C-2A7C-482B-B09E-1A7DE5AEFE54}">
      <dsp:nvSpPr>
        <dsp:cNvPr id="0" name=""/>
        <dsp:cNvSpPr/>
      </dsp:nvSpPr>
      <dsp:spPr>
        <a:xfrm>
          <a:off x="2799462" y="438603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03683-3EE0-4B09-9857-E9A23C6117AE}">
      <dsp:nvSpPr>
        <dsp:cNvPr id="0" name=""/>
        <dsp:cNvSpPr/>
      </dsp:nvSpPr>
      <dsp:spPr>
        <a:xfrm>
          <a:off x="2894811" y="247906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1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D49E-1EC5-4D51-8D14-BEACACF68227}">
      <dsp:nvSpPr>
        <dsp:cNvPr id="0" name=""/>
        <dsp:cNvSpPr/>
      </dsp:nvSpPr>
      <dsp:spPr>
        <a:xfrm>
          <a:off x="3123647" y="286045"/>
          <a:ext cx="214047" cy="214047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2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0D7ED-6706-4774-9BFB-9290FC3568C1}">
      <dsp:nvSpPr>
        <dsp:cNvPr id="0" name=""/>
        <dsp:cNvSpPr/>
      </dsp:nvSpPr>
      <dsp:spPr>
        <a:xfrm>
          <a:off x="3314344" y="76278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04C36-5BA8-4C39-8844-DA4426AD4448}">
      <dsp:nvSpPr>
        <dsp:cNvPr id="0" name=""/>
        <dsp:cNvSpPr/>
      </dsp:nvSpPr>
      <dsp:spPr>
        <a:xfrm>
          <a:off x="3562251" y="0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44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E7474-8975-49AA-91F3-77A3F1B95B5C}">
      <dsp:nvSpPr>
        <dsp:cNvPr id="0" name=""/>
        <dsp:cNvSpPr/>
      </dsp:nvSpPr>
      <dsp:spPr>
        <a:xfrm>
          <a:off x="3867366" y="133488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5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91382-4E5A-4F40-B9FA-8C2BDC2068AF}">
      <dsp:nvSpPr>
        <dsp:cNvPr id="0" name=""/>
        <dsp:cNvSpPr/>
      </dsp:nvSpPr>
      <dsp:spPr>
        <a:xfrm>
          <a:off x="4058064" y="228836"/>
          <a:ext cx="214047" cy="214047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67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76741-E89F-4C4D-8328-290CD991A5AC}">
      <dsp:nvSpPr>
        <dsp:cNvPr id="0" name=""/>
        <dsp:cNvSpPr/>
      </dsp:nvSpPr>
      <dsp:spPr>
        <a:xfrm>
          <a:off x="4325040" y="438603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78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7A8A3-809F-43CB-9213-28D273BC12D2}">
      <dsp:nvSpPr>
        <dsp:cNvPr id="0" name=""/>
        <dsp:cNvSpPr/>
      </dsp:nvSpPr>
      <dsp:spPr>
        <a:xfrm>
          <a:off x="4439458" y="648370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89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53B04-F6A8-4026-85CD-1822DDE012B5}">
      <dsp:nvSpPr>
        <dsp:cNvPr id="0" name=""/>
        <dsp:cNvSpPr/>
      </dsp:nvSpPr>
      <dsp:spPr>
        <a:xfrm>
          <a:off x="3447833" y="247906"/>
          <a:ext cx="350260" cy="350260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01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A16A-57AD-4489-AAED-5FBB950D48C9}">
      <dsp:nvSpPr>
        <dsp:cNvPr id="0" name=""/>
        <dsp:cNvSpPr/>
      </dsp:nvSpPr>
      <dsp:spPr>
        <a:xfrm>
          <a:off x="2704113" y="972555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12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D2CC9-96C2-495A-978D-8FDCD3B8DD6C}">
      <dsp:nvSpPr>
        <dsp:cNvPr id="0" name=""/>
        <dsp:cNvSpPr/>
      </dsp:nvSpPr>
      <dsp:spPr>
        <a:xfrm>
          <a:off x="2818532" y="1144183"/>
          <a:ext cx="214047" cy="214047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2C27-AFF4-41F3-911F-EDA3DD0F0D51}">
      <dsp:nvSpPr>
        <dsp:cNvPr id="0" name=""/>
        <dsp:cNvSpPr/>
      </dsp:nvSpPr>
      <dsp:spPr>
        <a:xfrm>
          <a:off x="3104578" y="1296741"/>
          <a:ext cx="311342" cy="31134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34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32186-A73F-4364-9C89-4483456ED57E}">
      <dsp:nvSpPr>
        <dsp:cNvPr id="0" name=""/>
        <dsp:cNvSpPr/>
      </dsp:nvSpPr>
      <dsp:spPr>
        <a:xfrm>
          <a:off x="3505042" y="1544647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46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F5325-EB5C-4168-A82B-0E27BDE14115}">
      <dsp:nvSpPr>
        <dsp:cNvPr id="0" name=""/>
        <dsp:cNvSpPr/>
      </dsp:nvSpPr>
      <dsp:spPr>
        <a:xfrm>
          <a:off x="3581321" y="1296741"/>
          <a:ext cx="214047" cy="214047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5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FD0F4-5155-4C0F-AB89-B8AC4E44C013}">
      <dsp:nvSpPr>
        <dsp:cNvPr id="0" name=""/>
        <dsp:cNvSpPr/>
      </dsp:nvSpPr>
      <dsp:spPr>
        <a:xfrm>
          <a:off x="3772018" y="1563717"/>
          <a:ext cx="136212" cy="13621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68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B04A1-005B-43B4-A0C7-017E6AB8EA81}">
      <dsp:nvSpPr>
        <dsp:cNvPr id="0" name=""/>
        <dsp:cNvSpPr/>
      </dsp:nvSpPr>
      <dsp:spPr>
        <a:xfrm>
          <a:off x="3943645" y="1258601"/>
          <a:ext cx="311342" cy="311342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79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82159-DBA7-4BB2-8AA4-072B51FEA827}">
      <dsp:nvSpPr>
        <dsp:cNvPr id="0" name=""/>
        <dsp:cNvSpPr/>
      </dsp:nvSpPr>
      <dsp:spPr>
        <a:xfrm>
          <a:off x="4363179" y="1182322"/>
          <a:ext cx="214047" cy="214047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B63A9-3327-4755-A6BA-8C38AD5F812E}">
      <dsp:nvSpPr>
        <dsp:cNvPr id="0" name=""/>
        <dsp:cNvSpPr/>
      </dsp:nvSpPr>
      <dsp:spPr>
        <a:xfrm>
          <a:off x="3727" y="0"/>
          <a:ext cx="3585415" cy="35554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Arial" panose="020B0604020202020204" pitchFamily="34" charset="0"/>
              <a:cs typeface="Arial" panose="020B0604020202020204" pitchFamily="34" charset="0"/>
            </a:rPr>
            <a:t>Basic descriptive statistics</a:t>
          </a:r>
          <a:endParaRPr lang="en-GB" sz="3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7" y="0"/>
        <a:ext cx="3585415" cy="1066634"/>
      </dsp:txXfrm>
    </dsp:sp>
    <dsp:sp modelId="{B10C4803-078D-456E-8F2F-EB97CA3F679B}">
      <dsp:nvSpPr>
        <dsp:cNvPr id="0" name=""/>
        <dsp:cNvSpPr/>
      </dsp:nvSpPr>
      <dsp:spPr>
        <a:xfrm>
          <a:off x="362268" y="1066808"/>
          <a:ext cx="2868332" cy="3413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What is the average departure delay for flights in the dataset?</a:t>
          </a:r>
          <a:endParaRPr lang="en-GB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266" y="1076806"/>
        <a:ext cx="2848336" cy="321356"/>
      </dsp:txXfrm>
    </dsp:sp>
    <dsp:sp modelId="{8FC2BAB1-2FAD-4756-BF69-7531A0C1DAF1}">
      <dsp:nvSpPr>
        <dsp:cNvPr id="0" name=""/>
        <dsp:cNvSpPr/>
      </dsp:nvSpPr>
      <dsp:spPr>
        <a:xfrm>
          <a:off x="362268" y="1460676"/>
          <a:ext cx="2868332" cy="3413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23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Which airline has the greatest number of flights in the dataset?</a:t>
          </a:r>
        </a:p>
      </dsp:txBody>
      <dsp:txXfrm>
        <a:off x="372266" y="1470674"/>
        <a:ext cx="2848336" cy="321356"/>
      </dsp:txXfrm>
    </dsp:sp>
    <dsp:sp modelId="{0AB1BD81-4030-41C5-B741-42746A4B6D5A}">
      <dsp:nvSpPr>
        <dsp:cNvPr id="0" name=""/>
        <dsp:cNvSpPr/>
      </dsp:nvSpPr>
      <dsp:spPr>
        <a:xfrm>
          <a:off x="362268" y="1854545"/>
          <a:ext cx="2868332" cy="3413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How does the distance traveled by a flight impact its elapsed time?</a:t>
          </a:r>
        </a:p>
      </dsp:txBody>
      <dsp:txXfrm>
        <a:off x="372266" y="1864543"/>
        <a:ext cx="2848336" cy="321356"/>
      </dsp:txXfrm>
    </dsp:sp>
    <dsp:sp modelId="{1CDEAF95-43CD-45E0-9BE2-37EFC30362EB}">
      <dsp:nvSpPr>
        <dsp:cNvPr id="0" name=""/>
        <dsp:cNvSpPr/>
      </dsp:nvSpPr>
      <dsp:spPr>
        <a:xfrm>
          <a:off x="362268" y="2248413"/>
          <a:ext cx="2868332" cy="3413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7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What is the correlation between the temperature and the number of flight delays?</a:t>
          </a:r>
        </a:p>
      </dsp:txBody>
      <dsp:txXfrm>
        <a:off x="372266" y="2258411"/>
        <a:ext cx="2848336" cy="321356"/>
      </dsp:txXfrm>
    </dsp:sp>
    <dsp:sp modelId="{7D96C4A8-605B-4B6C-A952-4774AD16D0BE}">
      <dsp:nvSpPr>
        <dsp:cNvPr id="0" name=""/>
        <dsp:cNvSpPr/>
      </dsp:nvSpPr>
      <dsp:spPr>
        <a:xfrm>
          <a:off x="362268" y="2642281"/>
          <a:ext cx="2868332" cy="3413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What is the average taxi-out time for flights in the dataset?</a:t>
          </a:r>
        </a:p>
      </dsp:txBody>
      <dsp:txXfrm>
        <a:off x="372266" y="2652279"/>
        <a:ext cx="2848336" cy="321356"/>
      </dsp:txXfrm>
    </dsp:sp>
    <dsp:sp modelId="{27E5D1D2-E897-4115-89A6-A6465214A1FB}">
      <dsp:nvSpPr>
        <dsp:cNvPr id="0" name=""/>
        <dsp:cNvSpPr/>
      </dsp:nvSpPr>
      <dsp:spPr>
        <a:xfrm>
          <a:off x="362268" y="3036150"/>
          <a:ext cx="2868332" cy="3413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19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Which day of the week has the highest number of flight delays?</a:t>
          </a:r>
        </a:p>
      </dsp:txBody>
      <dsp:txXfrm>
        <a:off x="372266" y="3046148"/>
        <a:ext cx="2848336" cy="321356"/>
      </dsp:txXfrm>
    </dsp:sp>
    <dsp:sp modelId="{356D0DE8-B794-4DDF-A304-20C2BF80D2AA}">
      <dsp:nvSpPr>
        <dsp:cNvPr id="0" name=""/>
        <dsp:cNvSpPr/>
      </dsp:nvSpPr>
      <dsp:spPr>
        <a:xfrm>
          <a:off x="3858049" y="0"/>
          <a:ext cx="3585415" cy="35554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Arial" panose="020B0604020202020204" pitchFamily="34" charset="0"/>
              <a:cs typeface="Arial" panose="020B0604020202020204" pitchFamily="34" charset="0"/>
            </a:rPr>
            <a:t>Regression Modelling</a:t>
          </a:r>
          <a:endParaRPr lang="en-GB" sz="3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8049" y="0"/>
        <a:ext cx="3585415" cy="1066634"/>
      </dsp:txXfrm>
    </dsp:sp>
    <dsp:sp modelId="{650E5E36-5DC6-4467-823B-CDA9B5111812}">
      <dsp:nvSpPr>
        <dsp:cNvPr id="0" name=""/>
        <dsp:cNvSpPr/>
      </dsp:nvSpPr>
      <dsp:spPr>
        <a:xfrm>
          <a:off x="4216590" y="1066938"/>
          <a:ext cx="2868332" cy="69850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Tests different models</a:t>
          </a:r>
          <a:endParaRPr lang="en-GB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37048" y="1087396"/>
        <a:ext cx="2827416" cy="657587"/>
      </dsp:txXfrm>
    </dsp:sp>
    <dsp:sp modelId="{182503FE-EDCF-4BA1-BD16-54A0F4A14477}">
      <dsp:nvSpPr>
        <dsp:cNvPr id="0" name=""/>
        <dsp:cNvSpPr/>
      </dsp:nvSpPr>
      <dsp:spPr>
        <a:xfrm>
          <a:off x="4216590" y="1872903"/>
          <a:ext cx="2868332" cy="69850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6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Choose errors to measure</a:t>
          </a:r>
          <a:endParaRPr lang="en-GB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37048" y="1893361"/>
        <a:ext cx="2827416" cy="657587"/>
      </dsp:txXfrm>
    </dsp:sp>
    <dsp:sp modelId="{DE8041F0-320C-425D-8DEF-F8051C34E0E0}">
      <dsp:nvSpPr>
        <dsp:cNvPr id="0" name=""/>
        <dsp:cNvSpPr/>
      </dsp:nvSpPr>
      <dsp:spPr>
        <a:xfrm>
          <a:off x="4216590" y="2678869"/>
          <a:ext cx="2868332" cy="69850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Optimization of models and understand which factors predict Time-out flight </a:t>
          </a:r>
          <a:endParaRPr lang="en-GB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37048" y="2699327"/>
        <a:ext cx="2827416" cy="657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C3CE5-2261-4F76-B2BB-54C9497511E4}">
      <dsp:nvSpPr>
        <dsp:cNvPr id="0" name=""/>
        <dsp:cNvSpPr/>
      </dsp:nvSpPr>
      <dsp:spPr>
        <a:xfrm>
          <a:off x="5869" y="1041505"/>
          <a:ext cx="1754250" cy="10525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22 variables in the data set</a:t>
          </a:r>
          <a:endParaRPr lang="en-GB" sz="2000" kern="1200" dirty="0"/>
        </a:p>
      </dsp:txBody>
      <dsp:txXfrm>
        <a:off x="36697" y="1072333"/>
        <a:ext cx="1692594" cy="990894"/>
      </dsp:txXfrm>
    </dsp:sp>
    <dsp:sp modelId="{6BBEC83A-4FFF-4CE4-B691-04D649D82036}">
      <dsp:nvSpPr>
        <dsp:cNvPr id="0" name=""/>
        <dsp:cNvSpPr/>
      </dsp:nvSpPr>
      <dsp:spPr>
        <a:xfrm>
          <a:off x="1935544" y="1350253"/>
          <a:ext cx="371901" cy="435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935544" y="1437264"/>
        <a:ext cx="260331" cy="261032"/>
      </dsp:txXfrm>
    </dsp:sp>
    <dsp:sp modelId="{66A47D05-B4DD-4611-A888-18CFF659CD81}">
      <dsp:nvSpPr>
        <dsp:cNvPr id="0" name=""/>
        <dsp:cNvSpPr/>
      </dsp:nvSpPr>
      <dsp:spPr>
        <a:xfrm>
          <a:off x="2461820" y="1041505"/>
          <a:ext cx="1754250" cy="10525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16 Intergern</a:t>
          </a:r>
          <a:endParaRPr lang="en-GB" sz="2000" kern="1200" dirty="0"/>
        </a:p>
      </dsp:txBody>
      <dsp:txXfrm>
        <a:off x="2492648" y="1072333"/>
        <a:ext cx="1692594" cy="990894"/>
      </dsp:txXfrm>
    </dsp:sp>
    <dsp:sp modelId="{8878028D-82FB-411B-AA5A-05F822F2756C}">
      <dsp:nvSpPr>
        <dsp:cNvPr id="0" name=""/>
        <dsp:cNvSpPr/>
      </dsp:nvSpPr>
      <dsp:spPr>
        <a:xfrm>
          <a:off x="4391495" y="1350253"/>
          <a:ext cx="371901" cy="435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91495" y="1437264"/>
        <a:ext cx="260331" cy="261032"/>
      </dsp:txXfrm>
    </dsp:sp>
    <dsp:sp modelId="{C484DC76-A4BA-42E9-9A43-741EE4FBCD27}">
      <dsp:nvSpPr>
        <dsp:cNvPr id="0" name=""/>
        <dsp:cNvSpPr/>
      </dsp:nvSpPr>
      <dsp:spPr>
        <a:xfrm>
          <a:off x="4917771" y="1041505"/>
          <a:ext cx="1754250" cy="10525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 Objects, 1 Float</a:t>
          </a:r>
          <a:endParaRPr lang="en-GB" sz="2000" kern="1200" dirty="0"/>
        </a:p>
      </dsp:txBody>
      <dsp:txXfrm>
        <a:off x="4948599" y="1072333"/>
        <a:ext cx="1692594" cy="990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494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79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5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65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81f13bb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81f13bb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81f13bbc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081f13bbc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09e85b3a0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09e85b3a0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9e85b3a0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9e85b3a0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829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Elapsed Flying time: actual time an airplane spends in the air, as opposed to time taxing to and from gate during stop overs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73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50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9B24-9B43-B4D5-0F57-CA34D89F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86D09-2E20-1B20-5568-542B9DD92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8638-6FB7-B815-AA6C-B068F454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7701-8D62-334F-25EE-0397C23D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706B-EEA1-2B1A-0EDD-CE3D34CE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980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E45E-1E8B-8B2E-CFCF-3396FB30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4C37-75FA-4C56-A6AA-F598F6C4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314D-934B-A535-51BB-E2768B00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3C7F-3F59-F630-72AB-57445683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B7E6-301A-B441-9803-A39CB2E9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4505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DBEE6-5EFB-22E1-368F-68CBD777B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F6FF0-38CF-3C39-A20D-ABB1CCC7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B79B6-8C74-DE0D-07A5-345B727D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07AE-A37C-55DD-A0F9-04E5166A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BBCB-D77D-AE1F-F14E-6EC76DD1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481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4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7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3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6866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1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890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30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>
            <a:spLocks noGrp="1"/>
          </p:cNvSpPr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3"/>
          <p:cNvSpPr txBox="1">
            <a:spLocks noGrp="1"/>
          </p:cNvSpPr>
          <p:nvPr>
            <p:ph type="subTitle" idx="1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72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 txBox="1">
            <a:spLocks noGrp="1"/>
          </p:cNvSpPr>
          <p:nvPr>
            <p:ph type="title"/>
          </p:nvPr>
        </p:nvSpPr>
        <p:spPr>
          <a:xfrm>
            <a:off x="4329450" y="2155950"/>
            <a:ext cx="3075900" cy="58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4"/>
          <p:cNvSpPr txBox="1">
            <a:spLocks noGrp="1"/>
          </p:cNvSpPr>
          <p:nvPr>
            <p:ph type="subTitle" idx="1"/>
          </p:nvPr>
        </p:nvSpPr>
        <p:spPr>
          <a:xfrm>
            <a:off x="4903690" y="2912188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72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AD64-3E9A-91EB-603B-5DFA9E8F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45B2-2D5F-688B-8682-B04A571B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6DFB-1F3F-E228-C35F-6F30B7EC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2EDF-5562-63D7-634C-8BB58BE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1284-4DDF-8E41-598A-82368E22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85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69DD-55D9-987E-545B-2C41A13D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3FEA2-416C-587F-A308-0204750D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C039-D9AB-C9BC-77EB-1C16CFDF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ABA9-1A27-935D-0CC1-391051E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9003-BD9A-BFB8-7D26-99DAD5B1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942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BF97-AAA2-099D-B840-23152835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9777-E6F4-7C52-BB67-523D22032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5DF9B-7FE3-F2EF-777A-FFB29B710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3409-0720-20E5-6B9F-9E5FFED4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B23-379E-C1E9-138F-9D5663EE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FE94-60AF-4E4B-37BC-33C68D61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5926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DAA3-027E-0256-57B1-B307F138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C0E6B-A3F0-7B98-2163-A7D779BD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7774-05B1-93D6-9F3E-F93EF8EAD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8EEC6-D0DF-83A9-4070-54D293EFC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7BD45-6B96-BBFC-9347-66080B329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3FC95-2527-CB24-F1DC-E0825B43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4185-392C-BF35-DC02-7AE1476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3A665-C192-4B85-C25F-42D7547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484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A0E6-C132-8654-91EF-0230254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81B39-72A8-B05D-C794-7440B47A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515F0-115C-C2E8-A8B1-13E86F09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72F1-42DE-8F10-C72C-396F68F9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88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F8E15-BB6E-E82F-0CCA-A0158CF2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21CBC-D281-734F-A273-9FC53C9A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43C6-7718-F9E8-02AC-E7AC3960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184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F8DB-6E11-B109-5CB1-225455CC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AAA0-E96F-BBA3-7778-F817A1E6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87E37-9334-17E5-6242-C7CCC9C89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85E7-AA98-8B2C-3C05-895C3C4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7E26-B3BC-6C68-C4B9-03E37266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604E-8A40-DE01-4396-67021574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6861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ABB8-51BB-F833-C414-39499B0B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423-5FAC-07F7-9013-E9960FEAA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86D4F-97FA-760D-B8EB-6E7F9B8F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74109-1ACE-69AE-D950-15CB2159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C1BDA-C5CB-90CD-98BE-BF31DFCA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0579C-C492-F136-2DF4-00AEC337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45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F7898-EFDA-7AD8-5CE5-0D663563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C9852-11CA-28C3-30A2-882FB27A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6158-DACE-06BE-0B9D-978688C79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F339-4463-4C04-82BC-7187815DBD55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A7D9-335C-67D2-09ED-B92C6FA1E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304D-532A-CA7C-D346-AE93AA90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495E-CB75-47C0-AE9D-7542CCD59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8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8" r:id="rId15"/>
    <p:sldLayoutId id="2147484000" r:id="rId1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AA6364-5C2F-1666-5E59-ABE6D97AFCAF}"/>
              </a:ext>
            </a:extLst>
          </p:cNvPr>
          <p:cNvSpPr/>
          <p:nvPr/>
        </p:nvSpPr>
        <p:spPr>
          <a:xfrm>
            <a:off x="2705921" y="3723269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8BA723-60FD-FF43-A9D0-BB66F5995A08}"/>
              </a:ext>
            </a:extLst>
          </p:cNvPr>
          <p:cNvSpPr/>
          <p:nvPr/>
        </p:nvSpPr>
        <p:spPr>
          <a:xfrm>
            <a:off x="4707924" y="1550773"/>
            <a:ext cx="1471986" cy="11244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42E139-83FF-DB17-EEF7-48018C7B3478}"/>
              </a:ext>
            </a:extLst>
          </p:cNvPr>
          <p:cNvSpPr/>
          <p:nvPr/>
        </p:nvSpPr>
        <p:spPr>
          <a:xfrm>
            <a:off x="744806" y="1434316"/>
            <a:ext cx="7380878" cy="1631092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8" name="Google Shape;628;p42"/>
          <p:cNvSpPr/>
          <p:nvPr/>
        </p:nvSpPr>
        <p:spPr>
          <a:xfrm>
            <a:off x="6567616" y="1556951"/>
            <a:ext cx="1330998" cy="1284881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52170-9563-1557-B2DD-D6B19B7CD4BA}"/>
              </a:ext>
            </a:extLst>
          </p:cNvPr>
          <p:cNvSpPr txBox="1"/>
          <p:nvPr/>
        </p:nvSpPr>
        <p:spPr>
          <a:xfrm>
            <a:off x="1118699" y="1649697"/>
            <a:ext cx="362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Bahnschrift" panose="020B0502040204020203" pitchFamily="34" charset="0"/>
              </a:rPr>
              <a:t>Should I fly from </a:t>
            </a:r>
            <a:r>
              <a:rPr lang="en-US" sz="3600" b="1" dirty="0">
                <a:solidFill>
                  <a:srgbClr val="FFFF00"/>
                </a:solidFill>
                <a:effectLst/>
                <a:latin typeface="Bahnschrift" panose="020B0502040204020203" pitchFamily="34" charset="0"/>
              </a:rPr>
              <a:t>JFK Airport?</a:t>
            </a:r>
            <a:endParaRPr lang="en-GB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5C7588-A944-5717-1609-AC3A38508C8B}"/>
              </a:ext>
            </a:extLst>
          </p:cNvPr>
          <p:cNvGrpSpPr/>
          <p:nvPr/>
        </p:nvGrpSpPr>
        <p:grpSpPr>
          <a:xfrm>
            <a:off x="4973594" y="1620565"/>
            <a:ext cx="1366952" cy="1284880"/>
            <a:chOff x="2832228" y="453302"/>
            <a:chExt cx="790833" cy="62455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5A5BD5-9DAF-40D2-C6DE-CC1E27994358}"/>
                </a:ext>
              </a:extLst>
            </p:cNvPr>
            <p:cNvSpPr/>
            <p:nvPr/>
          </p:nvSpPr>
          <p:spPr>
            <a:xfrm>
              <a:off x="2832228" y="453302"/>
              <a:ext cx="790833" cy="62455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9" name="Google Shape;669;p42"/>
            <p:cNvSpPr/>
            <p:nvPr/>
          </p:nvSpPr>
          <p:spPr>
            <a:xfrm flipH="1">
              <a:off x="2949089" y="554996"/>
              <a:ext cx="557110" cy="421167"/>
            </a:xfrm>
            <a:custGeom>
              <a:avLst/>
              <a:gdLst/>
              <a:ahLst/>
              <a:cxnLst/>
              <a:rect l="l" t="t" r="r" b="b"/>
              <a:pathLst>
                <a:path w="5367" h="2396" extrusionOk="0">
                  <a:moveTo>
                    <a:pt x="4472" y="1"/>
                  </a:moveTo>
                  <a:cubicBezTo>
                    <a:pt x="4104" y="1"/>
                    <a:pt x="3762" y="132"/>
                    <a:pt x="3473" y="343"/>
                  </a:cubicBezTo>
                  <a:lnTo>
                    <a:pt x="3052" y="579"/>
                  </a:lnTo>
                  <a:lnTo>
                    <a:pt x="1632" y="343"/>
                  </a:lnTo>
                  <a:lnTo>
                    <a:pt x="1579" y="343"/>
                  </a:lnTo>
                  <a:lnTo>
                    <a:pt x="1342" y="448"/>
                  </a:lnTo>
                  <a:cubicBezTo>
                    <a:pt x="1290" y="474"/>
                    <a:pt x="1290" y="553"/>
                    <a:pt x="1342" y="579"/>
                  </a:cubicBezTo>
                  <a:lnTo>
                    <a:pt x="2289" y="1027"/>
                  </a:lnTo>
                  <a:lnTo>
                    <a:pt x="1316" y="1605"/>
                  </a:lnTo>
                  <a:cubicBezTo>
                    <a:pt x="1193" y="1675"/>
                    <a:pt x="1047" y="1710"/>
                    <a:pt x="901" y="1710"/>
                  </a:cubicBezTo>
                  <a:cubicBezTo>
                    <a:pt x="828" y="1710"/>
                    <a:pt x="755" y="1702"/>
                    <a:pt x="685" y="1684"/>
                  </a:cubicBezTo>
                  <a:lnTo>
                    <a:pt x="185" y="1579"/>
                  </a:lnTo>
                  <a:lnTo>
                    <a:pt x="106" y="1579"/>
                  </a:lnTo>
                  <a:cubicBezTo>
                    <a:pt x="27" y="1605"/>
                    <a:pt x="1" y="1737"/>
                    <a:pt x="80" y="1789"/>
                  </a:cubicBezTo>
                  <a:lnTo>
                    <a:pt x="632" y="2315"/>
                  </a:lnTo>
                  <a:cubicBezTo>
                    <a:pt x="700" y="2366"/>
                    <a:pt x="768" y="2395"/>
                    <a:pt x="843" y="2395"/>
                  </a:cubicBezTo>
                  <a:cubicBezTo>
                    <a:pt x="884" y="2395"/>
                    <a:pt x="927" y="2386"/>
                    <a:pt x="974" y="2368"/>
                  </a:cubicBezTo>
                  <a:lnTo>
                    <a:pt x="1237" y="2263"/>
                  </a:lnTo>
                  <a:lnTo>
                    <a:pt x="2841" y="1605"/>
                  </a:lnTo>
                  <a:lnTo>
                    <a:pt x="5077" y="658"/>
                  </a:lnTo>
                  <a:cubicBezTo>
                    <a:pt x="5287" y="579"/>
                    <a:pt x="5366" y="395"/>
                    <a:pt x="5287" y="238"/>
                  </a:cubicBezTo>
                  <a:cubicBezTo>
                    <a:pt x="5261" y="211"/>
                    <a:pt x="5235" y="185"/>
                    <a:pt x="5208" y="159"/>
                  </a:cubicBezTo>
                  <a:cubicBezTo>
                    <a:pt x="4972" y="80"/>
                    <a:pt x="4709" y="27"/>
                    <a:pt x="4472" y="1"/>
                  </a:cubicBez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628;p42">
            <a:extLst>
              <a:ext uri="{FF2B5EF4-FFF2-40B4-BE49-F238E27FC236}">
                <a16:creationId xmlns:a16="http://schemas.microsoft.com/office/drawing/2014/main" id="{8F0C3E1E-BBA6-E651-E74E-193BFAC9F5F9}"/>
              </a:ext>
            </a:extLst>
          </p:cNvPr>
          <p:cNvSpPr/>
          <p:nvPr/>
        </p:nvSpPr>
        <p:spPr>
          <a:xfrm>
            <a:off x="7148383" y="3883500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5A54E5-C552-C473-91F2-65A0D89A0DE6}"/>
              </a:ext>
            </a:extLst>
          </p:cNvPr>
          <p:cNvSpPr txBox="1"/>
          <p:nvPr/>
        </p:nvSpPr>
        <p:spPr>
          <a:xfrm>
            <a:off x="2655967" y="3883500"/>
            <a:ext cx="36776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Data Science: Modelling Regression</a:t>
            </a:r>
            <a:endParaRPr lang="it-IT" sz="1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latin typeface="Bahnschrift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Cidalia Eusebio- Assignment 6</a:t>
            </a:r>
          </a:p>
          <a:p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7D5D62-53BC-E566-A9AA-482C64518A86}"/>
              </a:ext>
            </a:extLst>
          </p:cNvPr>
          <p:cNvGrpSpPr/>
          <p:nvPr/>
        </p:nvGrpSpPr>
        <p:grpSpPr>
          <a:xfrm>
            <a:off x="6283680" y="3864844"/>
            <a:ext cx="787140" cy="663675"/>
            <a:chOff x="5114165" y="88498"/>
            <a:chExt cx="1315203" cy="110347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C7D133-3BBF-D5CB-E3E9-15B28DD75C28}"/>
                </a:ext>
              </a:extLst>
            </p:cNvPr>
            <p:cNvSpPr/>
            <p:nvPr/>
          </p:nvSpPr>
          <p:spPr>
            <a:xfrm>
              <a:off x="5114165" y="88498"/>
              <a:ext cx="1315203" cy="1103472"/>
            </a:xfrm>
            <a:prstGeom prst="roundRect">
              <a:avLst/>
            </a:prstGeom>
            <a:solidFill>
              <a:srgbClr val="222A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Google Shape;2389;p76">
              <a:extLst>
                <a:ext uri="{FF2B5EF4-FFF2-40B4-BE49-F238E27FC236}">
                  <a16:creationId xmlns:a16="http://schemas.microsoft.com/office/drawing/2014/main" id="{88E240E2-CFB0-B730-CA74-8B7408391099}"/>
                </a:ext>
              </a:extLst>
            </p:cNvPr>
            <p:cNvSpPr/>
            <p:nvPr/>
          </p:nvSpPr>
          <p:spPr>
            <a:xfrm>
              <a:off x="5375190" y="219269"/>
              <a:ext cx="895864" cy="866454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A517E0-A6A6-7F50-B4AB-F44AD298296B}"/>
              </a:ext>
            </a:extLst>
          </p:cNvPr>
          <p:cNvSpPr/>
          <p:nvPr/>
        </p:nvSpPr>
        <p:spPr>
          <a:xfrm>
            <a:off x="544078" y="207364"/>
            <a:ext cx="5475991" cy="83172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Google Shape;628;p42">
            <a:extLst>
              <a:ext uri="{FF2B5EF4-FFF2-40B4-BE49-F238E27FC236}">
                <a16:creationId xmlns:a16="http://schemas.microsoft.com/office/drawing/2014/main" id="{84418C39-DE7F-F6BD-F88F-3F3B779EDB89}"/>
              </a:ext>
            </a:extLst>
          </p:cNvPr>
          <p:cNvSpPr/>
          <p:nvPr/>
        </p:nvSpPr>
        <p:spPr>
          <a:xfrm rot="18899887">
            <a:off x="5079026" y="413694"/>
            <a:ext cx="443859" cy="451427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157B-87DA-42C3-0338-4A6ABF0AE285}"/>
              </a:ext>
            </a:extLst>
          </p:cNvPr>
          <p:cNvSpPr txBox="1"/>
          <p:nvPr/>
        </p:nvSpPr>
        <p:spPr>
          <a:xfrm>
            <a:off x="521729" y="410937"/>
            <a:ext cx="365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" panose="020B0502040204020203" pitchFamily="34" charset="0"/>
              </a:rPr>
              <a:t>Flight Operations: Data structure</a:t>
            </a:r>
            <a:endParaRPr lang="en-GB" dirty="0">
              <a:latin typeface="Bahnschrif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B3911-8162-4B35-E115-EAD3FFD1C77C}"/>
              </a:ext>
            </a:extLst>
          </p:cNvPr>
          <p:cNvGrpSpPr/>
          <p:nvPr/>
        </p:nvGrpSpPr>
        <p:grpSpPr>
          <a:xfrm>
            <a:off x="4173946" y="410937"/>
            <a:ext cx="666779" cy="545001"/>
            <a:chOff x="4613455" y="93800"/>
            <a:chExt cx="1315203" cy="11034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310DEFB-C963-7B2B-1328-23BABD712F35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Google Shape;2389;p76">
              <a:extLst>
                <a:ext uri="{FF2B5EF4-FFF2-40B4-BE49-F238E27FC236}">
                  <a16:creationId xmlns:a16="http://schemas.microsoft.com/office/drawing/2014/main" id="{54F03C86-4FB0-29B3-2EEB-B086D34E188B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6E9EB44-2302-3395-0617-5529A5174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316711"/>
              </p:ext>
            </p:extLst>
          </p:nvPr>
        </p:nvGraphicFramePr>
        <p:xfrm>
          <a:off x="1551707" y="1536737"/>
          <a:ext cx="6677891" cy="3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8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F3656-4E77-0E8C-173A-4C684652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8" y="1248254"/>
            <a:ext cx="3134112" cy="349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01B17B-158B-D4CC-5534-BAB2FBC1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25" y="2245915"/>
            <a:ext cx="2431041" cy="1503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692B5-CB08-C82A-23D3-C1FE63D3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852" y="1248254"/>
            <a:ext cx="2940801" cy="34991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7AE7BF-AA05-10C2-13D7-EEF7D8A8284D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Google Shape;628;p42">
            <a:extLst>
              <a:ext uri="{FF2B5EF4-FFF2-40B4-BE49-F238E27FC236}">
                <a16:creationId xmlns:a16="http://schemas.microsoft.com/office/drawing/2014/main" id="{129768A9-FA03-7F7E-2C9A-F3BF4026108B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A9A49-3E83-410B-BDAE-863211FA1A1B}"/>
              </a:ext>
            </a:extLst>
          </p:cNvPr>
          <p:cNvSpPr txBox="1"/>
          <p:nvPr/>
        </p:nvSpPr>
        <p:spPr>
          <a:xfrm>
            <a:off x="544078" y="339613"/>
            <a:ext cx="365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hnschrift" panose="020B0502040204020203" pitchFamily="34" charset="0"/>
              </a:rPr>
              <a:t>Flight Operations: Data Structure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CB611-62C2-93D6-5F5B-975040288576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7667CAF-F889-08DC-BA49-664E648AEFB0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2389;p76">
              <a:extLst>
                <a:ext uri="{FF2B5EF4-FFF2-40B4-BE49-F238E27FC236}">
                  <a16:creationId xmlns:a16="http://schemas.microsoft.com/office/drawing/2014/main" id="{B8DA5938-54B3-A72A-D2A0-B67438EBC6C9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913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881A0D-5BAC-84B2-D20C-FBD382CA1918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Google Shape;628;p42">
            <a:extLst>
              <a:ext uri="{FF2B5EF4-FFF2-40B4-BE49-F238E27FC236}">
                <a16:creationId xmlns:a16="http://schemas.microsoft.com/office/drawing/2014/main" id="{EB2F91CB-0420-220F-CF3A-6D1829FACAE8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CFBB1-1070-A98A-17AA-91A83D71679C}"/>
              </a:ext>
            </a:extLst>
          </p:cNvPr>
          <p:cNvSpPr txBox="1"/>
          <p:nvPr/>
        </p:nvSpPr>
        <p:spPr>
          <a:xfrm>
            <a:off x="544078" y="339613"/>
            <a:ext cx="365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hnschrift" panose="020B0502040204020203" pitchFamily="34" charset="0"/>
              </a:rPr>
              <a:t>Flight Operations: Describe data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52435C-C883-A272-E525-722C6F80BAC5}"/>
              </a:ext>
            </a:extLst>
          </p:cNvPr>
          <p:cNvGrpSpPr/>
          <p:nvPr/>
        </p:nvGrpSpPr>
        <p:grpSpPr>
          <a:xfrm>
            <a:off x="4023677" y="365296"/>
            <a:ext cx="728164" cy="645019"/>
            <a:chOff x="4613455" y="93800"/>
            <a:chExt cx="1315203" cy="110347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7F1CB1-223B-914E-907A-12DE0CAA0CE9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Google Shape;2389;p76">
              <a:extLst>
                <a:ext uri="{FF2B5EF4-FFF2-40B4-BE49-F238E27FC236}">
                  <a16:creationId xmlns:a16="http://schemas.microsoft.com/office/drawing/2014/main" id="{056AE1EE-8E65-AFE3-1556-C863F809B1DA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77309D8-D313-A3EC-66EE-B110300A5927}"/>
              </a:ext>
            </a:extLst>
          </p:cNvPr>
          <p:cNvSpPr txBox="1"/>
          <p:nvPr/>
        </p:nvSpPr>
        <p:spPr>
          <a:xfrm>
            <a:off x="409402" y="1752601"/>
            <a:ext cx="4267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mean </a:t>
            </a:r>
            <a:r>
              <a:rPr lang="en-US" sz="9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taxi_out</a:t>
            </a:r>
            <a:r>
              <a:rPr lang="en-US" sz="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20(?mts), which can vary between 5-40minutes. </a:t>
            </a:r>
          </a:p>
          <a:p>
            <a:endParaRPr lang="en-US" sz="9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Wind Speed: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 speed mean 12.</a:t>
            </a:r>
          </a:p>
          <a:p>
            <a:b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 delay: </a:t>
            </a:r>
            <a: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seems that the median delay is 4 minutes.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Difference in minutes between scheduled and actual departure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Early departures show negative numbers, in minutes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Humidity: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seems that </a:t>
            </a:r>
            <a:r>
              <a:rPr lang="en-US" sz="9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NEWYork</a:t>
            </a:r>
            <a: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airports has on average, high humidity levels, 74%.</a:t>
            </a:r>
          </a:p>
          <a:p>
            <a:br>
              <a:rPr lang="en-US" sz="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average temperature was 5 degrees.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123994-8487-6281-37B1-2E1CAD15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14104"/>
            <a:ext cx="4293973" cy="32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212F3-E7E7-1174-2CD3-3F59B789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55" y="1420990"/>
            <a:ext cx="3927680" cy="30951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689AE3-7AC7-FA33-7932-746937CEBD1F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Google Shape;628;p42">
            <a:extLst>
              <a:ext uri="{FF2B5EF4-FFF2-40B4-BE49-F238E27FC236}">
                <a16:creationId xmlns:a16="http://schemas.microsoft.com/office/drawing/2014/main" id="{7E5FB869-1D67-986A-1E6A-C15B40FAA2F3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5AC97-1D4F-E852-2249-3767E4855FA4}"/>
              </a:ext>
            </a:extLst>
          </p:cNvPr>
          <p:cNvSpPr txBox="1"/>
          <p:nvPr/>
        </p:nvSpPr>
        <p:spPr>
          <a:xfrm>
            <a:off x="544078" y="339613"/>
            <a:ext cx="365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hnschrift" panose="020B0502040204020203" pitchFamily="34" charset="0"/>
              </a:rPr>
              <a:t>Flight Operations: Describe the data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29305A-DF45-4945-023D-AB7438FB10B5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86AA24E-41CD-F68F-BE45-E8226C2F5207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Google Shape;2389;p76">
              <a:extLst>
                <a:ext uri="{FF2B5EF4-FFF2-40B4-BE49-F238E27FC236}">
                  <a16:creationId xmlns:a16="http://schemas.microsoft.com/office/drawing/2014/main" id="{FBAC3525-2E65-2681-ABC9-5506138FABA4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00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CAC8E-7BE1-EF50-1E28-096D8C6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2" y="1668196"/>
            <a:ext cx="3459004" cy="302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BE965-70D6-2915-A281-6ECE49B7A706}"/>
              </a:ext>
            </a:extLst>
          </p:cNvPr>
          <p:cNvSpPr txBox="1"/>
          <p:nvPr/>
        </p:nvSpPr>
        <p:spPr>
          <a:xfrm>
            <a:off x="2835580" y="3332017"/>
            <a:ext cx="16850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 -22.00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25% -6.00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50% -3.00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75% 2.00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1276.00</a:t>
            </a:r>
          </a:p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76AD-A9C1-6E42-F700-5812ECE78385}"/>
              </a:ext>
            </a:extLst>
          </p:cNvPr>
          <p:cNvSpPr txBox="1"/>
          <p:nvPr/>
        </p:nvSpPr>
        <p:spPr>
          <a:xfrm>
            <a:off x="4324002" y="2246208"/>
            <a:ext cx="426308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see that the mean delay is 6 minutes, however, median and mean are quite different.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the median is more representative, which is -3 minutes. </a:t>
            </a: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minimum -22 and maximum was 1276 minutes. 75% of the flights have a departure delay less than 2 minutes.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F60919-8952-230C-70F7-E30A94F4C7AD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Google Shape;628;p42">
            <a:extLst>
              <a:ext uri="{FF2B5EF4-FFF2-40B4-BE49-F238E27FC236}">
                <a16:creationId xmlns:a16="http://schemas.microsoft.com/office/drawing/2014/main" id="{7CC30B1D-11F7-12F7-0B6E-C0055664A5FF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E76A1-3E56-40FE-6CF8-11E6C57DBDE9}"/>
              </a:ext>
            </a:extLst>
          </p:cNvPr>
          <p:cNvSpPr txBox="1"/>
          <p:nvPr/>
        </p:nvSpPr>
        <p:spPr>
          <a:xfrm>
            <a:off x="413210" y="412845"/>
            <a:ext cx="365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1-What is the average departure delay for flights in the dataset?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1A88D1-C235-3E64-8EC9-9E80D886224E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38A00AC-F4A4-717E-65CE-440048F52D98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Google Shape;2389;p76">
              <a:extLst>
                <a:ext uri="{FF2B5EF4-FFF2-40B4-BE49-F238E27FC236}">
                  <a16:creationId xmlns:a16="http://schemas.microsoft.com/office/drawing/2014/main" id="{086C47FF-D345-7F56-FE0B-88206FE75560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291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4ECD8-E89C-DE31-FB7C-5C20C3FF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552" y="1448617"/>
            <a:ext cx="4253268" cy="33366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58A3E8-BA47-BE51-D2B3-04E0672B85C7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Google Shape;628;p42">
            <a:extLst>
              <a:ext uri="{FF2B5EF4-FFF2-40B4-BE49-F238E27FC236}">
                <a16:creationId xmlns:a16="http://schemas.microsoft.com/office/drawing/2014/main" id="{BC3F73B6-CA88-17EE-B062-BC43FBABB8AB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ED9DC-96F1-F2D2-99C2-820CE97FD9F3}"/>
              </a:ext>
            </a:extLst>
          </p:cNvPr>
          <p:cNvSpPr txBox="1"/>
          <p:nvPr/>
        </p:nvSpPr>
        <p:spPr>
          <a:xfrm>
            <a:off x="559561" y="375091"/>
            <a:ext cx="351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/>
              <a:t>Top 10 destinations?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4EEF18-7EF6-A19A-0352-313B67EC5023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399195-1FA9-F667-F48B-789158C9051C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Google Shape;2389;p76">
              <a:extLst>
                <a:ext uri="{FF2B5EF4-FFF2-40B4-BE49-F238E27FC236}">
                  <a16:creationId xmlns:a16="http://schemas.microsoft.com/office/drawing/2014/main" id="{21CD9D4A-7FFD-B95B-22A7-C1CC67C38D80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905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90C30-2938-3333-D803-D263B522A59F}"/>
              </a:ext>
            </a:extLst>
          </p:cNvPr>
          <p:cNvSpPr txBox="1"/>
          <p:nvPr/>
        </p:nvSpPr>
        <p:spPr>
          <a:xfrm>
            <a:off x="5202914" y="2648128"/>
            <a:ext cx="36477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using the scatter plot, we can see as the distance travel increases, so does the elapsed time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4FAFF-33EC-8E20-0D23-860FEABE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1" y="1390375"/>
            <a:ext cx="4405699" cy="34561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4D715D-1454-6079-835A-7D336DD45C39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Google Shape;628;p42">
            <a:extLst>
              <a:ext uri="{FF2B5EF4-FFF2-40B4-BE49-F238E27FC236}">
                <a16:creationId xmlns:a16="http://schemas.microsoft.com/office/drawing/2014/main" id="{740D6AE3-175E-4E88-1640-B5AC47EEB126}"/>
              </a:ext>
            </a:extLst>
          </p:cNvPr>
          <p:cNvSpPr/>
          <p:nvPr/>
        </p:nvSpPr>
        <p:spPr>
          <a:xfrm rot="5400000"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89CEB-AC7D-1AC1-0ABF-0D2A7DE7B380}"/>
              </a:ext>
            </a:extLst>
          </p:cNvPr>
          <p:cNvSpPr txBox="1"/>
          <p:nvPr/>
        </p:nvSpPr>
        <p:spPr>
          <a:xfrm>
            <a:off x="591877" y="443548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3-How does the distance traveled by a flight impact its elapsed time?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A4CD76-8CBD-5D1B-F33D-6A80D4602B81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5F1A2A-3756-8FC2-E633-DAFBEDF206DF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Google Shape;2389;p76">
              <a:extLst>
                <a:ext uri="{FF2B5EF4-FFF2-40B4-BE49-F238E27FC236}">
                  <a16:creationId xmlns:a16="http://schemas.microsoft.com/office/drawing/2014/main" id="{9B08F755-4A64-43D1-1D1C-86ADAAF498FE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793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401258-2A47-04C5-9777-BB898E1E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22" y="1607431"/>
            <a:ext cx="4078760" cy="317780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2A44B4-BC49-583F-EA22-349F652B1960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Google Shape;628;p42">
            <a:extLst>
              <a:ext uri="{FF2B5EF4-FFF2-40B4-BE49-F238E27FC236}">
                <a16:creationId xmlns:a16="http://schemas.microsoft.com/office/drawing/2014/main" id="{4C11B09D-5CDD-7EC6-156A-E216F133E66F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D2C-E80E-FA26-A47E-812BF31A3653}"/>
              </a:ext>
            </a:extLst>
          </p:cNvPr>
          <p:cNvSpPr txBox="1"/>
          <p:nvPr/>
        </p:nvSpPr>
        <p:spPr>
          <a:xfrm>
            <a:off x="559561" y="311445"/>
            <a:ext cx="3306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4-What is the correlation between the temperature and the number of flight delays?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1A15BA-0B23-C95A-67F9-E58116F116CD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6AE345B-3157-78DC-5AC7-5B0FF7D7B662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Google Shape;2389;p76">
              <a:extLst>
                <a:ext uri="{FF2B5EF4-FFF2-40B4-BE49-F238E27FC236}">
                  <a16:creationId xmlns:a16="http://schemas.microsoft.com/office/drawing/2014/main" id="{FC760D6E-16A5-CAFB-DA10-D8F7F4B217BA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912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95AC0C-4501-7477-5506-8FFB2A3A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51" y="1286440"/>
            <a:ext cx="5026501" cy="390092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06042B-4256-6BA7-0C7C-CB39BBC0C8EB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Google Shape;628;p42">
            <a:extLst>
              <a:ext uri="{FF2B5EF4-FFF2-40B4-BE49-F238E27FC236}">
                <a16:creationId xmlns:a16="http://schemas.microsoft.com/office/drawing/2014/main" id="{0DC8D58C-785B-BA23-BE3E-7E7CDD6EFA78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95A6E-05CC-BA71-6BA2-58D2B074000F}"/>
              </a:ext>
            </a:extLst>
          </p:cNvPr>
          <p:cNvSpPr txBox="1"/>
          <p:nvPr/>
        </p:nvSpPr>
        <p:spPr>
          <a:xfrm>
            <a:off x="612341" y="421962"/>
            <a:ext cx="330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Other Correlations?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3384E0-D073-1B37-6620-BDAA72CAD635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FD7CC6-A6DF-0BB6-B131-28DA987ADFC4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2389;p76">
              <a:extLst>
                <a:ext uri="{FF2B5EF4-FFF2-40B4-BE49-F238E27FC236}">
                  <a16:creationId xmlns:a16="http://schemas.microsoft.com/office/drawing/2014/main" id="{15927FA9-A654-0778-61AF-E2F0CF4FAF7F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667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29703-89B9-7B04-4BDA-F013DCD15751}"/>
              </a:ext>
            </a:extLst>
          </p:cNvPr>
          <p:cNvSpPr txBox="1"/>
          <p:nvPr/>
        </p:nvSpPr>
        <p:spPr>
          <a:xfrm>
            <a:off x="5002023" y="1999020"/>
            <a:ext cx="3777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average taxi-out time for flights is 20minutes.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75% of the flights have a delay less than 25 minutes.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1745C-A31A-7249-A1ED-2909F919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31" y="1569436"/>
            <a:ext cx="3514468" cy="30751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C9C99-B7C5-8D93-DB72-2DD981C698A8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Google Shape;628;p42">
            <a:extLst>
              <a:ext uri="{FF2B5EF4-FFF2-40B4-BE49-F238E27FC236}">
                <a16:creationId xmlns:a16="http://schemas.microsoft.com/office/drawing/2014/main" id="{3041B07D-20CF-741F-84D4-FAAF16FF35F0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FDE0A-A28D-D4F7-0D32-8115FBDE39F8}"/>
              </a:ext>
            </a:extLst>
          </p:cNvPr>
          <p:cNvSpPr txBox="1"/>
          <p:nvPr/>
        </p:nvSpPr>
        <p:spPr>
          <a:xfrm>
            <a:off x="595772" y="440731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5-What is the average taxi-out time for flights in the dataset?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56A9BE-03EA-31EE-6D9F-10CD5F69A4C2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A1D1588-AF68-08B0-C7CA-5F866FEC60B8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Google Shape;2389;p76">
              <a:extLst>
                <a:ext uri="{FF2B5EF4-FFF2-40B4-BE49-F238E27FC236}">
                  <a16:creationId xmlns:a16="http://schemas.microsoft.com/office/drawing/2014/main" id="{53B7C3AD-8F41-6F1E-07D0-78F17BD2926D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328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 solution</a:t>
            </a:r>
            <a:endParaRPr dirty="0"/>
          </a:p>
        </p:txBody>
      </p:sp>
      <p:sp>
        <p:nvSpPr>
          <p:cNvPr id="688" name="Google Shape;688;p4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0" name="Google Shape;690;p45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1" name="Google Shape;691;p4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&amp; Explore data</a:t>
            </a:r>
            <a:endParaRPr dirty="0"/>
          </a:p>
        </p:txBody>
      </p:sp>
      <p:sp>
        <p:nvSpPr>
          <p:cNvPr id="692" name="Google Shape;692;p45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693" name="Google Shape;693;p4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94" name="Google Shape;694;p45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 data</a:t>
            </a:r>
            <a:endParaRPr dirty="0"/>
          </a:p>
        </p:txBody>
      </p:sp>
      <p:sp>
        <p:nvSpPr>
          <p:cNvPr id="695" name="Google Shape;695;p45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6" name="Google Shape;696;p45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45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Shorlist Models</a:t>
            </a:r>
            <a:endParaRPr dirty="0"/>
          </a:p>
        </p:txBody>
      </p:sp>
      <p:sp>
        <p:nvSpPr>
          <p:cNvPr id="698" name="Google Shape;698;p45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9" name="Google Shape;699;p45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0" name="Google Shape;700;p45"/>
          <p:cNvSpPr/>
          <p:nvPr/>
        </p:nvSpPr>
        <p:spPr>
          <a:xfrm>
            <a:off x="3858035" y="287068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5"/>
          <p:cNvSpPr/>
          <p:nvPr/>
        </p:nvSpPr>
        <p:spPr>
          <a:xfrm>
            <a:off x="3850974" y="1181008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5"/>
          <p:cNvSpPr/>
          <p:nvPr/>
        </p:nvSpPr>
        <p:spPr>
          <a:xfrm>
            <a:off x="7522189" y="1181008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5"/>
          <p:cNvSpPr/>
          <p:nvPr/>
        </p:nvSpPr>
        <p:spPr>
          <a:xfrm>
            <a:off x="7522189" y="2870684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2AE46-C79E-5795-461A-07E06127F890}"/>
              </a:ext>
            </a:extLst>
          </p:cNvPr>
          <p:cNvSpPr/>
          <p:nvPr/>
        </p:nvSpPr>
        <p:spPr>
          <a:xfrm>
            <a:off x="1762395" y="245632"/>
            <a:ext cx="5759794" cy="810301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Google Shape;628;p42">
            <a:extLst>
              <a:ext uri="{FF2B5EF4-FFF2-40B4-BE49-F238E27FC236}">
                <a16:creationId xmlns:a16="http://schemas.microsoft.com/office/drawing/2014/main" id="{02FC1E8A-764F-FABE-CBDD-DFFC2EAEA091}"/>
              </a:ext>
            </a:extLst>
          </p:cNvPr>
          <p:cNvSpPr/>
          <p:nvPr/>
        </p:nvSpPr>
        <p:spPr>
          <a:xfrm rot="2547536">
            <a:off x="6689797" y="347707"/>
            <a:ext cx="495490" cy="52944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EC750-8202-C5F8-6985-604EDCB10FC9}"/>
              </a:ext>
            </a:extLst>
          </p:cNvPr>
          <p:cNvSpPr txBox="1"/>
          <p:nvPr/>
        </p:nvSpPr>
        <p:spPr>
          <a:xfrm>
            <a:off x="1951788" y="417643"/>
            <a:ext cx="316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Table of Contents</a:t>
            </a:r>
            <a:endParaRPr lang="en-GB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0AB8D-F13E-36B0-4E41-E7E7DD1B3709}"/>
              </a:ext>
            </a:extLst>
          </p:cNvPr>
          <p:cNvGrpSpPr/>
          <p:nvPr/>
        </p:nvGrpSpPr>
        <p:grpSpPr>
          <a:xfrm>
            <a:off x="5372605" y="305644"/>
            <a:ext cx="848085" cy="669330"/>
            <a:chOff x="2832228" y="453302"/>
            <a:chExt cx="790833" cy="62455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A8327B-A326-CE90-385B-B8995C7BB754}"/>
                </a:ext>
              </a:extLst>
            </p:cNvPr>
            <p:cNvSpPr/>
            <p:nvPr/>
          </p:nvSpPr>
          <p:spPr>
            <a:xfrm>
              <a:off x="2832228" y="453302"/>
              <a:ext cx="790833" cy="62455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Google Shape;669;p42">
              <a:extLst>
                <a:ext uri="{FF2B5EF4-FFF2-40B4-BE49-F238E27FC236}">
                  <a16:creationId xmlns:a16="http://schemas.microsoft.com/office/drawing/2014/main" id="{2359E20E-F472-1FBE-10FE-79BA7A6678D0}"/>
                </a:ext>
              </a:extLst>
            </p:cNvPr>
            <p:cNvSpPr/>
            <p:nvPr/>
          </p:nvSpPr>
          <p:spPr>
            <a:xfrm flipH="1">
              <a:off x="2949089" y="554996"/>
              <a:ext cx="557110" cy="421167"/>
            </a:xfrm>
            <a:custGeom>
              <a:avLst/>
              <a:gdLst/>
              <a:ahLst/>
              <a:cxnLst/>
              <a:rect l="l" t="t" r="r" b="b"/>
              <a:pathLst>
                <a:path w="5367" h="2396" extrusionOk="0">
                  <a:moveTo>
                    <a:pt x="4472" y="1"/>
                  </a:moveTo>
                  <a:cubicBezTo>
                    <a:pt x="4104" y="1"/>
                    <a:pt x="3762" y="132"/>
                    <a:pt x="3473" y="343"/>
                  </a:cubicBezTo>
                  <a:lnTo>
                    <a:pt x="3052" y="579"/>
                  </a:lnTo>
                  <a:lnTo>
                    <a:pt x="1632" y="343"/>
                  </a:lnTo>
                  <a:lnTo>
                    <a:pt x="1579" y="343"/>
                  </a:lnTo>
                  <a:lnTo>
                    <a:pt x="1342" y="448"/>
                  </a:lnTo>
                  <a:cubicBezTo>
                    <a:pt x="1290" y="474"/>
                    <a:pt x="1290" y="553"/>
                    <a:pt x="1342" y="579"/>
                  </a:cubicBezTo>
                  <a:lnTo>
                    <a:pt x="2289" y="1027"/>
                  </a:lnTo>
                  <a:lnTo>
                    <a:pt x="1316" y="1605"/>
                  </a:lnTo>
                  <a:cubicBezTo>
                    <a:pt x="1193" y="1675"/>
                    <a:pt x="1047" y="1710"/>
                    <a:pt x="901" y="1710"/>
                  </a:cubicBezTo>
                  <a:cubicBezTo>
                    <a:pt x="828" y="1710"/>
                    <a:pt x="755" y="1702"/>
                    <a:pt x="685" y="1684"/>
                  </a:cubicBezTo>
                  <a:lnTo>
                    <a:pt x="185" y="1579"/>
                  </a:lnTo>
                  <a:lnTo>
                    <a:pt x="106" y="1579"/>
                  </a:lnTo>
                  <a:cubicBezTo>
                    <a:pt x="27" y="1605"/>
                    <a:pt x="1" y="1737"/>
                    <a:pt x="80" y="1789"/>
                  </a:cubicBezTo>
                  <a:lnTo>
                    <a:pt x="632" y="2315"/>
                  </a:lnTo>
                  <a:cubicBezTo>
                    <a:pt x="700" y="2366"/>
                    <a:pt x="768" y="2395"/>
                    <a:pt x="843" y="2395"/>
                  </a:cubicBezTo>
                  <a:cubicBezTo>
                    <a:pt x="884" y="2395"/>
                    <a:pt x="927" y="2386"/>
                    <a:pt x="974" y="2368"/>
                  </a:cubicBezTo>
                  <a:lnTo>
                    <a:pt x="1237" y="2263"/>
                  </a:lnTo>
                  <a:lnTo>
                    <a:pt x="2841" y="1605"/>
                  </a:lnTo>
                  <a:lnTo>
                    <a:pt x="5077" y="658"/>
                  </a:lnTo>
                  <a:cubicBezTo>
                    <a:pt x="5287" y="579"/>
                    <a:pt x="5366" y="395"/>
                    <a:pt x="5287" y="238"/>
                  </a:cubicBezTo>
                  <a:cubicBezTo>
                    <a:pt x="5261" y="211"/>
                    <a:pt x="5235" y="185"/>
                    <a:pt x="5208" y="159"/>
                  </a:cubicBezTo>
                  <a:cubicBezTo>
                    <a:pt x="4972" y="80"/>
                    <a:pt x="4709" y="27"/>
                    <a:pt x="4472" y="1"/>
                  </a:cubicBez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29703-89B9-7B04-4BDA-F013DCD15751}"/>
              </a:ext>
            </a:extLst>
          </p:cNvPr>
          <p:cNvSpPr txBox="1"/>
          <p:nvPr/>
        </p:nvSpPr>
        <p:spPr>
          <a:xfrm>
            <a:off x="5366104" y="2571750"/>
            <a:ext cx="3083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Day six, impossible to understand what day one of the week belongs to.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EE3D9-C56B-ABA7-E26C-24F348B9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2" y="2111183"/>
            <a:ext cx="4093016" cy="19479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B729ED-100B-B653-5E8F-9F34EF8AAEBC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Google Shape;628;p42">
            <a:extLst>
              <a:ext uri="{FF2B5EF4-FFF2-40B4-BE49-F238E27FC236}">
                <a16:creationId xmlns:a16="http://schemas.microsoft.com/office/drawing/2014/main" id="{323B021D-C19F-E6C7-AD29-A0B1A991A1AB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3D169-E79E-7874-5A02-F55CF7938C78}"/>
              </a:ext>
            </a:extLst>
          </p:cNvPr>
          <p:cNvSpPr txBox="1"/>
          <p:nvPr/>
        </p:nvSpPr>
        <p:spPr>
          <a:xfrm>
            <a:off x="585951" y="429592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6-Which day of the week has the highest number of flight delays?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D1732-C4BC-9FC9-8D4F-7ED68A11DDB1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8153BF-1E44-82BE-397D-4072E777E91C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Google Shape;2389;p76">
              <a:extLst>
                <a:ext uri="{FF2B5EF4-FFF2-40B4-BE49-F238E27FC236}">
                  <a16:creationId xmlns:a16="http://schemas.microsoft.com/office/drawing/2014/main" id="{34B0EF1B-ED77-E64D-676C-A502D6D106A2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18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C520E-B8DA-769D-9544-E3EECBD7037E}"/>
              </a:ext>
            </a:extLst>
          </p:cNvPr>
          <p:cNvSpPr/>
          <p:nvPr/>
        </p:nvSpPr>
        <p:spPr>
          <a:xfrm>
            <a:off x="2780616" y="2082938"/>
            <a:ext cx="5548183" cy="1221268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628;p42">
            <a:extLst>
              <a:ext uri="{FF2B5EF4-FFF2-40B4-BE49-F238E27FC236}">
                <a16:creationId xmlns:a16="http://schemas.microsoft.com/office/drawing/2014/main" id="{27C2DAEA-0B32-9363-0C58-B7CEAC572103}"/>
              </a:ext>
            </a:extLst>
          </p:cNvPr>
          <p:cNvSpPr/>
          <p:nvPr/>
        </p:nvSpPr>
        <p:spPr>
          <a:xfrm rot="13440296">
            <a:off x="7244202" y="2339388"/>
            <a:ext cx="634873" cy="70836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45B8-27CE-D320-990E-0A845C33C419}"/>
              </a:ext>
            </a:extLst>
          </p:cNvPr>
          <p:cNvSpPr txBox="1"/>
          <p:nvPr/>
        </p:nvSpPr>
        <p:spPr>
          <a:xfrm>
            <a:off x="2945352" y="2411025"/>
            <a:ext cx="316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Data Preparation</a:t>
            </a:r>
            <a:endParaRPr lang="en-GB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568798-E269-BB38-1576-CB78C64DCAE5}"/>
              </a:ext>
            </a:extLst>
          </p:cNvPr>
          <p:cNvSpPr/>
          <p:nvPr/>
        </p:nvSpPr>
        <p:spPr>
          <a:xfrm>
            <a:off x="5861605" y="2278073"/>
            <a:ext cx="961249" cy="83099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9" name="Google Shape;709;p46"/>
          <p:cNvSpPr txBox="1">
            <a:spLocks noGrp="1"/>
          </p:cNvSpPr>
          <p:nvPr>
            <p:ph type="title" idx="2"/>
          </p:nvPr>
        </p:nvSpPr>
        <p:spPr>
          <a:xfrm>
            <a:off x="5523061" y="2315664"/>
            <a:ext cx="1285605" cy="793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247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A295C-3C6E-451B-BD45-A663981A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79" y="1618735"/>
            <a:ext cx="3394989" cy="32652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CCECF0-42FB-2703-9D1F-EEFC2CEEE7BA}"/>
              </a:ext>
            </a:extLst>
          </p:cNvPr>
          <p:cNvSpPr txBox="1"/>
          <p:nvPr/>
        </p:nvSpPr>
        <p:spPr>
          <a:xfrm>
            <a:off x="4335712" y="195773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handle missing values, in this case, for a categorical variable wind, by imputing missing values with a mode.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C5E045-E50E-1B93-162E-0D382C38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12" y="3386790"/>
            <a:ext cx="4066884" cy="1127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6F9407-5FC1-4D04-EDCE-24DF5364B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0" r="50000" b="-360"/>
          <a:stretch/>
        </p:blipFill>
        <p:spPr>
          <a:xfrm>
            <a:off x="1995616" y="1618735"/>
            <a:ext cx="1793481" cy="326527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3E7DAE-5169-010B-BEFE-A241D6F07B75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Google Shape;628;p42">
            <a:extLst>
              <a:ext uri="{FF2B5EF4-FFF2-40B4-BE49-F238E27FC236}">
                <a16:creationId xmlns:a16="http://schemas.microsoft.com/office/drawing/2014/main" id="{EC4BAD34-CBD4-3FD2-A6EE-EE8137B2EF8D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32FD9-9A61-FF08-A9B3-00982D5C5F9A}"/>
              </a:ext>
            </a:extLst>
          </p:cNvPr>
          <p:cNvSpPr txBox="1"/>
          <p:nvPr/>
        </p:nvSpPr>
        <p:spPr>
          <a:xfrm>
            <a:off x="612341" y="419167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6th Step: Looking if we have any missing data: handling .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BB27D1-A1CE-98EB-2093-515C512CF2FF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EB9A09-460D-2A24-7377-7DB360DAFD2A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Google Shape;2389;p76">
              <a:extLst>
                <a:ext uri="{FF2B5EF4-FFF2-40B4-BE49-F238E27FC236}">
                  <a16:creationId xmlns:a16="http://schemas.microsoft.com/office/drawing/2014/main" id="{03E528AF-9D71-BF32-02B0-A7CA84D408A0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070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C520E-B8DA-769D-9544-E3EECBD7037E}"/>
              </a:ext>
            </a:extLst>
          </p:cNvPr>
          <p:cNvSpPr/>
          <p:nvPr/>
        </p:nvSpPr>
        <p:spPr>
          <a:xfrm>
            <a:off x="2780616" y="2082938"/>
            <a:ext cx="5548183" cy="1221268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628;p42">
            <a:extLst>
              <a:ext uri="{FF2B5EF4-FFF2-40B4-BE49-F238E27FC236}">
                <a16:creationId xmlns:a16="http://schemas.microsoft.com/office/drawing/2014/main" id="{27C2DAEA-0B32-9363-0C58-B7CEAC572103}"/>
              </a:ext>
            </a:extLst>
          </p:cNvPr>
          <p:cNvSpPr/>
          <p:nvPr/>
        </p:nvSpPr>
        <p:spPr>
          <a:xfrm rot="18632044">
            <a:off x="7231595" y="2287973"/>
            <a:ext cx="736313" cy="811196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45B8-27CE-D320-990E-0A845C33C419}"/>
              </a:ext>
            </a:extLst>
          </p:cNvPr>
          <p:cNvSpPr txBox="1"/>
          <p:nvPr/>
        </p:nvSpPr>
        <p:spPr>
          <a:xfrm>
            <a:off x="2926817" y="2278073"/>
            <a:ext cx="3164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Select Performance</a:t>
            </a:r>
          </a:p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Measure</a:t>
            </a:r>
            <a:endParaRPr lang="en-GB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568798-E269-BB38-1576-CB78C64DCAE5}"/>
              </a:ext>
            </a:extLst>
          </p:cNvPr>
          <p:cNvSpPr/>
          <p:nvPr/>
        </p:nvSpPr>
        <p:spPr>
          <a:xfrm>
            <a:off x="5861605" y="2278073"/>
            <a:ext cx="961249" cy="83099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9" name="Google Shape;709;p46"/>
          <p:cNvSpPr txBox="1">
            <a:spLocks noGrp="1"/>
          </p:cNvSpPr>
          <p:nvPr>
            <p:ph type="title" idx="2"/>
          </p:nvPr>
        </p:nvSpPr>
        <p:spPr>
          <a:xfrm>
            <a:off x="5523061" y="2315664"/>
            <a:ext cx="1285605" cy="793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21201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ECCECF0-42FB-2703-9D1F-EEFC2CEEE7BA}"/>
              </a:ext>
            </a:extLst>
          </p:cNvPr>
          <p:cNvSpPr txBox="1"/>
          <p:nvPr/>
        </p:nvSpPr>
        <p:spPr>
          <a:xfrm>
            <a:off x="1680426" y="2055534"/>
            <a:ext cx="55724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we are using a linear regression, both RMSE and MAE can be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are ways to measure the distance between two vectors: the vector of predictions and the vector of target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 (Root Mean Square Error), gives an idea of how much error the system typically makes in its predictions, with high weight for larger errors.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 are many outliers , you can use the mean absolute error (MAE, average absolute deviation)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1DF7BE-99A4-D438-5735-B18FCA1AF036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Google Shape;628;p42">
            <a:extLst>
              <a:ext uri="{FF2B5EF4-FFF2-40B4-BE49-F238E27FC236}">
                <a16:creationId xmlns:a16="http://schemas.microsoft.com/office/drawing/2014/main" id="{A89E245E-2127-F08B-CC58-C68B02CD8499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8B381-01DF-C7FA-CB9E-C8D89E6C3A3E}"/>
              </a:ext>
            </a:extLst>
          </p:cNvPr>
          <p:cNvSpPr txBox="1"/>
          <p:nvPr/>
        </p:nvSpPr>
        <p:spPr>
          <a:xfrm>
            <a:off x="563370" y="412845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6th Step: Looking if we have any missing data: handling.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27E9E3-5FEC-7C57-C943-8A3EDBC5104B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A84174-5F64-8484-4034-C9DED2153B51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Google Shape;2389;p76">
              <a:extLst>
                <a:ext uri="{FF2B5EF4-FFF2-40B4-BE49-F238E27FC236}">
                  <a16:creationId xmlns:a16="http://schemas.microsoft.com/office/drawing/2014/main" id="{5AB12B38-9629-4C60-C67B-3A4F011CBFAF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722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C520E-B8DA-769D-9544-E3EECBD7037E}"/>
              </a:ext>
            </a:extLst>
          </p:cNvPr>
          <p:cNvSpPr/>
          <p:nvPr/>
        </p:nvSpPr>
        <p:spPr>
          <a:xfrm>
            <a:off x="2780616" y="2082938"/>
            <a:ext cx="5548183" cy="1221268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628;p42">
            <a:extLst>
              <a:ext uri="{FF2B5EF4-FFF2-40B4-BE49-F238E27FC236}">
                <a16:creationId xmlns:a16="http://schemas.microsoft.com/office/drawing/2014/main" id="{27C2DAEA-0B32-9363-0C58-B7CEAC572103}"/>
              </a:ext>
            </a:extLst>
          </p:cNvPr>
          <p:cNvSpPr/>
          <p:nvPr/>
        </p:nvSpPr>
        <p:spPr>
          <a:xfrm rot="13240113">
            <a:off x="7231595" y="2287973"/>
            <a:ext cx="736313" cy="811196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45B8-27CE-D320-990E-0A845C33C419}"/>
              </a:ext>
            </a:extLst>
          </p:cNvPr>
          <p:cNvSpPr txBox="1"/>
          <p:nvPr/>
        </p:nvSpPr>
        <p:spPr>
          <a:xfrm>
            <a:off x="2902103" y="2462738"/>
            <a:ext cx="316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Check Assumptions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568798-E269-BB38-1576-CB78C64DCAE5}"/>
              </a:ext>
            </a:extLst>
          </p:cNvPr>
          <p:cNvSpPr/>
          <p:nvPr/>
        </p:nvSpPr>
        <p:spPr>
          <a:xfrm>
            <a:off x="5861605" y="2278073"/>
            <a:ext cx="961249" cy="83099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9" name="Google Shape;709;p46"/>
          <p:cNvSpPr txBox="1">
            <a:spLocks noGrp="1"/>
          </p:cNvSpPr>
          <p:nvPr>
            <p:ph type="title" idx="2"/>
          </p:nvPr>
        </p:nvSpPr>
        <p:spPr>
          <a:xfrm>
            <a:off x="5523061" y="2315664"/>
            <a:ext cx="1285605" cy="793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05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07768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E8A779-FC87-831A-5BDD-E74EBB5E8743}"/>
              </a:ext>
            </a:extLst>
          </p:cNvPr>
          <p:cNvSpPr txBox="1"/>
          <p:nvPr/>
        </p:nvSpPr>
        <p:spPr>
          <a:xfrm>
            <a:off x="1255334" y="863590"/>
            <a:ext cx="70366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is only available from the months November 2019 and December 2020, although the data includes months just us January?</a:t>
            </a: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Unable to understand some of the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dates were still affected by Covid-19 restrictions which might impact the insights we might collect.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cover winter months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 and December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Christmas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71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C520E-B8DA-769D-9544-E3EECBD7037E}"/>
              </a:ext>
            </a:extLst>
          </p:cNvPr>
          <p:cNvSpPr/>
          <p:nvPr/>
        </p:nvSpPr>
        <p:spPr>
          <a:xfrm>
            <a:off x="2805330" y="2082936"/>
            <a:ext cx="5548183" cy="1221268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628;p42">
            <a:extLst>
              <a:ext uri="{FF2B5EF4-FFF2-40B4-BE49-F238E27FC236}">
                <a16:creationId xmlns:a16="http://schemas.microsoft.com/office/drawing/2014/main" id="{27C2DAEA-0B32-9363-0C58-B7CEAC572103}"/>
              </a:ext>
            </a:extLst>
          </p:cNvPr>
          <p:cNvSpPr/>
          <p:nvPr/>
        </p:nvSpPr>
        <p:spPr>
          <a:xfrm>
            <a:off x="7230728" y="2345989"/>
            <a:ext cx="714911" cy="732755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45B8-27CE-D320-990E-0A845C33C419}"/>
              </a:ext>
            </a:extLst>
          </p:cNvPr>
          <p:cNvSpPr txBox="1"/>
          <p:nvPr/>
        </p:nvSpPr>
        <p:spPr>
          <a:xfrm>
            <a:off x="2902103" y="2462738"/>
            <a:ext cx="316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Regression Models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568798-E269-BB38-1576-CB78C64DCAE5}"/>
              </a:ext>
            </a:extLst>
          </p:cNvPr>
          <p:cNvSpPr/>
          <p:nvPr/>
        </p:nvSpPr>
        <p:spPr>
          <a:xfrm>
            <a:off x="5861605" y="2278073"/>
            <a:ext cx="961249" cy="83099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9" name="Google Shape;709;p46"/>
          <p:cNvSpPr txBox="1">
            <a:spLocks noGrp="1"/>
          </p:cNvSpPr>
          <p:nvPr>
            <p:ph type="title" idx="2"/>
          </p:nvPr>
        </p:nvSpPr>
        <p:spPr>
          <a:xfrm>
            <a:off x="5523061" y="2315664"/>
            <a:ext cx="1285605" cy="793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06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398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7CBA0-B667-B691-FAFE-EA685495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3" y="1515535"/>
            <a:ext cx="3214178" cy="2928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C998C-8F1D-93B8-6273-87CDEF7D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76" y="1386731"/>
            <a:ext cx="3445279" cy="162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0CE32-280B-079D-BC3D-20269362E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86" y="1678275"/>
            <a:ext cx="3694982" cy="2887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E5A195-55CA-F2ED-8A73-CE722703E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368" y="1488131"/>
            <a:ext cx="6972532" cy="280258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D099F5-7B46-3724-8328-EF4DA37340B1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Google Shape;628;p42">
            <a:extLst>
              <a:ext uri="{FF2B5EF4-FFF2-40B4-BE49-F238E27FC236}">
                <a16:creationId xmlns:a16="http://schemas.microsoft.com/office/drawing/2014/main" id="{0BD7E9E8-9417-CF5D-001E-A680A654FB9E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62880-52BB-30C2-4BA7-3F230356B353}"/>
              </a:ext>
            </a:extLst>
          </p:cNvPr>
          <p:cNvSpPr txBox="1"/>
          <p:nvPr/>
        </p:nvSpPr>
        <p:spPr>
          <a:xfrm>
            <a:off x="559561" y="311445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Linea Regression: Does deep delay is affected by Wind speed?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013F7D-D030-EC9C-44D0-1D8D654570EA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3FF0B16-FB3B-B7DC-B10B-CB595D8ECAB5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Google Shape;2389;p76">
              <a:extLst>
                <a:ext uri="{FF2B5EF4-FFF2-40B4-BE49-F238E27FC236}">
                  <a16:creationId xmlns:a16="http://schemas.microsoft.com/office/drawing/2014/main" id="{A1EF6978-F2CA-869D-F24E-F8042ED7EE9E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47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4F4B9-72B5-EC1B-E17F-BABF1973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474722"/>
            <a:ext cx="4104258" cy="3341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FB025-020C-D855-EF5A-A86A65249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32" y="1520906"/>
            <a:ext cx="4078009" cy="193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5FD2CB-3886-84B6-B519-86DC3ABB1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5" y="1474722"/>
            <a:ext cx="4028527" cy="2947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29ED07-19BA-F997-C6D5-581690832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395" y="1690256"/>
            <a:ext cx="6013401" cy="267262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5D5CC2-FB11-5023-EC0B-4005F99A5395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Google Shape;628;p42">
            <a:extLst>
              <a:ext uri="{FF2B5EF4-FFF2-40B4-BE49-F238E27FC236}">
                <a16:creationId xmlns:a16="http://schemas.microsoft.com/office/drawing/2014/main" id="{76A0ED9D-4665-5ECE-A223-7A59928A5416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CB1A4-0751-69EE-0632-ECF920A3247A}"/>
              </a:ext>
            </a:extLst>
          </p:cNvPr>
          <p:cNvSpPr txBox="1"/>
          <p:nvPr/>
        </p:nvSpPr>
        <p:spPr>
          <a:xfrm>
            <a:off x="606744" y="414718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Linea Regression: Can the variables help us predict TAXI_OUT?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082798-F2A7-FFBE-5C5F-EF8FCF8DD9E4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2A5ABE8-D41F-70E4-7AA6-6B6236C974EE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Google Shape;2389;p76">
              <a:extLst>
                <a:ext uri="{FF2B5EF4-FFF2-40B4-BE49-F238E27FC236}">
                  <a16:creationId xmlns:a16="http://schemas.microsoft.com/office/drawing/2014/main" id="{F31565AC-2C89-A2FB-8E03-4134D1CAE26D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16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C520E-B8DA-769D-9544-E3EECBD7037E}"/>
              </a:ext>
            </a:extLst>
          </p:cNvPr>
          <p:cNvSpPr/>
          <p:nvPr/>
        </p:nvSpPr>
        <p:spPr>
          <a:xfrm>
            <a:off x="2780616" y="2082938"/>
            <a:ext cx="5548183" cy="1221268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628;p42">
            <a:extLst>
              <a:ext uri="{FF2B5EF4-FFF2-40B4-BE49-F238E27FC236}">
                <a16:creationId xmlns:a16="http://schemas.microsoft.com/office/drawing/2014/main" id="{27C2DAEA-0B32-9363-0C58-B7CEAC572103}"/>
              </a:ext>
            </a:extLst>
          </p:cNvPr>
          <p:cNvSpPr/>
          <p:nvPr/>
        </p:nvSpPr>
        <p:spPr>
          <a:xfrm>
            <a:off x="7225101" y="2189703"/>
            <a:ext cx="857567" cy="904311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45B8-27CE-D320-990E-0A845C33C419}"/>
              </a:ext>
            </a:extLst>
          </p:cNvPr>
          <p:cNvSpPr txBox="1"/>
          <p:nvPr/>
        </p:nvSpPr>
        <p:spPr>
          <a:xfrm>
            <a:off x="2815606" y="2411025"/>
            <a:ext cx="316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Problem &amp; Solutions</a:t>
            </a:r>
            <a:endParaRPr lang="en-GB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568798-E269-BB38-1576-CB78C64DCAE5}"/>
              </a:ext>
            </a:extLst>
          </p:cNvPr>
          <p:cNvSpPr/>
          <p:nvPr/>
        </p:nvSpPr>
        <p:spPr>
          <a:xfrm>
            <a:off x="5861605" y="2278073"/>
            <a:ext cx="961249" cy="83099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9" name="Google Shape;709;p46"/>
          <p:cNvSpPr txBox="1">
            <a:spLocks noGrp="1"/>
          </p:cNvSpPr>
          <p:nvPr>
            <p:ph type="title" idx="2"/>
          </p:nvPr>
        </p:nvSpPr>
        <p:spPr>
          <a:xfrm>
            <a:off x="5523061" y="2315664"/>
            <a:ext cx="1285605" cy="793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4DEA1-D0A0-2AB2-ED13-5D443959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82" y="1377778"/>
            <a:ext cx="3073876" cy="3311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91B873-FEB9-6C88-2F13-2C1B24CE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73" y="1828800"/>
            <a:ext cx="5252645" cy="22233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85AC38-0394-22E7-980F-04CD791EFEAE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Google Shape;628;p42">
            <a:extLst>
              <a:ext uri="{FF2B5EF4-FFF2-40B4-BE49-F238E27FC236}">
                <a16:creationId xmlns:a16="http://schemas.microsoft.com/office/drawing/2014/main" id="{93E02FEC-5217-E7DB-DA14-1F80A7E919F7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4D6A9-8CE5-F2FB-7155-9F4D163457DA}"/>
              </a:ext>
            </a:extLst>
          </p:cNvPr>
          <p:cNvSpPr txBox="1"/>
          <p:nvPr/>
        </p:nvSpPr>
        <p:spPr>
          <a:xfrm>
            <a:off x="559561" y="311445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Ridge Regression: Can the variables help us predict TAXI_OUT?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C92324-D100-3342-6735-C6DF45ACC0F4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A3D6FAF-8DD4-D269-EB03-4DEEAAC67553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Google Shape;2389;p76">
              <a:extLst>
                <a:ext uri="{FF2B5EF4-FFF2-40B4-BE49-F238E27FC236}">
                  <a16:creationId xmlns:a16="http://schemas.microsoft.com/office/drawing/2014/main" id="{4F528E71-26C3-4230-0837-98820AA80C10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6148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25052-3D3C-8656-64E8-DCF963AC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7" y="1502098"/>
            <a:ext cx="3198064" cy="3381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C8185-888C-C5E2-04D7-140EB5D1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26" y="2148282"/>
            <a:ext cx="4619651" cy="208954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494931-B140-F70C-6207-447C315855D5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Google Shape;628;p42">
            <a:extLst>
              <a:ext uri="{FF2B5EF4-FFF2-40B4-BE49-F238E27FC236}">
                <a16:creationId xmlns:a16="http://schemas.microsoft.com/office/drawing/2014/main" id="{BEE27F08-A374-F463-0E5E-B8818DCA1ADB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63EA4-EBC4-2964-292A-C863DB4FB773}"/>
              </a:ext>
            </a:extLst>
          </p:cNvPr>
          <p:cNvSpPr txBox="1"/>
          <p:nvPr/>
        </p:nvSpPr>
        <p:spPr>
          <a:xfrm>
            <a:off x="559561" y="311445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Lasso Regression: Can the variables help us predict TAXI_OUT?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B8EE8-E5D0-FFA0-BE87-90119F01600F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5F17F3-B949-E800-08D0-B8A8973100AA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2389;p76">
              <a:extLst>
                <a:ext uri="{FF2B5EF4-FFF2-40B4-BE49-F238E27FC236}">
                  <a16:creationId xmlns:a16="http://schemas.microsoft.com/office/drawing/2014/main" id="{517E7AB4-540F-713F-F0C8-6C773B4CFED3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491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6D53-1755-9B2F-38C9-3425809C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84" y="1436234"/>
            <a:ext cx="3058297" cy="333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F807C-B26C-65B3-A676-01FB4E25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40" y="1925784"/>
            <a:ext cx="4486597" cy="211316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13D852-0E46-C4EC-866C-E2E171928565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Google Shape;628;p42">
            <a:extLst>
              <a:ext uri="{FF2B5EF4-FFF2-40B4-BE49-F238E27FC236}">
                <a16:creationId xmlns:a16="http://schemas.microsoft.com/office/drawing/2014/main" id="{72CA4401-FF6F-DC41-1A88-89AC3E1C1A0A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1EAAF-1120-D6ED-FBAD-93EDE717B82C}"/>
              </a:ext>
            </a:extLst>
          </p:cNvPr>
          <p:cNvSpPr txBox="1"/>
          <p:nvPr/>
        </p:nvSpPr>
        <p:spPr>
          <a:xfrm>
            <a:off x="559561" y="311445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Ridge Regression: Can the variables help us predict TAXI_OUT?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B91BE0-C96D-5488-FBA5-90EC297ECCD2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D5AB09-CFD1-A93A-5DB6-37A2AEF12839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Google Shape;2389;p76">
              <a:extLst>
                <a:ext uri="{FF2B5EF4-FFF2-40B4-BE49-F238E27FC236}">
                  <a16:creationId xmlns:a16="http://schemas.microsoft.com/office/drawing/2014/main" id="{510856DE-ED3A-EDB6-4A86-DBA83C8B2BBF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649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7F7F1-D218-2FFA-F375-D2401206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8" y="1505870"/>
            <a:ext cx="3560400" cy="2951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79715-E891-F128-7E80-A5858C9A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58" y="1286440"/>
            <a:ext cx="3111305" cy="352752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A0F20E-0E0E-B663-4011-8858A169C003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Google Shape;628;p42">
            <a:extLst>
              <a:ext uri="{FF2B5EF4-FFF2-40B4-BE49-F238E27FC236}">
                <a16:creationId xmlns:a16="http://schemas.microsoft.com/office/drawing/2014/main" id="{829CE566-47BA-A03A-F83E-86792FF2BE41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4FA18-D0D2-0540-297F-37DC37FEE2E4}"/>
              </a:ext>
            </a:extLst>
          </p:cNvPr>
          <p:cNvSpPr txBox="1"/>
          <p:nvPr/>
        </p:nvSpPr>
        <p:spPr>
          <a:xfrm>
            <a:off x="559561" y="311445"/>
            <a:ext cx="330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Random Forest Regressor: Can the variables help us predict TAXI_OUT?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674BFF-D171-E00B-20ED-EB8D5C705B8E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3B2C756-0BC0-37F3-768B-47DFDA71A945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Google Shape;2389;p76">
              <a:extLst>
                <a:ext uri="{FF2B5EF4-FFF2-40B4-BE49-F238E27FC236}">
                  <a16:creationId xmlns:a16="http://schemas.microsoft.com/office/drawing/2014/main" id="{115169B9-87D4-46C9-021F-4E00141F0DA2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9437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C520E-B8DA-769D-9544-E3EECBD7037E}"/>
              </a:ext>
            </a:extLst>
          </p:cNvPr>
          <p:cNvSpPr/>
          <p:nvPr/>
        </p:nvSpPr>
        <p:spPr>
          <a:xfrm>
            <a:off x="3075494" y="558936"/>
            <a:ext cx="5548183" cy="1221268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628;p42">
            <a:extLst>
              <a:ext uri="{FF2B5EF4-FFF2-40B4-BE49-F238E27FC236}">
                <a16:creationId xmlns:a16="http://schemas.microsoft.com/office/drawing/2014/main" id="{27C2DAEA-0B32-9363-0C58-B7CEAC572103}"/>
              </a:ext>
            </a:extLst>
          </p:cNvPr>
          <p:cNvSpPr/>
          <p:nvPr/>
        </p:nvSpPr>
        <p:spPr>
          <a:xfrm rot="5400000">
            <a:off x="7500892" y="821989"/>
            <a:ext cx="714911" cy="732755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45B8-27CE-D320-990E-0A845C33C419}"/>
              </a:ext>
            </a:extLst>
          </p:cNvPr>
          <p:cNvSpPr txBox="1"/>
          <p:nvPr/>
        </p:nvSpPr>
        <p:spPr>
          <a:xfrm>
            <a:off x="3374626" y="755696"/>
            <a:ext cx="293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Conclusions &amp; Lessons learn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568798-E269-BB38-1576-CB78C64DCAE5}"/>
              </a:ext>
            </a:extLst>
          </p:cNvPr>
          <p:cNvSpPr/>
          <p:nvPr/>
        </p:nvSpPr>
        <p:spPr>
          <a:xfrm>
            <a:off x="6131769" y="754073"/>
            <a:ext cx="961249" cy="83099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9" name="Google Shape;709;p46"/>
          <p:cNvSpPr txBox="1">
            <a:spLocks noGrp="1"/>
          </p:cNvSpPr>
          <p:nvPr>
            <p:ph type="title" idx="2"/>
          </p:nvPr>
        </p:nvSpPr>
        <p:spPr>
          <a:xfrm>
            <a:off x="6340425" y="806825"/>
            <a:ext cx="537612" cy="763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i="0" dirty="0"/>
              <a:t>?</a:t>
            </a:r>
            <a:endParaRPr sz="6000" b="1" i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DFD43-0DEA-E3A5-36E8-198AC35CE5A5}"/>
              </a:ext>
            </a:extLst>
          </p:cNvPr>
          <p:cNvSpPr txBox="1"/>
          <p:nvPr/>
        </p:nvSpPr>
        <p:spPr>
          <a:xfrm>
            <a:off x="755073" y="1780204"/>
            <a:ext cx="78686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Modelling Results limitative.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Random Forest was the best model. 30% of the variation of the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Taxi_Out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is explained by the predicted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should have started early and spend more time on modelling: I underestimated the time this takes.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Next week: I will start on Monday, not Thursday.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I had more time: I should have classified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Time_Out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into different categories ( delay, not delay) to predict if delayed occur instead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need to spend more time understanding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5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EEBDC-08F5-6969-D77B-BA9DD8DD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55" y="1286440"/>
            <a:ext cx="4516301" cy="3268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AF05C2-6C7E-2026-D0EE-76CC6E82C07C}"/>
              </a:ext>
            </a:extLst>
          </p:cNvPr>
          <p:cNvSpPr txBox="1"/>
          <p:nvPr/>
        </p:nvSpPr>
        <p:spPr>
          <a:xfrm>
            <a:off x="463379" y="1430835"/>
            <a:ext cx="4261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 on the airport’s taxiways from it’s gate to the runway prior takeoff.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 as it might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-Increase fuel consumption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-Affect other flights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-Impacts operation</a:t>
            </a: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-Incr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ease costs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EB1977-7C67-3BBE-5499-3BF3AB2681AB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Google Shape;628;p42">
            <a:extLst>
              <a:ext uri="{FF2B5EF4-FFF2-40B4-BE49-F238E27FC236}">
                <a16:creationId xmlns:a16="http://schemas.microsoft.com/office/drawing/2014/main" id="{8CD1FCDD-1EF0-4B2C-1351-FB283C171F47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197CF-4B89-D2D2-FC64-87CC05AF8611}"/>
              </a:ext>
            </a:extLst>
          </p:cNvPr>
          <p:cNvSpPr txBox="1"/>
          <p:nvPr/>
        </p:nvSpPr>
        <p:spPr>
          <a:xfrm>
            <a:off x="706582" y="421962"/>
            <a:ext cx="349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hnschrift" panose="020B0502040204020203" pitchFamily="34" charset="0"/>
              </a:rPr>
              <a:t>Flight Operations: Taxi Out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7FC467-A03F-E145-A167-FAB157581AB3}"/>
              </a:ext>
            </a:extLst>
          </p:cNvPr>
          <p:cNvGrpSpPr/>
          <p:nvPr/>
        </p:nvGrpSpPr>
        <p:grpSpPr>
          <a:xfrm>
            <a:off x="4196295" y="355169"/>
            <a:ext cx="728164" cy="645019"/>
            <a:chOff x="5114165" y="88498"/>
            <a:chExt cx="1315203" cy="110347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DDF6E1F-5193-40D6-7FA6-76CA39598241}"/>
                </a:ext>
              </a:extLst>
            </p:cNvPr>
            <p:cNvSpPr/>
            <p:nvPr/>
          </p:nvSpPr>
          <p:spPr>
            <a:xfrm>
              <a:off x="5114165" y="88498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Google Shape;2389;p76">
              <a:extLst>
                <a:ext uri="{FF2B5EF4-FFF2-40B4-BE49-F238E27FC236}">
                  <a16:creationId xmlns:a16="http://schemas.microsoft.com/office/drawing/2014/main" id="{72E00E24-725D-3291-ABB6-D10EDAA321A8}"/>
                </a:ext>
              </a:extLst>
            </p:cNvPr>
            <p:cNvSpPr/>
            <p:nvPr/>
          </p:nvSpPr>
          <p:spPr>
            <a:xfrm>
              <a:off x="5375190" y="219269"/>
              <a:ext cx="895864" cy="866454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9FE9D3-BF94-3E18-A5A2-104EE0FD0219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Google Shape;628;p42">
            <a:extLst>
              <a:ext uri="{FF2B5EF4-FFF2-40B4-BE49-F238E27FC236}">
                <a16:creationId xmlns:a16="http://schemas.microsoft.com/office/drawing/2014/main" id="{D61C3753-59FA-782F-6144-4B7FBC63C0B4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9A255-8E3A-325E-19E4-59227DA45C9D}"/>
              </a:ext>
            </a:extLst>
          </p:cNvPr>
          <p:cNvSpPr txBox="1"/>
          <p:nvPr/>
        </p:nvSpPr>
        <p:spPr>
          <a:xfrm>
            <a:off x="544078" y="339613"/>
            <a:ext cx="365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hnschrift" panose="020B0502040204020203" pitchFamily="34" charset="0"/>
              </a:rPr>
              <a:t>Flight Operations: The Problem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1529E0-65B9-6CCB-12B1-BE046B3460B4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A3A124-B7E5-9A05-FC0A-04E1581B08E9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Google Shape;2389;p76">
              <a:extLst>
                <a:ext uri="{FF2B5EF4-FFF2-40B4-BE49-F238E27FC236}">
                  <a16:creationId xmlns:a16="http://schemas.microsoft.com/office/drawing/2014/main" id="{155A7E6F-4784-285A-01D2-00BFB6E9D5DE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4509A42-5312-B37F-371D-DD0CF0994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531129"/>
              </p:ext>
            </p:extLst>
          </p:nvPr>
        </p:nvGraphicFramePr>
        <p:xfrm>
          <a:off x="989640" y="1669469"/>
          <a:ext cx="7315200" cy="285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2"/>
          <p:cNvSpPr txBox="1">
            <a:spLocks noGrp="1"/>
          </p:cNvSpPr>
          <p:nvPr>
            <p:ph type="subTitle" idx="1"/>
          </p:nvPr>
        </p:nvSpPr>
        <p:spPr>
          <a:xfrm>
            <a:off x="1808018" y="1724891"/>
            <a:ext cx="6446296" cy="2528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dirty="0"/>
              <a:t>Basic Descriptive Statistics</a:t>
            </a:r>
          </a:p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b="1" dirty="0"/>
          </a:p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b="1" dirty="0"/>
          </a:p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dirty="0"/>
              <a:t>Regression Models: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Linear Regression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Random Forest Regression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Lasso Regression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Ridge Regression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Calculate errors</a:t>
            </a:r>
            <a:endParaRPr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D37D35-0D9E-ADC9-14D7-65690B47A59E}"/>
              </a:ext>
            </a:extLst>
          </p:cNvPr>
          <p:cNvSpPr/>
          <p:nvPr/>
        </p:nvSpPr>
        <p:spPr>
          <a:xfrm>
            <a:off x="528595" y="31546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Google Shape;628;p42">
            <a:extLst>
              <a:ext uri="{FF2B5EF4-FFF2-40B4-BE49-F238E27FC236}">
                <a16:creationId xmlns:a16="http://schemas.microsoft.com/office/drawing/2014/main" id="{B69372ED-7CD4-7773-7C7A-167097B00F68}"/>
              </a:ext>
            </a:extLst>
          </p:cNvPr>
          <p:cNvSpPr/>
          <p:nvPr/>
        </p:nvSpPr>
        <p:spPr>
          <a:xfrm>
            <a:off x="4971057" y="47569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3EFB2-9669-3CE0-4A10-6867805CB20A}"/>
              </a:ext>
            </a:extLst>
          </p:cNvPr>
          <p:cNvSpPr txBox="1"/>
          <p:nvPr/>
        </p:nvSpPr>
        <p:spPr>
          <a:xfrm>
            <a:off x="583086" y="485132"/>
            <a:ext cx="32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hnschrift" panose="020B0502040204020203" pitchFamily="34" charset="0"/>
              </a:rPr>
              <a:t>Flight Operations: The solution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571D5C-ACCA-CDC6-CE66-A89DF69F0C22}"/>
              </a:ext>
            </a:extLst>
          </p:cNvPr>
          <p:cNvGrpSpPr/>
          <p:nvPr/>
        </p:nvGrpSpPr>
        <p:grpSpPr>
          <a:xfrm>
            <a:off x="3888110" y="494348"/>
            <a:ext cx="728164" cy="645019"/>
            <a:chOff x="4613455" y="93800"/>
            <a:chExt cx="1315203" cy="110347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E77F960-D029-5259-F643-B844874A06B1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Google Shape;2389;p76">
              <a:extLst>
                <a:ext uri="{FF2B5EF4-FFF2-40B4-BE49-F238E27FC236}">
                  <a16:creationId xmlns:a16="http://schemas.microsoft.com/office/drawing/2014/main" id="{E0FB6CA3-6803-A125-6891-1603F71C5C00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C520E-B8DA-769D-9544-E3EECBD7037E}"/>
              </a:ext>
            </a:extLst>
          </p:cNvPr>
          <p:cNvSpPr/>
          <p:nvPr/>
        </p:nvSpPr>
        <p:spPr>
          <a:xfrm>
            <a:off x="2780616" y="2082938"/>
            <a:ext cx="5548183" cy="1221268"/>
          </a:xfrm>
          <a:prstGeom prst="roundRect">
            <a:avLst/>
          </a:prstGeom>
          <a:solidFill>
            <a:srgbClr val="222A3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628;p42">
            <a:extLst>
              <a:ext uri="{FF2B5EF4-FFF2-40B4-BE49-F238E27FC236}">
                <a16:creationId xmlns:a16="http://schemas.microsoft.com/office/drawing/2014/main" id="{27C2DAEA-0B32-9363-0C58-B7CEAC572103}"/>
              </a:ext>
            </a:extLst>
          </p:cNvPr>
          <p:cNvSpPr/>
          <p:nvPr/>
        </p:nvSpPr>
        <p:spPr>
          <a:xfrm>
            <a:off x="7225101" y="2189703"/>
            <a:ext cx="857567" cy="904311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45B8-27CE-D320-990E-0A845C33C419}"/>
              </a:ext>
            </a:extLst>
          </p:cNvPr>
          <p:cNvSpPr txBox="1"/>
          <p:nvPr/>
        </p:nvSpPr>
        <p:spPr>
          <a:xfrm>
            <a:off x="2815606" y="2411025"/>
            <a:ext cx="316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Get Data &amp; Explore it</a:t>
            </a:r>
            <a:endParaRPr lang="en-GB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568798-E269-BB38-1576-CB78C64DCAE5}"/>
              </a:ext>
            </a:extLst>
          </p:cNvPr>
          <p:cNvSpPr/>
          <p:nvPr/>
        </p:nvSpPr>
        <p:spPr>
          <a:xfrm>
            <a:off x="5861605" y="2278073"/>
            <a:ext cx="961249" cy="83099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9" name="Google Shape;709;p46"/>
          <p:cNvSpPr txBox="1">
            <a:spLocks noGrp="1"/>
          </p:cNvSpPr>
          <p:nvPr>
            <p:ph type="title" idx="2"/>
          </p:nvPr>
        </p:nvSpPr>
        <p:spPr>
          <a:xfrm>
            <a:off x="5523061" y="2315664"/>
            <a:ext cx="1285605" cy="793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0189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D10ED3-8741-0FE5-264D-197AEB86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85" y="1366550"/>
            <a:ext cx="3405421" cy="1888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4DB77-764C-BAB0-34A3-B09178872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54" y="3346430"/>
            <a:ext cx="5136499" cy="1551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AAF63F-4E68-98E3-A051-0A3422728D36}"/>
              </a:ext>
            </a:extLst>
          </p:cNvPr>
          <p:cNvSpPr txBox="1"/>
          <p:nvPr/>
        </p:nvSpPr>
        <p:spPr>
          <a:xfrm>
            <a:off x="2809296" y="419723"/>
            <a:ext cx="365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hnschrift" panose="020B0502040204020203" pitchFamily="34" charset="0"/>
              </a:rPr>
              <a:t>Flight Operations: The Problem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20D135-3A53-DDD5-F6FC-8CD99229436C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Google Shape;628;p42">
            <a:extLst>
              <a:ext uri="{FF2B5EF4-FFF2-40B4-BE49-F238E27FC236}">
                <a16:creationId xmlns:a16="http://schemas.microsoft.com/office/drawing/2014/main" id="{AD5860CD-55FC-B771-23AC-9CDAB163A667}"/>
              </a:ext>
            </a:extLst>
          </p:cNvPr>
          <p:cNvSpPr/>
          <p:nvPr/>
        </p:nvSpPr>
        <p:spPr>
          <a:xfrm rot="13389741">
            <a:off x="5118567" y="457745"/>
            <a:ext cx="494634" cy="515218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0EBAD-2FF6-6B48-7A14-996162E7EAF2}"/>
              </a:ext>
            </a:extLst>
          </p:cNvPr>
          <p:cNvSpPr txBox="1"/>
          <p:nvPr/>
        </p:nvSpPr>
        <p:spPr>
          <a:xfrm>
            <a:off x="559561" y="429592"/>
            <a:ext cx="337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Bahnschrift" panose="020B0502040204020203" pitchFamily="34" charset="0"/>
              </a:rPr>
              <a:t>Get and Explore data</a:t>
            </a:r>
            <a:endParaRPr lang="en-GB" sz="2400" dirty="0">
              <a:latin typeface="Bahnschrift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58CE36-917F-F399-15EC-947EB3345612}"/>
              </a:ext>
            </a:extLst>
          </p:cNvPr>
          <p:cNvGrpSpPr/>
          <p:nvPr/>
        </p:nvGrpSpPr>
        <p:grpSpPr>
          <a:xfrm>
            <a:off x="3919076" y="358268"/>
            <a:ext cx="728164" cy="645019"/>
            <a:chOff x="4613455" y="93800"/>
            <a:chExt cx="1315203" cy="110347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FBC5C1A-2276-FC8D-30B7-AF632EF2E6F3}"/>
                </a:ext>
              </a:extLst>
            </p:cNvPr>
            <p:cNvSpPr/>
            <p:nvPr/>
          </p:nvSpPr>
          <p:spPr>
            <a:xfrm>
              <a:off x="4613455" y="93800"/>
              <a:ext cx="1315203" cy="1103472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Google Shape;2389;p76">
              <a:extLst>
                <a:ext uri="{FF2B5EF4-FFF2-40B4-BE49-F238E27FC236}">
                  <a16:creationId xmlns:a16="http://schemas.microsoft.com/office/drawing/2014/main" id="{7E106049-6ECF-6546-108F-B4E0A640CD13}"/>
                </a:ext>
              </a:extLst>
            </p:cNvPr>
            <p:cNvSpPr/>
            <p:nvPr/>
          </p:nvSpPr>
          <p:spPr>
            <a:xfrm>
              <a:off x="4896897" y="215818"/>
              <a:ext cx="895863" cy="866453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96879" y="0"/>
                  </a:moveTo>
                  <a:cubicBezTo>
                    <a:pt x="190115" y="0"/>
                    <a:pt x="184625" y="5490"/>
                    <a:pt x="184625" y="12254"/>
                  </a:cubicBezTo>
                  <a:cubicBezTo>
                    <a:pt x="184625" y="19019"/>
                    <a:pt x="190115" y="24509"/>
                    <a:pt x="196879" y="24509"/>
                  </a:cubicBezTo>
                  <a:cubicBezTo>
                    <a:pt x="203668" y="24509"/>
                    <a:pt x="209133" y="19019"/>
                    <a:pt x="209133" y="12254"/>
                  </a:cubicBezTo>
                  <a:cubicBezTo>
                    <a:pt x="209133" y="5490"/>
                    <a:pt x="203668" y="0"/>
                    <a:pt x="196879" y="0"/>
                  </a:cubicBezTo>
                  <a:close/>
                  <a:moveTo>
                    <a:pt x="195662" y="42670"/>
                  </a:moveTo>
                  <a:cubicBezTo>
                    <a:pt x="191550" y="42670"/>
                    <a:pt x="188023" y="45766"/>
                    <a:pt x="187566" y="49949"/>
                  </a:cubicBezTo>
                  <a:cubicBezTo>
                    <a:pt x="187075" y="54434"/>
                    <a:pt x="190311" y="58478"/>
                    <a:pt x="194796" y="58968"/>
                  </a:cubicBezTo>
                  <a:cubicBezTo>
                    <a:pt x="195090" y="58993"/>
                    <a:pt x="195408" y="59017"/>
                    <a:pt x="195703" y="59017"/>
                  </a:cubicBezTo>
                  <a:cubicBezTo>
                    <a:pt x="199796" y="59017"/>
                    <a:pt x="203349" y="55905"/>
                    <a:pt x="203790" y="51714"/>
                  </a:cubicBezTo>
                  <a:cubicBezTo>
                    <a:pt x="204281" y="47228"/>
                    <a:pt x="201045" y="43209"/>
                    <a:pt x="196560" y="42719"/>
                  </a:cubicBezTo>
                  <a:cubicBezTo>
                    <a:pt x="196259" y="42686"/>
                    <a:pt x="195959" y="42670"/>
                    <a:pt x="195662" y="42670"/>
                  </a:cubicBezTo>
                  <a:close/>
                  <a:moveTo>
                    <a:pt x="189528" y="78021"/>
                  </a:moveTo>
                  <a:cubicBezTo>
                    <a:pt x="185938" y="78021"/>
                    <a:pt x="182639" y="80414"/>
                    <a:pt x="181635" y="84041"/>
                  </a:cubicBezTo>
                  <a:cubicBezTo>
                    <a:pt x="180458" y="88403"/>
                    <a:pt x="183032" y="92888"/>
                    <a:pt x="187394" y="94065"/>
                  </a:cubicBezTo>
                  <a:cubicBezTo>
                    <a:pt x="188105" y="94261"/>
                    <a:pt x="188840" y="94359"/>
                    <a:pt x="189526" y="94359"/>
                  </a:cubicBezTo>
                  <a:cubicBezTo>
                    <a:pt x="193129" y="94359"/>
                    <a:pt x="196438" y="91957"/>
                    <a:pt x="197418" y="88330"/>
                  </a:cubicBezTo>
                  <a:cubicBezTo>
                    <a:pt x="198595" y="83967"/>
                    <a:pt x="196021" y="79482"/>
                    <a:pt x="191659" y="78306"/>
                  </a:cubicBezTo>
                  <a:cubicBezTo>
                    <a:pt x="190947" y="78113"/>
                    <a:pt x="190232" y="78021"/>
                    <a:pt x="189528" y="78021"/>
                  </a:cubicBezTo>
                  <a:close/>
                  <a:moveTo>
                    <a:pt x="176875" y="111102"/>
                  </a:moveTo>
                  <a:cubicBezTo>
                    <a:pt x="173887" y="111102"/>
                    <a:pt x="171015" y="112748"/>
                    <a:pt x="169576" y="115608"/>
                  </a:cubicBezTo>
                  <a:cubicBezTo>
                    <a:pt x="167542" y="119627"/>
                    <a:pt x="169160" y="124529"/>
                    <a:pt x="173203" y="126563"/>
                  </a:cubicBezTo>
                  <a:cubicBezTo>
                    <a:pt x="174380" y="127176"/>
                    <a:pt x="175630" y="127446"/>
                    <a:pt x="176855" y="127446"/>
                  </a:cubicBezTo>
                  <a:cubicBezTo>
                    <a:pt x="179845" y="127446"/>
                    <a:pt x="182737" y="125804"/>
                    <a:pt x="184159" y="122961"/>
                  </a:cubicBezTo>
                  <a:cubicBezTo>
                    <a:pt x="186193" y="118917"/>
                    <a:pt x="184576" y="114015"/>
                    <a:pt x="180556" y="111981"/>
                  </a:cubicBezTo>
                  <a:cubicBezTo>
                    <a:pt x="179372" y="111385"/>
                    <a:pt x="178113" y="111102"/>
                    <a:pt x="176875" y="111102"/>
                  </a:cubicBezTo>
                  <a:close/>
                  <a:moveTo>
                    <a:pt x="122869" y="49074"/>
                  </a:moveTo>
                  <a:cubicBezTo>
                    <a:pt x="118219" y="49074"/>
                    <a:pt x="111582" y="52553"/>
                    <a:pt x="108868" y="55267"/>
                  </a:cubicBezTo>
                  <a:lnTo>
                    <a:pt x="101050" y="63086"/>
                  </a:lnTo>
                  <a:lnTo>
                    <a:pt x="55561" y="58037"/>
                  </a:lnTo>
                  <a:lnTo>
                    <a:pt x="46787" y="66835"/>
                  </a:lnTo>
                  <a:lnTo>
                    <a:pt x="84212" y="80021"/>
                  </a:lnTo>
                  <a:lnTo>
                    <a:pt x="63821" y="100486"/>
                  </a:lnTo>
                  <a:lnTo>
                    <a:pt x="49777" y="100486"/>
                  </a:lnTo>
                  <a:lnTo>
                    <a:pt x="46003" y="104113"/>
                  </a:lnTo>
                  <a:lnTo>
                    <a:pt x="63674" y="113378"/>
                  </a:lnTo>
                  <a:lnTo>
                    <a:pt x="72816" y="130313"/>
                  </a:lnTo>
                  <a:lnTo>
                    <a:pt x="76296" y="127004"/>
                  </a:lnTo>
                  <a:lnTo>
                    <a:pt x="76296" y="113255"/>
                  </a:lnTo>
                  <a:lnTo>
                    <a:pt x="96981" y="92741"/>
                  </a:lnTo>
                  <a:lnTo>
                    <a:pt x="110093" y="130142"/>
                  </a:lnTo>
                  <a:lnTo>
                    <a:pt x="118868" y="121343"/>
                  </a:lnTo>
                  <a:lnTo>
                    <a:pt x="113721" y="75977"/>
                  </a:lnTo>
                  <a:lnTo>
                    <a:pt x="121637" y="68061"/>
                  </a:lnTo>
                  <a:cubicBezTo>
                    <a:pt x="125264" y="64458"/>
                    <a:pt x="130215" y="53944"/>
                    <a:pt x="126588" y="50341"/>
                  </a:cubicBezTo>
                  <a:cubicBezTo>
                    <a:pt x="125699" y="49446"/>
                    <a:pt x="124390" y="49074"/>
                    <a:pt x="122869" y="49074"/>
                  </a:cubicBezTo>
                  <a:close/>
                  <a:moveTo>
                    <a:pt x="152371" y="138058"/>
                  </a:moveTo>
                  <a:cubicBezTo>
                    <a:pt x="145582" y="138058"/>
                    <a:pt x="140117" y="143548"/>
                    <a:pt x="140117" y="150312"/>
                  </a:cubicBezTo>
                  <a:cubicBezTo>
                    <a:pt x="140117" y="157101"/>
                    <a:pt x="145582" y="162567"/>
                    <a:pt x="152371" y="162567"/>
                  </a:cubicBezTo>
                  <a:cubicBezTo>
                    <a:pt x="159135" y="162567"/>
                    <a:pt x="164625" y="157101"/>
                    <a:pt x="164625" y="150312"/>
                  </a:cubicBezTo>
                  <a:cubicBezTo>
                    <a:pt x="164625" y="143548"/>
                    <a:pt x="159135" y="138058"/>
                    <a:pt x="152371" y="138058"/>
                  </a:cubicBezTo>
                  <a:close/>
                  <a:moveTo>
                    <a:pt x="121307" y="166658"/>
                  </a:moveTo>
                  <a:cubicBezTo>
                    <a:pt x="120064" y="166658"/>
                    <a:pt x="118802" y="166942"/>
                    <a:pt x="117618" y="167542"/>
                  </a:cubicBezTo>
                  <a:cubicBezTo>
                    <a:pt x="113598" y="169601"/>
                    <a:pt x="111981" y="174527"/>
                    <a:pt x="114039" y="178546"/>
                  </a:cubicBezTo>
                  <a:cubicBezTo>
                    <a:pt x="115485" y="181365"/>
                    <a:pt x="118353" y="183007"/>
                    <a:pt x="121318" y="183007"/>
                  </a:cubicBezTo>
                  <a:cubicBezTo>
                    <a:pt x="122568" y="183007"/>
                    <a:pt x="123843" y="182713"/>
                    <a:pt x="125019" y="182100"/>
                  </a:cubicBezTo>
                  <a:cubicBezTo>
                    <a:pt x="129039" y="180041"/>
                    <a:pt x="130656" y="175140"/>
                    <a:pt x="128598" y="171120"/>
                  </a:cubicBezTo>
                  <a:cubicBezTo>
                    <a:pt x="127146" y="168286"/>
                    <a:pt x="124280" y="166658"/>
                    <a:pt x="121307" y="166658"/>
                  </a:cubicBezTo>
                  <a:close/>
                  <a:moveTo>
                    <a:pt x="87415" y="179732"/>
                  </a:moveTo>
                  <a:cubicBezTo>
                    <a:pt x="86681" y="179732"/>
                    <a:pt x="85934" y="179832"/>
                    <a:pt x="85192" y="180041"/>
                  </a:cubicBezTo>
                  <a:cubicBezTo>
                    <a:pt x="80854" y="181267"/>
                    <a:pt x="78330" y="185776"/>
                    <a:pt x="79555" y="190115"/>
                  </a:cubicBezTo>
                  <a:cubicBezTo>
                    <a:pt x="80560" y="193717"/>
                    <a:pt x="83845" y="196070"/>
                    <a:pt x="87398" y="196070"/>
                  </a:cubicBezTo>
                  <a:cubicBezTo>
                    <a:pt x="88134" y="196070"/>
                    <a:pt x="88893" y="195972"/>
                    <a:pt x="89629" y="195752"/>
                  </a:cubicBezTo>
                  <a:cubicBezTo>
                    <a:pt x="93967" y="194526"/>
                    <a:pt x="96491" y="190017"/>
                    <a:pt x="95266" y="185678"/>
                  </a:cubicBezTo>
                  <a:cubicBezTo>
                    <a:pt x="94250" y="182082"/>
                    <a:pt x="90976" y="179732"/>
                    <a:pt x="87415" y="179732"/>
                  </a:cubicBezTo>
                  <a:close/>
                  <a:moveTo>
                    <a:pt x="51475" y="187084"/>
                  </a:moveTo>
                  <a:cubicBezTo>
                    <a:pt x="51133" y="187084"/>
                    <a:pt x="50787" y="187105"/>
                    <a:pt x="50439" y="187149"/>
                  </a:cubicBezTo>
                  <a:cubicBezTo>
                    <a:pt x="45978" y="187713"/>
                    <a:pt x="42792" y="191806"/>
                    <a:pt x="43356" y="196266"/>
                  </a:cubicBezTo>
                  <a:cubicBezTo>
                    <a:pt x="43871" y="200408"/>
                    <a:pt x="47400" y="203423"/>
                    <a:pt x="51468" y="203423"/>
                  </a:cubicBezTo>
                  <a:cubicBezTo>
                    <a:pt x="51787" y="203423"/>
                    <a:pt x="52130" y="203398"/>
                    <a:pt x="52498" y="203349"/>
                  </a:cubicBezTo>
                  <a:cubicBezTo>
                    <a:pt x="56958" y="202786"/>
                    <a:pt x="60145" y="198717"/>
                    <a:pt x="59581" y="194232"/>
                  </a:cubicBezTo>
                  <a:cubicBezTo>
                    <a:pt x="59061" y="190095"/>
                    <a:pt x="55538" y="187084"/>
                    <a:pt x="51475" y="187084"/>
                  </a:cubicBezTo>
                  <a:close/>
                  <a:moveTo>
                    <a:pt x="12254" y="184625"/>
                  </a:moveTo>
                  <a:cubicBezTo>
                    <a:pt x="5490" y="184625"/>
                    <a:pt x="0" y="190115"/>
                    <a:pt x="0" y="196879"/>
                  </a:cubicBezTo>
                  <a:cubicBezTo>
                    <a:pt x="0" y="203668"/>
                    <a:pt x="5490" y="209133"/>
                    <a:pt x="12254" y="209133"/>
                  </a:cubicBezTo>
                  <a:cubicBezTo>
                    <a:pt x="19019" y="209133"/>
                    <a:pt x="24509" y="203668"/>
                    <a:pt x="24509" y="196879"/>
                  </a:cubicBezTo>
                  <a:cubicBezTo>
                    <a:pt x="24509" y="190115"/>
                    <a:pt x="19019" y="184625"/>
                    <a:pt x="12254" y="18462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478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DF5168-78ED-B6B4-3889-FD9D48C56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586645"/>
              </p:ext>
            </p:extLst>
          </p:nvPr>
        </p:nvGraphicFramePr>
        <p:xfrm>
          <a:off x="754699" y="1303783"/>
          <a:ext cx="7447192" cy="355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BD8F95-3F67-BA71-76D3-7DAA0692B73E}"/>
              </a:ext>
            </a:extLst>
          </p:cNvPr>
          <p:cNvSpPr/>
          <p:nvPr/>
        </p:nvSpPr>
        <p:spPr>
          <a:xfrm>
            <a:off x="559561" y="179382"/>
            <a:ext cx="5475991" cy="94682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Google Shape;628;p42">
            <a:extLst>
              <a:ext uri="{FF2B5EF4-FFF2-40B4-BE49-F238E27FC236}">
                <a16:creationId xmlns:a16="http://schemas.microsoft.com/office/drawing/2014/main" id="{65982DD0-E087-17A7-DB29-EA6D68C4930F}"/>
              </a:ext>
            </a:extLst>
          </p:cNvPr>
          <p:cNvSpPr/>
          <p:nvPr/>
        </p:nvSpPr>
        <p:spPr>
          <a:xfrm>
            <a:off x="5002023" y="339613"/>
            <a:ext cx="728163" cy="663674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14AFB-D6D5-9526-83E7-C8906F26273D}"/>
              </a:ext>
            </a:extLst>
          </p:cNvPr>
          <p:cNvSpPr txBox="1"/>
          <p:nvPr/>
        </p:nvSpPr>
        <p:spPr>
          <a:xfrm>
            <a:off x="495587" y="436733"/>
            <a:ext cx="365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hnschrift" panose="020B0502040204020203" pitchFamily="34" charset="0"/>
              </a:rPr>
              <a:t>Flight Operations: Questions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2E44BC-46B3-1405-8F61-4906C1C0A0D9}"/>
              </a:ext>
            </a:extLst>
          </p:cNvPr>
          <p:cNvSpPr/>
          <p:nvPr/>
        </p:nvSpPr>
        <p:spPr>
          <a:xfrm>
            <a:off x="4099796" y="358268"/>
            <a:ext cx="728164" cy="645019"/>
          </a:xfrm>
          <a:prstGeom prst="round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32E42-BB74-25E2-DBB2-686B1E810B9D}"/>
              </a:ext>
            </a:extLst>
          </p:cNvPr>
          <p:cNvSpPr txBox="1"/>
          <p:nvPr/>
        </p:nvSpPr>
        <p:spPr>
          <a:xfrm>
            <a:off x="4256250" y="356956"/>
            <a:ext cx="52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?</a:t>
            </a:r>
            <a:endParaRPr lang="en-GB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4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1012</Words>
  <Application>Microsoft Office PowerPoint</Application>
  <PresentationFormat>On-screen Show (16:9)</PresentationFormat>
  <Paragraphs>148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Consolas</vt:lpstr>
      <vt:lpstr>Bahnschrift</vt:lpstr>
      <vt:lpstr>Calibri Light</vt:lpstr>
      <vt:lpstr>Calibri</vt:lpstr>
      <vt:lpstr>Office Theme</vt:lpstr>
      <vt:lpstr>PowerPoint Presentation</vt:lpstr>
      <vt:lpstr>Problem vs solution</vt:lpstr>
      <vt:lpstr>01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04</vt:lpstr>
      <vt:lpstr>PowerPoint Presentation</vt:lpstr>
      <vt:lpstr>05</vt:lpstr>
      <vt:lpstr>PowerPoint Presentation</vt:lpstr>
      <vt:lpstr>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Pereira</dc:creator>
  <cp:lastModifiedBy>Jose Luis Pereira</cp:lastModifiedBy>
  <cp:revision>3</cp:revision>
  <dcterms:modified xsi:type="dcterms:W3CDTF">2023-02-10T13:49:27Z</dcterms:modified>
</cp:coreProperties>
</file>