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9" r:id="rId2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598" autoAdjust="0"/>
  </p:normalViewPr>
  <p:slideViewPr>
    <p:cSldViewPr snapToGrid="0" snapToObjects="1">
      <p:cViewPr>
        <p:scale>
          <a:sx n="100" d="100"/>
          <a:sy n="100" d="100"/>
        </p:scale>
        <p:origin x="1061" y="-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58C9-53D6-1542-B370-D8575D282E0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573F-C2C5-AE45-8AED-CBD0D437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5573F-C2C5-AE45-8AED-CBD0D437A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97FA-E773-4645-A721-599CE27B681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0AAE-A5FD-7B40-8000-730FD01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123C4DC-705D-5C48-BE35-84ECE88227FE}"/>
              </a:ext>
            </a:extLst>
          </p:cNvPr>
          <p:cNvSpPr/>
          <p:nvPr/>
        </p:nvSpPr>
        <p:spPr>
          <a:xfrm>
            <a:off x="63448" y="4481004"/>
            <a:ext cx="2029631" cy="1181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740081"/>
            <a:endParaRPr lang="en-AU" sz="800" dirty="0">
              <a:solidFill>
                <a:schemeClr val="tx1"/>
              </a:solidFill>
              <a:latin typeface="Avenir Book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A2AEF3-7919-DF45-A8FA-EA24FD5AF929}"/>
              </a:ext>
            </a:extLst>
          </p:cNvPr>
          <p:cNvSpPr txBox="1"/>
          <p:nvPr/>
        </p:nvSpPr>
        <p:spPr>
          <a:xfrm>
            <a:off x="68155" y="4294678"/>
            <a:ext cx="2019105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Data Cleaning</a:t>
            </a:r>
            <a:r>
              <a:rPr lang="en-AU" sz="10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9A528-8280-E54B-B772-66DE9D7A0719}"/>
              </a:ext>
            </a:extLst>
          </p:cNvPr>
          <p:cNvSpPr/>
          <p:nvPr/>
        </p:nvSpPr>
        <p:spPr>
          <a:xfrm>
            <a:off x="8209576" y="1361747"/>
            <a:ext cx="1889816" cy="2070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33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780900-C9FE-0A4D-8419-EF009954F85C}"/>
              </a:ext>
            </a:extLst>
          </p:cNvPr>
          <p:cNvSpPr/>
          <p:nvPr/>
        </p:nvSpPr>
        <p:spPr>
          <a:xfrm>
            <a:off x="2175534" y="3738996"/>
            <a:ext cx="5966452" cy="197347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533C6-F213-7144-8171-128146A53BBF}"/>
              </a:ext>
            </a:extLst>
          </p:cNvPr>
          <p:cNvSpPr/>
          <p:nvPr/>
        </p:nvSpPr>
        <p:spPr>
          <a:xfrm>
            <a:off x="2207632" y="3989901"/>
            <a:ext cx="1744720" cy="1548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CDF2F8-8E14-B146-ABE2-5200070F95B4}"/>
              </a:ext>
            </a:extLst>
          </p:cNvPr>
          <p:cNvSpPr/>
          <p:nvPr/>
        </p:nvSpPr>
        <p:spPr>
          <a:xfrm>
            <a:off x="2294838" y="3821334"/>
            <a:ext cx="1547956" cy="2399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Differencing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192B4E-1390-6C49-AD3C-48A650D51236}"/>
              </a:ext>
            </a:extLst>
          </p:cNvPr>
          <p:cNvSpPr/>
          <p:nvPr/>
        </p:nvSpPr>
        <p:spPr>
          <a:xfrm>
            <a:off x="6373942" y="4026967"/>
            <a:ext cx="1744720" cy="1506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66B61-D55B-454A-9CD0-688A6C2193B6}"/>
              </a:ext>
            </a:extLst>
          </p:cNvPr>
          <p:cNvSpPr/>
          <p:nvPr/>
        </p:nvSpPr>
        <p:spPr>
          <a:xfrm>
            <a:off x="4256702" y="3984828"/>
            <a:ext cx="1821284" cy="1548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endParaRPr lang="en-US" sz="1126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8178EA-D2C8-1C4C-8A71-0219C0763D71}"/>
              </a:ext>
            </a:extLst>
          </p:cNvPr>
          <p:cNvSpPr/>
          <p:nvPr/>
        </p:nvSpPr>
        <p:spPr>
          <a:xfrm>
            <a:off x="4352338" y="3830678"/>
            <a:ext cx="1547956" cy="2399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6" dirty="0"/>
              <a:t>ACF and PACF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D77BBD-1193-8F4F-8C43-7830B613D84E}"/>
              </a:ext>
            </a:extLst>
          </p:cNvPr>
          <p:cNvSpPr/>
          <p:nvPr/>
        </p:nvSpPr>
        <p:spPr>
          <a:xfrm>
            <a:off x="6477995" y="3828275"/>
            <a:ext cx="1547956" cy="2399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Model 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9D5D3-4267-4348-AC06-DDAE4CEBAD36}"/>
              </a:ext>
            </a:extLst>
          </p:cNvPr>
          <p:cNvSpPr/>
          <p:nvPr/>
        </p:nvSpPr>
        <p:spPr>
          <a:xfrm>
            <a:off x="8225408" y="3736071"/>
            <a:ext cx="1889816" cy="1853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833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33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33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Given that heavy rain has occurred, our model predicted heavy rain with a 71% accuracy.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The “heavy rain” predicted is moderate rain, as we have little observations on heavy rain.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Have yearly data instead of a few months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Walk forward validation provide more thorough validation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Different models should be considered in the future i.e. Artificial Neural Networks</a:t>
            </a:r>
          </a:p>
          <a:p>
            <a:endParaRPr lang="en-US" sz="833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833" dirty="0">
                <a:solidFill>
                  <a:schemeClr val="tx1"/>
                </a:solidFill>
                <a:latin typeface="Avenir Book" panose="02000503020000020003" pitchFamily="2" charset="0"/>
              </a:rPr>
              <a:t>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0C244-6B79-6C4E-8F30-9432EA58413D}"/>
              </a:ext>
            </a:extLst>
          </p:cNvPr>
          <p:cNvSpPr txBox="1"/>
          <p:nvPr/>
        </p:nvSpPr>
        <p:spPr>
          <a:xfrm>
            <a:off x="8225409" y="3575113"/>
            <a:ext cx="1882590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Conclusion/Future Research</a:t>
            </a:r>
            <a:endParaRPr lang="en-AU" sz="10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082348-6C62-D14E-91F2-B5B98078A47B}"/>
              </a:ext>
            </a:extLst>
          </p:cNvPr>
          <p:cNvSpPr/>
          <p:nvPr/>
        </p:nvSpPr>
        <p:spPr>
          <a:xfrm>
            <a:off x="67511" y="3221430"/>
            <a:ext cx="2025685" cy="102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Dataset consists of average values of all variables for all stations in Punjab. 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Observations recorded at 3 hour interval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Response: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RAIN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Predictors: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TEMP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DEWPOINT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RELHUMIDITY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SEALVLPRS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WINDSPEED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DIRECTION</a:t>
            </a:r>
            <a:r>
              <a:rPr lang="en-AU" sz="800" dirty="0">
                <a:solidFill>
                  <a:schemeClr val="tx1"/>
                </a:solidFill>
                <a:latin typeface="Avenir Book" panose="02000503020000020003" pitchFamily="2" charset="0"/>
              </a:rPr>
              <a:t>, </a:t>
            </a:r>
            <a:r>
              <a:rPr lang="en-AU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TLTCLOUD, VISIBILITY 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endParaRPr lang="en-AU" sz="833" dirty="0">
              <a:solidFill>
                <a:schemeClr val="tx1"/>
              </a:solidFill>
              <a:latin typeface="Avenir Book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EF91F-98CD-D64D-B076-8011D189D8ED}"/>
              </a:ext>
            </a:extLst>
          </p:cNvPr>
          <p:cNvSpPr txBox="1"/>
          <p:nvPr/>
        </p:nvSpPr>
        <p:spPr>
          <a:xfrm>
            <a:off x="68155" y="3014887"/>
            <a:ext cx="2020978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Data Description</a:t>
            </a:r>
            <a:r>
              <a:rPr lang="en-AU" sz="10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76898-4726-4B49-995C-443F56636275}"/>
              </a:ext>
            </a:extLst>
          </p:cNvPr>
          <p:cNvSpPr/>
          <p:nvPr/>
        </p:nvSpPr>
        <p:spPr>
          <a:xfrm>
            <a:off x="63448" y="2313244"/>
            <a:ext cx="2025685" cy="63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 defTabSz="1740081">
              <a:buFont typeface="+mj-lt"/>
              <a:buAutoNum type="arabicPeriod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Data Cleaning</a:t>
            </a:r>
          </a:p>
          <a:p>
            <a:pPr marL="228600" indent="-228600" defTabSz="1740081">
              <a:buFont typeface="+mj-lt"/>
              <a:buAutoNum type="arabicPeriod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Exploratory Data Analysis</a:t>
            </a:r>
          </a:p>
          <a:p>
            <a:pPr marL="228600" indent="-228600" defTabSz="1740081">
              <a:buFont typeface="+mj-lt"/>
              <a:buAutoNum type="arabicPeriod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Data Modelling</a:t>
            </a:r>
          </a:p>
          <a:p>
            <a:pPr marL="228600" indent="-228600" defTabSz="1740081">
              <a:buFont typeface="+mj-lt"/>
              <a:buAutoNum type="arabicPeriod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Evaluation/Result</a:t>
            </a:r>
          </a:p>
          <a:p>
            <a:pPr marL="228600" indent="-228600" defTabSz="1740081">
              <a:buFont typeface="+mj-lt"/>
              <a:buAutoNum type="arabicPeriod"/>
            </a:pPr>
            <a:endParaRPr lang="en-AU" sz="1000" dirty="0">
              <a:solidFill>
                <a:schemeClr val="tx1"/>
              </a:solidFill>
              <a:latin typeface="Avenir Book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64581-AC45-384E-BF6A-26F7F9293FE0}"/>
              </a:ext>
            </a:extLst>
          </p:cNvPr>
          <p:cNvSpPr txBox="1"/>
          <p:nvPr/>
        </p:nvSpPr>
        <p:spPr>
          <a:xfrm>
            <a:off x="64421" y="2064722"/>
            <a:ext cx="2024712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Overall Methodology</a:t>
            </a:r>
            <a:endParaRPr lang="en-AU" sz="10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C98CC-0269-0048-8F08-4E518C2A6784}"/>
              </a:ext>
            </a:extLst>
          </p:cNvPr>
          <p:cNvSpPr/>
          <p:nvPr/>
        </p:nvSpPr>
        <p:spPr>
          <a:xfrm>
            <a:off x="60608" y="1361747"/>
            <a:ext cx="2032589" cy="63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 panose="02000503020000020003"/>
                <a:cs typeface="Calibri" panose="020F0502020204030204" pitchFamily="34" charset="0"/>
              </a:rPr>
              <a:t>To improve the rainfall forecast.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 panose="02000503020000020003"/>
                <a:cs typeface="Calibri" panose="020F0502020204030204" pitchFamily="34" charset="0"/>
              </a:rPr>
              <a:t>Our model helps to predict whether the stations around Punjab have heavy rainfall. </a:t>
            </a:r>
          </a:p>
          <a:p>
            <a:pPr algn="ctr" defTabSz="1740081"/>
            <a:endParaRPr lang="en-AU" sz="2000" dirty="0">
              <a:solidFill>
                <a:schemeClr val="tx1"/>
              </a:solidFill>
              <a:latin typeface="Avenir Book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080DE-57AF-CD45-A449-22B8EA0403F4}"/>
              </a:ext>
            </a:extLst>
          </p:cNvPr>
          <p:cNvSpPr txBox="1"/>
          <p:nvPr/>
        </p:nvSpPr>
        <p:spPr>
          <a:xfrm>
            <a:off x="64422" y="1141765"/>
            <a:ext cx="2022838" cy="2506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Objective</a:t>
            </a:r>
            <a:endParaRPr lang="en-AU" sz="10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CF0E0-2A17-544D-BB0B-305F7C6F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909" y="52444"/>
            <a:ext cx="5422604" cy="780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DATA3001 DATA SCIENCE AND DECISIONS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67" b="1" dirty="0">
                <a:latin typeface="Calibri" panose="020F0502020204030204" pitchFamily="34" charset="0"/>
                <a:cs typeface="Calibri" panose="020F0502020204030204" pitchFamily="34" charset="0"/>
              </a:rPr>
              <a:t>Rainfall in Pakistan</a:t>
            </a:r>
            <a:br>
              <a:rPr lang="en-US" sz="2333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67" i="1" dirty="0">
                <a:latin typeface="Avenir Light Oblique" panose="020B0402020203090204" pitchFamily="34" charset="77"/>
                <a:cs typeface="Arial" panose="020B0604020202020204" pitchFamily="34" charset="0"/>
              </a:rPr>
              <a:t>Authors: Eu Shaun Lim, Rachel Ha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E8D5A-5C7C-8B4D-AB89-FEE6B950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"/>
            <a:ext cx="1609723" cy="105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C08CBD-E89A-EF4F-A6DC-549E92B5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2"/>
            <a:ext cx="1463677" cy="973345"/>
          </a:xfrm>
          <a:prstGeom prst="rect">
            <a:avLst/>
          </a:prstGeom>
        </p:spPr>
      </p:pic>
      <p:sp>
        <p:nvSpPr>
          <p:cNvPr id="5" name="Process 4">
            <a:extLst>
              <a:ext uri="{FF2B5EF4-FFF2-40B4-BE49-F238E27FC236}">
                <a16:creationId xmlns:a16="http://schemas.microsoft.com/office/drawing/2014/main" id="{FED51E24-BED2-824E-AA2F-ACC45A9D89B2}"/>
              </a:ext>
            </a:extLst>
          </p:cNvPr>
          <p:cNvSpPr/>
          <p:nvPr/>
        </p:nvSpPr>
        <p:spPr>
          <a:xfrm>
            <a:off x="2152575" y="1353284"/>
            <a:ext cx="5994406" cy="2093756"/>
          </a:xfrm>
          <a:prstGeom prst="flowChartProcess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6" dirty="0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B3801F-5E85-414F-B930-C8CEE8B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739" y="1459168"/>
            <a:ext cx="2633158" cy="981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CFA365-F3EE-294A-AFEB-51EFDF9F1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646" y="2415120"/>
            <a:ext cx="2804251" cy="1017609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D66C3ACE-2F5C-F743-A037-23C5334197F8}"/>
              </a:ext>
            </a:extLst>
          </p:cNvPr>
          <p:cNvSpPr/>
          <p:nvPr/>
        </p:nvSpPr>
        <p:spPr>
          <a:xfrm>
            <a:off x="4475257" y="3467665"/>
            <a:ext cx="891042" cy="2252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6"/>
          </a:p>
        </p:txBody>
      </p:sp>
      <p:sp>
        <p:nvSpPr>
          <p:cNvPr id="45" name="Flowchart: Connector 63">
            <a:extLst>
              <a:ext uri="{FF2B5EF4-FFF2-40B4-BE49-F238E27FC236}">
                <a16:creationId xmlns:a16="http://schemas.microsoft.com/office/drawing/2014/main" id="{49528389-D704-4645-BA6C-837BFE0160E4}"/>
              </a:ext>
            </a:extLst>
          </p:cNvPr>
          <p:cNvSpPr/>
          <p:nvPr/>
        </p:nvSpPr>
        <p:spPr>
          <a:xfrm>
            <a:off x="2181930" y="3830678"/>
            <a:ext cx="221447" cy="19628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85739">
              <a:defRPr/>
            </a:pPr>
            <a:r>
              <a:rPr lang="en-US" sz="1000" b="1" kern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6EE02-EE06-7943-815B-7AA34D7EF8CC}"/>
              </a:ext>
            </a:extLst>
          </p:cNvPr>
          <p:cNvSpPr txBox="1"/>
          <p:nvPr/>
        </p:nvSpPr>
        <p:spPr>
          <a:xfrm>
            <a:off x="2138809" y="1146567"/>
            <a:ext cx="1790701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566AEF-8211-7E48-821E-3C539CA7C52A}"/>
              </a:ext>
            </a:extLst>
          </p:cNvPr>
          <p:cNvSpPr txBox="1"/>
          <p:nvPr/>
        </p:nvSpPr>
        <p:spPr>
          <a:xfrm>
            <a:off x="2155120" y="3536963"/>
            <a:ext cx="1790701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cs typeface="Arial" panose="020B0604020202020204" pitchFamily="34" charset="0"/>
              </a:rPr>
              <a:t>ARIMA Model</a:t>
            </a:r>
            <a:r>
              <a:rPr lang="en-AU" sz="100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0" name="Flowchart: Connector 63">
            <a:extLst>
              <a:ext uri="{FF2B5EF4-FFF2-40B4-BE49-F238E27FC236}">
                <a16:creationId xmlns:a16="http://schemas.microsoft.com/office/drawing/2014/main" id="{A417C33E-BD37-2A4A-9063-A79027C10194}"/>
              </a:ext>
            </a:extLst>
          </p:cNvPr>
          <p:cNvSpPr/>
          <p:nvPr/>
        </p:nvSpPr>
        <p:spPr>
          <a:xfrm>
            <a:off x="4183892" y="3852497"/>
            <a:ext cx="221447" cy="19628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85739">
              <a:defRPr/>
            </a:pPr>
            <a:r>
              <a:rPr lang="en-US" sz="1000" b="1" kern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51" name="Flowchart: Connector 63">
            <a:extLst>
              <a:ext uri="{FF2B5EF4-FFF2-40B4-BE49-F238E27FC236}">
                <a16:creationId xmlns:a16="http://schemas.microsoft.com/office/drawing/2014/main" id="{B60D7AB5-0F75-A040-B8AB-BDFAFE898BBE}"/>
              </a:ext>
            </a:extLst>
          </p:cNvPr>
          <p:cNvSpPr/>
          <p:nvPr/>
        </p:nvSpPr>
        <p:spPr>
          <a:xfrm>
            <a:off x="6300303" y="3850096"/>
            <a:ext cx="221447" cy="196289"/>
          </a:xfrm>
          <a:prstGeom prst="flowChartConnector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85739">
              <a:defRPr/>
            </a:pPr>
            <a:r>
              <a:rPr lang="en-US" sz="1000" b="1" kern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70A615-1521-8745-8D84-E8E4725868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40" t="-2004"/>
          <a:stretch/>
        </p:blipFill>
        <p:spPr>
          <a:xfrm>
            <a:off x="8454539" y="1629382"/>
            <a:ext cx="1466504" cy="10754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BD43D2-8B6E-324C-B007-0C0EF03E46EE}"/>
              </a:ext>
            </a:extLst>
          </p:cNvPr>
          <p:cNvSpPr txBox="1"/>
          <p:nvPr/>
        </p:nvSpPr>
        <p:spPr>
          <a:xfrm>
            <a:off x="8205216" y="2681816"/>
            <a:ext cx="195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venir Book" panose="02000503020000020003" pitchFamily="2" charset="0"/>
              </a:rPr>
              <a:t>TRUE_RAIN: heavy rain in testing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venir Book" panose="02000503020000020003" pitchFamily="2" charset="0"/>
              </a:rPr>
              <a:t>PRED_RAIN: predicted heavy rain by our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4B6933-B478-FB48-9141-7D121E724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8069" y="4143761"/>
            <a:ext cx="1390006" cy="5961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2BDD62-1D32-3346-97BC-98D8DD363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7735" y="4913841"/>
            <a:ext cx="1575244" cy="6035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8FEFDAA-DD36-7540-9F17-CAE88C077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5250" y="4108937"/>
            <a:ext cx="919875" cy="6167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F721A21-A233-1F49-A27E-10C02E33AB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4" t="6963" r="1617"/>
          <a:stretch/>
        </p:blipFill>
        <p:spPr>
          <a:xfrm>
            <a:off x="5035897" y="4784294"/>
            <a:ext cx="1007078" cy="725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8739E9A-9960-4F47-B25C-667EB76A53A2}"/>
              </a:ext>
            </a:extLst>
          </p:cNvPr>
          <p:cNvSpPr txBox="1"/>
          <p:nvPr/>
        </p:nvSpPr>
        <p:spPr>
          <a:xfrm>
            <a:off x="5209201" y="4061263"/>
            <a:ext cx="833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venir Book" panose="02000503020000020003" pitchFamily="2" charset="0"/>
              </a:rPr>
              <a:t>Provides values of auto-correlation in each series with the lagged values.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51CA8-9FB7-3B43-B4D1-59EE035F9411}"/>
              </a:ext>
            </a:extLst>
          </p:cNvPr>
          <p:cNvSpPr txBox="1"/>
          <p:nvPr/>
        </p:nvSpPr>
        <p:spPr>
          <a:xfrm>
            <a:off x="4225655" y="4811861"/>
            <a:ext cx="7738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venir Book" panose="02000503020000020003" pitchFamily="2" charset="0"/>
              </a:rPr>
              <a:t>Finds the correlation of the residuals with the next lagged value.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70A6FE-0440-274E-A4A2-A3D87CB68A67}"/>
              </a:ext>
            </a:extLst>
          </p:cNvPr>
          <p:cNvSpPr/>
          <p:nvPr/>
        </p:nvSpPr>
        <p:spPr>
          <a:xfrm>
            <a:off x="73903" y="4609931"/>
            <a:ext cx="1931474" cy="505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Replace -9999 values with </a:t>
            </a:r>
            <a:r>
              <a:rPr lang="en-AU" sz="800" dirty="0" err="1">
                <a:solidFill>
                  <a:schemeClr val="tx1"/>
                </a:solidFill>
                <a:latin typeface="Avenir Book"/>
                <a:cs typeface="Arial" pitchFamily="34" charset="0"/>
              </a:rPr>
              <a:t>NaN</a:t>
            </a: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 values (i.e. null value)</a:t>
            </a:r>
          </a:p>
          <a:p>
            <a:pPr marL="171450" indent="-171450" defTabSz="1740081">
              <a:buFont typeface="Arial" panose="020B0604020202020204" pitchFamily="34" charset="0"/>
              <a:buChar char="•"/>
            </a:pPr>
            <a:r>
              <a:rPr lang="en-AU" sz="800" dirty="0">
                <a:solidFill>
                  <a:schemeClr val="tx1"/>
                </a:solidFill>
                <a:latin typeface="Avenir Book"/>
                <a:cs typeface="Arial" pitchFamily="34" charset="0"/>
              </a:rPr>
              <a:t>Remove missing date rows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F6D14A9-DE9A-9847-8028-319EC9EFBB4D}"/>
              </a:ext>
            </a:extLst>
          </p:cNvPr>
          <p:cNvSpPr/>
          <p:nvPr/>
        </p:nvSpPr>
        <p:spPr>
          <a:xfrm>
            <a:off x="155613" y="5154432"/>
            <a:ext cx="1930048" cy="4548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Avenir Book" panose="02000503020000020003" pitchFamily="2" charset="0"/>
              </a:rPr>
              <a:t>Shifting: shift the rainfall observations three hours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Avenir Book" panose="02000503020000020003" pitchFamily="2" charset="0"/>
              </a:rPr>
              <a:t>Used linear interpolation to fill in the missing values </a:t>
            </a:r>
          </a:p>
          <a:p>
            <a:endParaRPr lang="en-US" sz="800" dirty="0">
              <a:latin typeface="Avenir Book" panose="02000503020000020003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A17A-F383-1B4D-A322-BF0C1ECF4599}"/>
              </a:ext>
            </a:extLst>
          </p:cNvPr>
          <p:cNvSpPr/>
          <p:nvPr/>
        </p:nvSpPr>
        <p:spPr>
          <a:xfrm>
            <a:off x="73902" y="4561076"/>
            <a:ext cx="842565" cy="114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Before shifting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21891F-D601-9C49-9192-F2965ED40BC2}"/>
              </a:ext>
            </a:extLst>
          </p:cNvPr>
          <p:cNvSpPr/>
          <p:nvPr/>
        </p:nvSpPr>
        <p:spPr>
          <a:xfrm>
            <a:off x="1322515" y="5040902"/>
            <a:ext cx="762945" cy="121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After shifting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BC7A89-8DFF-E74F-B846-964A281D7948}"/>
              </a:ext>
            </a:extLst>
          </p:cNvPr>
          <p:cNvSpPr txBox="1"/>
          <p:nvPr/>
        </p:nvSpPr>
        <p:spPr>
          <a:xfrm>
            <a:off x="6373942" y="4846573"/>
            <a:ext cx="176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venir Book" panose="02000503020000020003" pitchFamily="2" charset="0"/>
              </a:rPr>
              <a:t>Stepwise regression</a:t>
            </a:r>
            <a:r>
              <a:rPr lang="en-US" sz="800" dirty="0">
                <a:latin typeface="Avenir Book" panose="02000503020000020003" pitchFamily="2" charset="0"/>
                <a:sym typeface="Wingdings" pitchFamily="2" charset="2"/>
              </a:rPr>
              <a:t>  </a:t>
            </a:r>
            <a:r>
              <a:rPr lang="en-US" sz="800" dirty="0">
                <a:latin typeface="Avenir Book" panose="02000503020000020003" pitchFamily="2" charset="0"/>
              </a:rPr>
              <a:t>forward/backward selection </a:t>
            </a:r>
            <a:r>
              <a:rPr lang="en-US" sz="800" dirty="0">
                <a:latin typeface="Avenir Book" panose="02000503020000020003" pitchFamily="2" charset="0"/>
                <a:sym typeface="Wingdings" pitchFamily="2" charset="2"/>
              </a:rPr>
              <a:t> AIC = -146.422</a:t>
            </a:r>
            <a:endParaRPr lang="en-US" sz="8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venir Book" panose="02000503020000020003" pitchFamily="2" charset="0"/>
              </a:rPr>
              <a:t>Grid Search </a:t>
            </a:r>
            <a:r>
              <a:rPr lang="en-US" sz="800" dirty="0">
                <a:latin typeface="Avenir Book" panose="02000503020000020003" pitchFamily="2" charset="0"/>
                <a:sym typeface="Wingdings" pitchFamily="2" charset="2"/>
              </a:rPr>
              <a:t> RMSE = 0.217  p = 6, q = 2</a:t>
            </a:r>
            <a:endParaRPr lang="en-US" sz="800" dirty="0">
              <a:latin typeface="Avenir Book" panose="02000503020000020003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6A2C82D-A751-1C45-98CA-748E736CCE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1642" y="52444"/>
            <a:ext cx="1508094" cy="1103570"/>
          </a:xfrm>
          <a:prstGeom prst="rect">
            <a:avLst/>
          </a:prstGeom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5DF79396-0F6F-D74D-922F-707344D4B470}"/>
              </a:ext>
            </a:extLst>
          </p:cNvPr>
          <p:cNvSpPr/>
          <p:nvPr/>
        </p:nvSpPr>
        <p:spPr>
          <a:xfrm>
            <a:off x="3959384" y="4495903"/>
            <a:ext cx="288924" cy="545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F39-26FF-4819-B57F-5250FAE9DE55}"/>
              </a:ext>
            </a:extLst>
          </p:cNvPr>
          <p:cNvSpPr txBox="1"/>
          <p:nvPr/>
        </p:nvSpPr>
        <p:spPr>
          <a:xfrm>
            <a:off x="8209576" y="1178254"/>
            <a:ext cx="1887467" cy="2462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83340"/>
            </a:solidFill>
          </a:ln>
        </p:spPr>
        <p:txBody>
          <a:bodyPr wrap="square" rtlCol="0">
            <a:spAutoFit/>
          </a:bodyPr>
          <a:lstStyle/>
          <a:p>
            <a:pPr algn="ctr" defTabSz="1740081"/>
            <a:r>
              <a:rPr lang="en-AU" sz="1000" dirty="0">
                <a:solidFill>
                  <a:prstClr val="white"/>
                </a:solidFill>
                <a:latin typeface="Avenir Book"/>
                <a:cs typeface="Arial" panose="020B0604020202020204" pitchFamily="34" charset="0"/>
              </a:rPr>
              <a:t>Result</a:t>
            </a:r>
            <a:endParaRPr lang="en-AU" sz="10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5160F5-5D32-4954-8E47-47D5B5CF0058}"/>
              </a:ext>
            </a:extLst>
          </p:cNvPr>
          <p:cNvSpPr/>
          <p:nvPr/>
        </p:nvSpPr>
        <p:spPr>
          <a:xfrm>
            <a:off x="3463137" y="4026966"/>
            <a:ext cx="466863" cy="113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Before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D5F5BF-FB73-4BAE-94EE-840985951EDD}"/>
              </a:ext>
            </a:extLst>
          </p:cNvPr>
          <p:cNvSpPr/>
          <p:nvPr/>
        </p:nvSpPr>
        <p:spPr>
          <a:xfrm>
            <a:off x="2227938" y="4787389"/>
            <a:ext cx="466863" cy="1183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After</a:t>
            </a:r>
          </a:p>
        </p:txBody>
      </p:sp>
      <p:sp>
        <p:nvSpPr>
          <p:cNvPr id="66" name="Right Arrow 62">
            <a:extLst>
              <a:ext uri="{FF2B5EF4-FFF2-40B4-BE49-F238E27FC236}">
                <a16:creationId xmlns:a16="http://schemas.microsoft.com/office/drawing/2014/main" id="{C844474F-C2AE-4E5A-BFE5-41EA8629AC2B}"/>
              </a:ext>
            </a:extLst>
          </p:cNvPr>
          <p:cNvSpPr/>
          <p:nvPr/>
        </p:nvSpPr>
        <p:spPr>
          <a:xfrm>
            <a:off x="6086380" y="4495903"/>
            <a:ext cx="288924" cy="545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07F3B7-3303-4628-A4B8-0A92E6657F97}"/>
              </a:ext>
            </a:extLst>
          </p:cNvPr>
          <p:cNvSpPr txBox="1"/>
          <p:nvPr/>
        </p:nvSpPr>
        <p:spPr>
          <a:xfrm>
            <a:off x="8146981" y="1450518"/>
            <a:ext cx="2165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Testing period: 15 April 2019 – 21April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1D3DA-46B6-4E8C-A2CD-F144382EC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6696" y="1413956"/>
            <a:ext cx="2889485" cy="1975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72B96-55DE-4F2A-80AC-31B3E529A9D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5813"/>
          <a:stretch/>
        </p:blipFill>
        <p:spPr>
          <a:xfrm>
            <a:off x="6446447" y="4159854"/>
            <a:ext cx="1599709" cy="6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294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Avenir Light Oblique</vt:lpstr>
      <vt:lpstr>Calibri</vt:lpstr>
      <vt:lpstr>Calibri Light</vt:lpstr>
      <vt:lpstr>Century Gothic</vt:lpstr>
      <vt:lpstr>Helvetica</vt:lpstr>
      <vt:lpstr>Office Theme</vt:lpstr>
      <vt:lpstr>DATA3001 DATA SCIENCE AND DECISIONS Rainfall in Pakistan Authors: Eu Shaun Lim, Rachel 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DATA3001 DATA SCIENCE AND DECISIONS Rainfall in Pakistan Authors: Eu Shaun Lim, Rachel Ha</dc:title>
  <dc:creator>Rachel Ha</dc:creator>
  <cp:lastModifiedBy>Eu Shaun Lim</cp:lastModifiedBy>
  <cp:revision>45</cp:revision>
  <dcterms:created xsi:type="dcterms:W3CDTF">2019-08-17T07:19:51Z</dcterms:created>
  <dcterms:modified xsi:type="dcterms:W3CDTF">2019-08-18T08:45:51Z</dcterms:modified>
</cp:coreProperties>
</file>