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eustaceb/phishing-examples"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AOL" TargetMode="External"/><Relationship Id="rId3" Type="http://schemas.openxmlformats.org/officeDocument/2006/relationships/hyperlink" Target="https://en.wikipedia.org/wiki/AOL" TargetMode="External"/><Relationship Id="rId4" Type="http://schemas.openxmlformats.org/officeDocument/2006/relationships/hyperlink" Target="https://en.wikipedia.org/wiki/Warez" TargetMode="External"/><Relationship Id="rId11" Type="http://schemas.openxmlformats.org/officeDocument/2006/relationships/hyperlink" Target="https://en.wikipedia.org/wiki/Phreaking" TargetMode="External"/><Relationship Id="rId10" Type="http://schemas.openxmlformats.org/officeDocument/2006/relationships/hyperlink" Target="https://en.wikipedia.org/wiki/Phreaking" TargetMode="External"/><Relationship Id="rId9" Type="http://schemas.openxmlformats.org/officeDocument/2006/relationships/hyperlink" Target="https://en.wikipedia.org/wiki/Black_hat" TargetMode="External"/><Relationship Id="rId5" Type="http://schemas.openxmlformats.org/officeDocument/2006/relationships/hyperlink" Target="https://en.wikipedia.org/wiki/Warez" TargetMode="External"/><Relationship Id="rId6" Type="http://schemas.openxmlformats.org/officeDocument/2006/relationships/hyperlink" Target="https://en.wikipedia.org/wiki/Copyright_infringement_of_software" TargetMode="External"/><Relationship Id="rId7" Type="http://schemas.openxmlformats.org/officeDocument/2006/relationships/hyperlink" Target="https://en.wikipedia.org/wiki/Copyright_infringement_of_software" TargetMode="External"/><Relationship Id="rId8" Type="http://schemas.openxmlformats.org/officeDocument/2006/relationships/hyperlink" Target="https://en.wikipedia.org/wiki/Black_hat"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You’d think that we’d have ridden of phishing by now - there are lots of preventative measures. But no, it’s the complete opposite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Phishing relies on exploiting human cognition. Since it is a social engineering technique, it is difficult to prevent. Just like snake oil salesman - 100s of years ago.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2"/>
              </a:rPr>
              <a:t>https://github.com/eustaceb/phishing-examples</a:t>
            </a:r>
          </a:p>
          <a:p>
            <a:pPr lvl="0">
              <a:spcBef>
                <a:spcPts val="0"/>
              </a:spcBef>
              <a:buNone/>
            </a:pPr>
            <a:r>
              <a:rPr lang="en"/>
              <a:t>Run these two examples, explain how they work</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How many of you have seen messages like these? Have you ever clicked any of them? Did you ever “get hacked” or tricked into installing software you did not want?</a:t>
            </a:r>
          </a:p>
          <a:p>
            <a:pPr lvl="0">
              <a:spcBef>
                <a:spcPts val="0"/>
              </a:spcBef>
              <a:buNone/>
            </a:pPr>
            <a:r>
              <a:t/>
            </a:r>
            <a:endParaRPr/>
          </a:p>
          <a:p>
            <a:pPr lvl="0">
              <a:spcBef>
                <a:spcPts val="0"/>
              </a:spcBef>
              <a:buNone/>
            </a:pPr>
            <a:r>
              <a:rPr lang="en"/>
              <a:t>This specific example is not exactly phishing - but it is what most people think of when they hear the term phishing as it contains some features that are normally found in phishing sites. Thus the misconception that phishing is obvious and only fools fall for it.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solidFill>
                  <a:schemeClr val="dk1"/>
                </a:solidFill>
              </a:rPr>
              <a:t>Phishing on</a:t>
            </a:r>
            <a:r>
              <a:rPr lang="en">
                <a:solidFill>
                  <a:schemeClr val="dk1"/>
                </a:solidFill>
                <a:hlinkClick r:id="rId2"/>
              </a:rPr>
              <a:t> </a:t>
            </a:r>
            <a:r>
              <a:rPr lang="en" u="sng">
                <a:solidFill>
                  <a:schemeClr val="hlink"/>
                </a:solidFill>
                <a:hlinkClick r:id="rId3"/>
              </a:rPr>
              <a:t>AOL</a:t>
            </a:r>
            <a:r>
              <a:rPr lang="en">
                <a:solidFill>
                  <a:schemeClr val="dk1"/>
                </a:solidFill>
              </a:rPr>
              <a:t> was closely associated with the</a:t>
            </a:r>
            <a:r>
              <a:rPr lang="en">
                <a:solidFill>
                  <a:schemeClr val="dk1"/>
                </a:solidFill>
                <a:hlinkClick r:id="rId4"/>
              </a:rPr>
              <a:t> </a:t>
            </a:r>
            <a:r>
              <a:rPr lang="en" u="sng">
                <a:solidFill>
                  <a:schemeClr val="hlink"/>
                </a:solidFill>
                <a:hlinkClick r:id="rId5"/>
              </a:rPr>
              <a:t>warez</a:t>
            </a:r>
            <a:r>
              <a:rPr lang="en">
                <a:solidFill>
                  <a:schemeClr val="dk1"/>
                </a:solidFill>
              </a:rPr>
              <a:t> community that exchanged</a:t>
            </a:r>
            <a:r>
              <a:rPr lang="en">
                <a:solidFill>
                  <a:schemeClr val="dk1"/>
                </a:solidFill>
                <a:hlinkClick r:id="rId6"/>
              </a:rPr>
              <a:t> </a:t>
            </a:r>
            <a:r>
              <a:rPr lang="en" u="sng">
                <a:solidFill>
                  <a:schemeClr val="hlink"/>
                </a:solidFill>
                <a:hlinkClick r:id="rId7"/>
              </a:rPr>
              <a:t>unlicensed software</a:t>
            </a:r>
            <a:r>
              <a:rPr lang="en">
                <a:solidFill>
                  <a:schemeClr val="dk1"/>
                </a:solidFill>
              </a:rPr>
              <a:t> and the</a:t>
            </a:r>
            <a:r>
              <a:rPr lang="en">
                <a:solidFill>
                  <a:schemeClr val="dk1"/>
                </a:solidFill>
                <a:hlinkClick r:id="rId8"/>
              </a:rPr>
              <a:t> </a:t>
            </a:r>
            <a:r>
              <a:rPr lang="en" u="sng">
                <a:solidFill>
                  <a:schemeClr val="hlink"/>
                </a:solidFill>
                <a:hlinkClick r:id="rId9"/>
              </a:rPr>
              <a:t>black hat</a:t>
            </a:r>
            <a:r>
              <a:rPr lang="en">
                <a:solidFill>
                  <a:schemeClr val="dk1"/>
                </a:solidFill>
              </a:rPr>
              <a:t> hacking scene that perpetrated credit card fraud and other online crimes. AOL enforcement would detect words used in AOL chat rooms to suspend the accounts individuals involved in counterfeiting software and trading stolen accounts. The term was used because '&lt;&gt;&lt;' is the single most common tag of HTML that was found in all chat transcripts naturally, and as such could not be detected or filtered by AOL staff. The symbol &lt;&gt;&lt; was replaced for any wording that referred to stolen credit cards, accounts, or illegal activity. Since the symbol looked like a fish, and due to the popularity of</a:t>
            </a:r>
            <a:r>
              <a:rPr lang="en">
                <a:solidFill>
                  <a:schemeClr val="dk1"/>
                </a:solidFill>
                <a:hlinkClick r:id="rId10"/>
              </a:rPr>
              <a:t> </a:t>
            </a:r>
            <a:r>
              <a:rPr lang="en" u="sng">
                <a:solidFill>
                  <a:schemeClr val="hlink"/>
                </a:solidFill>
                <a:hlinkClick r:id="rId11"/>
              </a:rPr>
              <a:t>phreaking</a:t>
            </a:r>
            <a:r>
              <a:rPr lang="en">
                <a:solidFill>
                  <a:schemeClr val="dk1"/>
                </a:solidFill>
              </a:rPr>
              <a:t> it was adapted as 'Phishing'.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If the definition seems fuzzy - you will see some examples in a second.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There are three main ways phishing is conducted. The first one, mass-scale phishing aims at anyone. The criminals send out spam emails or post links in public spaces, e.g. forums in the hopes of getting anyone hooked on. This is the most common type of phishing and the easiest to detect - success rates for hackers are low.</a:t>
            </a:r>
          </a:p>
          <a:p>
            <a:pPr lvl="0">
              <a:spcBef>
                <a:spcPts val="0"/>
              </a:spcBef>
              <a:buNone/>
            </a:pPr>
            <a:r>
              <a:rPr lang="en"/>
              <a:t>Spear phishing is a more advanced technique, targeting a specific group of individuals. For example, it might even target you - you could get an email/message or even a physical letter that’s tailored specifically for Bearsden Academy students, asking for personal details. This has a much higher success rate because it’s more believable. However, it also requires more effort on the hackers side. Such attacks are more sophisticated.</a:t>
            </a:r>
          </a:p>
          <a:p>
            <a:pPr lvl="0">
              <a:spcBef>
                <a:spcPts val="0"/>
              </a:spcBef>
              <a:buNone/>
            </a:pPr>
            <a:r>
              <a:rPr lang="en"/>
              <a:t>Whaling is the rarest and the most dangerous method. It is very difficult to execute, requires inside knowledge and is usually targeted at “big fishes”. A lot of the times it involves impersonating someone the target knows. Imagine that you’re the hacker - and you’re trying to get J. Cameron’s personal email account. What’s the best way to do it? An ideal (but highly unlikely scenario), you send his secretary an email with a phishing website to her personal facebook account, if she falls for it - you get access to her email. Then you message James Cameron saying that he has to fill in a form that’s due tomorrow, with a yet another phishing site and bam - his email account is yours.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This is a particularly easy-to-catch example but sometimes the quality of these emails is just as good as the originals.</a:t>
            </a:r>
          </a:p>
          <a:p>
            <a:pPr lvl="0">
              <a:spcBef>
                <a:spcPts val="0"/>
              </a:spcBef>
              <a:buNone/>
            </a:pPr>
            <a:r>
              <a:t/>
            </a:r>
            <a:endParaRPr/>
          </a:p>
          <a:p>
            <a:pPr lvl="0">
              <a:spcBef>
                <a:spcPts val="0"/>
              </a:spcBef>
              <a:buNone/>
            </a:pPr>
            <a:r>
              <a:rPr lang="en"/>
              <a:t>However, it is very easy to fake where the email came from - technique called ‘email spoofing’. That is due to email servers not having an authentication layer. There are some solutions but seldom used. It’s been estimated that 9-50% of emails have no form of domain authentication.</a:t>
            </a:r>
          </a:p>
          <a:p>
            <a:pPr lvl="0">
              <a:spcBef>
                <a:spcPts val="0"/>
              </a:spcBef>
              <a:buNone/>
            </a:pPr>
            <a:r>
              <a:t/>
            </a:r>
            <a:endParaRPr/>
          </a:p>
          <a:p>
            <a:pPr lvl="0">
              <a:spcBef>
                <a:spcPts val="0"/>
              </a:spcBef>
              <a:buNone/>
            </a:pPr>
            <a:r>
              <a:rPr lang="en"/>
              <a:t>Things that should arouse suspicion:</a:t>
            </a:r>
          </a:p>
          <a:p>
            <a:pPr lvl="0">
              <a:spcBef>
                <a:spcPts val="0"/>
              </a:spcBef>
              <a:buNone/>
            </a:pPr>
            <a:r>
              <a:rPr lang="en"/>
              <a:t>Very often the email is directed not at you but “Dear customer”.</a:t>
            </a:r>
          </a:p>
          <a:p>
            <a:pPr lvl="0">
              <a:spcBef>
                <a:spcPts val="0"/>
              </a:spcBef>
              <a:buNone/>
            </a:pPr>
            <a:r>
              <a:rPr lang="en"/>
              <a:t>Look for spelling mistakes and be wary of people trying to hurry you or projecting fear (e.g. your account might be compromised).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Always check the URL and SSL certificate, be attentive to spelling mistakes. Check if any of the links work - most hackers don’t bother cloning whole websites, it’s usually just a single page. Be aware if the website requests your details. Also, usually at the bottom there’s a date, e.g. copyright ebay 2010-2012, a lot of the times attackers forget to update small details.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jpg"/><Relationship Id="rId4" Type="http://schemas.openxmlformats.org/officeDocument/2006/relationships/image" Target="../media/image0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0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sonicwall.com/phishing/phishing-quiz-question.aspx" TargetMode="External"/><Relationship Id="rId4" Type="http://schemas.openxmlformats.org/officeDocument/2006/relationships/hyperlink" Target="https://www.opendns.com/phishing-quiz/"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0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0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0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0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0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0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Phishing</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not dead, not obvious</a:t>
            </a:r>
          </a:p>
        </p:txBody>
      </p:sp>
      <p:pic>
        <p:nvPicPr>
          <p:cNvPr descr="Colour marque" id="56" name="Shape 56"/>
          <p:cNvPicPr preferRelativeResize="0"/>
          <p:nvPr/>
        </p:nvPicPr>
        <p:blipFill>
          <a:blip r:embed="rId3">
            <a:alphaModFix/>
          </a:blip>
          <a:stretch>
            <a:fillRect/>
          </a:stretch>
        </p:blipFill>
        <p:spPr>
          <a:xfrm>
            <a:off x="311700" y="117800"/>
            <a:ext cx="2263750" cy="970775"/>
          </a:xfrm>
          <a:prstGeom prst="rect">
            <a:avLst/>
          </a:prstGeom>
          <a:noFill/>
          <a:ln>
            <a:noFill/>
          </a:ln>
        </p:spPr>
      </p:pic>
      <p:pic>
        <p:nvPicPr>
          <p:cNvPr id="57" name="Shape 57"/>
          <p:cNvPicPr preferRelativeResize="0"/>
          <p:nvPr/>
        </p:nvPicPr>
        <p:blipFill>
          <a:blip r:embed="rId4">
            <a:alphaModFix/>
          </a:blip>
          <a:stretch>
            <a:fillRect/>
          </a:stretch>
        </p:blipFill>
        <p:spPr>
          <a:xfrm>
            <a:off x="5974800" y="117800"/>
            <a:ext cx="2857500" cy="2171700"/>
          </a:xfrm>
          <a:prstGeom prst="rect">
            <a:avLst/>
          </a:prstGeom>
          <a:noFill/>
          <a:ln>
            <a:noFill/>
          </a:ln>
        </p:spPr>
      </p:pic>
      <p:sp>
        <p:nvSpPr>
          <p:cNvPr id="58" name="Shape 58"/>
          <p:cNvSpPr txBox="1"/>
          <p:nvPr/>
        </p:nvSpPr>
        <p:spPr>
          <a:xfrm>
            <a:off x="5340825" y="3709625"/>
            <a:ext cx="3551700" cy="792600"/>
          </a:xfrm>
          <a:prstGeom prst="rect">
            <a:avLst/>
          </a:prstGeom>
          <a:noFill/>
          <a:ln>
            <a:noFill/>
          </a:ln>
        </p:spPr>
        <p:txBody>
          <a:bodyPr anchorCtr="0" anchor="t" bIns="91425" lIns="91425" rIns="91425" tIns="91425">
            <a:noAutofit/>
          </a:bodyPr>
          <a:lstStyle/>
          <a:p>
            <a:pPr lvl="0">
              <a:spcBef>
                <a:spcPts val="0"/>
              </a:spcBef>
              <a:buNone/>
            </a:pPr>
            <a:r>
              <a:rPr lang="en">
                <a:solidFill>
                  <a:srgbClr val="666666"/>
                </a:solidFill>
              </a:rPr>
              <a:t>… and what it has to do with fishing</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000"/>
              <a:t>Question: the golden age for phishing?</a:t>
            </a:r>
          </a:p>
        </p:txBody>
      </p:sp>
      <p:sp>
        <p:nvSpPr>
          <p:cNvPr id="116" name="Shape 116"/>
          <p:cNvSpPr txBox="1"/>
          <p:nvPr/>
        </p:nvSpPr>
        <p:spPr>
          <a:xfrm>
            <a:off x="1223400" y="1717325"/>
            <a:ext cx="1973100" cy="2420400"/>
          </a:xfrm>
          <a:prstGeom prst="rect">
            <a:avLst/>
          </a:prstGeom>
          <a:noFill/>
          <a:ln>
            <a:noFill/>
          </a:ln>
        </p:spPr>
        <p:txBody>
          <a:bodyPr anchorCtr="0" anchor="t" bIns="91425" lIns="91425" rIns="91425" tIns="91425">
            <a:noAutofit/>
          </a:bodyPr>
          <a:lstStyle/>
          <a:p>
            <a:pPr indent="-457200" lvl="0" marL="457200" rtl="0">
              <a:spcBef>
                <a:spcPts val="0"/>
              </a:spcBef>
              <a:buClr>
                <a:srgbClr val="FF0000"/>
              </a:buClr>
              <a:buSzPct val="100000"/>
              <a:buAutoNum type="alphaUcPeriod"/>
            </a:pPr>
            <a:r>
              <a:rPr lang="en" sz="3600">
                <a:solidFill>
                  <a:srgbClr val="FF0000"/>
                </a:solidFill>
              </a:rPr>
              <a:t>1980s</a:t>
            </a:r>
          </a:p>
          <a:p>
            <a:pPr indent="-457200" lvl="0" marL="457200" rtl="0">
              <a:spcBef>
                <a:spcPts val="0"/>
              </a:spcBef>
              <a:buClr>
                <a:srgbClr val="FF0000"/>
              </a:buClr>
              <a:buSzPct val="100000"/>
              <a:buAutoNum type="alphaUcPeriod"/>
            </a:pPr>
            <a:r>
              <a:rPr lang="en" sz="3600">
                <a:solidFill>
                  <a:srgbClr val="FF0000"/>
                </a:solidFill>
              </a:rPr>
              <a:t>1990s</a:t>
            </a:r>
          </a:p>
          <a:p>
            <a:pPr indent="-457200" lvl="0" marL="457200" rtl="0">
              <a:spcBef>
                <a:spcPts val="0"/>
              </a:spcBef>
              <a:buClr>
                <a:srgbClr val="FF0000"/>
              </a:buClr>
              <a:buSzPct val="100000"/>
              <a:buAutoNum type="alphaUcPeriod"/>
            </a:pPr>
            <a:r>
              <a:rPr lang="en" sz="3600">
                <a:solidFill>
                  <a:srgbClr val="FF0000"/>
                </a:solidFill>
              </a:rPr>
              <a:t>2000s</a:t>
            </a:r>
          </a:p>
          <a:p>
            <a:pPr indent="-457200" lvl="0" marL="457200" rtl="0">
              <a:spcBef>
                <a:spcPts val="0"/>
              </a:spcBef>
              <a:buClr>
                <a:srgbClr val="19A800"/>
              </a:buClr>
              <a:buSzPct val="100000"/>
              <a:buAutoNum type="alphaUcPeriod"/>
            </a:pPr>
            <a:r>
              <a:rPr lang="en" sz="3600">
                <a:solidFill>
                  <a:srgbClr val="19A800"/>
                </a:solidFill>
              </a:rPr>
              <a:t>Now</a:t>
            </a:r>
          </a:p>
        </p:txBody>
      </p:sp>
      <p:pic>
        <p:nvPicPr>
          <p:cNvPr id="117" name="Shape 117"/>
          <p:cNvPicPr preferRelativeResize="0"/>
          <p:nvPr/>
        </p:nvPicPr>
        <p:blipFill>
          <a:blip r:embed="rId3">
            <a:alphaModFix/>
          </a:blip>
          <a:stretch>
            <a:fillRect/>
          </a:stretch>
        </p:blipFill>
        <p:spPr>
          <a:xfrm>
            <a:off x="5284775" y="1017712"/>
            <a:ext cx="2676525" cy="3514725"/>
          </a:xfrm>
          <a:prstGeom prst="rect">
            <a:avLst/>
          </a:prstGeom>
          <a:noFill/>
          <a:ln>
            <a:noFill/>
          </a:ln>
        </p:spPr>
      </p:pic>
      <p:sp>
        <p:nvSpPr>
          <p:cNvPr id="118" name="Shape 118"/>
          <p:cNvSpPr txBox="1"/>
          <p:nvPr/>
        </p:nvSpPr>
        <p:spPr>
          <a:xfrm>
            <a:off x="5432900" y="4520800"/>
            <a:ext cx="2433600" cy="368400"/>
          </a:xfrm>
          <a:prstGeom prst="rect">
            <a:avLst/>
          </a:prstGeom>
          <a:noFill/>
          <a:ln>
            <a:noFill/>
          </a:ln>
        </p:spPr>
        <p:txBody>
          <a:bodyPr anchorCtr="0" anchor="t" bIns="91425" lIns="91425" rIns="91425" tIns="91425">
            <a:noAutofit/>
          </a:bodyPr>
          <a:lstStyle/>
          <a:p>
            <a:pPr lvl="0" rtl="0" algn="ctr">
              <a:spcBef>
                <a:spcPts val="0"/>
              </a:spcBef>
              <a:buNone/>
            </a:pPr>
            <a:r>
              <a:rPr lang="en" sz="900">
                <a:solidFill>
                  <a:srgbClr val="999999"/>
                </a:solidFill>
              </a:rPr>
              <a:t>https://en.wikipedia.org/wiki/Phishing</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Prevention is difficult</a:t>
            </a:r>
          </a:p>
        </p:txBody>
      </p:sp>
      <p:sp>
        <p:nvSpPr>
          <p:cNvPr id="124" name="Shape 12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a:lnSpc>
                <a:spcPct val="200000"/>
              </a:lnSpc>
              <a:spcBef>
                <a:spcPts val="0"/>
              </a:spcBef>
              <a:buSzPct val="100000"/>
            </a:pPr>
            <a:r>
              <a:rPr lang="en" sz="2400"/>
              <a:t>E</a:t>
            </a:r>
            <a:r>
              <a:rPr lang="en" sz="2400"/>
              <a:t>veryone has to undergo personal training</a:t>
            </a:r>
          </a:p>
          <a:p>
            <a:pPr indent="-381000" lvl="1" marL="914400">
              <a:lnSpc>
                <a:spcPct val="200000"/>
              </a:lnSpc>
              <a:spcBef>
                <a:spcPts val="0"/>
              </a:spcBef>
              <a:buSzPct val="100000"/>
            </a:pPr>
            <a:r>
              <a:rPr lang="en" sz="2400"/>
              <a:t>Whereas exploits can be patched by professionals</a:t>
            </a:r>
          </a:p>
          <a:p>
            <a:pPr indent="-381000" lvl="0" marL="457200">
              <a:lnSpc>
                <a:spcPct val="200000"/>
              </a:lnSpc>
              <a:spcBef>
                <a:spcPts val="0"/>
              </a:spcBef>
              <a:buSzPct val="100000"/>
            </a:pPr>
            <a:r>
              <a:rPr lang="en" sz="2400"/>
              <a:t>Everyone has to be cautious</a:t>
            </a:r>
          </a:p>
          <a:p>
            <a:pPr indent="-381000" lvl="0" marL="457200">
              <a:lnSpc>
                <a:spcPct val="200000"/>
              </a:lnSpc>
              <a:spcBef>
                <a:spcPts val="0"/>
              </a:spcBef>
              <a:buSzPct val="100000"/>
            </a:pPr>
            <a:r>
              <a:rPr lang="en" sz="2400"/>
              <a:t>People overestimate their ability to detect such attacks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nvSpPr>
        <p:spPr>
          <a:xfrm>
            <a:off x="0" y="2065350"/>
            <a:ext cx="9144000" cy="1012800"/>
          </a:xfrm>
          <a:prstGeom prst="rect">
            <a:avLst/>
          </a:prstGeom>
          <a:noFill/>
          <a:ln>
            <a:noFill/>
          </a:ln>
        </p:spPr>
        <p:txBody>
          <a:bodyPr anchorCtr="0" anchor="t" bIns="91425" lIns="91425" rIns="91425" tIns="91425">
            <a:noAutofit/>
          </a:bodyPr>
          <a:lstStyle/>
          <a:p>
            <a:pPr lvl="0" algn="ctr">
              <a:spcBef>
                <a:spcPts val="0"/>
              </a:spcBef>
              <a:buNone/>
            </a:pPr>
            <a:r>
              <a:rPr lang="en" sz="4800">
                <a:solidFill>
                  <a:srgbClr val="666666"/>
                </a:solidFill>
              </a:rPr>
              <a:t>demo</a:t>
            </a:r>
            <a:r>
              <a:rPr lang="en" sz="4800"/>
              <a:t> demo </a:t>
            </a:r>
            <a:r>
              <a:rPr lang="en" sz="4800">
                <a:solidFill>
                  <a:srgbClr val="666666"/>
                </a:solidFill>
              </a:rPr>
              <a:t>demo</a:t>
            </a:r>
            <a:r>
              <a:rPr lang="en" sz="4800"/>
              <a:t> demo </a:t>
            </a:r>
            <a:r>
              <a:rPr lang="en" sz="4800">
                <a:solidFill>
                  <a:srgbClr val="666666"/>
                </a:solidFill>
              </a:rPr>
              <a:t>demo</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Quiz time</a:t>
            </a:r>
          </a:p>
        </p:txBody>
      </p:sp>
      <p:sp>
        <p:nvSpPr>
          <p:cNvPr id="135" name="Shape 13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3"/>
              </a:rPr>
              <a:t>https://www.sonicwall.com/phishing/phishing-quiz-question.aspx</a:t>
            </a:r>
          </a:p>
          <a:p>
            <a:pPr lvl="0">
              <a:spcBef>
                <a:spcPts val="0"/>
              </a:spcBef>
              <a:buNone/>
            </a:pPr>
            <a:r>
              <a:rPr lang="en" u="sng">
                <a:solidFill>
                  <a:schemeClr val="hlink"/>
                </a:solidFill>
                <a:hlinkClick r:id="rId4"/>
              </a:rPr>
              <a:t>https://www.opendns.com/phishing-quiz/</a:t>
            </a:r>
          </a:p>
          <a:p>
            <a:pPr lvl="0">
              <a:spcBef>
                <a:spcPts val="0"/>
              </a:spcBef>
              <a:buNone/>
            </a:pPr>
            <a:r>
              <a:rPr lang="en"/>
              <a:t>Or lookup “phishing quiz” using your search engine.</a:t>
            </a:r>
          </a:p>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References</a:t>
            </a:r>
          </a:p>
        </p:txBody>
      </p:sp>
      <p:sp>
        <p:nvSpPr>
          <p:cNvPr id="141" name="Shape 14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https://cheapsslsecurity.com/blog/documents-required-ev-ssl-certificate-validation/</a:t>
            </a:r>
          </a:p>
          <a:p>
            <a:pPr lvl="0">
              <a:spcBef>
                <a:spcPts val="0"/>
              </a:spcBef>
              <a:buNone/>
            </a:pPr>
            <a:r>
              <a:rPr lang="en"/>
              <a:t>https://en.wikipedia.org/wiki/Phishing</a:t>
            </a:r>
          </a:p>
          <a:p>
            <a:pPr lvl="0">
              <a:spcBef>
                <a:spcPts val="0"/>
              </a:spcBef>
              <a:buNone/>
            </a:pPr>
            <a:r>
              <a:rPr lang="en"/>
              <a:t>https://www.jitbit.com/alexblog/256-targetblank---the-most-underestimated-vulnerability-ever/</a:t>
            </a:r>
          </a:p>
          <a:p>
            <a:pPr lvl="0">
              <a:spcBef>
                <a:spcPts val="0"/>
              </a:spcBef>
              <a:buClr>
                <a:schemeClr val="dk1"/>
              </a:buClr>
              <a:buSzPct val="61111"/>
              <a:buFont typeface="Arial"/>
              <a:buNone/>
            </a:pPr>
            <a:r>
              <a:rPr lang="en"/>
              <a:t>https://github.com/anttiviljami/browser-autofill-phishing</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Graphics</a:t>
            </a:r>
          </a:p>
        </p:txBody>
      </p:sp>
      <p:sp>
        <p:nvSpPr>
          <p:cNvPr id="147" name="Shape 14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https://hackingstuffs.com/attacks/phishing-attack/</a:t>
            </a:r>
          </a:p>
          <a:p>
            <a:pPr lvl="0">
              <a:spcBef>
                <a:spcPts val="0"/>
              </a:spcBef>
              <a:buNone/>
            </a:pPr>
            <a:r>
              <a:rPr lang="en"/>
              <a:t>https://www.extremetech.com/extreme/94647-black-hat-down-what-happened-to-the-most-famous-hackers/6</a:t>
            </a:r>
          </a:p>
          <a:p>
            <a:pPr lvl="0">
              <a:spcBef>
                <a:spcPts val="0"/>
              </a:spcBef>
              <a:buNone/>
            </a:pPr>
            <a:r>
              <a:rPr lang="en"/>
              <a:t>http://www.visualistan.com/2016/10/how-to-recognize-phishing-attacks.html</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pic>
        <p:nvPicPr>
          <p:cNvPr id="63" name="Shape 63"/>
          <p:cNvPicPr preferRelativeResize="0"/>
          <p:nvPr/>
        </p:nvPicPr>
        <p:blipFill>
          <a:blip r:embed="rId3">
            <a:alphaModFix/>
          </a:blip>
          <a:stretch>
            <a:fillRect/>
          </a:stretch>
        </p:blipFill>
        <p:spPr>
          <a:xfrm>
            <a:off x="152400" y="152400"/>
            <a:ext cx="8602132" cy="48386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555600"/>
            <a:ext cx="2808000" cy="755700"/>
          </a:xfrm>
          <a:prstGeom prst="rect">
            <a:avLst/>
          </a:prstGeom>
        </p:spPr>
        <p:txBody>
          <a:bodyPr anchorCtr="0" anchor="b" bIns="91425" lIns="91425" rIns="91425" tIns="91425">
            <a:noAutofit/>
          </a:bodyPr>
          <a:lstStyle/>
          <a:p>
            <a:pPr lvl="0">
              <a:spcBef>
                <a:spcPts val="0"/>
              </a:spcBef>
              <a:buNone/>
            </a:pPr>
            <a:r>
              <a:rPr lang="en" sz="3000"/>
              <a:t>Terminology</a:t>
            </a:r>
          </a:p>
        </p:txBody>
      </p:sp>
      <p:sp>
        <p:nvSpPr>
          <p:cNvPr id="69" name="Shape 69"/>
          <p:cNvSpPr txBox="1"/>
          <p:nvPr>
            <p:ph idx="1" type="body"/>
          </p:nvPr>
        </p:nvSpPr>
        <p:spPr>
          <a:xfrm>
            <a:off x="311700" y="1389600"/>
            <a:ext cx="4437300" cy="3179400"/>
          </a:xfrm>
          <a:prstGeom prst="rect">
            <a:avLst/>
          </a:prstGeom>
        </p:spPr>
        <p:txBody>
          <a:bodyPr anchorCtr="0" anchor="t" bIns="91425" lIns="91425" rIns="91425" tIns="91425">
            <a:noAutofit/>
          </a:bodyPr>
          <a:lstStyle/>
          <a:p>
            <a:pPr indent="-342900" lvl="0" marL="457200" rtl="0">
              <a:spcBef>
                <a:spcPts val="0"/>
              </a:spcBef>
              <a:buSzPct val="100000"/>
            </a:pPr>
            <a:r>
              <a:rPr b="1" lang="en" sz="1800"/>
              <a:t>Phreaking</a:t>
            </a:r>
            <a:r>
              <a:rPr lang="en" sz="1800"/>
              <a:t> - “phone” + “breaking”</a:t>
            </a:r>
          </a:p>
          <a:p>
            <a:pPr indent="-342900" lvl="1" marL="914400" rtl="0">
              <a:spcBef>
                <a:spcPts val="0"/>
              </a:spcBef>
              <a:buSzPct val="100000"/>
            </a:pPr>
            <a:r>
              <a:rPr lang="en" sz="1800"/>
              <a:t>Hacking telecomm networks</a:t>
            </a:r>
          </a:p>
          <a:p>
            <a:pPr indent="-342900" lvl="1" marL="914400" rtl="0">
              <a:spcBef>
                <a:spcPts val="0"/>
              </a:spcBef>
              <a:buSzPct val="100000"/>
            </a:pPr>
            <a:r>
              <a:rPr lang="en" sz="1800"/>
              <a:t>Started in the 1950s</a:t>
            </a:r>
          </a:p>
          <a:p>
            <a:pPr indent="-342900" lvl="1" marL="914400" rtl="0">
              <a:spcBef>
                <a:spcPts val="0"/>
              </a:spcBef>
              <a:buSzPct val="100000"/>
            </a:pPr>
            <a:r>
              <a:rPr lang="en" sz="1800"/>
              <a:t>Golden age 60s-70s</a:t>
            </a:r>
          </a:p>
          <a:p>
            <a:pPr indent="-342900" lvl="0" marL="457200" marR="0" rtl="0" algn="l">
              <a:lnSpc>
                <a:spcPct val="115000"/>
              </a:lnSpc>
              <a:spcBef>
                <a:spcPts val="0"/>
              </a:spcBef>
              <a:spcAft>
                <a:spcPts val="1600"/>
              </a:spcAft>
              <a:buClr>
                <a:schemeClr val="dk2"/>
              </a:buClr>
              <a:buSzPct val="100000"/>
              <a:buFont typeface="Arial"/>
            </a:pPr>
            <a:r>
              <a:rPr b="1" lang="en" sz="1800"/>
              <a:t>Phishing</a:t>
            </a:r>
            <a:r>
              <a:rPr lang="en" sz="1800"/>
              <a:t> = phreaking + fishing</a:t>
            </a:r>
          </a:p>
          <a:p>
            <a:pPr indent="-342900" lvl="1" marL="914400" rtl="0">
              <a:spcBef>
                <a:spcPts val="0"/>
              </a:spcBef>
              <a:buSzPct val="100000"/>
            </a:pPr>
            <a:r>
              <a:rPr lang="en" sz="1800"/>
              <a:t>1st mention - 1987</a:t>
            </a:r>
          </a:p>
          <a:p>
            <a:pPr indent="-342900" lvl="1" marL="914400" marR="0" rtl="0" algn="l">
              <a:lnSpc>
                <a:spcPct val="115000"/>
              </a:lnSpc>
              <a:spcBef>
                <a:spcPts val="0"/>
              </a:spcBef>
              <a:spcAft>
                <a:spcPts val="1600"/>
              </a:spcAft>
              <a:buSzPct val="100000"/>
            </a:pPr>
            <a:r>
              <a:rPr lang="en" sz="1800"/>
              <a:t>&lt;&gt;&lt; and bait</a:t>
            </a:r>
          </a:p>
          <a:p>
            <a:pPr indent="-342900" lvl="0" marL="457200" marR="0" rtl="0" algn="l">
              <a:lnSpc>
                <a:spcPct val="115000"/>
              </a:lnSpc>
              <a:spcBef>
                <a:spcPts val="0"/>
              </a:spcBef>
              <a:spcAft>
                <a:spcPts val="1600"/>
              </a:spcAft>
              <a:buSzPct val="100000"/>
            </a:pPr>
            <a:r>
              <a:rPr lang="en" sz="1800"/>
              <a:t>A form of </a:t>
            </a:r>
            <a:r>
              <a:rPr b="1" lang="en" sz="1800"/>
              <a:t>social engineering</a:t>
            </a:r>
          </a:p>
        </p:txBody>
      </p:sp>
      <p:pic>
        <p:nvPicPr>
          <p:cNvPr id="70" name="Shape 70"/>
          <p:cNvPicPr preferRelativeResize="0"/>
          <p:nvPr/>
        </p:nvPicPr>
        <p:blipFill>
          <a:blip r:embed="rId3">
            <a:alphaModFix/>
          </a:blip>
          <a:stretch>
            <a:fillRect/>
          </a:stretch>
        </p:blipFill>
        <p:spPr>
          <a:xfrm>
            <a:off x="4809325" y="1147762"/>
            <a:ext cx="3429000" cy="2847975"/>
          </a:xfrm>
          <a:prstGeom prst="rect">
            <a:avLst/>
          </a:prstGeom>
          <a:noFill/>
          <a:ln>
            <a:noFill/>
          </a:ln>
        </p:spPr>
      </p:pic>
      <p:sp>
        <p:nvSpPr>
          <p:cNvPr id="71" name="Shape 71"/>
          <p:cNvSpPr txBox="1"/>
          <p:nvPr/>
        </p:nvSpPr>
        <p:spPr>
          <a:xfrm>
            <a:off x="4809325" y="3995750"/>
            <a:ext cx="3429000" cy="578700"/>
          </a:xfrm>
          <a:prstGeom prst="rect">
            <a:avLst/>
          </a:prstGeom>
          <a:noFill/>
          <a:ln>
            <a:noFill/>
          </a:ln>
        </p:spPr>
        <p:txBody>
          <a:bodyPr anchorCtr="0" anchor="t" bIns="91425" lIns="91425" rIns="91425" tIns="91425">
            <a:noAutofit/>
          </a:bodyPr>
          <a:lstStyle/>
          <a:p>
            <a:pPr lvl="0" rtl="0" algn="ctr">
              <a:lnSpc>
                <a:spcPct val="100000"/>
              </a:lnSpc>
              <a:spcBef>
                <a:spcPts val="0"/>
              </a:spcBef>
              <a:spcAft>
                <a:spcPts val="400"/>
              </a:spcAft>
              <a:buNone/>
            </a:pPr>
            <a:r>
              <a:rPr b="1" i="1" lang="en" sz="1000">
                <a:solidFill>
                  <a:srgbClr val="666666"/>
                </a:solidFill>
              </a:rPr>
              <a:t>Steve Wozniak, </a:t>
            </a:r>
            <a:r>
              <a:rPr i="1" lang="en" sz="1000">
                <a:solidFill>
                  <a:srgbClr val="666666"/>
                </a:solidFill>
              </a:rPr>
              <a:t>Apple co-founder</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exactly is phishing?</a:t>
            </a:r>
          </a:p>
        </p:txBody>
      </p:sp>
      <p:pic>
        <p:nvPicPr>
          <p:cNvPr id="77" name="Shape 77"/>
          <p:cNvPicPr preferRelativeResize="0"/>
          <p:nvPr/>
        </p:nvPicPr>
        <p:blipFill rotWithShape="1">
          <a:blip r:embed="rId3">
            <a:alphaModFix/>
          </a:blip>
          <a:srcRect b="5879" l="0" r="11213" t="2536"/>
          <a:stretch/>
        </p:blipFill>
        <p:spPr>
          <a:xfrm>
            <a:off x="6193000" y="2678099"/>
            <a:ext cx="2959975" cy="2459950"/>
          </a:xfrm>
          <a:prstGeom prst="rect">
            <a:avLst/>
          </a:prstGeom>
          <a:noFill/>
          <a:ln>
            <a:noFill/>
          </a:ln>
        </p:spPr>
      </p:pic>
      <p:sp>
        <p:nvSpPr>
          <p:cNvPr id="78" name="Shape 7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Phishing is the attempt to obtain </a:t>
            </a:r>
            <a:r>
              <a:rPr b="1" lang="en"/>
              <a:t>sensitive information</a:t>
            </a:r>
            <a:r>
              <a:rPr lang="en"/>
              <a:t> by disguising as a trustworthy entity in an electronic communication.</a:t>
            </a:r>
          </a:p>
          <a:p>
            <a:pPr lvl="0">
              <a:spcBef>
                <a:spcPts val="0"/>
              </a:spcBef>
              <a:buNone/>
            </a:pPr>
            <a:r>
              <a:rPr lang="en"/>
              <a:t>Typically carried out by </a:t>
            </a:r>
            <a:r>
              <a:rPr b="1" lang="en"/>
              <a:t>emails</a:t>
            </a:r>
            <a:r>
              <a:rPr lang="en"/>
              <a:t>, </a:t>
            </a:r>
            <a:r>
              <a:rPr b="1" lang="en"/>
              <a:t>instant messaging</a:t>
            </a:r>
            <a:r>
              <a:rPr lang="en"/>
              <a:t> and </a:t>
            </a:r>
            <a:r>
              <a:rPr b="1" lang="en"/>
              <a:t>social media</a:t>
            </a:r>
            <a:r>
              <a:rPr lang="en"/>
              <a:t>, directing users to enter personal information at fake websites who look and feel nearly identical to the real ones. </a:t>
            </a:r>
          </a:p>
          <a:p>
            <a:pPr lvl="0">
              <a:spcBef>
                <a:spcPts val="0"/>
              </a:spcBef>
              <a:buNone/>
            </a:pPr>
            <a:r>
              <a:rPr lang="en"/>
              <a:t>Sometimes this also involves malware.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pic>
        <p:nvPicPr>
          <p:cNvPr id="83" name="Shape 83"/>
          <p:cNvPicPr preferRelativeResize="0"/>
          <p:nvPr/>
        </p:nvPicPr>
        <p:blipFill>
          <a:blip r:embed="rId3">
            <a:alphaModFix/>
          </a:blip>
          <a:stretch>
            <a:fillRect/>
          </a:stretch>
        </p:blipFill>
        <p:spPr>
          <a:xfrm>
            <a:off x="0" y="356686"/>
            <a:ext cx="9143999" cy="4430125"/>
          </a:xfrm>
          <a:prstGeom prst="rect">
            <a:avLst/>
          </a:prstGeom>
          <a:noFill/>
          <a:ln>
            <a:noFill/>
          </a:ln>
        </p:spPr>
      </p:pic>
      <p:sp>
        <p:nvSpPr>
          <p:cNvPr id="84" name="Shape 84"/>
          <p:cNvSpPr txBox="1"/>
          <p:nvPr/>
        </p:nvSpPr>
        <p:spPr>
          <a:xfrm>
            <a:off x="1311325" y="4767800"/>
            <a:ext cx="6641100" cy="299400"/>
          </a:xfrm>
          <a:prstGeom prst="rect">
            <a:avLst/>
          </a:prstGeom>
          <a:noFill/>
          <a:ln>
            <a:noFill/>
          </a:ln>
        </p:spPr>
        <p:txBody>
          <a:bodyPr anchorCtr="0" anchor="t" bIns="91425" lIns="91425" rIns="91425" tIns="91425">
            <a:noAutofit/>
          </a:bodyPr>
          <a:lstStyle/>
          <a:p>
            <a:pPr lvl="0" rtl="0" algn="ctr">
              <a:lnSpc>
                <a:spcPct val="115000"/>
              </a:lnSpc>
              <a:spcBef>
                <a:spcPts val="0"/>
              </a:spcBef>
              <a:spcAft>
                <a:spcPts val="1600"/>
              </a:spcAft>
              <a:buNone/>
            </a:pPr>
            <a:r>
              <a:rPr i="1" lang="en" sz="1000">
                <a:solidFill>
                  <a:schemeClr val="dk2"/>
                </a:solidFill>
              </a:rPr>
              <a:t>http://www.visualistan.com/2016/10/how-to-recognize-phishing-attacks.html</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1393800"/>
            <a:ext cx="2808000" cy="520200"/>
          </a:xfrm>
          <a:prstGeom prst="rect">
            <a:avLst/>
          </a:prstGeom>
        </p:spPr>
        <p:txBody>
          <a:bodyPr anchorCtr="0" anchor="b" bIns="91425" lIns="91425" rIns="91425" tIns="91425">
            <a:noAutofit/>
          </a:bodyPr>
          <a:lstStyle/>
          <a:p>
            <a:pPr lvl="0">
              <a:spcBef>
                <a:spcPts val="0"/>
              </a:spcBef>
              <a:buNone/>
            </a:pPr>
            <a:r>
              <a:rPr lang="en" sz="4800"/>
              <a:t>Emails</a:t>
            </a:r>
          </a:p>
        </p:txBody>
      </p:sp>
      <p:sp>
        <p:nvSpPr>
          <p:cNvPr id="90" name="Shape 90"/>
          <p:cNvSpPr txBox="1"/>
          <p:nvPr>
            <p:ph idx="1" type="body"/>
          </p:nvPr>
        </p:nvSpPr>
        <p:spPr>
          <a:xfrm>
            <a:off x="311700" y="1967982"/>
            <a:ext cx="2808000" cy="2188799"/>
          </a:xfrm>
          <a:prstGeom prst="rect">
            <a:avLst/>
          </a:prstGeom>
        </p:spPr>
        <p:txBody>
          <a:bodyPr anchorCtr="0" anchor="t" bIns="91425" lIns="91425" rIns="91425" tIns="91425">
            <a:noAutofit/>
          </a:bodyPr>
          <a:lstStyle/>
          <a:p>
            <a:pPr indent="-342900" lvl="0" marL="457200" rtl="0">
              <a:spcBef>
                <a:spcPts val="0"/>
              </a:spcBef>
              <a:buSzPct val="100000"/>
            </a:pPr>
            <a:r>
              <a:rPr lang="en" sz="1800"/>
              <a:t>Address spoofing</a:t>
            </a:r>
          </a:p>
          <a:p>
            <a:pPr indent="-342900" lvl="0" marL="457200" rtl="0">
              <a:spcBef>
                <a:spcPts val="0"/>
              </a:spcBef>
              <a:buSzPct val="100000"/>
            </a:pPr>
            <a:r>
              <a:rPr lang="en" sz="1800"/>
              <a:t>Dear customer</a:t>
            </a:r>
          </a:p>
          <a:p>
            <a:pPr indent="-342900" lvl="0" marL="457200" rtl="0">
              <a:spcBef>
                <a:spcPts val="0"/>
              </a:spcBef>
              <a:buSzPct val="100000"/>
            </a:pPr>
            <a:r>
              <a:rPr lang="en" sz="1800"/>
              <a:t>Appeal to emotion</a:t>
            </a:r>
          </a:p>
          <a:p>
            <a:pPr indent="-342900" lvl="0" marL="457200" rtl="0">
              <a:spcBef>
                <a:spcPts val="0"/>
              </a:spcBef>
              <a:buSzPct val="100000"/>
            </a:pPr>
            <a:r>
              <a:rPr lang="en" sz="1800"/>
              <a:t>Spelling</a:t>
            </a:r>
          </a:p>
          <a:p>
            <a:pPr indent="-342900" lvl="0" marL="457200" rtl="0">
              <a:spcBef>
                <a:spcPts val="0"/>
              </a:spcBef>
              <a:buSzPct val="100000"/>
            </a:pPr>
            <a:r>
              <a:rPr lang="en" sz="1800"/>
              <a:t>Links</a:t>
            </a:r>
          </a:p>
        </p:txBody>
      </p:sp>
      <p:pic>
        <p:nvPicPr>
          <p:cNvPr id="91" name="Shape 91"/>
          <p:cNvPicPr preferRelativeResize="0"/>
          <p:nvPr/>
        </p:nvPicPr>
        <p:blipFill>
          <a:blip r:embed="rId3">
            <a:alphaModFix/>
          </a:blip>
          <a:stretch>
            <a:fillRect/>
          </a:stretch>
        </p:blipFill>
        <p:spPr>
          <a:xfrm>
            <a:off x="3119700" y="763437"/>
            <a:ext cx="5719499" cy="3393329"/>
          </a:xfrm>
          <a:prstGeom prst="rect">
            <a:avLst/>
          </a:prstGeom>
          <a:noFill/>
          <a:ln>
            <a:noFill/>
          </a:ln>
        </p:spPr>
      </p:pic>
      <p:sp>
        <p:nvSpPr>
          <p:cNvPr id="92" name="Shape 92"/>
          <p:cNvSpPr txBox="1"/>
          <p:nvPr/>
        </p:nvSpPr>
        <p:spPr>
          <a:xfrm>
            <a:off x="2658900" y="4312025"/>
            <a:ext cx="6641100" cy="299400"/>
          </a:xfrm>
          <a:prstGeom prst="rect">
            <a:avLst/>
          </a:prstGeom>
          <a:noFill/>
          <a:ln>
            <a:noFill/>
          </a:ln>
        </p:spPr>
        <p:txBody>
          <a:bodyPr anchorCtr="0" anchor="t" bIns="91425" lIns="91425" rIns="91425" tIns="91425">
            <a:noAutofit/>
          </a:bodyPr>
          <a:lstStyle/>
          <a:p>
            <a:pPr lvl="0" rtl="0" algn="ctr">
              <a:lnSpc>
                <a:spcPct val="115000"/>
              </a:lnSpc>
              <a:spcBef>
                <a:spcPts val="0"/>
              </a:spcBef>
              <a:spcAft>
                <a:spcPts val="1600"/>
              </a:spcAft>
              <a:buNone/>
            </a:pPr>
            <a:r>
              <a:rPr i="1" lang="en" sz="1000">
                <a:solidFill>
                  <a:schemeClr val="dk2"/>
                </a:solidFill>
              </a:rPr>
              <a:t>http://www.visualistan.com/2016/10/how-to-recognize-phishing-attacks.html</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pic>
        <p:nvPicPr>
          <p:cNvPr id="97" name="Shape 97"/>
          <p:cNvPicPr preferRelativeResize="0"/>
          <p:nvPr/>
        </p:nvPicPr>
        <p:blipFill>
          <a:blip r:embed="rId3">
            <a:alphaModFix/>
          </a:blip>
          <a:stretch>
            <a:fillRect/>
          </a:stretch>
        </p:blipFill>
        <p:spPr>
          <a:xfrm>
            <a:off x="2867725" y="167237"/>
            <a:ext cx="6276274" cy="4809016"/>
          </a:xfrm>
          <a:prstGeom prst="rect">
            <a:avLst/>
          </a:prstGeom>
          <a:noFill/>
          <a:ln>
            <a:noFill/>
          </a:ln>
        </p:spPr>
      </p:pic>
      <p:sp>
        <p:nvSpPr>
          <p:cNvPr id="98" name="Shape 98"/>
          <p:cNvSpPr txBox="1"/>
          <p:nvPr>
            <p:ph idx="4294967295" type="title"/>
          </p:nvPr>
        </p:nvSpPr>
        <p:spPr>
          <a:xfrm>
            <a:off x="235500" y="1012800"/>
            <a:ext cx="2808000" cy="520200"/>
          </a:xfrm>
          <a:prstGeom prst="rect">
            <a:avLst/>
          </a:prstGeom>
        </p:spPr>
        <p:txBody>
          <a:bodyPr anchorCtr="0" anchor="t" bIns="91425" lIns="91425" rIns="91425" tIns="91425">
            <a:noAutofit/>
          </a:bodyPr>
          <a:lstStyle/>
          <a:p>
            <a:pPr lvl="0" rtl="0">
              <a:spcBef>
                <a:spcPts val="0"/>
              </a:spcBef>
              <a:buNone/>
            </a:pPr>
            <a:r>
              <a:rPr lang="en" sz="4800"/>
              <a:t>Websites</a:t>
            </a:r>
          </a:p>
        </p:txBody>
      </p:sp>
      <p:sp>
        <p:nvSpPr>
          <p:cNvPr id="99" name="Shape 99"/>
          <p:cNvSpPr txBox="1"/>
          <p:nvPr>
            <p:ph idx="4294967295" type="body"/>
          </p:nvPr>
        </p:nvSpPr>
        <p:spPr>
          <a:xfrm>
            <a:off x="311700" y="1891782"/>
            <a:ext cx="2808000" cy="2188799"/>
          </a:xfrm>
          <a:prstGeom prst="rect">
            <a:avLst/>
          </a:prstGeom>
        </p:spPr>
        <p:txBody>
          <a:bodyPr anchorCtr="0" anchor="t" bIns="91425" lIns="91425" rIns="91425" tIns="91425">
            <a:noAutofit/>
          </a:bodyPr>
          <a:lstStyle/>
          <a:p>
            <a:pPr indent="-342900" lvl="0" marL="457200" rtl="0">
              <a:spcBef>
                <a:spcPts val="0"/>
              </a:spcBef>
              <a:buSzPct val="100000"/>
            </a:pPr>
            <a:r>
              <a:rPr lang="en"/>
              <a:t>URL</a:t>
            </a:r>
          </a:p>
          <a:p>
            <a:pPr indent="-228600" lvl="0" marL="457200" rtl="0">
              <a:spcBef>
                <a:spcPts val="0"/>
              </a:spcBef>
            </a:pPr>
            <a:r>
              <a:rPr lang="en"/>
              <a:t>SSL certificate</a:t>
            </a:r>
          </a:p>
          <a:p>
            <a:pPr indent="-342900" lvl="0" marL="457200" rtl="0">
              <a:spcBef>
                <a:spcPts val="0"/>
              </a:spcBef>
              <a:buSzPct val="100000"/>
            </a:pPr>
            <a:r>
              <a:rPr lang="en"/>
              <a:t>Spelling</a:t>
            </a:r>
          </a:p>
          <a:p>
            <a:pPr indent="-342900" lvl="0" marL="457200" rtl="0">
              <a:spcBef>
                <a:spcPts val="0"/>
              </a:spcBef>
              <a:buSzPct val="100000"/>
            </a:pPr>
            <a:r>
              <a:rPr lang="en"/>
              <a:t>Request details</a:t>
            </a:r>
          </a:p>
          <a:p>
            <a:pPr indent="-342900" lvl="0" marL="457200" rtl="0">
              <a:spcBef>
                <a:spcPts val="0"/>
              </a:spcBef>
              <a:buSzPct val="100000"/>
            </a:pPr>
            <a:r>
              <a:rPr lang="en"/>
              <a:t>Outdated</a:t>
            </a:r>
          </a:p>
          <a:p>
            <a:pPr indent="-342900" lvl="0" marL="457200" rtl="0">
              <a:spcBef>
                <a:spcPts val="0"/>
              </a:spcBef>
              <a:buSzPct val="100000"/>
            </a:pPr>
            <a:r>
              <a:rPr lang="en" sz="1800"/>
              <a:t>Links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pic>
        <p:nvPicPr>
          <p:cNvPr id="104" name="Shape 104"/>
          <p:cNvPicPr preferRelativeResize="0"/>
          <p:nvPr/>
        </p:nvPicPr>
        <p:blipFill>
          <a:blip r:embed="rId3">
            <a:alphaModFix/>
          </a:blip>
          <a:stretch>
            <a:fillRect/>
          </a:stretch>
        </p:blipFill>
        <p:spPr>
          <a:xfrm>
            <a:off x="184175" y="175850"/>
            <a:ext cx="8747899" cy="47766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sz="3000"/>
              <a:t>Question: the golden age for phishing?</a:t>
            </a:r>
          </a:p>
        </p:txBody>
      </p:sp>
      <p:sp>
        <p:nvSpPr>
          <p:cNvPr id="110" name="Shape 110"/>
          <p:cNvSpPr txBox="1"/>
          <p:nvPr/>
        </p:nvSpPr>
        <p:spPr>
          <a:xfrm>
            <a:off x="1223400" y="1717325"/>
            <a:ext cx="1999500" cy="2367900"/>
          </a:xfrm>
          <a:prstGeom prst="rect">
            <a:avLst/>
          </a:prstGeom>
          <a:noFill/>
          <a:ln>
            <a:noFill/>
          </a:ln>
        </p:spPr>
        <p:txBody>
          <a:bodyPr anchorCtr="0" anchor="t" bIns="91425" lIns="91425" rIns="91425" tIns="91425">
            <a:noAutofit/>
          </a:bodyPr>
          <a:lstStyle/>
          <a:p>
            <a:pPr indent="-457200" lvl="0" marL="457200" rtl="0">
              <a:spcBef>
                <a:spcPts val="0"/>
              </a:spcBef>
              <a:buSzPct val="100000"/>
              <a:buAutoNum type="alphaUcPeriod"/>
            </a:pPr>
            <a:r>
              <a:rPr lang="en" sz="3600"/>
              <a:t>1980s</a:t>
            </a:r>
          </a:p>
          <a:p>
            <a:pPr indent="-457200" lvl="0" marL="457200" rtl="0">
              <a:spcBef>
                <a:spcPts val="0"/>
              </a:spcBef>
              <a:buSzPct val="100000"/>
              <a:buAutoNum type="alphaUcPeriod"/>
            </a:pPr>
            <a:r>
              <a:rPr lang="en" sz="3600"/>
              <a:t>1990s</a:t>
            </a:r>
          </a:p>
          <a:p>
            <a:pPr indent="-457200" lvl="0" marL="457200" rtl="0">
              <a:spcBef>
                <a:spcPts val="0"/>
              </a:spcBef>
              <a:buSzPct val="100000"/>
              <a:buAutoNum type="alphaUcPeriod"/>
            </a:pPr>
            <a:r>
              <a:rPr lang="en" sz="3600"/>
              <a:t>2000s</a:t>
            </a:r>
          </a:p>
          <a:p>
            <a:pPr indent="-457200" lvl="0" marL="457200">
              <a:spcBef>
                <a:spcPts val="0"/>
              </a:spcBef>
              <a:buSzPct val="100000"/>
              <a:buAutoNum type="alphaUcPeriod"/>
            </a:pPr>
            <a:r>
              <a:rPr lang="en" sz="3600"/>
              <a:t>Now</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