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64"/>
      <p:bold r:id="rId65"/>
    </p:embeddedFont>
    <p:embeddedFont>
      <p:font typeface="Lexend Deca" panose="02020500000000000000" charset="0"/>
      <p:regular r:id="rId66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ho4kb2aNvu7QW+CuATHCYv7rNM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933180-78E3-4705-860E-5D546A6E19B8}">
  <a:tblStyle styleId="{26933180-78E3-4705-860E-5D546A6E19B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06c851bc3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706c851bc3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1553b689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171553b689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1553b689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171553b689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71553b68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71553b68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71553b689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g171553b689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9bee5a7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69bee5a7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3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3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" name="Google Shape;16;p53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7" name="Google Shape;17;p5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5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9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9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9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333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8" name="Google Shape;28;p5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5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5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8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YouTube分析(第12組)</a:t>
            </a:r>
            <a:endParaRPr/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24800" y="378325"/>
            <a:ext cx="3179599" cy="2881512"/>
          </a:xfrm>
          <a:prstGeom prst="rect">
            <a:avLst/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49411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3" name="Google Shape;143;p30"/>
          <p:cNvGrpSpPr/>
          <p:nvPr/>
        </p:nvGrpSpPr>
        <p:grpSpPr>
          <a:xfrm>
            <a:off x="6456142" y="3464796"/>
            <a:ext cx="1075937" cy="1047989"/>
            <a:chOff x="5926225" y="921350"/>
            <a:chExt cx="517800" cy="504350"/>
          </a:xfrm>
        </p:grpSpPr>
        <p:sp>
          <p:nvSpPr>
            <p:cNvPr id="144" name="Google Shape;144;p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30"/>
          <p:cNvSpPr/>
          <p:nvPr/>
        </p:nvSpPr>
        <p:spPr>
          <a:xfrm>
            <a:off x="6938459" y="405189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633825" y="596876"/>
            <a:ext cx="7739190" cy="2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原始資料外觀：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這是YouTube提供的後台內容，包括每部影片的曝光次數、觀看次數、影片平均觀看比例等等，只要有發布過影片，都可以匯出像這樣的原始資料，不需要特別去爬蟲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50" y="2742556"/>
            <a:ext cx="9056499" cy="123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370075" y="197450"/>
            <a:ext cx="60144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原始檔特徵列表</a:t>
            </a:r>
            <a:endParaRPr sz="3000"/>
          </a:p>
        </p:txBody>
      </p:sp>
      <p:sp>
        <p:nvSpPr>
          <p:cNvPr id="154" name="Google Shape;154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5" name="Google Shape;155;p31"/>
          <p:cNvGrpSpPr/>
          <p:nvPr/>
        </p:nvGrpSpPr>
        <p:grpSpPr>
          <a:xfrm>
            <a:off x="6456142" y="3464796"/>
            <a:ext cx="1075937" cy="1047989"/>
            <a:chOff x="5926225" y="921350"/>
            <a:chExt cx="517800" cy="504350"/>
          </a:xfrm>
        </p:grpSpPr>
        <p:sp>
          <p:nvSpPr>
            <p:cNvPr id="156" name="Google Shape;156;p3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31"/>
          <p:cNvSpPr/>
          <p:nvPr/>
        </p:nvSpPr>
        <p:spPr>
          <a:xfrm>
            <a:off x="6938459" y="405189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31"/>
          <p:cNvGraphicFramePr/>
          <p:nvPr/>
        </p:nvGraphicFramePr>
        <p:xfrm>
          <a:off x="370075" y="1092550"/>
          <a:ext cx="7653875" cy="3695350"/>
        </p:xfrm>
        <a:graphic>
          <a:graphicData uri="http://schemas.openxmlformats.org/drawingml/2006/table">
            <a:tbl>
              <a:tblPr>
                <a:noFill/>
                <a:tableStyleId>{26933180-78E3-4705-860E-5D546A6E19B8}</a:tableStyleId>
              </a:tblPr>
              <a:tblGrid>
                <a:gridCol w="41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影片標題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11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分享次數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21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曝光次數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影片發布時間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12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喜歡與不喜歡人數 (%)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22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觀看次數</a:t>
                      </a:r>
                      <a:endParaRPr/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3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片尾元素每次顯示所獲得的點擊次數 (%)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13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不喜歡的人數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23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訂閱人數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4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片尾元素顯示次數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14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喜歡的人數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24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縮圖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5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片尾元素點擊次數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15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流失的訂閱人數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25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內容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6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資訊卡前導廣告顯示次數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16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獲得的訂閱人數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26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7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資訊卡前導文字點擊次數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17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觀看時間 (小時)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27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8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資訊卡顯示次數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18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平均觀看時長</a:t>
                      </a:r>
                      <a:endParaRPr/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28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9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資訊卡點擊次數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19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平均觀看比例 (%)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29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10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已新增留言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20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曝光點閱率 (%)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30</a:t>
                      </a: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0" name="Google Shape;160;p31"/>
          <p:cNvSpPr/>
          <p:nvPr/>
        </p:nvSpPr>
        <p:spPr>
          <a:xfrm>
            <a:off x="3979301" y="4483100"/>
            <a:ext cx="1812000" cy="3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6749835" y="1092550"/>
            <a:ext cx="1075937" cy="3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6749834" y="1458732"/>
            <a:ext cx="1075937" cy="3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6734625" y="1821473"/>
            <a:ext cx="1075937" cy="3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4034031" y="2476793"/>
            <a:ext cx="1075937" cy="3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4045170" y="2864050"/>
            <a:ext cx="1075937" cy="3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71" name="Google Shape;171;p26"/>
          <p:cNvGrpSpPr/>
          <p:nvPr/>
        </p:nvGrpSpPr>
        <p:grpSpPr>
          <a:xfrm>
            <a:off x="6456142" y="3464796"/>
            <a:ext cx="1075937" cy="1047989"/>
            <a:chOff x="5926225" y="921350"/>
            <a:chExt cx="517800" cy="504350"/>
          </a:xfrm>
        </p:grpSpPr>
        <p:sp>
          <p:nvSpPr>
            <p:cNvPr id="172" name="Google Shape;172;p2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6"/>
          <p:cNvSpPr/>
          <p:nvPr/>
        </p:nvSpPr>
        <p:spPr>
          <a:xfrm>
            <a:off x="6938459" y="405189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741394" y="1318350"/>
            <a:ext cx="7739190" cy="2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新增特徵：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訂閱比例 = 獲得的訂閱人數 / 訂閱人數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觀看秒數：從影片觀看時長中算出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影片秒數 = 觀看秒數 / 平均觀看比例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81" name="Google Shape;181;p32"/>
          <p:cNvGrpSpPr/>
          <p:nvPr/>
        </p:nvGrpSpPr>
        <p:grpSpPr>
          <a:xfrm>
            <a:off x="6456142" y="3464796"/>
            <a:ext cx="1075937" cy="1047989"/>
            <a:chOff x="5926225" y="921350"/>
            <a:chExt cx="517800" cy="504350"/>
          </a:xfrm>
        </p:grpSpPr>
        <p:sp>
          <p:nvSpPr>
            <p:cNvPr id="182" name="Google Shape;182;p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32"/>
          <p:cNvSpPr/>
          <p:nvPr/>
        </p:nvSpPr>
        <p:spPr>
          <a:xfrm>
            <a:off x="6938459" y="405189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741394" y="1318350"/>
            <a:ext cx="7739190" cy="2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處理過後的資料大小為148列，32欄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也就是有148部影片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32種特徵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91" name="Google Shape;191;p29"/>
          <p:cNvGrpSpPr/>
          <p:nvPr/>
        </p:nvGrpSpPr>
        <p:grpSpPr>
          <a:xfrm>
            <a:off x="6456142" y="3464796"/>
            <a:ext cx="1075937" cy="1047989"/>
            <a:chOff x="5926225" y="921350"/>
            <a:chExt cx="517800" cy="504350"/>
          </a:xfrm>
        </p:grpSpPr>
        <p:sp>
          <p:nvSpPr>
            <p:cNvPr id="192" name="Google Shape;192;p2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29"/>
          <p:cNvSpPr/>
          <p:nvPr/>
        </p:nvSpPr>
        <p:spPr>
          <a:xfrm>
            <a:off x="6938459" y="405189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741394" y="1318350"/>
            <a:ext cx="7739190" cy="2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執行的資料預處理包括：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排除總計欄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排除不公開的影片(不會有曝光次數)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檢查遺漏值，確認遺漏值適合補0後補上0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01" name="Google Shape;201;p39"/>
          <p:cNvGrpSpPr/>
          <p:nvPr/>
        </p:nvGrpSpPr>
        <p:grpSpPr>
          <a:xfrm>
            <a:off x="6456142" y="3464796"/>
            <a:ext cx="1075937" cy="1047989"/>
            <a:chOff x="5926225" y="921350"/>
            <a:chExt cx="517800" cy="504350"/>
          </a:xfrm>
        </p:grpSpPr>
        <p:sp>
          <p:nvSpPr>
            <p:cNvPr id="202" name="Google Shape;20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39"/>
          <p:cNvSpPr/>
          <p:nvPr/>
        </p:nvSpPr>
        <p:spPr>
          <a:xfrm>
            <a:off x="6938459" y="405189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9"/>
          <p:cNvSpPr txBox="1"/>
          <p:nvPr/>
        </p:nvSpPr>
        <p:spPr>
          <a:xfrm>
            <a:off x="741394" y="144712"/>
            <a:ext cx="773919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依照日期排序的曝光點閱率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影片的平均曝光點閱率為4.74%(藍色線)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也就是每曝光約20次中，約有一次被點擊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4443"/>
            <a:ext cx="9144000" cy="312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12" name="Google Shape;212;p36"/>
          <p:cNvGrpSpPr/>
          <p:nvPr/>
        </p:nvGrpSpPr>
        <p:grpSpPr>
          <a:xfrm>
            <a:off x="6456142" y="3464796"/>
            <a:ext cx="1075937" cy="1047989"/>
            <a:chOff x="5926225" y="921350"/>
            <a:chExt cx="517800" cy="504350"/>
          </a:xfrm>
        </p:grpSpPr>
        <p:sp>
          <p:nvSpPr>
            <p:cNvPr id="213" name="Google Shape;213;p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36"/>
          <p:cNvSpPr/>
          <p:nvPr/>
        </p:nvSpPr>
        <p:spPr>
          <a:xfrm>
            <a:off x="6938459" y="405189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550894" y="60960"/>
            <a:ext cx="6870986" cy="117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曝光點閱率與其他指標的相關係數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919" y="1447573"/>
            <a:ext cx="4449656" cy="316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763504"/>
            <a:ext cx="4572000" cy="296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1429941"/>
            <a:ext cx="4560962" cy="3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71750"/>
            <a:ext cx="9144000" cy="248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56647"/>
            <a:ext cx="9144000" cy="201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32" name="Google Shape;2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527" y="0"/>
            <a:ext cx="78989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38" name="Google Shape;23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567" y="0"/>
            <a:ext cx="78848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567" y="0"/>
            <a:ext cx="78848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56480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             </a:t>
            </a:r>
            <a:r>
              <a:rPr lang="en" sz="5000"/>
              <a:t>組員名單</a:t>
            </a:r>
            <a:endParaRPr sz="5000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1037750" y="1352550"/>
            <a:ext cx="6737400" cy="3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組長：XT114037 藍宇石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成員：XT114038 蔡全紘</a:t>
            </a:r>
            <a:endParaRPr sz="2400" b="1"/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XT114033 李冠毅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XT114030 張宇凱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XT114029 許銘仁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指導助教：冠華 😉</a:t>
            </a:r>
            <a:endParaRPr sz="2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" name="Google Shape;59;p2"/>
          <p:cNvGrpSpPr/>
          <p:nvPr/>
        </p:nvGrpSpPr>
        <p:grpSpPr>
          <a:xfrm>
            <a:off x="530587" y="1430994"/>
            <a:ext cx="394090" cy="241980"/>
            <a:chOff x="4601275" y="1702875"/>
            <a:chExt cx="471400" cy="289450"/>
          </a:xfrm>
        </p:grpSpPr>
        <p:sp>
          <p:nvSpPr>
            <p:cNvPr id="60" name="Google Shape;60;p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569377" y="1948983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775" y="1885950"/>
            <a:ext cx="2286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45" name="Google Shape;24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527" y="0"/>
            <a:ext cx="78989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567" y="0"/>
            <a:ext cx="78848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57" name="Google Shape;25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3035" y="74294"/>
            <a:ext cx="6371826" cy="49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63" name="Google Shape;2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7322" y="590501"/>
            <a:ext cx="5934075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9"/>
          <p:cNvSpPr txBox="1"/>
          <p:nvPr/>
        </p:nvSpPr>
        <p:spPr>
          <a:xfrm>
            <a:off x="2351723" y="60960"/>
            <a:ext cx="773919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資料右偏，因此取log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70" name="Google Shape;2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497" y="0"/>
            <a:ext cx="58370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1706c851bc3_2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706c851bc3_2_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77" name="Google Shape;277;g1706c851bc3_2_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706c851bc3_2_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706c851bc3_2_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706c851bc3_2_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706c851bc3_2_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706c851bc3_2_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g1706c851bc3_2_26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4" name="Google Shape;284;g1706c851bc3_2_26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85" name="Google Shape;285;g1706c851bc3_2_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g1706c851bc3_2_26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7" name="Google Shape;287;g1706c851bc3_2_26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88" name="Google Shape;288;g1706c851bc3_2_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706c851bc3_2_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706c851bc3_2_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1706c851bc3_2_26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706c851bc3_2_26"/>
          <p:cNvSpPr txBox="1">
            <a:spLocks noGrp="1"/>
          </p:cNvSpPr>
          <p:nvPr>
            <p:ph type="ctrTitle" idx="4294967295"/>
          </p:nvPr>
        </p:nvSpPr>
        <p:spPr>
          <a:xfrm>
            <a:off x="685799" y="1659550"/>
            <a:ext cx="67842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"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2. Feature Engineering</a:t>
            </a:r>
            <a:endParaRPr sz="3200" b="1" i="0" u="none" strike="noStrike" cap="non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98" name="Google Shape;298;p11"/>
          <p:cNvGrpSpPr/>
          <p:nvPr/>
        </p:nvGrpSpPr>
        <p:grpSpPr>
          <a:xfrm>
            <a:off x="6456142" y="3464796"/>
            <a:ext cx="1075937" cy="1047989"/>
            <a:chOff x="5926225" y="921350"/>
            <a:chExt cx="517800" cy="504350"/>
          </a:xfrm>
        </p:grpSpPr>
        <p:sp>
          <p:nvSpPr>
            <p:cNvPr id="299" name="Google Shape;299;p1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11"/>
          <p:cNvSpPr/>
          <p:nvPr/>
        </p:nvSpPr>
        <p:spPr>
          <a:xfrm>
            <a:off x="6938459" y="405189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550894" y="60960"/>
            <a:ext cx="6870986" cy="117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曝光點閱率與其他指標的相關係數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先使用所有相關係數大於0.1的指標做訓練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919" y="1447573"/>
            <a:ext cx="4449656" cy="316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763504"/>
            <a:ext cx="4572000" cy="296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1429941"/>
            <a:ext cx="4560962" cy="3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11" name="Google Shape;311;p12"/>
          <p:cNvSpPr txBox="1">
            <a:spLocks noGrp="1"/>
          </p:cNvSpPr>
          <p:nvPr>
            <p:ph type="body" idx="1"/>
          </p:nvPr>
        </p:nvSpPr>
        <p:spPr>
          <a:xfrm>
            <a:off x="247075" y="31695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*RF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RMSE Score:  0.017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R2 Score:  -0.205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*XGB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RMSE Score:  0.025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R2 Score:  -1.499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*LGBM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RMSE Score:  0.018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R2 Score:  -0.371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sp>
        <p:nvSpPr>
          <p:cNvPr id="312" name="Google Shape;312;p12"/>
          <p:cNvSpPr txBox="1">
            <a:spLocks noGrp="1"/>
          </p:cNvSpPr>
          <p:nvPr>
            <p:ph type="body" idx="1"/>
          </p:nvPr>
        </p:nvSpPr>
        <p:spPr>
          <a:xfrm>
            <a:off x="4629475" y="31695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R2都很糟，於是來看XGB的圖表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發現有個很明顯的預測離群值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那部是我最短的影片，只有19秒</a:t>
            </a:r>
            <a:endParaRPr sz="1800"/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760" y="2240243"/>
            <a:ext cx="6873240" cy="290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19" name="Google Shape;31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532" y="2591"/>
            <a:ext cx="38077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8000" y="0"/>
            <a:ext cx="3186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3"/>
          <p:cNvSpPr txBox="1">
            <a:spLocks noGrp="1"/>
          </p:cNvSpPr>
          <p:nvPr>
            <p:ph type="body" idx="1"/>
          </p:nvPr>
        </p:nvSpPr>
        <p:spPr>
          <a:xfrm>
            <a:off x="83820" y="182881"/>
            <a:ext cx="1836996" cy="496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左邊是離群值的資訊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右邊是其他影片的平均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黃線表示跟平均差很多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1553b6896_0_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27" name="Google Shape;327;g171553b6896_0_2"/>
          <p:cNvSpPr txBox="1">
            <a:spLocks noGrp="1"/>
          </p:cNvSpPr>
          <p:nvPr>
            <p:ph type="body" idx="1"/>
          </p:nvPr>
        </p:nvSpPr>
        <p:spPr>
          <a:xfrm>
            <a:off x="60781" y="31695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看來這個離群值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會大幅影響統計結果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先砍掉看看</a:t>
            </a:r>
            <a:endParaRPr sz="1800"/>
          </a:p>
        </p:txBody>
      </p:sp>
      <p:sp>
        <p:nvSpPr>
          <p:cNvPr id="328" name="Google Shape;328;g171553b6896_0_2"/>
          <p:cNvSpPr txBox="1">
            <a:spLocks noGrp="1"/>
          </p:cNvSpPr>
          <p:nvPr>
            <p:ph type="body" idx="1"/>
          </p:nvPr>
        </p:nvSpPr>
        <p:spPr>
          <a:xfrm>
            <a:off x="4629475" y="31695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329" name="Google Shape;329;g171553b6896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479" y="-49"/>
            <a:ext cx="554752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71553b6896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291" y="-49"/>
            <a:ext cx="1435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51950" y="8917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5000"/>
              <a:t>INTRODUCTION </a:t>
            </a:r>
            <a:endParaRPr sz="5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5000"/>
              <a:t>           介紹</a:t>
            </a:r>
            <a:endParaRPr sz="4600"/>
          </a:p>
        </p:txBody>
      </p:sp>
      <p:sp>
        <p:nvSpPr>
          <p:cNvPr id="72" name="Google Shape;72;p3"/>
          <p:cNvSpPr txBox="1">
            <a:spLocks noGrp="1"/>
          </p:cNvSpPr>
          <p:nvPr>
            <p:ph type="subTitle" idx="4294967295"/>
          </p:nvPr>
        </p:nvSpPr>
        <p:spPr>
          <a:xfrm>
            <a:off x="315024" y="2302050"/>
            <a:ext cx="8554656" cy="2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我在這幾個月前開始常常拍YouTube影片，發覺YouTube提供非常多後台資料供使用者檢視，但卻從未聽聞有人專注分析在這一塊。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我們認為這可以發展成一種商業模式，藉由YouTube提供的後台資料、結合爬蟲、網路現有資料，再加上AI分析，讓使用者能夠更了解自己的影片成效與受眾等等，從而獲取更高的收益。		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151" y="696801"/>
            <a:ext cx="2283348" cy="1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200" y="-8825"/>
            <a:ext cx="1474432" cy="16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8703" y="2937100"/>
            <a:ext cx="460625" cy="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36" name="Google Shape;336;p14"/>
          <p:cNvSpPr txBox="1">
            <a:spLocks noGrp="1"/>
          </p:cNvSpPr>
          <p:nvPr>
            <p:ph type="body" idx="1"/>
          </p:nvPr>
        </p:nvSpPr>
        <p:spPr>
          <a:xfrm>
            <a:off x="247075" y="31695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*RF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0.017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-0.205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*XGB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0.025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-1.499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*LGBM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0.018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-0.371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2762575" y="31695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*RF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0.014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0.207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*XGB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0.012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0.396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*LGBM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-0.577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338" name="Google Shape;33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659" y="1868094"/>
            <a:ext cx="4229515" cy="18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58547"/>
            <a:ext cx="9144000" cy="298490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body" idx="1"/>
          </p:nvPr>
        </p:nvSpPr>
        <p:spPr>
          <a:xfrm>
            <a:off x="247074" y="316950"/>
            <a:ext cx="878221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R2還是很低，於是來看Features Importance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流失的訂閱人數和訂閱比例都很低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346" name="Google Shape;346;p15"/>
          <p:cNvSpPr/>
          <p:nvPr/>
        </p:nvSpPr>
        <p:spPr>
          <a:xfrm>
            <a:off x="855180" y="4294208"/>
            <a:ext cx="478320" cy="14734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3793952" y="4539374"/>
            <a:ext cx="500760" cy="18258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6609591" y="4441553"/>
            <a:ext cx="652269" cy="18258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71553b6896_0_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54" name="Google Shape;354;g171553b6896_0_25"/>
          <p:cNvSpPr txBox="1">
            <a:spLocks noGrp="1"/>
          </p:cNvSpPr>
          <p:nvPr>
            <p:ph type="body" idx="1"/>
          </p:nvPr>
        </p:nvSpPr>
        <p:spPr>
          <a:xfrm>
            <a:off x="247075" y="528800"/>
            <a:ext cx="60672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若有一人在看完某部影片後取消訂閱，那</a:t>
            </a:r>
            <a:r>
              <a:rPr lang="en" sz="1600">
                <a:highlight>
                  <a:srgbClr val="000000"/>
                </a:highlight>
              </a:rPr>
              <a:t>流失的訂閱人數</a:t>
            </a:r>
            <a:r>
              <a:rPr lang="en" sz="1600"/>
              <a:t>就會是1，但是觀眾大部分不是在觀賞影片時取消訂閱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導致影片的</a:t>
            </a:r>
            <a:r>
              <a:rPr lang="en" sz="1600">
                <a:highlight>
                  <a:srgbClr val="000000"/>
                </a:highlight>
              </a:rPr>
              <a:t>流失的訂閱人數</a:t>
            </a:r>
            <a:r>
              <a:rPr lang="en" sz="1600"/>
              <a:t>加總只有2，但總流失訂閱人數為8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因此這也變成無效指標</a:t>
            </a:r>
            <a:endParaRPr sz="1600"/>
          </a:p>
        </p:txBody>
      </p:sp>
      <p:sp>
        <p:nvSpPr>
          <p:cNvPr id="355" name="Google Shape;355;g171553b6896_0_25"/>
          <p:cNvSpPr txBox="1">
            <a:spLocks noGrp="1"/>
          </p:cNvSpPr>
          <p:nvPr>
            <p:ph type="body" idx="1"/>
          </p:nvPr>
        </p:nvSpPr>
        <p:spPr>
          <a:xfrm>
            <a:off x="247075" y="2602950"/>
            <a:ext cx="47559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highlight>
                  <a:srgbClr val="000000"/>
                </a:highlight>
              </a:rPr>
              <a:t>獲得的訂閱人數</a:t>
            </a:r>
            <a:r>
              <a:rPr lang="en" sz="1600"/>
              <a:t>相對多很多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不過因為有</a:t>
            </a:r>
            <a:r>
              <a:rPr lang="en" sz="1600">
                <a:highlight>
                  <a:srgbClr val="000000"/>
                </a:highlight>
              </a:rPr>
              <a:t>訂閱人數</a:t>
            </a:r>
            <a:r>
              <a:rPr lang="en" sz="1600"/>
              <a:t>這一欄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訂閱人數 = 獲得的訂閱人數 – 流失的訂閱人數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所以</a:t>
            </a:r>
            <a:r>
              <a:rPr lang="en" sz="1600">
                <a:highlight>
                  <a:srgbClr val="000000"/>
                </a:highlight>
              </a:rPr>
              <a:t>獲得的訂閱人數</a:t>
            </a:r>
            <a:r>
              <a:rPr lang="en" sz="1600"/>
              <a:t>我覺得是雜訊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留</a:t>
            </a:r>
            <a:r>
              <a:rPr lang="en" sz="1600">
                <a:highlight>
                  <a:srgbClr val="000000"/>
                </a:highlight>
              </a:rPr>
              <a:t>訂閱人數</a:t>
            </a:r>
            <a:r>
              <a:rPr lang="en" sz="1600"/>
              <a:t>就好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  <p:pic>
        <p:nvPicPr>
          <p:cNvPr id="356" name="Google Shape;356;g171553b6896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3925" y="528800"/>
            <a:ext cx="1355425" cy="11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171553b6896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3350" y="2242300"/>
            <a:ext cx="977133" cy="27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87498"/>
            <a:ext cx="9144000" cy="298490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body" idx="1"/>
          </p:nvPr>
        </p:nvSpPr>
        <p:spPr>
          <a:xfrm>
            <a:off x="247074" y="316950"/>
            <a:ext cx="878221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XGB的</a:t>
            </a:r>
            <a:r>
              <a:rPr lang="en" sz="2000">
                <a:highlight>
                  <a:srgbClr val="000000"/>
                </a:highlight>
              </a:rPr>
              <a:t>資訊卡顯示次數</a:t>
            </a:r>
            <a:r>
              <a:rPr lang="en" sz="2000"/>
              <a:t>很高，另外兩種低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1553b6896_0_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70" name="Google Shape;370;g171553b6896_0_15"/>
          <p:cNvSpPr txBox="1">
            <a:spLocks noGrp="1"/>
          </p:cNvSpPr>
          <p:nvPr>
            <p:ph type="body" idx="1"/>
          </p:nvPr>
        </p:nvSpPr>
        <p:spPr>
          <a:xfrm>
            <a:off x="247074" y="316950"/>
            <a:ext cx="4545429" cy="2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highlight>
                  <a:srgbClr val="000000"/>
                </a:highlight>
              </a:rPr>
              <a:t>資訊卡顯示次</a:t>
            </a:r>
            <a:r>
              <a:rPr lang="en" sz="1800"/>
              <a:t>數表示觀眾看到彈出的資訊卡後點開的次數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而我幾乎都沒在影片放資訊卡，所以總共只顯示了11次，最多的影片只顯示3次，是可以排除的指標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371" name="Google Shape;371;g171553b6896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777" y="316951"/>
            <a:ext cx="979963" cy="203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71553b6896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2503" y="3102218"/>
            <a:ext cx="1469913" cy="158408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71553b6896_0_15"/>
          <p:cNvSpPr txBox="1"/>
          <p:nvPr/>
        </p:nvSpPr>
        <p:spPr>
          <a:xfrm>
            <a:off x="209244" y="2766859"/>
            <a:ext cx="4545429" cy="2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資訊卡點擊次數</a:t>
            </a: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是點開資訊卡後有在去點那個網址的次數，因此一定會比顯示次數還少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79" name="Google Shape;379;p64"/>
          <p:cNvSpPr txBox="1">
            <a:spLocks noGrp="1"/>
          </p:cNvSpPr>
          <p:nvPr>
            <p:ph type="body" idx="1"/>
          </p:nvPr>
        </p:nvSpPr>
        <p:spPr>
          <a:xfrm>
            <a:off x="247074" y="316950"/>
            <a:ext cx="8896926" cy="458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喜歡與不喜歡人數 (%) = 喜歡人數 / (喜歡人數 + 不喜歡的人數)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我認為是可以刪除的重複指標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highlight>
                  <a:srgbClr val="000000"/>
                </a:highlight>
              </a:rPr>
              <a:t>YouTube Premium 觀看次數</a:t>
            </a:r>
            <a:r>
              <a:rPr lang="en" sz="1800"/>
              <a:t>和</a:t>
            </a:r>
            <a:r>
              <a:rPr lang="en" sz="1800">
                <a:highlight>
                  <a:srgbClr val="000000"/>
                </a:highlight>
              </a:rPr>
              <a:t>觀看時間</a:t>
            </a:r>
            <a:r>
              <a:rPr lang="en" sz="1800"/>
              <a:t>基本上等同於觀看次數和觀看時間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我認為是雜訊，也該刪除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highlight>
                  <a:srgbClr val="000000"/>
                </a:highlight>
              </a:rPr>
              <a:t>縮圖</a:t>
            </a:r>
            <a:r>
              <a:rPr lang="en" sz="1800"/>
              <a:t>是我額外加指標，標1表示另外找的縮圖，標0表示預設縮圖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我只有在短期幾部影片有用外另找的縮圖，所以也很可能是無效指標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訂閱人數 = 獲得的訂閱人數 – 流失的訂閱人數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同時</a:t>
            </a:r>
            <a:r>
              <a:rPr lang="en" sz="1800">
                <a:highlight>
                  <a:srgbClr val="000000"/>
                </a:highlight>
              </a:rPr>
              <a:t>流失的訂閱人數</a:t>
            </a:r>
            <a:r>
              <a:rPr lang="en" sz="1800"/>
              <a:t>太少，所以我認為</a:t>
            </a:r>
            <a:r>
              <a:rPr lang="en" sz="1800">
                <a:highlight>
                  <a:srgbClr val="000000"/>
                </a:highlight>
              </a:rPr>
              <a:t>獲得和流失的訂閱人數</a:t>
            </a:r>
            <a:r>
              <a:rPr lang="en" sz="1800"/>
              <a:t>可以刪除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85" name="Google Shape;385;p65"/>
          <p:cNvSpPr txBox="1">
            <a:spLocks noGrp="1"/>
          </p:cNvSpPr>
          <p:nvPr>
            <p:ph type="body" idx="1"/>
          </p:nvPr>
        </p:nvSpPr>
        <p:spPr>
          <a:xfrm>
            <a:off x="2723575" y="20316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*RF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0.013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0.269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*XGB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0.011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0.46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*LGBM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-0.609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sp>
        <p:nvSpPr>
          <p:cNvPr id="386" name="Google Shape;386;p65"/>
          <p:cNvSpPr txBox="1">
            <a:spLocks noGrp="1"/>
          </p:cNvSpPr>
          <p:nvPr>
            <p:ph type="body" idx="1"/>
          </p:nvPr>
        </p:nvSpPr>
        <p:spPr>
          <a:xfrm>
            <a:off x="179905" y="20316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*RF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0.014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0.207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*XGB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0.012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0.396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*LGBM Result*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RMSE Score:  0.02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R2 Score:  -0.577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387" name="Google Shape;38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967" y="2736773"/>
            <a:ext cx="4345378" cy="186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3421" y="762000"/>
            <a:ext cx="4212468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94" name="Google Shape;394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619488"/>
            <a:ext cx="5875020" cy="252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0"/>
            <a:ext cx="5875020" cy="252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401" name="Google Shape;401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722" y="2652580"/>
            <a:ext cx="6315956" cy="189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6379" y="647700"/>
            <a:ext cx="6382641" cy="164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08" name="Google Shape;408;p68"/>
          <p:cNvSpPr txBox="1">
            <a:spLocks noGrp="1"/>
          </p:cNvSpPr>
          <p:nvPr>
            <p:ph type="body" idx="1"/>
          </p:nvPr>
        </p:nvSpPr>
        <p:spPr>
          <a:xfrm>
            <a:off x="4727635" y="20316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實際上刪除後R2加分的指標：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YouTube Premium 觀看次數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訂閱比例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YouTube Premium 觀看時間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流失的訂閱人數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資訊卡點擊次數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縮圖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影片秒數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獲得的訂閱人數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sp>
        <p:nvSpPr>
          <p:cNvPr id="409" name="Google Shape;409;p68"/>
          <p:cNvSpPr txBox="1">
            <a:spLocks noGrp="1"/>
          </p:cNvSpPr>
          <p:nvPr>
            <p:ph type="body" idx="1"/>
          </p:nvPr>
        </p:nvSpPr>
        <p:spPr>
          <a:xfrm>
            <a:off x="179905" y="203160"/>
            <a:ext cx="3851100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我認為該刪除的指標：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流失的訂閱人數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獲得的訂閱人數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訂閱比例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資訊卡顯示次數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資訊卡點擊次數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YouTube Premium 觀看次數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YouTube Premium 觀看時長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縮圖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喜歡與不喜歡人數 (%)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9614" y="28167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3892" y="38059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56599" y="14908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31193" y="1471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>
            <a:spLocks noGrp="1"/>
          </p:cNvSpPr>
          <p:nvPr>
            <p:ph type="subTitle" idx="4294967295"/>
          </p:nvPr>
        </p:nvSpPr>
        <p:spPr>
          <a:xfrm>
            <a:off x="294672" y="678990"/>
            <a:ext cx="8554656" cy="2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分析YT資料主要有兩個方面可以選擇，第一是分析YT趨勢，比如說抓到非常多YT後台資料後，分析YT收益是怎麼算的，大部分kaggle的資料都是分析YT趨勢，由於資料量夠大，通常能相當準確地預測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但是我認為這種分析不太有商業價值，對於Youtuber來說沒什麼意義，有稍微研究的人便會知道，YT給的收益主要是看觀看次數和總觀看時長，就算能精確預測某部影片的收益也沒什麼用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我認為對Youtuber來說，他們需要的是如何從現有資料來提升曝光點閱率和觀看時長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15" name="Google Shape;415;p69"/>
          <p:cNvSpPr txBox="1">
            <a:spLocks noGrp="1"/>
          </p:cNvSpPr>
          <p:nvPr>
            <p:ph type="body" idx="1"/>
          </p:nvPr>
        </p:nvSpPr>
        <p:spPr>
          <a:xfrm>
            <a:off x="179904" y="203160"/>
            <a:ext cx="8666916" cy="3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我最不能理解的是喜歡和不喜歡(%)的人數刪除後R2竟然降低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這特徵幾乎全是100%，而且算重複指標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資訊卡顯示次數只有3，我認為資訊太沒用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不過模型覺得保留它還是能學到一些東西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影片秒數在排除後R2提升，我認為是由於我的影片時間比較平均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幾乎沒有一分鐘以內的影片，最長的影片不到20分鐘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若影片長度很不均，這就通常就會是有用的特徵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1553b6896_0_231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3. </a:t>
            </a:r>
            <a:r>
              <a:rPr lang="en" sz="3200"/>
              <a:t>Models</a:t>
            </a:r>
            <a:endParaRPr/>
          </a:p>
        </p:txBody>
      </p:sp>
      <p:pic>
        <p:nvPicPr>
          <p:cNvPr id="421" name="Google Shape;421;g171553b6896_0_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1849" y="1993324"/>
            <a:ext cx="2275700" cy="13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71553b6896_0_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7275" y="1793311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171553b6896_0_2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6745" y="2179743"/>
            <a:ext cx="905910" cy="78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171553b6896_0_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7875" y="2326711"/>
            <a:ext cx="673199" cy="77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/>
          <p:nvPr/>
        </p:nvSpPr>
        <p:spPr>
          <a:xfrm>
            <a:off x="93108" y="101580"/>
            <a:ext cx="2464236" cy="494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Score:  0.026</a:t>
            </a: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 Score:  -1.826</a:t>
            </a: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Score:  0.016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 Score:  -0.004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Lasso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Score:  0.02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 Score:  -0.571</a:t>
            </a: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ElasticNet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Score:  0.023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 Score:  -1.12</a:t>
            </a: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0"/>
          <p:cNvSpPr txBox="1"/>
          <p:nvPr/>
        </p:nvSpPr>
        <p:spPr>
          <a:xfrm>
            <a:off x="2557344" y="101580"/>
            <a:ext cx="2464236" cy="494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*RF Result*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Score:  0.013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 Score:  0.269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*XGB Result*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Score:  0.011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 Score:  0.46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*LGBM Result*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Score:  0.02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 Score:  -0.609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0"/>
          <p:cNvSpPr txBox="1"/>
          <p:nvPr/>
        </p:nvSpPr>
        <p:spPr>
          <a:xfrm>
            <a:off x="4866204" y="101580"/>
            <a:ext cx="2464236" cy="494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[RF + XGB+ LGBM]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 : 8 : 1]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Score:  0.012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 Score:  0.428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*[RF + XGB] Result*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[2 : 8]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RMSE Score:  0.011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R2 Score:  0.462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1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3. 參數調整</a:t>
            </a:r>
            <a:endParaRPr/>
          </a:p>
        </p:txBody>
      </p:sp>
      <p:pic>
        <p:nvPicPr>
          <p:cNvPr id="437" name="Google Shape;43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1849" y="1993324"/>
            <a:ext cx="2275700" cy="13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7275" y="1793311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6745" y="2179743"/>
            <a:ext cx="905910" cy="78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7875" y="2326711"/>
            <a:ext cx="673199" cy="77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48" y="18648"/>
            <a:ext cx="3439005" cy="118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48" y="1313178"/>
            <a:ext cx="3353268" cy="114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32" y="2595566"/>
            <a:ext cx="3400900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232" y="3868427"/>
            <a:ext cx="3477110" cy="110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51" y="126600"/>
            <a:ext cx="4782217" cy="117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251" y="1582020"/>
            <a:ext cx="7163800" cy="117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400" y="160020"/>
            <a:ext cx="7592485" cy="201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7538"/>
            <a:ext cx="9144000" cy="392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972" y="0"/>
            <a:ext cx="3334215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9" y="1331429"/>
            <a:ext cx="3400900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972" y="2720016"/>
            <a:ext cx="4906060" cy="10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972" y="3838393"/>
            <a:ext cx="4972744" cy="130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57" y="0"/>
            <a:ext cx="4944165" cy="112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57" y="1234363"/>
            <a:ext cx="5020376" cy="1105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857" y="2449673"/>
            <a:ext cx="5306165" cy="167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4"/>
          <p:cNvGrpSpPr/>
          <p:nvPr/>
        </p:nvGrpSpPr>
        <p:grpSpPr>
          <a:xfrm>
            <a:off x="3832519" y="0"/>
            <a:ext cx="4940618" cy="4940619"/>
            <a:chOff x="2802253" y="-84366"/>
            <a:chExt cx="6587491" cy="6587492"/>
          </a:xfrm>
        </p:grpSpPr>
        <p:pic>
          <p:nvPicPr>
            <p:cNvPr id="93" name="Google Shape;93;p24" descr="網路 以實心填滿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02253" y="-84366"/>
              <a:ext cx="6587491" cy="6587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24"/>
            <p:cNvSpPr/>
            <p:nvPr/>
          </p:nvSpPr>
          <p:spPr>
            <a:xfrm>
              <a:off x="3021872" y="354875"/>
              <a:ext cx="6148251" cy="6148251"/>
            </a:xfrm>
            <a:prstGeom prst="ellipse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5773782" y="1008018"/>
              <a:ext cx="653143" cy="5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發燒</a:t>
              </a:r>
              <a:b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影片</a:t>
              </a:r>
              <a:endParaRPr/>
            </a:p>
          </p:txBody>
        </p:sp>
        <p:sp>
          <p:nvSpPr>
            <p:cNvPr id="96" name="Google Shape;96;p24"/>
            <p:cNvSpPr txBox="1"/>
            <p:nvPr/>
          </p:nvSpPr>
          <p:spPr>
            <a:xfrm>
              <a:off x="4180114" y="4750915"/>
              <a:ext cx="653143" cy="5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音樂</a:t>
              </a:r>
              <a:b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影片</a:t>
              </a: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3705498" y="2401109"/>
              <a:ext cx="653143" cy="5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電影</a:t>
              </a:r>
              <a:b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影片</a:t>
              </a:r>
              <a:endParaRPr/>
            </a:p>
          </p:txBody>
        </p:sp>
        <p:sp>
          <p:nvSpPr>
            <p:cNvPr id="98" name="Google Shape;98;p24"/>
            <p:cNvSpPr txBox="1"/>
            <p:nvPr/>
          </p:nvSpPr>
          <p:spPr>
            <a:xfrm>
              <a:off x="7833360" y="2401109"/>
              <a:ext cx="653143" cy="5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遊戲影片</a:t>
              </a: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7358743" y="4770509"/>
              <a:ext cx="653143" cy="5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體育</a:t>
              </a:r>
              <a:b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en" sz="105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影片</a:t>
              </a:r>
              <a:endParaRPr/>
            </a:p>
          </p:txBody>
        </p:sp>
      </p:grpSp>
      <p:pic>
        <p:nvPicPr>
          <p:cNvPr id="100" name="Google Shape;100;p24" descr="問號 以實心填滿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9156" y="1406800"/>
            <a:ext cx="3046912" cy="304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/>
        </p:nvSpPr>
        <p:spPr>
          <a:xfrm>
            <a:off x="256012" y="243103"/>
            <a:ext cx="397764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YT用戶搜尋感興趣或者喜愛內容</a:t>
            </a:r>
            <a:endParaRPr/>
          </a:p>
        </p:txBody>
      </p:sp>
      <p:sp>
        <p:nvSpPr>
          <p:cNvPr id="102" name="Google Shape;102;p24"/>
          <p:cNvSpPr/>
          <p:nvPr/>
        </p:nvSpPr>
        <p:spPr>
          <a:xfrm>
            <a:off x="5355772" y="595296"/>
            <a:ext cx="2724938" cy="3186113"/>
          </a:xfrm>
          <a:custGeom>
            <a:avLst/>
            <a:gdLst/>
            <a:ahLst/>
            <a:cxnLst/>
            <a:rect l="l" t="t" r="r" b="b"/>
            <a:pathLst>
              <a:path w="3633250" h="4248150" extrusionOk="0">
                <a:moveTo>
                  <a:pt x="1505331" y="9525"/>
                </a:moveTo>
                <a:cubicBezTo>
                  <a:pt x="1529143" y="9525"/>
                  <a:pt x="1585083" y="11301"/>
                  <a:pt x="1619631" y="28575"/>
                </a:cubicBezTo>
                <a:cubicBezTo>
                  <a:pt x="1645031" y="41275"/>
                  <a:pt x="1670136" y="54583"/>
                  <a:pt x="1695831" y="66675"/>
                </a:cubicBezTo>
                <a:cubicBezTo>
                  <a:pt x="1772473" y="102742"/>
                  <a:pt x="1794942" y="105593"/>
                  <a:pt x="1867281" y="152400"/>
                </a:cubicBezTo>
                <a:cubicBezTo>
                  <a:pt x="1893937" y="169648"/>
                  <a:pt x="1915083" y="195351"/>
                  <a:pt x="1943481" y="209550"/>
                </a:cubicBezTo>
                <a:cubicBezTo>
                  <a:pt x="1992008" y="233813"/>
                  <a:pt x="2045636" y="246230"/>
                  <a:pt x="2095881" y="266700"/>
                </a:cubicBezTo>
                <a:cubicBezTo>
                  <a:pt x="2131409" y="281174"/>
                  <a:pt x="2165985" y="297902"/>
                  <a:pt x="2200656" y="314325"/>
                </a:cubicBezTo>
                <a:cubicBezTo>
                  <a:pt x="2226320" y="326482"/>
                  <a:pt x="2253855" y="335769"/>
                  <a:pt x="2276856" y="352425"/>
                </a:cubicBezTo>
                <a:cubicBezTo>
                  <a:pt x="2346336" y="402738"/>
                  <a:pt x="2476881" y="514350"/>
                  <a:pt x="2476881" y="514350"/>
                </a:cubicBezTo>
                <a:cubicBezTo>
                  <a:pt x="2506804" y="564221"/>
                  <a:pt x="2508233" y="563843"/>
                  <a:pt x="2534031" y="619125"/>
                </a:cubicBezTo>
                <a:cubicBezTo>
                  <a:pt x="2547255" y="647461"/>
                  <a:pt x="2558147" y="676881"/>
                  <a:pt x="2572131" y="704850"/>
                </a:cubicBezTo>
                <a:cubicBezTo>
                  <a:pt x="2625562" y="811712"/>
                  <a:pt x="2688622" y="883969"/>
                  <a:pt x="2724531" y="1009650"/>
                </a:cubicBezTo>
                <a:lnTo>
                  <a:pt x="2762631" y="1143000"/>
                </a:lnTo>
                <a:cubicBezTo>
                  <a:pt x="2749724" y="1284975"/>
                  <a:pt x="2737680" y="1369561"/>
                  <a:pt x="2762631" y="1533525"/>
                </a:cubicBezTo>
                <a:cubicBezTo>
                  <a:pt x="2773891" y="1607521"/>
                  <a:pt x="2820607" y="1705801"/>
                  <a:pt x="2876931" y="1762125"/>
                </a:cubicBezTo>
                <a:cubicBezTo>
                  <a:pt x="2986981" y="1872175"/>
                  <a:pt x="2990769" y="1842683"/>
                  <a:pt x="3105531" y="1943100"/>
                </a:cubicBezTo>
                <a:cubicBezTo>
                  <a:pt x="3171446" y="2000776"/>
                  <a:pt x="3250576" y="2049207"/>
                  <a:pt x="3296031" y="2124075"/>
                </a:cubicBezTo>
                <a:cubicBezTo>
                  <a:pt x="3350006" y="2212975"/>
                  <a:pt x="3392098" y="2310282"/>
                  <a:pt x="3457956" y="2390775"/>
                </a:cubicBezTo>
                <a:cubicBezTo>
                  <a:pt x="3486531" y="2425700"/>
                  <a:pt x="3520262" y="2456978"/>
                  <a:pt x="3543681" y="2495550"/>
                </a:cubicBezTo>
                <a:cubicBezTo>
                  <a:pt x="3574640" y="2546540"/>
                  <a:pt x="3594481" y="2603500"/>
                  <a:pt x="3619881" y="2657475"/>
                </a:cubicBezTo>
                <a:cubicBezTo>
                  <a:pt x="3623056" y="2689225"/>
                  <a:pt x="3640971" y="2722986"/>
                  <a:pt x="3629406" y="2752725"/>
                </a:cubicBezTo>
                <a:cubicBezTo>
                  <a:pt x="3616387" y="2786204"/>
                  <a:pt x="3580413" y="2805471"/>
                  <a:pt x="3553206" y="2828925"/>
                </a:cubicBezTo>
                <a:cubicBezTo>
                  <a:pt x="3456093" y="2912643"/>
                  <a:pt x="3367182" y="2966092"/>
                  <a:pt x="3286506" y="3057525"/>
                </a:cubicBezTo>
                <a:cubicBezTo>
                  <a:pt x="3212759" y="3141105"/>
                  <a:pt x="3217066" y="3159114"/>
                  <a:pt x="3134106" y="3228975"/>
                </a:cubicBezTo>
                <a:cubicBezTo>
                  <a:pt x="3101074" y="3256792"/>
                  <a:pt x="3058330" y="3273176"/>
                  <a:pt x="3029331" y="3305175"/>
                </a:cubicBezTo>
                <a:cubicBezTo>
                  <a:pt x="2965369" y="3375754"/>
                  <a:pt x="2925233" y="3466423"/>
                  <a:pt x="2857881" y="3533775"/>
                </a:cubicBezTo>
                <a:cubicBezTo>
                  <a:pt x="2826131" y="3565525"/>
                  <a:pt x="2792972" y="3595926"/>
                  <a:pt x="2762631" y="3629025"/>
                </a:cubicBezTo>
                <a:cubicBezTo>
                  <a:pt x="2694559" y="3703285"/>
                  <a:pt x="2608453" y="3827815"/>
                  <a:pt x="2514981" y="3876675"/>
                </a:cubicBezTo>
                <a:cubicBezTo>
                  <a:pt x="2425446" y="3923478"/>
                  <a:pt x="1945727" y="4072478"/>
                  <a:pt x="1876806" y="4095750"/>
                </a:cubicBezTo>
                <a:cubicBezTo>
                  <a:pt x="1428360" y="4247173"/>
                  <a:pt x="1636623" y="4200937"/>
                  <a:pt x="1400556" y="4248150"/>
                </a:cubicBezTo>
                <a:cubicBezTo>
                  <a:pt x="1251331" y="4225925"/>
                  <a:pt x="1098303" y="4221657"/>
                  <a:pt x="952881" y="4181475"/>
                </a:cubicBezTo>
                <a:cubicBezTo>
                  <a:pt x="854331" y="4154244"/>
                  <a:pt x="764971" y="4099642"/>
                  <a:pt x="676656" y="4048125"/>
                </a:cubicBezTo>
                <a:cubicBezTo>
                  <a:pt x="649507" y="4032288"/>
                  <a:pt x="632959" y="4002896"/>
                  <a:pt x="609981" y="3981450"/>
                </a:cubicBezTo>
                <a:cubicBezTo>
                  <a:pt x="480095" y="3860223"/>
                  <a:pt x="584292" y="3972502"/>
                  <a:pt x="467106" y="3838575"/>
                </a:cubicBezTo>
                <a:cubicBezTo>
                  <a:pt x="432576" y="3754716"/>
                  <a:pt x="365301" y="3622581"/>
                  <a:pt x="371856" y="3524250"/>
                </a:cubicBezTo>
                <a:cubicBezTo>
                  <a:pt x="378110" y="3430433"/>
                  <a:pt x="399273" y="3337225"/>
                  <a:pt x="429006" y="3248025"/>
                </a:cubicBezTo>
                <a:cubicBezTo>
                  <a:pt x="438263" y="3220255"/>
                  <a:pt x="465458" y="3202048"/>
                  <a:pt x="486156" y="3181350"/>
                </a:cubicBezTo>
                <a:cubicBezTo>
                  <a:pt x="752856" y="2914650"/>
                  <a:pt x="432181" y="3260725"/>
                  <a:pt x="686181" y="2981325"/>
                </a:cubicBezTo>
                <a:cubicBezTo>
                  <a:pt x="708406" y="2914650"/>
                  <a:pt x="734970" y="2849268"/>
                  <a:pt x="752856" y="2781300"/>
                </a:cubicBezTo>
                <a:cubicBezTo>
                  <a:pt x="773674" y="2702192"/>
                  <a:pt x="790189" y="2549311"/>
                  <a:pt x="800481" y="2466975"/>
                </a:cubicBezTo>
                <a:cubicBezTo>
                  <a:pt x="813258" y="2224209"/>
                  <a:pt x="828560" y="2181746"/>
                  <a:pt x="743331" y="1885950"/>
                </a:cubicBezTo>
                <a:cubicBezTo>
                  <a:pt x="700863" y="1738560"/>
                  <a:pt x="507504" y="1583448"/>
                  <a:pt x="419481" y="1495425"/>
                </a:cubicBezTo>
                <a:cubicBezTo>
                  <a:pt x="394081" y="1470025"/>
                  <a:pt x="362903" y="1449313"/>
                  <a:pt x="343281" y="1419225"/>
                </a:cubicBezTo>
                <a:cubicBezTo>
                  <a:pt x="295656" y="1346200"/>
                  <a:pt x="252716" y="1269896"/>
                  <a:pt x="200406" y="1200150"/>
                </a:cubicBezTo>
                <a:cubicBezTo>
                  <a:pt x="181356" y="1174750"/>
                  <a:pt x="159164" y="1151427"/>
                  <a:pt x="143256" y="1123950"/>
                </a:cubicBezTo>
                <a:cubicBezTo>
                  <a:pt x="124034" y="1090749"/>
                  <a:pt x="113499" y="1053124"/>
                  <a:pt x="95631" y="1019175"/>
                </a:cubicBezTo>
                <a:cubicBezTo>
                  <a:pt x="-23594" y="792647"/>
                  <a:pt x="117618" y="1099602"/>
                  <a:pt x="9906" y="857250"/>
                </a:cubicBezTo>
                <a:cubicBezTo>
                  <a:pt x="6731" y="841375"/>
                  <a:pt x="-1909" y="825652"/>
                  <a:pt x="381" y="809625"/>
                </a:cubicBezTo>
                <a:cubicBezTo>
                  <a:pt x="8617" y="751976"/>
                  <a:pt x="34995" y="637733"/>
                  <a:pt x="76581" y="581025"/>
                </a:cubicBezTo>
                <a:cubicBezTo>
                  <a:pt x="95168" y="555679"/>
                  <a:pt x="120326" y="535847"/>
                  <a:pt x="143256" y="514350"/>
                </a:cubicBezTo>
                <a:cubicBezTo>
                  <a:pt x="171148" y="488202"/>
                  <a:pt x="196520" y="458348"/>
                  <a:pt x="228981" y="438150"/>
                </a:cubicBezTo>
                <a:cubicBezTo>
                  <a:pt x="339999" y="369072"/>
                  <a:pt x="456755" y="309641"/>
                  <a:pt x="571881" y="247650"/>
                </a:cubicBezTo>
                <a:cubicBezTo>
                  <a:pt x="621888" y="220723"/>
                  <a:pt x="679449" y="206319"/>
                  <a:pt x="724281" y="171450"/>
                </a:cubicBezTo>
                <a:cubicBezTo>
                  <a:pt x="752856" y="149225"/>
                  <a:pt x="779399" y="124106"/>
                  <a:pt x="810006" y="104775"/>
                </a:cubicBezTo>
                <a:cubicBezTo>
                  <a:pt x="825656" y="94891"/>
                  <a:pt x="941582" y="38059"/>
                  <a:pt x="971931" y="28575"/>
                </a:cubicBezTo>
                <a:cubicBezTo>
                  <a:pt x="999871" y="19844"/>
                  <a:pt x="1029258" y="16625"/>
                  <a:pt x="1057656" y="9525"/>
                </a:cubicBezTo>
                <a:cubicBezTo>
                  <a:pt x="1067396" y="7090"/>
                  <a:pt x="1076706" y="3175"/>
                  <a:pt x="1086231" y="0"/>
                </a:cubicBezTo>
                <a:cubicBezTo>
                  <a:pt x="1162431" y="3175"/>
                  <a:pt x="1238860" y="2822"/>
                  <a:pt x="1314831" y="9525"/>
                </a:cubicBezTo>
                <a:cubicBezTo>
                  <a:pt x="1372003" y="14570"/>
                  <a:pt x="1394224" y="23289"/>
                  <a:pt x="1438656" y="38100"/>
                </a:cubicBezTo>
                <a:cubicBezTo>
                  <a:pt x="1451356" y="34925"/>
                  <a:pt x="1465864" y="35837"/>
                  <a:pt x="1476756" y="28575"/>
                </a:cubicBezTo>
                <a:cubicBezTo>
                  <a:pt x="1486281" y="22225"/>
                  <a:pt x="1481519" y="9525"/>
                  <a:pt x="1505331" y="9525"/>
                </a:cubicBezTo>
                <a:close/>
              </a:path>
            </a:pathLst>
          </a:custGeom>
          <a:solidFill>
            <a:schemeClr val="accent1">
              <a:alpha val="37647"/>
            </a:schemeClr>
          </a:solidFill>
          <a:ln w="25400" cap="flat" cmpd="sng">
            <a:solidFill>
              <a:srgbClr val="0722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3206926" y="4447373"/>
            <a:ext cx="1365074" cy="41549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YT內容</a:t>
            </a:r>
            <a:endParaRPr/>
          </a:p>
        </p:txBody>
      </p:sp>
      <p:sp>
        <p:nvSpPr>
          <p:cNvPr id="104" name="Google Shape;104;p24"/>
          <p:cNvSpPr txBox="1"/>
          <p:nvPr/>
        </p:nvSpPr>
        <p:spPr>
          <a:xfrm>
            <a:off x="2602022" y="1031065"/>
            <a:ext cx="1521292" cy="4154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曝光演算法</a:t>
            </a:r>
            <a:endParaRPr/>
          </a:p>
        </p:txBody>
      </p:sp>
      <p:cxnSp>
        <p:nvCxnSpPr>
          <p:cNvPr id="105" name="Google Shape;105;p24"/>
          <p:cNvCxnSpPr>
            <a:endCxn id="103" idx="0"/>
          </p:cNvCxnSpPr>
          <p:nvPr/>
        </p:nvCxnSpPr>
        <p:spPr>
          <a:xfrm flipH="1">
            <a:off x="3889463" y="3997373"/>
            <a:ext cx="512700" cy="45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24"/>
          <p:cNvCxnSpPr>
            <a:stCxn id="102" idx="48"/>
            <a:endCxn id="104" idx="3"/>
          </p:cNvCxnSpPr>
          <p:nvPr/>
        </p:nvCxnSpPr>
        <p:spPr>
          <a:xfrm flipH="1">
            <a:off x="4123314" y="1031214"/>
            <a:ext cx="1290000" cy="207600"/>
          </a:xfrm>
          <a:prstGeom prst="straightConnector1">
            <a:avLst/>
          </a:prstGeom>
          <a:noFill/>
          <a:ln w="9525" cap="flat" cmpd="sng">
            <a:solidFill>
              <a:srgbClr val="052B9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7538"/>
            <a:ext cx="9144000" cy="392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9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4. Shap</a:t>
            </a:r>
            <a:endParaRPr/>
          </a:p>
        </p:txBody>
      </p:sp>
      <p:pic>
        <p:nvPicPr>
          <p:cNvPr id="490" name="Google Shape;490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1849" y="1993324"/>
            <a:ext cx="2275700" cy="13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7275" y="1793311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6745" y="2179743"/>
            <a:ext cx="905910" cy="78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7875" y="2326711"/>
            <a:ext cx="673199" cy="77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" y="448145"/>
            <a:ext cx="8077200" cy="469535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80"/>
          <p:cNvSpPr txBox="1"/>
          <p:nvPr/>
        </p:nvSpPr>
        <p:spPr>
          <a:xfrm>
            <a:off x="3144085" y="0"/>
            <a:ext cx="3851100" cy="31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1"/>
          <p:cNvSpPr txBox="1"/>
          <p:nvPr/>
        </p:nvSpPr>
        <p:spPr>
          <a:xfrm>
            <a:off x="3144085" y="0"/>
            <a:ext cx="3851100" cy="31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616" y="460721"/>
            <a:ext cx="5966767" cy="468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2"/>
          <p:cNvSpPr txBox="1"/>
          <p:nvPr/>
        </p:nvSpPr>
        <p:spPr>
          <a:xfrm>
            <a:off x="3144085" y="0"/>
            <a:ext cx="3851100" cy="31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XG Boost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10" y="470293"/>
            <a:ext cx="8039100" cy="467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3"/>
          <p:cNvSpPr txBox="1"/>
          <p:nvPr/>
        </p:nvSpPr>
        <p:spPr>
          <a:xfrm>
            <a:off x="3144085" y="0"/>
            <a:ext cx="3851100" cy="31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XG Boost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9700" y="412879"/>
            <a:ext cx="6027727" cy="473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4"/>
          <p:cNvSpPr txBox="1"/>
          <p:nvPr/>
        </p:nvSpPr>
        <p:spPr>
          <a:xfrm>
            <a:off x="3144085" y="0"/>
            <a:ext cx="3851100" cy="31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79" y="489847"/>
            <a:ext cx="8005461" cy="465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/>
        </p:nvSpPr>
        <p:spPr>
          <a:xfrm>
            <a:off x="3144085" y="0"/>
            <a:ext cx="3851100" cy="31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2080" y="448761"/>
            <a:ext cx="5982007" cy="469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535" name="Google Shape;535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04" y="1751002"/>
            <a:ext cx="8031480" cy="339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6049" y="0"/>
            <a:ext cx="5210902" cy="165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5. CNN</a:t>
            </a:r>
            <a:endParaRPr/>
          </a:p>
        </p:txBody>
      </p:sp>
      <p:pic>
        <p:nvPicPr>
          <p:cNvPr id="542" name="Google Shape;542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1849" y="1993324"/>
            <a:ext cx="2275700" cy="13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7275" y="1793311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6745" y="2179743"/>
            <a:ext cx="905910" cy="78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7875" y="2326711"/>
            <a:ext cx="673199" cy="77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>
            <a:spLocks noGrp="1"/>
          </p:cNvSpPr>
          <p:nvPr>
            <p:ph type="subTitle" idx="4294967295"/>
          </p:nvPr>
        </p:nvSpPr>
        <p:spPr>
          <a:xfrm>
            <a:off x="315024" y="53340"/>
            <a:ext cx="8554656" cy="475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我們發現主要影響收益的指標是曝光點閱率和觀看時長，換句話說就是只要觀眾看到縮圖和標題後越想點進來，且點進來後看越久，這個頻道就會賺越多。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觀看時長可能需要用到較進階的影片與物件分析，難度</a:t>
            </a:r>
            <a:r>
              <a:rPr lang="zh-TW" alt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太</a:t>
            </a:r>
            <a:r>
              <a:rPr lang="e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高，因此專題的主軸是協助製作者增加曝光點閱率，主要只要分析縮圖和標題即可。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主要目標為找出曝光點閱率較高的縮圖和標題，但不能僅單單把曝光點閱率大到小排序，點閱率高的就說這縮圖和標題成效就好，因為影響點閱率的因素有很多，像是我們發現通常曝光次數越多，曝光點閱率會越低，因為曝光次數越多，表示曝光到越多的非受眾，非受眾普遍較沒興趣點開影片，因此曝光點閱率較低。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因此還是得做ML，看是哪些指標主要在影響曝光點閱率。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進階目標是讓YouTuber可以先做好影片的縮圖和標題後，便先給模型預測曝光點閱率會如何，甚至可以給出建議該如何調整目前縮圖和標題，以提升曝光點閱率。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6. NLP</a:t>
            </a:r>
            <a:endParaRPr/>
          </a:p>
        </p:txBody>
      </p:sp>
      <p:pic>
        <p:nvPicPr>
          <p:cNvPr id="551" name="Google Shape;551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1849" y="1993324"/>
            <a:ext cx="2275700" cy="13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7275" y="1793311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6745" y="2179743"/>
            <a:ext cx="905910" cy="78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7875" y="2326711"/>
            <a:ext cx="673199" cy="77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9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謝謝觀賞</a:t>
            </a:r>
            <a:endParaRPr/>
          </a:p>
        </p:txBody>
      </p:sp>
      <p:pic>
        <p:nvPicPr>
          <p:cNvPr id="560" name="Google Shape;560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1849" y="1993324"/>
            <a:ext cx="2275700" cy="13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7275" y="1793311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6745" y="2179743"/>
            <a:ext cx="905910" cy="78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7875" y="2326711"/>
            <a:ext cx="673199" cy="77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9bee5a7ae_0_0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7337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4500"/>
              <a:t>Data 資料</a:t>
            </a:r>
            <a:endParaRPr sz="45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22" name="Google Shape;122;g169bee5a7ae_0_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3" name="Google Shape;123;g169bee5a7ae_0_0"/>
          <p:cNvSpPr txBox="1">
            <a:spLocks noGrp="1"/>
          </p:cNvSpPr>
          <p:nvPr>
            <p:ph type="subTitle" idx="4294967295"/>
          </p:nvPr>
        </p:nvSpPr>
        <p:spPr>
          <a:xfrm>
            <a:off x="1343850" y="1925700"/>
            <a:ext cx="6903900" cy="2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資料來源包括：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YouTube的後台資料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爬蟲抓取的YouTube影片縮圖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Kaggle上提供的YouTube相關資料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7337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4500"/>
              <a:t>Methods 方法</a:t>
            </a:r>
            <a:endParaRPr sz="45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subTitle" idx="4294967295"/>
          </p:nvPr>
        </p:nvSpPr>
        <p:spPr>
          <a:xfrm>
            <a:off x="1343850" y="1925700"/>
            <a:ext cx="7739190" cy="2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使用Machine Learning分析Youtube提供的後台資料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使用爬蟲取得每部影片縮圖與影片介紹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使用Convolutional Neural Network分析縮圖的吸引力(進行中)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使用Natural Language Processing分析影片的標題與介紹(未完成)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ctrTitle"/>
          </p:nvPr>
        </p:nvSpPr>
        <p:spPr>
          <a:xfrm>
            <a:off x="777240" y="1368635"/>
            <a:ext cx="83667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1. Features &amp; Data Prepossessing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如螢幕大小 (16:9)</PresentationFormat>
  <Paragraphs>327</Paragraphs>
  <Slides>61</Slides>
  <Notes>61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5" baseType="lpstr">
      <vt:lpstr>Arial</vt:lpstr>
      <vt:lpstr>Lexend Deca</vt:lpstr>
      <vt:lpstr>Microsoft JhengHei</vt:lpstr>
      <vt:lpstr>Aliena template</vt:lpstr>
      <vt:lpstr>YouTube分析(第12組)</vt:lpstr>
      <vt:lpstr>             組員名單</vt:lpstr>
      <vt:lpstr>INTRODUCTION             介紹</vt:lpstr>
      <vt:lpstr>PowerPoint 簡報</vt:lpstr>
      <vt:lpstr>PowerPoint 簡報</vt:lpstr>
      <vt:lpstr>PowerPoint 簡報</vt:lpstr>
      <vt:lpstr>PowerPoint 簡報</vt:lpstr>
      <vt:lpstr>PowerPoint 簡報</vt:lpstr>
      <vt:lpstr>1. Features &amp; Data Prepossessing</vt:lpstr>
      <vt:lpstr>PowerPoint 簡報</vt:lpstr>
      <vt:lpstr>原始檔特徵列表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 Feature Engineering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 Models</vt:lpstr>
      <vt:lpstr>PowerPoint 簡報</vt:lpstr>
      <vt:lpstr>3. 參數調整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 Shap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 CNN</vt:lpstr>
      <vt:lpstr>6. NLP</vt:lpstr>
      <vt:lpstr>謝謝觀賞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YouTube分析(第12組)</dc:title>
  <cp:lastModifiedBy>藍宇石 LANE YU-SHI</cp:lastModifiedBy>
  <cp:revision>1</cp:revision>
  <dcterms:modified xsi:type="dcterms:W3CDTF">2023-09-16T02:12:54Z</dcterms:modified>
</cp:coreProperties>
</file>