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Erica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hdkAEWnSQBZnBr5tuOLeuGrimF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customschemas.google.com/relationships/presentationmetadata" Target="metadata"/><Relationship Id="rId27" Type="http://schemas.openxmlformats.org/officeDocument/2006/relationships/font" Target="fonts/Erica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zh-TW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zh-TW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zh-TW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" name="Google Shape;294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zh-TW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Google Shape;304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zh-TW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" name="Google Shape;314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4" name="Google Shape;324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5" name="Google Shape;335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zh-TW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zh-TW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Google Shape;23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7" name="Google Shape;1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全景圖片 (含輔助字幕)">
  <p:cSld name="全景圖片 (含輔助字幕)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3" name="Google Shape;83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3"/>
          <p:cNvSpPr txBox="1"/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3"/>
          <p:cNvSpPr/>
          <p:nvPr>
            <p:ph idx="2" type="pic"/>
          </p:nvPr>
        </p:nvSpPr>
        <p:spPr>
          <a:xfrm>
            <a:off x="1184744" y="698261"/>
            <a:ext cx="9822532" cy="3214136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33"/>
          <p:cNvSpPr txBox="1"/>
          <p:nvPr>
            <p:ph idx="1" type="body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3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與輔助字幕">
  <p:cSld name="標題與輔助字幕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1" name="Google Shape;9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34"/>
          <p:cNvSpPr txBox="1"/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4"/>
          <p:cNvSpPr txBox="1"/>
          <p:nvPr>
            <p:ph idx="1" type="body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3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 (含輔助字幕)">
  <p:cSld name="引述 (含輔助字幕)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8" name="Google Shape;98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5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5"/>
          <p:cNvSpPr txBox="1"/>
          <p:nvPr>
            <p:ph idx="1" type="body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1" name="Google Shape;101;p35"/>
          <p:cNvSpPr txBox="1"/>
          <p:nvPr>
            <p:ph idx="2" type="body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3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5" name="Google Shape;105;p35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i="0" lang="zh-TW" sz="8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06" name="Google Shape;106;p35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i="0" lang="zh-TW" sz="8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名片">
  <p:cSld name="名片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8" name="Google Shape;108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6"/>
          <p:cNvSpPr txBox="1"/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6"/>
          <p:cNvSpPr txBox="1"/>
          <p:nvPr>
            <p:ph idx="1" type="body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3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欄">
  <p:cSld name="3 欄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5" name="Google Shape;115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7"/>
          <p:cNvSpPr txBox="1"/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7"/>
          <p:cNvSpPr txBox="1"/>
          <p:nvPr>
            <p:ph idx="1" type="body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37"/>
          <p:cNvSpPr txBox="1"/>
          <p:nvPr>
            <p:ph idx="2" type="body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37"/>
          <p:cNvSpPr txBox="1"/>
          <p:nvPr>
            <p:ph idx="3" type="body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37"/>
          <p:cNvSpPr txBox="1"/>
          <p:nvPr>
            <p:ph idx="4" type="body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1" name="Google Shape;121;p37"/>
          <p:cNvSpPr txBox="1"/>
          <p:nvPr>
            <p:ph idx="5" type="body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37"/>
          <p:cNvSpPr txBox="1"/>
          <p:nvPr>
            <p:ph idx="6" type="body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3" name="Google Shape;123;p3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圖片欄">
  <p:cSld name="3 圖片欄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27" name="Google Shape;127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8"/>
          <p:cNvSpPr txBox="1"/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8"/>
          <p:cNvSpPr txBox="1"/>
          <p:nvPr>
            <p:ph idx="1" type="body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38"/>
          <p:cNvSpPr/>
          <p:nvPr>
            <p:ph idx="2" type="pic"/>
          </p:nvPr>
        </p:nvSpPr>
        <p:spPr>
          <a:xfrm>
            <a:off x="913774" y="2367093"/>
            <a:ext cx="3296409" cy="1524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1" name="Google Shape;131;p38"/>
          <p:cNvSpPr txBox="1"/>
          <p:nvPr>
            <p:ph idx="3" type="body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2" name="Google Shape;132;p38"/>
          <p:cNvSpPr txBox="1"/>
          <p:nvPr>
            <p:ph idx="4" type="body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38"/>
          <p:cNvSpPr/>
          <p:nvPr>
            <p:ph idx="5" type="pic"/>
          </p:nvPr>
        </p:nvSpPr>
        <p:spPr>
          <a:xfrm>
            <a:off x="4441348" y="2367093"/>
            <a:ext cx="3303352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4" name="Google Shape;134;p38"/>
          <p:cNvSpPr txBox="1"/>
          <p:nvPr>
            <p:ph idx="6" type="body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5" name="Google Shape;135;p38"/>
          <p:cNvSpPr txBox="1"/>
          <p:nvPr>
            <p:ph idx="7" type="body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38"/>
          <p:cNvSpPr/>
          <p:nvPr>
            <p:ph idx="8" type="pic"/>
          </p:nvPr>
        </p:nvSpPr>
        <p:spPr>
          <a:xfrm>
            <a:off x="7973298" y="2367093"/>
            <a:ext cx="3304928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" name="Google Shape;137;p38"/>
          <p:cNvSpPr txBox="1"/>
          <p:nvPr>
            <p:ph idx="9" type="body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8" name="Google Shape;138;p3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42" name="Google Shape;142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9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9"/>
          <p:cNvSpPr txBox="1"/>
          <p:nvPr>
            <p:ph idx="1" type="body"/>
          </p:nvPr>
        </p:nvSpPr>
        <p:spPr>
          <a:xfrm rot="5400000">
            <a:off x="4383948" y="-1103080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3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49" name="Google Shape;149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40"/>
          <p:cNvSpPr txBox="1"/>
          <p:nvPr>
            <p:ph type="title"/>
          </p:nvPr>
        </p:nvSpPr>
        <p:spPr>
          <a:xfrm rot="5400000">
            <a:off x="7410763" y="1923738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0"/>
          <p:cNvSpPr txBox="1"/>
          <p:nvPr>
            <p:ph idx="1" type="body"/>
          </p:nvPr>
        </p:nvSpPr>
        <p:spPr>
          <a:xfrm rot="5400000">
            <a:off x="2152338" y="-628962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4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Title-R1d.png" id="22" name="Google Shape;2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5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2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9" name="Google Shape;2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6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6" name="Google Shape;3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7"/>
          <p:cNvSpPr txBox="1"/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" type="body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2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3" name="Google Shape;4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8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" type="body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2" type="body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1" name="Google Shape;5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29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" type="body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9"/>
          <p:cNvSpPr txBox="1"/>
          <p:nvPr>
            <p:ph idx="2" type="body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3" type="body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9"/>
          <p:cNvSpPr txBox="1"/>
          <p:nvPr>
            <p:ph idx="4" type="body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1" name="Google Shape;61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30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7" name="Google Shape;6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1"/>
          <p:cNvSpPr txBox="1"/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1"/>
          <p:cNvSpPr txBox="1"/>
          <p:nvPr>
            <p:ph idx="1" type="body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2" type="body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5" name="Google Shape;7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2"/>
          <p:cNvSpPr txBox="1"/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/>
          <p:nvPr>
            <p:ph idx="2" type="pic"/>
          </p:nvPr>
        </p:nvSpPr>
        <p:spPr>
          <a:xfrm>
            <a:off x="7424803" y="609601"/>
            <a:ext cx="3255358" cy="51816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" name="Google Shape;78;p32"/>
          <p:cNvSpPr txBox="1"/>
          <p:nvPr>
            <p:ph idx="1" type="body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3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3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3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5" name="Google Shape;15;p2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AC7EE"/>
            </a:gs>
            <a:gs pos="100000">
              <a:srgbClr val="87ABDA"/>
            </a:gs>
          </a:gsLst>
          <a:lin ang="5400000" scaled="0"/>
        </a:gra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"/>
          <p:cNvSpPr txBox="1"/>
          <p:nvPr>
            <p:ph idx="12" type="sldNum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wentieth Century"/>
              <a:buNone/>
            </a:pPr>
            <a:fld id="{00000000-1234-1234-1234-123412341234}" type="slidenum">
              <a:rPr b="0" i="0" lang="zh-TW" sz="10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1425883" y="1684118"/>
            <a:ext cx="9360000" cy="4703266"/>
          </a:xfrm>
          <a:prstGeom prst="horizontalScroll">
            <a:avLst>
              <a:gd fmla="val 12500" name="adj"/>
            </a:avLst>
          </a:prstGeom>
          <a:gradFill>
            <a:gsLst>
              <a:gs pos="0">
                <a:srgbClr val="ECDEF5"/>
              </a:gs>
              <a:gs pos="100000">
                <a:srgbClr val="D4ECFB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200" u="none" cap="none" strike="noStrike">
                <a:solidFill>
                  <a:schemeClr val="accent6"/>
                </a:solidFill>
                <a:latin typeface="Erica One"/>
                <a:ea typeface="Erica One"/>
                <a:cs typeface="Erica One"/>
                <a:sym typeface="Erica One"/>
              </a:rPr>
              <a:t>P2 – P8	</a:t>
            </a:r>
            <a:r>
              <a:rPr b="1" i="0" lang="zh-TW" sz="3200" u="none" cap="none" strike="noStrike">
                <a:solidFill>
                  <a:schemeClr val="accent6"/>
                </a:solidFill>
                <a:latin typeface="DFKai-SB"/>
                <a:ea typeface="DFKai-SB"/>
                <a:cs typeface="DFKai-SB"/>
                <a:sym typeface="DFKai-SB"/>
              </a:rPr>
              <a:t>新增欄位</a:t>
            </a:r>
            <a:endParaRPr b="1" i="0" sz="3200" u="none" cap="none" strike="noStrike">
              <a:solidFill>
                <a:schemeClr val="accent6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chemeClr val="accent6"/>
              </a:solidFill>
              <a:latin typeface="Erica One"/>
              <a:ea typeface="Erica One"/>
              <a:cs typeface="Erica One"/>
              <a:sym typeface="Erica On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200" u="none" cap="none" strike="noStrike">
                <a:solidFill>
                  <a:schemeClr val="accent6"/>
                </a:solidFill>
                <a:latin typeface="Erica One"/>
                <a:ea typeface="Erica One"/>
                <a:cs typeface="Erica One"/>
                <a:sym typeface="Erica One"/>
              </a:rPr>
              <a:t>P9 – P12	</a:t>
            </a:r>
            <a:r>
              <a:rPr b="1" i="0" lang="zh-TW" sz="3200" u="none" cap="none" strike="noStrike">
                <a:solidFill>
                  <a:schemeClr val="accent6"/>
                </a:solidFill>
                <a:latin typeface="DFKai-SB"/>
                <a:ea typeface="DFKai-SB"/>
                <a:cs typeface="DFKai-SB"/>
                <a:sym typeface="DFKai-SB"/>
              </a:rPr>
              <a:t>成效特差與成效特好的影片</a:t>
            </a:r>
            <a:endParaRPr b="1" i="0" sz="3200" u="none" cap="none" strike="noStrike">
              <a:solidFill>
                <a:schemeClr val="accent6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chemeClr val="accent6"/>
              </a:solidFill>
              <a:latin typeface="Erica One"/>
              <a:ea typeface="Erica One"/>
              <a:cs typeface="Erica One"/>
              <a:sym typeface="Erica On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200" u="none" cap="none" strike="noStrike">
                <a:solidFill>
                  <a:schemeClr val="accent6"/>
                </a:solidFill>
                <a:latin typeface="Erica One"/>
                <a:ea typeface="Erica One"/>
                <a:cs typeface="Erica One"/>
                <a:sym typeface="Erica One"/>
              </a:rPr>
              <a:t>P13 – P18	</a:t>
            </a:r>
            <a:r>
              <a:rPr b="1" i="0" lang="zh-TW" sz="3200" u="none" cap="none" strike="noStrike">
                <a:solidFill>
                  <a:schemeClr val="accent6"/>
                </a:solidFill>
                <a:latin typeface="DFKai-SB"/>
                <a:ea typeface="DFKai-SB"/>
                <a:cs typeface="DFKai-SB"/>
                <a:sym typeface="DFKai-SB"/>
              </a:rPr>
              <a:t>依影片發布間隔分析</a:t>
            </a:r>
            <a:endParaRPr b="1" i="0" sz="3200" u="none" cap="none" strike="noStrike">
              <a:solidFill>
                <a:schemeClr val="accent6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chemeClr val="accent6"/>
              </a:solidFill>
              <a:latin typeface="Erica One"/>
              <a:ea typeface="Erica One"/>
              <a:cs typeface="Erica One"/>
              <a:sym typeface="Erica On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200" u="none" cap="none" strike="noStrike">
                <a:solidFill>
                  <a:schemeClr val="accent6"/>
                </a:solidFill>
                <a:latin typeface="Erica One"/>
                <a:ea typeface="Erica One"/>
                <a:cs typeface="Erica One"/>
                <a:sym typeface="Erica One"/>
              </a:rPr>
              <a:t>P19 – P21	</a:t>
            </a:r>
            <a:r>
              <a:rPr b="1" i="0" lang="zh-TW" sz="3200" u="none" cap="none" strike="noStrike">
                <a:solidFill>
                  <a:schemeClr val="accent6"/>
                </a:solidFill>
                <a:latin typeface="DFKai-SB"/>
                <a:ea typeface="DFKai-SB"/>
                <a:cs typeface="DFKai-SB"/>
                <a:sym typeface="DFKai-SB"/>
              </a:rPr>
              <a:t>依影片主題分析</a:t>
            </a:r>
            <a:endParaRPr b="1" i="0" sz="3200" u="none" cap="none" strike="noStrike">
              <a:solidFill>
                <a:schemeClr val="accent6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62" name="Google Shape;162;p1"/>
          <p:cNvSpPr txBox="1"/>
          <p:nvPr/>
        </p:nvSpPr>
        <p:spPr>
          <a:xfrm>
            <a:off x="3563815" y="703384"/>
            <a:ext cx="506436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4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YouTube</a:t>
            </a:r>
            <a:r>
              <a:rPr b="1" i="0" lang="zh-TW" sz="4400" u="none" cap="none" strike="noStrike">
                <a:solidFill>
                  <a:schemeClr val="accent6"/>
                </a:solidFill>
                <a:latin typeface="DFKai-SB"/>
                <a:ea typeface="DFKai-SB"/>
                <a:cs typeface="DFKai-SB"/>
                <a:sym typeface="DFKai-SB"/>
              </a:rPr>
              <a:t>頻道分析</a:t>
            </a:r>
            <a:endParaRPr b="1" i="0" sz="4400" u="none" cap="none" strike="noStrike">
              <a:solidFill>
                <a:schemeClr val="accent6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1DFCD"/>
            </a:gs>
            <a:gs pos="100000">
              <a:srgbClr val="ECDEF5"/>
            </a:gs>
          </a:gsLst>
          <a:lin ang="5400000" scaled="0"/>
        </a:gra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6973" y="4049951"/>
            <a:ext cx="2819794" cy="266737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>
            <a:off x="914380" y="274907"/>
            <a:ext cx="10101981" cy="4048899"/>
          </a:xfrm>
          <a:prstGeom prst="horizontalScroll">
            <a:avLst>
              <a:gd fmla="val 12500" name="adj"/>
            </a:avLst>
          </a:prstGeom>
          <a:gradFill>
            <a:gsLst>
              <a:gs pos="0">
                <a:srgbClr val="E6F2DC"/>
              </a:gs>
              <a:gs pos="100000">
                <a:srgbClr val="ECDEF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D3A"/>
              </a:buClr>
              <a:buSzPts val="2400"/>
              <a:buFont typeface="Calibri"/>
              <a:buNone/>
            </a:pPr>
            <a:r>
              <a:rPr b="0" i="0" lang="zh-TW" sz="24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另外身為創作者</a:t>
            </a:r>
            <a:endParaRPr b="0" i="0" sz="24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D3A"/>
              </a:buClr>
              <a:buSzPts val="2400"/>
              <a:buFont typeface="Calibri"/>
              <a:buNone/>
            </a:pPr>
            <a:r>
              <a:rPr b="0" i="0" lang="zh-TW" sz="24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我想多少會對把費盡心血製作的影片設為不公開感到抗拒</a:t>
            </a:r>
            <a:endParaRPr b="0" i="0" sz="24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D3A"/>
              </a:buClr>
              <a:buSzPts val="2400"/>
              <a:buFont typeface="Calibri"/>
              <a:buNone/>
            </a:pPr>
            <a:r>
              <a:rPr b="0" i="0" lang="zh-TW" sz="24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只因為它們成效較差</a:t>
            </a:r>
            <a:endParaRPr b="0" i="0" sz="24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D3A"/>
              </a:buClr>
              <a:buSzPts val="2400"/>
              <a:buFont typeface="Calibri"/>
              <a:buNone/>
            </a:pPr>
            <a:r>
              <a:rPr b="0" i="0" lang="zh-TW" sz="24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可以考慮把那些不公開的影片存到個播放清單</a:t>
            </a:r>
            <a:endParaRPr b="0" i="0" sz="24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D3A"/>
              </a:buClr>
              <a:buSzPts val="2400"/>
              <a:buFont typeface="Calibri"/>
              <a:buNone/>
            </a:pPr>
            <a:r>
              <a:rPr b="0" i="0" lang="zh-TW" sz="24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該播放清單設為公開，如下圖</a:t>
            </a:r>
            <a:endParaRPr b="0" i="0" sz="24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D3A"/>
              </a:buClr>
              <a:buSzPts val="2400"/>
              <a:buFont typeface="Calibri"/>
              <a:buNone/>
            </a:pPr>
            <a:r>
              <a:rPr b="0" i="0" lang="zh-TW" sz="24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如此以來，死忠粉絲還是可以看到那些成效較差的影片</a:t>
            </a:r>
            <a:endParaRPr b="0" i="0" sz="24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D3A"/>
              </a:buClr>
              <a:buSzPts val="2400"/>
              <a:buFont typeface="Calibri"/>
              <a:buNone/>
            </a:pPr>
            <a:r>
              <a:rPr b="0" i="0" lang="zh-TW" sz="24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同時又能讓那些影片不太會讓頻道掉觸及率</a:t>
            </a:r>
            <a:endParaRPr b="0" i="0" sz="24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0"/>
          <p:cNvSpPr txBox="1"/>
          <p:nvPr>
            <p:ph idx="12" type="sldNum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50" name="Google Shape;250;p10"/>
          <p:cNvSpPr/>
          <p:nvPr/>
        </p:nvSpPr>
        <p:spPr>
          <a:xfrm>
            <a:off x="0" y="7820"/>
            <a:ext cx="3928905" cy="5107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E6F2DC"/>
              </a:gs>
              <a:gs pos="100000">
                <a:srgbClr val="ECDEF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400" u="none" cap="none" strike="noStrike">
                <a:solidFill>
                  <a:schemeClr val="accent3"/>
                </a:solidFill>
                <a:latin typeface="DFKai-SB"/>
                <a:ea typeface="DFKai-SB"/>
                <a:cs typeface="DFKai-SB"/>
                <a:sym typeface="DFKai-SB"/>
              </a:rPr>
              <a:t>成效特差與成效特好的影片</a:t>
            </a:r>
            <a:endParaRPr b="1" i="0" sz="2400" u="none" cap="none" strike="noStrike">
              <a:solidFill>
                <a:schemeClr val="accent3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1DFCD"/>
            </a:gs>
            <a:gs pos="100000">
              <a:srgbClr val="ECDEF5"/>
            </a:gs>
          </a:gsLst>
          <a:lin ang="5400000" scaled="0"/>
        </a:gra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"/>
          <p:cNvSpPr/>
          <p:nvPr/>
        </p:nvSpPr>
        <p:spPr>
          <a:xfrm>
            <a:off x="143338" y="164637"/>
            <a:ext cx="1190532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4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成效偏差的影片：</a:t>
            </a:r>
            <a:endParaRPr b="0" i="0" sz="24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97374"/>
            <a:ext cx="12192000" cy="538673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1"/>
          <p:cNvSpPr txBox="1"/>
          <p:nvPr>
            <p:ph idx="12" type="sldNum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59" name="Google Shape;259;p11"/>
          <p:cNvSpPr/>
          <p:nvPr/>
        </p:nvSpPr>
        <p:spPr>
          <a:xfrm>
            <a:off x="0" y="7820"/>
            <a:ext cx="3928905" cy="5107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E6F2DC"/>
              </a:gs>
              <a:gs pos="100000">
                <a:srgbClr val="ECDEF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400" u="none" cap="none" strike="noStrike">
                <a:solidFill>
                  <a:schemeClr val="accent3"/>
                </a:solidFill>
                <a:latin typeface="DFKai-SB"/>
                <a:ea typeface="DFKai-SB"/>
                <a:cs typeface="DFKai-SB"/>
                <a:sym typeface="DFKai-SB"/>
              </a:rPr>
              <a:t>成效特差與成效特好的影片</a:t>
            </a:r>
            <a:endParaRPr b="1" i="0" sz="2400" u="none" cap="none" strike="noStrike">
              <a:solidFill>
                <a:schemeClr val="accent3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1DFCD"/>
            </a:gs>
            <a:gs pos="100000">
              <a:srgbClr val="ECDEF5"/>
            </a:gs>
          </a:gsLst>
          <a:lin ang="5400000" scaled="0"/>
        </a:gra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"/>
          <p:cNvSpPr/>
          <p:nvPr/>
        </p:nvSpPr>
        <p:spPr>
          <a:xfrm>
            <a:off x="143338" y="1440779"/>
            <a:ext cx="1190532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4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成效特別好的影片：</a:t>
            </a:r>
            <a:endParaRPr b="0" i="0" sz="24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607014"/>
            <a:ext cx="12192000" cy="164397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2"/>
          <p:cNvSpPr txBox="1"/>
          <p:nvPr>
            <p:ph idx="12" type="sldNum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68" name="Google Shape;268;p12"/>
          <p:cNvSpPr/>
          <p:nvPr/>
        </p:nvSpPr>
        <p:spPr>
          <a:xfrm>
            <a:off x="0" y="7820"/>
            <a:ext cx="3928905" cy="5107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E6F2DC"/>
              </a:gs>
              <a:gs pos="100000">
                <a:srgbClr val="ECDEF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400" u="none" cap="none" strike="noStrike">
                <a:solidFill>
                  <a:schemeClr val="accent3"/>
                </a:solidFill>
                <a:latin typeface="DFKai-SB"/>
                <a:ea typeface="DFKai-SB"/>
                <a:cs typeface="DFKai-SB"/>
                <a:sym typeface="DFKai-SB"/>
              </a:rPr>
              <a:t>成效特差與成效特好的影片</a:t>
            </a:r>
            <a:endParaRPr b="1" i="0" sz="2400" u="none" cap="none" strike="noStrike">
              <a:solidFill>
                <a:schemeClr val="accent3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9999"/>
            </a:gs>
            <a:gs pos="100000">
              <a:srgbClr val="F2FF79"/>
            </a:gs>
          </a:gsLst>
          <a:lin ang="5400000" scaled="0"/>
        </a:gra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/>
          <p:nvPr/>
        </p:nvSpPr>
        <p:spPr>
          <a:xfrm>
            <a:off x="74104" y="799133"/>
            <a:ext cx="11735788" cy="2554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D3A"/>
              </a:buClr>
              <a:buSzPts val="2667"/>
              <a:buFont typeface="Calibri"/>
              <a:buNone/>
            </a:pPr>
            <a:r>
              <a:rPr b="0" i="0" lang="zh-TW" sz="2667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先排除離群值，有一部影片辦過活動</a:t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D3A"/>
              </a:buClr>
              <a:buSzPts val="2667"/>
              <a:buFont typeface="Calibri"/>
              <a:buNone/>
            </a:pPr>
            <a:r>
              <a:rPr b="0" i="0" lang="zh-TW" sz="2667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導致喜歡比例和訂閱比例遠高於其他影片</a:t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667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若有少部分辦活動導致成效特好的影片，可以先告訴我，在統計前先移除</a:t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667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或有很多影片都辦過活動，我可以把辦活動和沒辦活動的分開統計</a:t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667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來看辦活動是否符合效益</a:t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Calibri"/>
              <a:buNone/>
            </a:pPr>
            <a:r>
              <a:t/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3"/>
          <p:cNvSpPr txBox="1"/>
          <p:nvPr>
            <p:ph idx="12" type="sldNum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wentieth Century"/>
              <a:buNone/>
            </a:pPr>
            <a:fld id="{00000000-1234-1234-1234-123412341234}" type="slidenum">
              <a:rPr b="0" i="0" lang="zh-TW" sz="11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6" name="Google Shape;276;p13"/>
          <p:cNvSpPr/>
          <p:nvPr/>
        </p:nvSpPr>
        <p:spPr>
          <a:xfrm>
            <a:off x="0" y="37416"/>
            <a:ext cx="3024554" cy="5107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DBE"/>
              </a:gs>
              <a:gs pos="100000">
                <a:srgbClr val="FFFFE5"/>
              </a:gs>
            </a:gsLst>
            <a:lin ang="5400000" scaled="0"/>
          </a:gradFill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DFKai-SB"/>
              <a:buNone/>
            </a:pPr>
            <a:r>
              <a:rPr b="1" i="0" lang="zh-TW" sz="2400" u="none" cap="none" strike="noStrike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依影片發布間隔分析</a:t>
            </a:r>
            <a:endParaRPr/>
          </a:p>
        </p:txBody>
      </p:sp>
      <p:pic>
        <p:nvPicPr>
          <p:cNvPr id="277" name="Google Shape;27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7706" y="3887442"/>
            <a:ext cx="4391998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6650" y="3887442"/>
            <a:ext cx="4415999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3"/>
          <p:cNvSpPr/>
          <p:nvPr/>
        </p:nvSpPr>
        <p:spPr>
          <a:xfrm>
            <a:off x="1792372" y="3270947"/>
            <a:ext cx="3024554" cy="5107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DBE"/>
              </a:gs>
              <a:gs pos="100000">
                <a:srgbClr val="FFFFE5"/>
              </a:gs>
            </a:gsLst>
            <a:lin ang="5400000" scaled="0"/>
          </a:gradFill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DFKai-SB"/>
              <a:buNone/>
            </a:pPr>
            <a:r>
              <a:rPr b="1" i="0" lang="zh-TW" sz="2400" u="none" cap="none" strike="noStrike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有辦活動的影片</a:t>
            </a:r>
            <a:endParaRPr/>
          </a:p>
        </p:txBody>
      </p:sp>
      <p:sp>
        <p:nvSpPr>
          <p:cNvPr id="280" name="Google Shape;280;p13"/>
          <p:cNvSpPr/>
          <p:nvPr/>
        </p:nvSpPr>
        <p:spPr>
          <a:xfrm>
            <a:off x="6991428" y="3270947"/>
            <a:ext cx="3024554" cy="5107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DBE"/>
              </a:gs>
              <a:gs pos="100000">
                <a:srgbClr val="FFFFE5"/>
              </a:gs>
            </a:gsLst>
            <a:lin ang="5400000" scaled="0"/>
          </a:gradFill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DFKai-SB"/>
              <a:buNone/>
            </a:pPr>
            <a:r>
              <a:rPr b="1" i="0" lang="zh-TW" sz="2400" u="none" cap="none" strike="noStrike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其他影片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9999"/>
            </a:gs>
            <a:gs pos="100000">
              <a:srgbClr val="F2FF79"/>
            </a:gs>
          </a:gsLst>
          <a:lin ang="5400000" scaled="0"/>
        </a:gra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20" y="4034095"/>
            <a:ext cx="11946017" cy="2238687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/>
          <p:nvPr/>
        </p:nvSpPr>
        <p:spPr>
          <a:xfrm>
            <a:off x="169534" y="1218895"/>
            <a:ext cx="11735788" cy="2144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667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依照影片與</a:t>
            </a:r>
            <a:r>
              <a:rPr b="0" i="0" lang="zh-TW" sz="2667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上部影片的間隔天數</a:t>
            </a:r>
            <a:r>
              <a:rPr b="0" i="0" lang="zh-TW" sz="2667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來統計成效：</a:t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667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若A影片在11月12日發片，B影片在11月13日發片，C影片在11月15日發片</a:t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667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則B影片的間隔天數為1，C影片的間隔天數為2，以此類推</a:t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667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而其他指標，如曝光次數與觀看次數等，是那些影片的平均</a:t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4"/>
          <p:cNvSpPr txBox="1"/>
          <p:nvPr>
            <p:ph idx="12" type="sldNum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89" name="Google Shape;289;p14"/>
          <p:cNvSpPr/>
          <p:nvPr/>
        </p:nvSpPr>
        <p:spPr>
          <a:xfrm>
            <a:off x="0" y="37416"/>
            <a:ext cx="3024554" cy="5107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DBE"/>
              </a:gs>
              <a:gs pos="100000">
                <a:srgbClr val="FFFFE5"/>
              </a:gs>
            </a:gsLst>
            <a:lin ang="5400000" scaled="0"/>
          </a:gradFill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400" u="none" cap="none" strike="noStrike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依影片發布間隔分析</a:t>
            </a:r>
            <a:endParaRPr/>
          </a:p>
        </p:txBody>
      </p:sp>
      <p:sp>
        <p:nvSpPr>
          <p:cNvPr id="290" name="Google Shape;290;p14"/>
          <p:cNvSpPr/>
          <p:nvPr/>
        </p:nvSpPr>
        <p:spPr>
          <a:xfrm>
            <a:off x="-1" y="3965713"/>
            <a:ext cx="1789043" cy="2375452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66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9999"/>
            </a:gs>
            <a:gs pos="100000">
              <a:srgbClr val="F2FF79"/>
            </a:gs>
          </a:gsLst>
          <a:lin ang="5400000" scaled="0"/>
        </a:gra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20" y="4034095"/>
            <a:ext cx="11946017" cy="2238687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5"/>
          <p:cNvSpPr/>
          <p:nvPr/>
        </p:nvSpPr>
        <p:spPr>
          <a:xfrm>
            <a:off x="169535" y="942114"/>
            <a:ext cx="11735788" cy="3375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667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這種方式適用於統計某個區間</a:t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667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像我的影片在111年7月26號後流量比較接近</a:t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667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於是從7月26號開始統計</a:t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667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若頻道經營三年，可以挑最近一年的影片來統計</a:t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5"/>
          <p:cNvSpPr txBox="1"/>
          <p:nvPr>
            <p:ph idx="12" type="sldNum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wentieth Century"/>
              <a:buNone/>
            </a:pPr>
            <a:fld id="{00000000-1234-1234-1234-123412341234}" type="slidenum">
              <a:rPr b="0" i="0" lang="zh-TW" sz="11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9" name="Google Shape;299;p15"/>
          <p:cNvSpPr/>
          <p:nvPr/>
        </p:nvSpPr>
        <p:spPr>
          <a:xfrm>
            <a:off x="0" y="37416"/>
            <a:ext cx="3024554" cy="5107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DBE"/>
              </a:gs>
              <a:gs pos="100000">
                <a:srgbClr val="FFFFE5"/>
              </a:gs>
            </a:gsLst>
            <a:lin ang="5400000" scaled="0"/>
          </a:gradFill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DFKai-SB"/>
              <a:buNone/>
            </a:pPr>
            <a:r>
              <a:rPr b="1" i="0" lang="zh-TW" sz="2400" u="none" cap="none" strike="noStrike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依影片發布間隔分析</a:t>
            </a:r>
            <a:endParaRPr/>
          </a:p>
        </p:txBody>
      </p:sp>
      <p:sp>
        <p:nvSpPr>
          <p:cNvPr id="300" name="Google Shape;300;p15"/>
          <p:cNvSpPr/>
          <p:nvPr/>
        </p:nvSpPr>
        <p:spPr>
          <a:xfrm>
            <a:off x="-1" y="3965713"/>
            <a:ext cx="1789043" cy="2375452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66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9999"/>
            </a:gs>
            <a:gs pos="100000">
              <a:srgbClr val="F2FF79"/>
            </a:gs>
          </a:gsLst>
          <a:lin ang="5400000" scaled="0"/>
        </a:gra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/>
          <p:nvPr/>
        </p:nvSpPr>
        <p:spPr>
          <a:xfrm>
            <a:off x="169535" y="942114"/>
            <a:ext cx="11735788" cy="3375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667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也較適合用於當間隔越久發片，則影片耗時製作越長的情況</a:t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667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以此看出要耗時多久做一部影片的效益比較佳</a:t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667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不過這不符合我發片的情況，我發片間格主要是看心情和有沒忘記</a:t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667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換言之，製片時間跟影片發布間格幾乎無關</a:t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6"/>
          <p:cNvSpPr txBox="1"/>
          <p:nvPr>
            <p:ph idx="12" type="sldNum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wentieth Century"/>
              <a:buNone/>
            </a:pPr>
            <a:fld id="{00000000-1234-1234-1234-123412341234}" type="slidenum">
              <a:rPr b="0" i="0" lang="zh-TW" sz="11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8" name="Google Shape;308;p16"/>
          <p:cNvSpPr/>
          <p:nvPr/>
        </p:nvSpPr>
        <p:spPr>
          <a:xfrm>
            <a:off x="0" y="37416"/>
            <a:ext cx="3024554" cy="5107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DBE"/>
              </a:gs>
              <a:gs pos="100000">
                <a:srgbClr val="FFFFE5"/>
              </a:gs>
            </a:gsLst>
            <a:lin ang="5400000" scaled="0"/>
          </a:gradFill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DFKai-SB"/>
              <a:buNone/>
            </a:pPr>
            <a:r>
              <a:rPr b="1" i="0" lang="zh-TW" sz="2400" u="none" cap="none" strike="noStrike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依影片發布間隔分析</a:t>
            </a:r>
            <a:endParaRPr/>
          </a:p>
        </p:txBody>
      </p:sp>
      <p:pic>
        <p:nvPicPr>
          <p:cNvPr id="309" name="Google Shape;3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20" y="4034095"/>
            <a:ext cx="11946017" cy="2238687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6"/>
          <p:cNvSpPr/>
          <p:nvPr/>
        </p:nvSpPr>
        <p:spPr>
          <a:xfrm>
            <a:off x="-1" y="3965713"/>
            <a:ext cx="1789043" cy="2375452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66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9999"/>
            </a:gs>
            <a:gs pos="100000">
              <a:srgbClr val="F2FF79"/>
            </a:gs>
          </a:gsLst>
          <a:lin ang="5400000" scaled="0"/>
        </a:gra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"/>
          <p:cNvSpPr/>
          <p:nvPr/>
        </p:nvSpPr>
        <p:spPr>
          <a:xfrm>
            <a:off x="0" y="1296731"/>
            <a:ext cx="11905323" cy="1734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667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我的情況適合依照</a:t>
            </a:r>
            <a:r>
              <a:rPr b="0" i="0" lang="zh-TW" sz="2667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下部影片的間隔天數</a:t>
            </a:r>
            <a:r>
              <a:rPr b="0" i="0" lang="zh-TW" sz="2667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來統計成效：</a:t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667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若A影片在11月12日發片，B影片在11月13日發片，C影片在11月15日發片</a:t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667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則A影片的間隔天數為1，B影片的間隔天數為2，以此類推</a:t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7"/>
          <p:cNvSpPr txBox="1"/>
          <p:nvPr>
            <p:ph idx="12" type="sldNum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18" name="Google Shape;318;p17"/>
          <p:cNvSpPr/>
          <p:nvPr/>
        </p:nvSpPr>
        <p:spPr>
          <a:xfrm>
            <a:off x="0" y="37416"/>
            <a:ext cx="3024554" cy="5107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DBE"/>
              </a:gs>
              <a:gs pos="100000">
                <a:srgbClr val="FFFFE5"/>
              </a:gs>
            </a:gsLst>
            <a:lin ang="5400000" scaled="0"/>
          </a:gradFill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400" u="none" cap="none" strike="noStrike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依影片發布間隔分析</a:t>
            </a:r>
            <a:endParaRPr/>
          </a:p>
        </p:txBody>
      </p:sp>
      <p:pic>
        <p:nvPicPr>
          <p:cNvPr id="319" name="Google Shape;3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49" y="3995990"/>
            <a:ext cx="12012701" cy="2314898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7"/>
          <p:cNvSpPr/>
          <p:nvPr/>
        </p:nvSpPr>
        <p:spPr>
          <a:xfrm>
            <a:off x="-1" y="3876260"/>
            <a:ext cx="1789043" cy="2524539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66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9999"/>
            </a:gs>
            <a:gs pos="100000">
              <a:srgbClr val="F2FF79"/>
            </a:gs>
          </a:gsLst>
          <a:lin ang="5400000" scaled="0"/>
        </a:gra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49" y="3995990"/>
            <a:ext cx="12012701" cy="2314898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8"/>
          <p:cNvSpPr/>
          <p:nvPr/>
        </p:nvSpPr>
        <p:spPr>
          <a:xfrm>
            <a:off x="89649" y="1139978"/>
            <a:ext cx="11905323" cy="2144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667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這樣的統計模式偏向於看受眾的喜好</a:t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667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可能有人能每天都做一部影片</a:t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667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但幾乎沒有這麼熱情的受眾，受眾覺得每天都看這個頻道很膩</a:t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667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這時製作者便能看出多久做一部影片就好，更符合效益比</a:t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8"/>
          <p:cNvSpPr/>
          <p:nvPr/>
        </p:nvSpPr>
        <p:spPr>
          <a:xfrm>
            <a:off x="730271" y="5287617"/>
            <a:ext cx="11372079" cy="373428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FE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E0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9" name="Google Shape;329;p18"/>
          <p:cNvSpPr txBox="1"/>
          <p:nvPr>
            <p:ph idx="12" type="sldNum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30" name="Google Shape;330;p18"/>
          <p:cNvSpPr/>
          <p:nvPr/>
        </p:nvSpPr>
        <p:spPr>
          <a:xfrm>
            <a:off x="0" y="37416"/>
            <a:ext cx="3024554" cy="5107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DBE"/>
              </a:gs>
              <a:gs pos="100000">
                <a:srgbClr val="FFFFE5"/>
              </a:gs>
            </a:gsLst>
            <a:lin ang="5400000" scaled="0"/>
          </a:gradFill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400" u="none" cap="none" strike="noStrike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依影片發布間隔分析</a:t>
            </a:r>
            <a:endParaRPr/>
          </a:p>
        </p:txBody>
      </p:sp>
      <p:sp>
        <p:nvSpPr>
          <p:cNvPr id="331" name="Google Shape;331;p18"/>
          <p:cNvSpPr/>
          <p:nvPr/>
        </p:nvSpPr>
        <p:spPr>
          <a:xfrm>
            <a:off x="-1" y="3876260"/>
            <a:ext cx="1789043" cy="2524539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66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9999"/>
            </a:gs>
            <a:gs pos="100000">
              <a:srgbClr val="F2FF79"/>
            </a:gs>
          </a:gsLst>
          <a:lin ang="5400000" scaled="0"/>
        </a:gra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49" y="3995990"/>
            <a:ext cx="12012701" cy="2314898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9"/>
          <p:cNvSpPr/>
          <p:nvPr/>
        </p:nvSpPr>
        <p:spPr>
          <a:xfrm>
            <a:off x="197027" y="1125433"/>
            <a:ext cx="11905323" cy="2554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D3A"/>
              </a:buClr>
              <a:buSzPts val="2667"/>
              <a:buFont typeface="Calibri"/>
              <a:buNone/>
            </a:pPr>
            <a:r>
              <a:rPr b="0" i="0" lang="zh-TW" sz="2667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以我的情況，</a:t>
            </a:r>
            <a:r>
              <a:rPr b="0" i="0" lang="zh-TW" sz="2667" u="none" cap="none" strike="noStrike">
                <a:solidFill>
                  <a:srgbClr val="1E1D3A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4天</a:t>
            </a:r>
            <a:r>
              <a:rPr b="0" i="0" lang="zh-TW" sz="2667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出一支影片效益比較佳</a:t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D3A"/>
              </a:buClr>
              <a:buSzPts val="2667"/>
              <a:buFont typeface="Calibri"/>
              <a:buNone/>
            </a:pPr>
            <a:r>
              <a:rPr b="0" i="0" lang="zh-TW" sz="2667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不過只有兩部影片，所以不是很準</a:t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D3A"/>
              </a:buClr>
              <a:buSzPts val="2667"/>
              <a:buFont typeface="Calibri"/>
              <a:buNone/>
            </a:pPr>
            <a:r>
              <a:rPr b="0" i="0" lang="zh-TW" sz="2667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更可能是沒有顯著相關</a:t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D3A"/>
              </a:buClr>
              <a:buSzPts val="2667"/>
              <a:buFont typeface="Calibri"/>
              <a:buNone/>
            </a:pPr>
            <a:r>
              <a:rPr b="0" i="0" lang="zh-TW" sz="2667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沒有顯著相關表示在每部片的製作品質隨機的情況下</a:t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D3A"/>
              </a:buClr>
              <a:buSzPts val="2667"/>
              <a:buFont typeface="Calibri"/>
              <a:buNone/>
            </a:pPr>
            <a:r>
              <a:rPr b="0" i="0" lang="zh-TW" sz="2667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多久發一部片的成效都會差不多</a:t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Calibri"/>
              <a:buNone/>
            </a:pPr>
            <a:r>
              <a:t/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9"/>
          <p:cNvSpPr/>
          <p:nvPr/>
        </p:nvSpPr>
        <p:spPr>
          <a:xfrm>
            <a:off x="730271" y="5287617"/>
            <a:ext cx="11372079" cy="373428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FE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t/>
            </a:r>
            <a:endParaRPr b="0" i="0" sz="2400" u="none" cap="none" strike="noStrike">
              <a:solidFill>
                <a:srgbClr val="FFFE0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0" name="Google Shape;340;p19"/>
          <p:cNvSpPr txBox="1"/>
          <p:nvPr>
            <p:ph idx="12" type="sldNum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wentieth Century"/>
              <a:buNone/>
            </a:pPr>
            <a:fld id="{00000000-1234-1234-1234-123412341234}" type="slidenum">
              <a:rPr b="0" i="0" lang="zh-TW" sz="11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0" y="37416"/>
            <a:ext cx="3024554" cy="5107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DBE"/>
              </a:gs>
              <a:gs pos="100000">
                <a:srgbClr val="FFFFE5"/>
              </a:gs>
            </a:gsLst>
            <a:lin ang="5400000" scaled="0"/>
          </a:gradFill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DFKai-SB"/>
              <a:buNone/>
            </a:pPr>
            <a:r>
              <a:rPr b="1" i="0" lang="zh-TW" sz="2400" u="none" cap="none" strike="noStrike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依影片發布間隔分析</a:t>
            </a:r>
            <a:endParaRPr/>
          </a:p>
        </p:txBody>
      </p:sp>
      <p:sp>
        <p:nvSpPr>
          <p:cNvPr id="342" name="Google Shape;342;p19"/>
          <p:cNvSpPr/>
          <p:nvPr/>
        </p:nvSpPr>
        <p:spPr>
          <a:xfrm>
            <a:off x="-1" y="3876260"/>
            <a:ext cx="1789043" cy="2524539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t/>
            </a:r>
            <a:endParaRPr b="0" i="0" sz="2400" u="none" cap="none" strike="noStrike">
              <a:solidFill>
                <a:srgbClr val="FF66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AC7EE"/>
            </a:gs>
            <a:gs pos="100000">
              <a:srgbClr val="87ABDA"/>
            </a:gs>
          </a:gsLst>
          <a:lin ang="5400000" scaled="0"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"/>
          <p:cNvSpPr/>
          <p:nvPr/>
        </p:nvSpPr>
        <p:spPr>
          <a:xfrm>
            <a:off x="1235947" y="2515809"/>
            <a:ext cx="6747073" cy="649188"/>
          </a:xfrm>
          <a:prstGeom prst="ellipse">
            <a:avLst/>
          </a:prstGeom>
          <a:gradFill>
            <a:gsLst>
              <a:gs pos="0">
                <a:srgbClr val="F6E8F8"/>
              </a:gs>
              <a:gs pos="100000">
                <a:srgbClr val="D4ECFB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4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排除不公開的影片，包含這些等等</a:t>
            </a:r>
            <a:endParaRPr b="0" i="0" sz="24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8236" y="0"/>
            <a:ext cx="362836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"/>
          <p:cNvSpPr txBox="1"/>
          <p:nvPr>
            <p:ph idx="12" type="sldNum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094BD"/>
            </a:gs>
            <a:gs pos="100000">
              <a:schemeClr val="lt1"/>
            </a:gs>
          </a:gsLst>
          <a:lin ang="2700000" scaled="0"/>
        </a:gra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37" y="4669349"/>
            <a:ext cx="11980926" cy="1440162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0"/>
          <p:cNvSpPr/>
          <p:nvPr/>
        </p:nvSpPr>
        <p:spPr>
          <a:xfrm>
            <a:off x="105537" y="4572000"/>
            <a:ext cx="987767" cy="1699592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66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0" name="Google Shape;350;p20"/>
          <p:cNvSpPr/>
          <p:nvPr/>
        </p:nvSpPr>
        <p:spPr>
          <a:xfrm>
            <a:off x="105537" y="5374029"/>
            <a:ext cx="12086463" cy="371790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66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1" name="Google Shape;351;p20"/>
          <p:cNvSpPr/>
          <p:nvPr/>
        </p:nvSpPr>
        <p:spPr>
          <a:xfrm>
            <a:off x="964277" y="1256578"/>
            <a:ext cx="10463508" cy="2412980"/>
          </a:xfrm>
          <a:prstGeom prst="horizontalScroll">
            <a:avLst>
              <a:gd fmla="val 12500" name="adj"/>
            </a:avLst>
          </a:prstGeom>
          <a:gradFill>
            <a:gsLst>
              <a:gs pos="0">
                <a:srgbClr val="FFCC99"/>
              </a:gs>
              <a:gs pos="100000">
                <a:srgbClr val="FFFFCC"/>
              </a:gs>
            </a:gsLst>
            <a:lin ang="5400000" scaled="0"/>
          </a:gradFill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依照</a:t>
            </a:r>
            <a:r>
              <a:rPr b="0" i="0" lang="zh-TW" sz="28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影片類型</a:t>
            </a:r>
            <a:r>
              <a:rPr b="0" i="0" lang="zh-TW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比較成效(指標取平均)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我主要拍的遊戲有忍豆風雲2和忍豆風雲3這兩種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0則為非兩者的遊戲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忍豆風雲2</a:t>
            </a:r>
            <a:r>
              <a:rPr b="0" i="0" lang="zh-TW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的成效明顯較好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0"/>
          <p:cNvSpPr txBox="1"/>
          <p:nvPr>
            <p:ph idx="12" type="sldNum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53" name="Google Shape;353;p20"/>
          <p:cNvSpPr/>
          <p:nvPr/>
        </p:nvSpPr>
        <p:spPr>
          <a:xfrm>
            <a:off x="0" y="37416"/>
            <a:ext cx="2401556" cy="5107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E84"/>
              </a:gs>
              <a:gs pos="100000">
                <a:schemeClr val="lt1"/>
              </a:gs>
            </a:gsLst>
            <a:lin ang="5400000" scaled="0"/>
          </a:gradFill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400" u="none" cap="none" strike="noStrike">
                <a:solidFill>
                  <a:srgbClr val="FF9900"/>
                </a:solidFill>
                <a:latin typeface="DFKai-SB"/>
                <a:ea typeface="DFKai-SB"/>
                <a:cs typeface="DFKai-SB"/>
                <a:sym typeface="DFKai-SB"/>
              </a:rPr>
              <a:t>依影片主題分析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094BD"/>
            </a:gs>
            <a:gs pos="100000">
              <a:schemeClr val="lt1"/>
            </a:gs>
          </a:gsLst>
          <a:lin ang="2700000" scaled="0"/>
        </a:gra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009" y="4168954"/>
            <a:ext cx="10976941" cy="2441396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1"/>
          <p:cNvSpPr/>
          <p:nvPr/>
        </p:nvSpPr>
        <p:spPr>
          <a:xfrm>
            <a:off x="9452113" y="5724939"/>
            <a:ext cx="777756" cy="266686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t/>
            </a:r>
            <a:endParaRPr b="0" i="0" sz="2400" u="none" cap="none" strike="noStrike">
              <a:solidFill>
                <a:srgbClr val="FF66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1" name="Google Shape;361;p21"/>
          <p:cNvSpPr txBox="1"/>
          <p:nvPr>
            <p:ph idx="12" type="sldNum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62" name="Google Shape;362;p21"/>
          <p:cNvSpPr/>
          <p:nvPr/>
        </p:nvSpPr>
        <p:spPr>
          <a:xfrm>
            <a:off x="238874" y="385362"/>
            <a:ext cx="6205633" cy="4048899"/>
          </a:xfrm>
          <a:prstGeom prst="horizontalScroll">
            <a:avLst>
              <a:gd fmla="val 12500" name="adj"/>
            </a:avLst>
          </a:prstGeom>
          <a:gradFill>
            <a:gsLst>
              <a:gs pos="0">
                <a:srgbClr val="FFCC99"/>
              </a:gs>
              <a:gs pos="100000">
                <a:srgbClr val="FFFFCC"/>
              </a:gs>
            </a:gsLst>
            <a:lin ang="5400000" scaled="0"/>
          </a:gradFill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4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細分忍豆風雲2的影片類型</a:t>
            </a:r>
            <a:endParaRPr b="0" i="0" sz="24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4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我不解為何</a:t>
            </a:r>
            <a:r>
              <a:rPr b="0" i="0" lang="zh-TW" sz="24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未分類</a:t>
            </a:r>
            <a:r>
              <a:rPr b="0" i="0" lang="zh-TW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影片</a:t>
            </a:r>
            <a:r>
              <a:rPr b="0" i="0" lang="zh-TW" sz="24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的訂閱比例特高</a:t>
            </a:r>
            <a:endParaRPr b="0" i="0" sz="24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4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於是把這些影片調出來</a:t>
            </a:r>
            <a:endParaRPr b="0" i="0" sz="24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4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發現大多是創頻道初期的影片</a:t>
            </a:r>
            <a:endParaRPr b="0" i="0" sz="24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4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因為是小眾遊戲</a:t>
            </a:r>
            <a:endParaRPr b="0" i="0" sz="24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4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所以創頻道初期訂閱較多</a:t>
            </a:r>
            <a:endParaRPr b="0" i="0" sz="24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4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之後就成長緩慢了</a:t>
            </a:r>
            <a:endParaRPr b="0" i="0" sz="24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1"/>
          <p:cNvSpPr/>
          <p:nvPr/>
        </p:nvSpPr>
        <p:spPr>
          <a:xfrm>
            <a:off x="0" y="37416"/>
            <a:ext cx="2401556" cy="5107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E84"/>
              </a:gs>
              <a:gs pos="100000">
                <a:schemeClr val="lt1"/>
              </a:gs>
            </a:gsLst>
            <a:lin ang="5400000" scaled="0"/>
          </a:gradFill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400" u="none" cap="none" strike="noStrike">
                <a:solidFill>
                  <a:srgbClr val="FF9900"/>
                </a:solidFill>
                <a:latin typeface="DFKai-SB"/>
                <a:ea typeface="DFKai-SB"/>
                <a:cs typeface="DFKai-SB"/>
                <a:sym typeface="DFKai-SB"/>
              </a:rPr>
              <a:t>依影片主題分析</a:t>
            </a:r>
            <a:endParaRPr/>
          </a:p>
        </p:txBody>
      </p:sp>
      <p:pic>
        <p:nvPicPr>
          <p:cNvPr id="364" name="Google Shape;36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1190" y="1504755"/>
            <a:ext cx="5180760" cy="1814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094BD"/>
            </a:gs>
            <a:gs pos="100000">
              <a:schemeClr val="lt1"/>
            </a:gs>
          </a:gsLst>
          <a:lin ang="2700000" scaled="0"/>
        </a:gra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15" y="3635981"/>
            <a:ext cx="11797230" cy="277581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2"/>
          <p:cNvSpPr/>
          <p:nvPr/>
        </p:nvSpPr>
        <p:spPr>
          <a:xfrm>
            <a:off x="170488" y="4702345"/>
            <a:ext cx="11881297" cy="321546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t/>
            </a:r>
            <a:endParaRPr b="0" i="0" sz="2400" u="none" cap="none" strike="noStrike">
              <a:solidFill>
                <a:srgbClr val="FF66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2" name="Google Shape;372;p22"/>
          <p:cNvSpPr/>
          <p:nvPr/>
        </p:nvSpPr>
        <p:spPr>
          <a:xfrm>
            <a:off x="9447401" y="4652100"/>
            <a:ext cx="815679" cy="371790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6600"/>
              </a:solidFill>
              <a:highlight>
                <a:srgbClr val="FFFF00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3" name="Google Shape;373;p22"/>
          <p:cNvSpPr txBox="1"/>
          <p:nvPr>
            <p:ph idx="12" type="sldNum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1024538" y="901456"/>
            <a:ext cx="10028583" cy="2412980"/>
          </a:xfrm>
          <a:prstGeom prst="horizontalScroll">
            <a:avLst>
              <a:gd fmla="val 12500" name="adj"/>
            </a:avLst>
          </a:prstGeom>
          <a:gradFill>
            <a:gsLst>
              <a:gs pos="0">
                <a:srgbClr val="FFCC99"/>
              </a:gs>
              <a:gs pos="100000">
                <a:srgbClr val="FFFFCC"/>
              </a:gs>
            </a:gsLst>
            <a:lin ang="5400000" scaled="0"/>
          </a:gradFill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8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看來</a:t>
            </a:r>
            <a:r>
              <a:rPr b="0" i="0" lang="zh-TW" sz="28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遊戲介紹</a:t>
            </a:r>
            <a:r>
              <a:rPr b="0" i="0" lang="zh-TW" sz="28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可以多發</a:t>
            </a:r>
            <a:endParaRPr b="0" i="0" sz="28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8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因為訂閱比例最高</a:t>
            </a:r>
            <a:endParaRPr b="0" i="0" sz="28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8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其他指標也不差</a:t>
            </a:r>
            <a:endParaRPr b="0" i="0" sz="28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8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提升訂閱人數較容易擁有穩定流量</a:t>
            </a:r>
            <a:endParaRPr b="0" i="0" sz="28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2"/>
          <p:cNvSpPr/>
          <p:nvPr/>
        </p:nvSpPr>
        <p:spPr>
          <a:xfrm>
            <a:off x="0" y="37416"/>
            <a:ext cx="2401556" cy="5107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E84"/>
              </a:gs>
              <a:gs pos="100000">
                <a:schemeClr val="lt1"/>
              </a:gs>
            </a:gsLst>
            <a:lin ang="5400000" scaled="0"/>
          </a:gradFill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400" u="none" cap="none" strike="noStrike">
                <a:solidFill>
                  <a:srgbClr val="FF9900"/>
                </a:solidFill>
                <a:latin typeface="DFKai-SB"/>
                <a:ea typeface="DFKai-SB"/>
                <a:cs typeface="DFKai-SB"/>
                <a:sym typeface="DFKai-SB"/>
              </a:rPr>
              <a:t>依影片主題分析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AC7EE"/>
            </a:gs>
            <a:gs pos="100000">
              <a:srgbClr val="87ABDA"/>
            </a:gs>
          </a:gsLst>
          <a:lin ang="5400000" scaled="0"/>
        </a:gra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53103"/>
            <a:ext cx="12192000" cy="3896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"/>
          <p:cNvSpPr/>
          <p:nvPr/>
        </p:nvSpPr>
        <p:spPr>
          <a:xfrm>
            <a:off x="10416480" y="2846430"/>
            <a:ext cx="1056117" cy="3976402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accent6"/>
              </a:solidFill>
              <a:highlight>
                <a:srgbClr val="FF00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8" name="Google Shape;178;p3"/>
          <p:cNvSpPr/>
          <p:nvPr/>
        </p:nvSpPr>
        <p:spPr>
          <a:xfrm>
            <a:off x="803868" y="189188"/>
            <a:ext cx="10308686" cy="2207240"/>
          </a:xfrm>
          <a:prstGeom prst="wedgeEllipseCallout">
            <a:avLst>
              <a:gd fmla="val 43996" name="adj1"/>
              <a:gd fmla="val 66120" name="adj2"/>
            </a:avLst>
          </a:prstGeom>
          <a:gradFill>
            <a:gsLst>
              <a:gs pos="0">
                <a:srgbClr val="F6E8F8"/>
              </a:gs>
              <a:gs pos="100000">
                <a:srgbClr val="D4ECFB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4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新增欄位：</a:t>
            </a:r>
            <a:r>
              <a:rPr b="0" i="0" lang="zh-TW" sz="2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觀看比例2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4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用於直觀地看出某部影片的平均觀看比例偏高還偏低</a:t>
            </a:r>
            <a:endParaRPr b="0" i="0" sz="24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4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大於0偏高，小於0偏低</a:t>
            </a:r>
            <a:endParaRPr b="0" i="0" sz="24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"/>
          <p:cNvSpPr txBox="1"/>
          <p:nvPr>
            <p:ph idx="12" type="sldNum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80" name="Google Shape;180;p3"/>
          <p:cNvSpPr/>
          <p:nvPr/>
        </p:nvSpPr>
        <p:spPr>
          <a:xfrm>
            <a:off x="0" y="0"/>
            <a:ext cx="1487156" cy="5107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6E8F8"/>
              </a:gs>
              <a:gs pos="100000">
                <a:srgbClr val="D4ECFB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400" u="none" cap="none" strike="noStrike">
                <a:solidFill>
                  <a:schemeClr val="accent6"/>
                </a:solidFill>
                <a:latin typeface="DFKai-SB"/>
                <a:ea typeface="DFKai-SB"/>
                <a:cs typeface="DFKai-SB"/>
                <a:sym typeface="DFKai-SB"/>
              </a:rPr>
              <a:t>新增欄位</a:t>
            </a:r>
            <a:endParaRPr b="1" i="0" sz="2400" u="none" cap="none" strike="noStrike">
              <a:solidFill>
                <a:schemeClr val="accent6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AC7EE"/>
            </a:gs>
            <a:gs pos="100000">
              <a:srgbClr val="87ABDA"/>
            </a:gs>
          </a:gsLst>
          <a:lin ang="5400000" scaled="0"/>
        </a:gra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383" y="3079323"/>
            <a:ext cx="11441231" cy="365617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"/>
          <p:cNvSpPr/>
          <p:nvPr/>
        </p:nvSpPr>
        <p:spPr>
          <a:xfrm>
            <a:off x="2280976" y="3778678"/>
            <a:ext cx="9646417" cy="288032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accent6"/>
              </a:solidFill>
              <a:highlight>
                <a:srgbClr val="FF00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7" name="Google Shape;187;p4"/>
          <p:cNvSpPr/>
          <p:nvPr/>
        </p:nvSpPr>
        <p:spPr>
          <a:xfrm>
            <a:off x="2280975" y="5718735"/>
            <a:ext cx="9646417" cy="288032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8" name="Google Shape;188;p4"/>
          <p:cNvSpPr/>
          <p:nvPr/>
        </p:nvSpPr>
        <p:spPr>
          <a:xfrm>
            <a:off x="375383" y="124420"/>
            <a:ext cx="11928869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由於平均觀看比例很難看出影片的觀看是高還低，越短的影片通常平均觀看比例會越高</a:t>
            </a:r>
            <a:endParaRPr b="0" i="0" sz="18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比如說</a:t>
            </a:r>
            <a:r>
              <a:rPr b="0" i="0" lang="zh-TW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紫框</a:t>
            </a:r>
            <a:r>
              <a:rPr b="0" i="0" lang="zh-TW" sz="18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的影片，影片長度為25.64分鐘</a:t>
            </a:r>
            <a:endParaRPr b="0" i="0" sz="18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平均觀看比例為0.0962，表示觀眾平均看了不到一成</a:t>
            </a:r>
            <a:endParaRPr b="0" i="0" sz="18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而</a:t>
            </a:r>
            <a:r>
              <a:rPr b="0" i="0" lang="zh-TW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藍框</a:t>
            </a:r>
            <a:r>
              <a:rPr b="0" i="0" lang="zh-TW" sz="18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的影片長度為17.29分鐘，平均觀看比例為0.1369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表示觀眾平均看了這部影片的一成多一些</a:t>
            </a:r>
            <a:endParaRPr b="0" i="0" sz="18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那要如何比較這兩部影片，哪部影片的觀看比例相對較高？或哪部影片低於平均？</a:t>
            </a:r>
            <a:endParaRPr b="0" i="0" sz="18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因此新增了觀看比例2這一欄</a:t>
            </a:r>
            <a:endParaRPr b="0" i="0" sz="18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4"/>
          <p:cNvSpPr txBox="1"/>
          <p:nvPr>
            <p:ph idx="12" type="sldNum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90" name="Google Shape;190;p4"/>
          <p:cNvSpPr/>
          <p:nvPr/>
        </p:nvSpPr>
        <p:spPr>
          <a:xfrm>
            <a:off x="0" y="0"/>
            <a:ext cx="1487156" cy="5107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6E8F8"/>
              </a:gs>
              <a:gs pos="100000">
                <a:srgbClr val="D4ECFB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400" u="none" cap="none" strike="noStrike">
                <a:solidFill>
                  <a:schemeClr val="accent6"/>
                </a:solidFill>
                <a:latin typeface="DFKai-SB"/>
                <a:ea typeface="DFKai-SB"/>
                <a:cs typeface="DFKai-SB"/>
                <a:sym typeface="DFKai-SB"/>
              </a:rPr>
              <a:t>新增欄位</a:t>
            </a:r>
            <a:endParaRPr b="1" i="0" sz="2400" u="none" cap="none" strike="noStrike">
              <a:solidFill>
                <a:schemeClr val="accent6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AC7EE"/>
            </a:gs>
            <a:gs pos="100000">
              <a:srgbClr val="87ABDA"/>
            </a:gs>
          </a:gsLst>
          <a:lin ang="5400000" scaled="0"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78" y="3044651"/>
            <a:ext cx="11933064" cy="381334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5"/>
          <p:cNvSpPr/>
          <p:nvPr/>
        </p:nvSpPr>
        <p:spPr>
          <a:xfrm>
            <a:off x="241826" y="113588"/>
            <a:ext cx="11928869" cy="4031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133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觀看比例2的統計方式是把影片長度最接近的五部影片</a:t>
            </a:r>
            <a:endParaRPr b="0" i="0" sz="2133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133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它們的觀看長度取平均</a:t>
            </a:r>
            <a:endParaRPr b="0" i="0" sz="2133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133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2.7933是</a:t>
            </a:r>
            <a:r>
              <a:rPr b="0" i="0" lang="zh-TW" sz="2133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紫框</a:t>
            </a:r>
            <a:r>
              <a:rPr b="0" i="0" lang="zh-TW" sz="2133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五部影片的平均</a:t>
            </a:r>
            <a:endParaRPr b="0" i="0" sz="2133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133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2.6100是</a:t>
            </a:r>
            <a:r>
              <a:rPr b="0" i="0" lang="zh-TW" sz="2133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藍框</a:t>
            </a:r>
            <a:r>
              <a:rPr b="0" i="0" lang="zh-TW" sz="2133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五部影片的平均</a:t>
            </a:r>
            <a:endParaRPr b="0" i="0" sz="2133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33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133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再把觀看時長減去平均得出觀看比例2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133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讓這些影片跟其他長度相近的影片去比較平均觀看比例</a:t>
            </a:r>
            <a:endParaRPr b="0" i="0" sz="2133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33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33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33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33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33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5"/>
          <p:cNvSpPr/>
          <p:nvPr/>
        </p:nvSpPr>
        <p:spPr>
          <a:xfrm>
            <a:off x="9456375" y="3360276"/>
            <a:ext cx="933622" cy="1694046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8" name="Google Shape;198;p5"/>
          <p:cNvSpPr/>
          <p:nvPr/>
        </p:nvSpPr>
        <p:spPr>
          <a:xfrm>
            <a:off x="11313899" y="3360275"/>
            <a:ext cx="754923" cy="384043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9" name="Google Shape;199;p5"/>
          <p:cNvSpPr/>
          <p:nvPr/>
        </p:nvSpPr>
        <p:spPr>
          <a:xfrm>
            <a:off x="9481019" y="5088516"/>
            <a:ext cx="935765" cy="1728291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0" name="Google Shape;200;p5"/>
          <p:cNvSpPr/>
          <p:nvPr/>
        </p:nvSpPr>
        <p:spPr>
          <a:xfrm>
            <a:off x="11341836" y="5071384"/>
            <a:ext cx="754923" cy="384043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1" name="Google Shape;201;p5"/>
          <p:cNvSpPr txBox="1"/>
          <p:nvPr>
            <p:ph idx="12" type="sldNum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02" name="Google Shape;202;p5"/>
          <p:cNvSpPr/>
          <p:nvPr/>
        </p:nvSpPr>
        <p:spPr>
          <a:xfrm>
            <a:off x="0" y="0"/>
            <a:ext cx="1487156" cy="5107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6E8F8"/>
              </a:gs>
              <a:gs pos="100000">
                <a:srgbClr val="D4ECFB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400" u="none" cap="none" strike="noStrike">
                <a:solidFill>
                  <a:schemeClr val="accent6"/>
                </a:solidFill>
                <a:latin typeface="DFKai-SB"/>
                <a:ea typeface="DFKai-SB"/>
                <a:cs typeface="DFKai-SB"/>
                <a:sym typeface="DFKai-SB"/>
              </a:rPr>
              <a:t>新增欄位</a:t>
            </a:r>
            <a:endParaRPr b="1" i="0" sz="2400" u="none" cap="none" strike="noStrike">
              <a:solidFill>
                <a:schemeClr val="accent6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AC7EE"/>
            </a:gs>
            <a:gs pos="100000">
              <a:srgbClr val="87ABDA"/>
            </a:gs>
          </a:gsLst>
          <a:lin ang="5400000" scaled="0"/>
        </a:gra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"/>
          <p:cNvSpPr/>
          <p:nvPr/>
        </p:nvSpPr>
        <p:spPr>
          <a:xfrm>
            <a:off x="170822" y="164637"/>
            <a:ext cx="11205765" cy="1323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667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X軸</a:t>
            </a:r>
            <a:r>
              <a:rPr b="0" i="0" lang="zh-TW" sz="2667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為影片發布月份</a:t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667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Y軸</a:t>
            </a:r>
            <a:r>
              <a:rPr b="0" i="0" lang="zh-TW" sz="2667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為該月影片的平均觀看比例取平均</a:t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667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七月特別低</a:t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5575" y="1700808"/>
            <a:ext cx="7531520" cy="510181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6"/>
          <p:cNvSpPr/>
          <p:nvPr/>
        </p:nvSpPr>
        <p:spPr>
          <a:xfrm>
            <a:off x="2833635" y="6290766"/>
            <a:ext cx="7102790" cy="511858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accent6"/>
              </a:solidFill>
              <a:highlight>
                <a:srgbClr val="FF00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1" name="Google Shape;211;p6"/>
          <p:cNvSpPr/>
          <p:nvPr/>
        </p:nvSpPr>
        <p:spPr>
          <a:xfrm>
            <a:off x="2280976" y="1617785"/>
            <a:ext cx="552660" cy="4531806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2" name="Google Shape;212;p6"/>
          <p:cNvSpPr txBox="1"/>
          <p:nvPr>
            <p:ph idx="12" type="sldNum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3" name="Google Shape;213;p6"/>
          <p:cNvSpPr/>
          <p:nvPr/>
        </p:nvSpPr>
        <p:spPr>
          <a:xfrm>
            <a:off x="0" y="0"/>
            <a:ext cx="1487156" cy="5107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6E8F8"/>
              </a:gs>
              <a:gs pos="100000">
                <a:srgbClr val="D4ECFB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400" u="none" cap="none" strike="noStrike">
                <a:solidFill>
                  <a:schemeClr val="accent6"/>
                </a:solidFill>
                <a:latin typeface="DFKai-SB"/>
                <a:ea typeface="DFKai-SB"/>
                <a:cs typeface="DFKai-SB"/>
                <a:sym typeface="DFKai-SB"/>
              </a:rPr>
              <a:t>新增欄位</a:t>
            </a:r>
            <a:endParaRPr b="1" i="0" sz="2400" u="none" cap="none" strike="noStrike">
              <a:solidFill>
                <a:schemeClr val="accent6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AC7EE"/>
            </a:gs>
            <a:gs pos="100000">
              <a:srgbClr val="87ABDA"/>
            </a:gs>
          </a:gsLst>
          <a:lin ang="5400000" scaled="0"/>
        </a:gra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"/>
          <p:cNvSpPr/>
          <p:nvPr/>
        </p:nvSpPr>
        <p:spPr>
          <a:xfrm>
            <a:off x="190919" y="164637"/>
            <a:ext cx="11726426" cy="1323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667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Y軸</a:t>
            </a:r>
            <a:r>
              <a:rPr b="0" i="0" lang="zh-TW" sz="2667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為校正後的觀看比例</a:t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667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實際上七月的觀看比例沒有特別低(左圖)，只是七月的長片特別多(右圖)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667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而5月和6月的觀看比例特低也正常，因為頻道剛創立，還沒有穩定受眾</a:t>
            </a:r>
            <a:endParaRPr b="0" i="0" sz="2667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8580" y="2629048"/>
            <a:ext cx="6040115" cy="4182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0469" y="2660915"/>
            <a:ext cx="5933263" cy="419708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7"/>
          <p:cNvSpPr/>
          <p:nvPr/>
        </p:nvSpPr>
        <p:spPr>
          <a:xfrm>
            <a:off x="0" y="2542233"/>
            <a:ext cx="331596" cy="3816475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3" name="Google Shape;223;p7"/>
          <p:cNvSpPr txBox="1"/>
          <p:nvPr>
            <p:ph idx="12" type="sldNum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24" name="Google Shape;224;p7"/>
          <p:cNvSpPr/>
          <p:nvPr/>
        </p:nvSpPr>
        <p:spPr>
          <a:xfrm>
            <a:off x="0" y="0"/>
            <a:ext cx="1487156" cy="5107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6E8F8"/>
              </a:gs>
              <a:gs pos="100000">
                <a:srgbClr val="D4ECFB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400" u="none" cap="none" strike="noStrike">
                <a:solidFill>
                  <a:schemeClr val="accent6"/>
                </a:solidFill>
                <a:latin typeface="DFKai-SB"/>
                <a:ea typeface="DFKai-SB"/>
                <a:cs typeface="DFKai-SB"/>
                <a:sym typeface="DFKai-SB"/>
              </a:rPr>
              <a:t>新增欄位</a:t>
            </a:r>
            <a:endParaRPr b="1" i="0" sz="2400" u="none" cap="none" strike="noStrike">
              <a:solidFill>
                <a:schemeClr val="accent6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AC7EE"/>
            </a:gs>
            <a:gs pos="100000">
              <a:srgbClr val="87ABDA"/>
            </a:gs>
          </a:gsLst>
          <a:lin ang="5400000" scaled="0"/>
        </a:gra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"/>
          <p:cNvSpPr/>
          <p:nvPr/>
        </p:nvSpPr>
        <p:spPr>
          <a:xfrm>
            <a:off x="1045009" y="300305"/>
            <a:ext cx="10101981" cy="6257389"/>
          </a:xfrm>
          <a:prstGeom prst="horizontalScroll">
            <a:avLst>
              <a:gd fmla="val 12500" name="adj"/>
            </a:avLst>
          </a:prstGeom>
          <a:gradFill>
            <a:gsLst>
              <a:gs pos="0">
                <a:srgbClr val="F6E8F8"/>
              </a:gs>
              <a:gs pos="100000">
                <a:srgbClr val="D4ECFB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0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新增欄位：</a:t>
            </a:r>
            <a:endParaRPr b="0" i="0" sz="20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0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訂閱比例 = 獲得的訂閱人數 / ( 獲得的訂閱人數 + 流失的訂閱人數 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0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新增欄位：</a:t>
            </a:r>
            <a:endParaRPr b="0" i="0" sz="20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0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訂閱比例2 = 訂閱人數 / 觀看次數</a:t>
            </a:r>
            <a:endParaRPr b="0" i="0" sz="20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0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用於觀察觀眾看某部影片的觀眾的訂閱狀況</a:t>
            </a:r>
            <a:endParaRPr b="0" i="0" sz="20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0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分母使用非訂閱者的觀看次數較有統計意義</a:t>
            </a:r>
            <a:endParaRPr b="0" i="0" sz="20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0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不過無法從原始資料取得這項指標</a:t>
            </a:r>
            <a:endParaRPr b="0" i="0" sz="20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0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分母只好先使用觀看次數</a:t>
            </a:r>
            <a:endParaRPr b="0" i="0" sz="20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0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新增欄位：</a:t>
            </a:r>
            <a:endParaRPr b="0" i="0" sz="20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0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喜歡比例 = 喜歡的人數 / 觀看次數</a:t>
            </a:r>
            <a:endParaRPr b="0" i="0" sz="20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0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用於觀察觀眾看某部影片的觀眾點喜歡的狀況</a:t>
            </a:r>
            <a:endParaRPr b="0" i="0" sz="20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8"/>
          <p:cNvSpPr txBox="1"/>
          <p:nvPr>
            <p:ph idx="12" type="sldNum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32" name="Google Shape;232;p8"/>
          <p:cNvSpPr/>
          <p:nvPr/>
        </p:nvSpPr>
        <p:spPr>
          <a:xfrm>
            <a:off x="0" y="0"/>
            <a:ext cx="1487156" cy="5107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6E8F8"/>
              </a:gs>
              <a:gs pos="100000">
                <a:srgbClr val="D4ECFB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400" u="none" cap="none" strike="noStrike">
                <a:solidFill>
                  <a:schemeClr val="accent6"/>
                </a:solidFill>
                <a:latin typeface="DFKai-SB"/>
                <a:ea typeface="DFKai-SB"/>
                <a:cs typeface="DFKai-SB"/>
                <a:sym typeface="DFKai-SB"/>
              </a:rPr>
              <a:t>新增欄位</a:t>
            </a:r>
            <a:endParaRPr b="1" i="0" sz="2400" u="none" cap="none" strike="noStrike">
              <a:solidFill>
                <a:schemeClr val="accent6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1DFCD"/>
            </a:gs>
            <a:gs pos="100000">
              <a:srgbClr val="ECDEF5"/>
            </a:gs>
          </a:gsLst>
          <a:lin ang="5400000" scaled="0"/>
        </a:gra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"/>
          <p:cNvSpPr/>
          <p:nvPr/>
        </p:nvSpPr>
        <p:spPr>
          <a:xfrm>
            <a:off x="1165588" y="675016"/>
            <a:ext cx="10101981" cy="3067348"/>
          </a:xfrm>
          <a:prstGeom prst="horizontalScroll">
            <a:avLst>
              <a:gd fmla="val 12500" name="adj"/>
            </a:avLst>
          </a:prstGeom>
          <a:gradFill>
            <a:gsLst>
              <a:gs pos="0">
                <a:srgbClr val="E6F2DC"/>
              </a:gs>
              <a:gs pos="100000">
                <a:srgbClr val="ECDEF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4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成效特別差的影片：</a:t>
            </a:r>
            <a:endParaRPr b="0" i="0" sz="24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4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可考慮設為不公開，以免這些影片降低頻道的整體曝光次數</a:t>
            </a:r>
            <a:endParaRPr b="0" i="0" sz="24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400" u="none" cap="none" strike="noStrik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包括訂閱比例低、喜歡比例低、觀看比例低、曝光點閱率低</a:t>
            </a:r>
            <a:endParaRPr b="0" i="0" sz="24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68529"/>
            <a:ext cx="12192000" cy="192212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9"/>
          <p:cNvSpPr txBox="1"/>
          <p:nvPr>
            <p:ph idx="12" type="sldNum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41" name="Google Shape;241;p9"/>
          <p:cNvSpPr/>
          <p:nvPr/>
        </p:nvSpPr>
        <p:spPr>
          <a:xfrm>
            <a:off x="0" y="7820"/>
            <a:ext cx="3928905" cy="5107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E6F2DC"/>
              </a:gs>
              <a:gs pos="100000">
                <a:srgbClr val="ECDEF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400" u="none" cap="none" strike="noStrike">
                <a:solidFill>
                  <a:schemeClr val="accent3"/>
                </a:solidFill>
                <a:latin typeface="DFKai-SB"/>
                <a:ea typeface="DFKai-SB"/>
                <a:cs typeface="DFKai-SB"/>
                <a:sym typeface="DFKai-SB"/>
              </a:rPr>
              <a:t>成效特差與成效特好的影片</a:t>
            </a:r>
            <a:endParaRPr b="1" i="0" sz="2400" u="none" cap="none" strike="noStrike">
              <a:solidFill>
                <a:schemeClr val="accent3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小水滴">
  <a:themeElements>
    <a:clrScheme name="小水滴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2022-11-15T13:10:13Z</dcterms:created>
  <dc:creator>藍先元</dc:creator>
</cp:coreProperties>
</file>