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804" y="1702116"/>
            <a:ext cx="794477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Hippocampal Long-Term Depression (LTD):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8103" y="2175848"/>
            <a:ext cx="393700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Learning and Disease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763" y="3769569"/>
            <a:ext cx="2370963" cy="4438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/>
              <a:t>Prof. Kei Cho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9513" y="4229638"/>
            <a:ext cx="2819094" cy="267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Professor of Neuroscience,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4585" y="4509038"/>
            <a:ext cx="4868951" cy="267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Synapse and Therapeutic Discovery Laboratory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4312" y="4796902"/>
            <a:ext cx="2666001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/>
              <a:t>kei.cho@kcl.ac.uk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7133" y="6246134"/>
            <a:ext cx="268982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20-Oct-2025 (11:00-12:00)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9193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000" y="249024"/>
            <a:ext cx="4588155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6BBYN309 Memory Mechanism (2025)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6095" y="6013443"/>
            <a:ext cx="454069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Collingridge et al, 2004 Nat Review Neurosci. 5, 954-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821" y="3872541"/>
            <a:ext cx="1893730" cy="2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/>
              <a:t>Synapse weakening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1170" y="1483561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6826" y="1496261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540" y="2398647"/>
            <a:ext cx="265965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7540" y="2538347"/>
            <a:ext cx="264314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-ABP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1084" y="2664962"/>
            <a:ext cx="340301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PICK1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138" y="1501939"/>
            <a:ext cx="162210" cy="3562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NMDA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2109" y="3272351"/>
            <a:ext cx="114146" cy="1179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6260" y="3279710"/>
            <a:ext cx="71039" cy="786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9581" y="1907620"/>
            <a:ext cx="208800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NSF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9557" y="1933163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5214" y="1945863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5426" y="1519740"/>
            <a:ext cx="162210" cy="3562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NMDA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2034" y="3185345"/>
            <a:ext cx="232565" cy="2359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Ca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4603" y="3200062"/>
            <a:ext cx="158745" cy="1572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2+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35306" y="2249883"/>
            <a:ext cx="229430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AP2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5" y="4390666"/>
            <a:ext cx="42922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1.Ca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755" y="4403465"/>
            <a:ext cx="154457" cy="1513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8206" y="4390666"/>
            <a:ext cx="266570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rise leads the dissociation of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3817" y="4390666"/>
            <a:ext cx="40640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NSF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0217" y="4390666"/>
            <a:ext cx="441558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(N-ethylmaleimide-sensitive factor) binding from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1588" y="4619266"/>
            <a:ext cx="319634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GluA2 receptor which is replace by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7821" y="4619266"/>
            <a:ext cx="39529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AP2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3108" y="4619266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9563" y="4619266"/>
            <a:ext cx="448438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(adaptor protein 2) and initiates clathrin-mediated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588" y="4847866"/>
            <a:ext cx="313637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endocytosis of the AMPA receptor.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535" y="5190766"/>
            <a:ext cx="299268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2.In some circumstances, GluA2-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7171" y="5190766"/>
            <a:ext cx="59849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PICK1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25659" y="5190766"/>
            <a:ext cx="424672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(protein interacting with C-kinase1) interaction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588" y="5419365"/>
            <a:ext cx="801931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causes dissociation of ABP (AMPA-binding protein)-GRIP (glutamate receptor interacting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1588" y="5647965"/>
            <a:ext cx="745799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protein)-ABP (AMPA-binding protein) from GluA2, this regulates endocytic process.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2357" y="6568778"/>
            <a:ext cx="154478" cy="1860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43833" y="3872541"/>
            <a:ext cx="510942" cy="2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/>
              <a:t>Basal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6312" y="229906"/>
            <a:ext cx="7297303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LTD: Decrease in the number of surface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89310" y="577839"/>
            <a:ext cx="202502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AMPAR by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4302" y="577839"/>
            <a:ext cx="4340411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endocytotic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4681" y="5875913"/>
            <a:ext cx="4354822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Diering and Huganir, (2018) Neuron. 100, 314-329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026" y="1586417"/>
            <a:ext cx="1767482" cy="2160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Synapse weakening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312" y="229906"/>
            <a:ext cx="7297303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LTD: Decrease in the number of surface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310" y="577839"/>
            <a:ext cx="202502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AMPAR by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4302" y="577839"/>
            <a:ext cx="4340411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endocytotic mechanism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1884" y="2893562"/>
            <a:ext cx="340301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PICK1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0357" y="2161763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6014" y="2174463"/>
            <a:ext cx="162210" cy="3676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6226" y="1748340"/>
            <a:ext cx="162210" cy="3562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NMDA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834" y="3413945"/>
            <a:ext cx="232565" cy="2359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Ca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5403" y="3428662"/>
            <a:ext cx="158745" cy="1572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2+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6106" y="2478483"/>
            <a:ext cx="229430" cy="147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AP2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436" y="4791579"/>
            <a:ext cx="4300340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LTD, are expressed by a decrease in synaptic AMPAR content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7436" y="4988393"/>
            <a:ext cx="39603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7207" y="4988393"/>
            <a:ext cx="1675204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Huganir and Nicoll, 2013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2655" y="4988393"/>
            <a:ext cx="2585882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). AMPARs must be removed from the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7436" y="5185204"/>
            <a:ext cx="430101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PSD, allowing for lateral diffusion away from the synapse, 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436" y="5383039"/>
            <a:ext cx="4300538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concomitantly, AMPARs are locally depleted from the cell sur-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7436" y="5579852"/>
            <a:ext cx="3886973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face by clathrin- and dynamin-dependent endocytosis (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4729" y="5579852"/>
            <a:ext cx="41370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Shep-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7436" y="5776664"/>
            <a:ext cx="1603827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herd and Huganir, 2007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1508" y="5776664"/>
            <a:ext cx="82405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0396" y="5973478"/>
            <a:ext cx="4147944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 plays a prominent role in LTD. Several studies have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7436" y="6171312"/>
            <a:ext cx="4300843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demonstrated that GluA2 is required for the expression of cere-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7436" y="6368126"/>
            <a:ext cx="4300415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bellar LTD. Speciﬁcally, phosphorylation of GluA2 S880 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7436" y="6564939"/>
            <a:ext cx="4301057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required as knockin mutations that prevent phosphorylation of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7436" y="6762772"/>
            <a:ext cx="385232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this site in mice (GluA2 K882A) eliminate cerebellar LTD (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0060" y="6762772"/>
            <a:ext cx="448735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Chung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58079" y="854179"/>
            <a:ext cx="2120483" cy="1540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AMPAR hierarchy and PSD slots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17736" y="1237538"/>
            <a:ext cx="294954" cy="1872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LTP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5730" y="1237538"/>
            <a:ext cx="304200" cy="1872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LTD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9027" y="3841829"/>
            <a:ext cx="752998" cy="1560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slots added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28625" y="4009445"/>
            <a:ext cx="815049" cy="1560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or subtracted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4700" y="3840822"/>
            <a:ext cx="1448761" cy="1560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intracellular slot affinity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1747" y="4008394"/>
            <a:ext cx="1215987" cy="1560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for AMPARs altered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8367" y="3324697"/>
            <a:ext cx="415286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GluA2/3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98367" y="1327559"/>
            <a:ext cx="836732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GluA1 homomer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98367" y="3041723"/>
            <a:ext cx="881586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GluA2-containing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8367" y="2572996"/>
            <a:ext cx="881586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GluA1-containing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0" y="1951083"/>
            <a:ext cx="75287" cy="1261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8340" y="2436334"/>
            <a:ext cx="75287" cy="1261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26442" y="1983818"/>
            <a:ext cx="75287" cy="1261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98367" y="1768422"/>
            <a:ext cx="1169027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GluA1-containing dual-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98367" y="1906348"/>
            <a:ext cx="1386506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phosphorylated S831/S845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8367" y="2193391"/>
            <a:ext cx="913502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GluA1-containing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98367" y="2331305"/>
            <a:ext cx="1143491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mono-phosphorylated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98367" y="1428115"/>
            <a:ext cx="1053840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-recruitment may be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8367" y="1566041"/>
            <a:ext cx="881577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highly conditional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8367" y="3451104"/>
            <a:ext cx="1558874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-targeted to synapses through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98367" y="3589029"/>
            <a:ext cx="1096635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constitutive trafficking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77356" y="2687944"/>
            <a:ext cx="1347735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-rapidly mobilized through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77356" y="2825846"/>
            <a:ext cx="1390529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activity-depedent trafficking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06217" y="3773628"/>
            <a:ext cx="1533395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GluA2/3 phosphorylated S880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6219" y="3900109"/>
            <a:ext cx="1347736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-promotes interaction with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6219" y="4038000"/>
            <a:ext cx="1194657" cy="1284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PICK1 and endocytosis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435" y="1644341"/>
            <a:ext cx="154088" cy="8353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recruited first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31959" y="1747748"/>
            <a:ext cx="154088" cy="6643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during LTP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6435" y="2884672"/>
            <a:ext cx="154088" cy="8354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removed first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31959" y="2985559"/>
            <a:ext cx="154088" cy="6719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during LTD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36193" y="4055028"/>
            <a:ext cx="75287" cy="1261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7436" y="1239830"/>
            <a:ext cx="116881" cy="1926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7265" y="1239830"/>
            <a:ext cx="116881" cy="1926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5250" y="3065289"/>
            <a:ext cx="1086499" cy="1560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extracellular slot?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85600" y="847751"/>
            <a:ext cx="2165336" cy="1357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Figure 2. The AMPAR Hierarchy 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85600" y="1000711"/>
            <a:ext cx="1009394" cy="1357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Slot Hypothesis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85600" y="1161123"/>
            <a:ext cx="223533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(A and B) During synaptic plasticity AM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5600" y="1313069"/>
            <a:ext cx="2203267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added or subtracted from PSD/extrace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85600" y="1466030"/>
            <a:ext cx="2181706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(A), which are modiﬁed in number and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85600" y="1617976"/>
            <a:ext cx="216792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afﬁnity for AMPARs during plasticity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85600" y="1770937"/>
            <a:ext cx="2141578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ﬁcking AMPARs then populate these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85600" y="1922884"/>
            <a:ext cx="218661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 a hierarchy based on their (i) afﬁn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85600" y="2074830"/>
            <a:ext cx="2231305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PSD slots and (ii) mobilization and 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85600" y="2227790"/>
            <a:ext cx="211892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the cell surface. AMPARs enter the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85600" y="2379736"/>
            <a:ext cx="43214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through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33222" y="2379736"/>
            <a:ext cx="339189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lateral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88042" y="2379736"/>
            <a:ext cx="475043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diffusion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78490" y="2379736"/>
            <a:ext cx="257152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from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50708" y="2379736"/>
            <a:ext cx="21400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extr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85600" y="2531681"/>
            <a:ext cx="2183610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pools of surface receptors. During 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5600" y="2684644"/>
            <a:ext cx="2186660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pools are locally enriched with GluA1-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85600" y="2836590"/>
            <a:ext cx="2201250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AMPARs through activity-dependent 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85600" y="2989551"/>
            <a:ext cx="2150734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whereas during LTD surface AMPARs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85600" y="3141496"/>
            <a:ext cx="2188981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depleted through endocytosis of GluA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5600" y="3293441"/>
            <a:ext cx="775759" cy="1254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ing receptors.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85600" y="4002289"/>
            <a:ext cx="1242859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tyrosine kinases (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27651" y="4002289"/>
            <a:ext cx="876802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Hayashi and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85600" y="4199102"/>
            <a:ext cx="336322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2004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22122" y="4199102"/>
            <a:ext cx="182076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). GluA3 is also tyrosine-ph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85600" y="4395915"/>
            <a:ext cx="335867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lated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52630" y="4395915"/>
            <a:ext cx="129929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13677" y="4395915"/>
            <a:ext cx="214010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the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58347" y="4395915"/>
            <a:ext cx="843246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homologous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033198" y="4395915"/>
            <a:ext cx="156889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sit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85600" y="4593748"/>
            <a:ext cx="2198454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(R.L.H., unpublished data). Gluta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53928" y="4790563"/>
            <a:ext cx="3766868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ceptor agonists, including glutamate, AMPA, and NMDA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53928" y="4987375"/>
            <a:ext cx="3701597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 tyrosine phosphorylation, which disrupts the in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53928" y="5185208"/>
            <a:ext cx="3455628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between GluA2 and GRIP1/GRIP2, but not PICK1 (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09864" y="5185208"/>
            <a:ext cx="26793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Hay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53928" y="5382023"/>
            <a:ext cx="95325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Huganir, 2004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407393" y="5382023"/>
            <a:ext cx="2753036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). Multiple studies have shown both in sli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53928" y="5578836"/>
            <a:ext cx="159365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iology experiments and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47580" y="5578836"/>
            <a:ext cx="477570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in vivo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25150" y="5578836"/>
            <a:ext cx="167441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that treatment with a sh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53928" y="5775648"/>
            <a:ext cx="3706045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tide mimicking the tyrosine-rich region of GluA2 (calle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53928" y="5973482"/>
            <a:ext cx="3737531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peptide) completely blocks LTD as well as activity-de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453928" y="6170296"/>
            <a:ext cx="1416212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GluA2 endocytosis (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70369" y="6170296"/>
            <a:ext cx="2276854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Fox et al., 2007; Ahmadian et 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3942" y="6367108"/>
            <a:ext cx="3684508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while having no effect on basal synaptic transmission.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53942" y="6564942"/>
            <a:ext cx="3684096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ingly, hippocampal mGluR-mediated LTD involves the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53942" y="6761756"/>
            <a:ext cx="3696052" cy="152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phorylation of GluA2 Y876 and is completely blo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201146" y="-243143"/>
            <a:ext cx="930695" cy="44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300"/>
              <a:t>Revi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9029" y="4399204"/>
            <a:ext cx="328990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 During Long-term Depression (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50418" y="4399204"/>
            <a:ext cx="38286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LTD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34811" y="4399204"/>
            <a:ext cx="230806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; synapse weakening),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44113" y="4399204"/>
            <a:ext cx="58778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AMPA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1807" y="4399204"/>
            <a:ext cx="152975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receptors are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19450" y="4627804"/>
            <a:ext cx="233794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subtracted from synapse.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9029" y="4983404"/>
            <a:ext cx="820287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 Several studies have demonstrated that phosphorylation of GluA2 S880 regulates the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9450" y="5212004"/>
            <a:ext cx="804249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interaction of GluA2 and PICK1, destabilising GluA2 within the PDZ and promoting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9450" y="5440603"/>
            <a:ext cx="193158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GluA2 internalisation.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822322" y="2759405"/>
            <a:ext cx="445289" cy="2170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pS880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757312" y="6565969"/>
            <a:ext cx="18456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362" y="1602636"/>
            <a:ext cx="70700" cy="175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1240" y="1602636"/>
            <a:ext cx="83732" cy="175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362" y="4367760"/>
            <a:ext cx="66656" cy="175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2515" y="4367760"/>
            <a:ext cx="84182" cy="175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919" y="6071662"/>
            <a:ext cx="148252" cy="2720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GSK3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456" y="6000393"/>
            <a:ext cx="158897" cy="712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19" y="4536844"/>
            <a:ext cx="148252" cy="1463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phosphorylation (% control)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036" y="6381088"/>
            <a:ext cx="352072" cy="1330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438" y="6381088"/>
            <a:ext cx="157046" cy="1330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LTP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2730" y="6071646"/>
            <a:ext cx="148252" cy="2720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GSK3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0267" y="6000376"/>
            <a:ext cx="158897" cy="712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2730" y="4536826"/>
            <a:ext cx="148252" cy="1463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phosphorylation (% control)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4273" y="6381088"/>
            <a:ext cx="352072" cy="1330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2403" y="6381088"/>
            <a:ext cx="174871" cy="1330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LTD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6703" y="4685895"/>
            <a:ext cx="5296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02232" y="5863052"/>
            <a:ext cx="52965" cy="200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9717" y="2392397"/>
            <a:ext cx="23224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8350" y="2946202"/>
            <a:ext cx="23224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0792" y="2392397"/>
            <a:ext cx="17499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LTP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7412" y="3600614"/>
            <a:ext cx="19485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LTD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2383" y="2392397"/>
            <a:ext cx="23224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8002" y="3617690"/>
            <a:ext cx="23224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5316" y="2392337"/>
            <a:ext cx="46578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Washout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26006" y="1646433"/>
            <a:ext cx="140649" cy="9382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EPSC amplitude (%)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2752" y="2893681"/>
            <a:ext cx="140649" cy="9382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EPSC amplitude (%)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38685" y="4003602"/>
            <a:ext cx="551918" cy="1523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Time (min)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0273" y="4003602"/>
            <a:ext cx="551919" cy="1523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Time (min)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10955" y="2946192"/>
            <a:ext cx="23224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1033" y="6312265"/>
            <a:ext cx="214978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PI3K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141" y="5885080"/>
            <a:ext cx="18031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Akt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8795" y="5885080"/>
            <a:ext cx="18031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Akt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2713" y="5416270"/>
            <a:ext cx="272098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GSK3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2713" y="4950257"/>
            <a:ext cx="272098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GSK3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6588" y="6000002"/>
            <a:ext cx="62183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3762" y="5538382"/>
            <a:ext cx="62183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4105" y="5359017"/>
            <a:ext cx="157469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PP1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3405" y="5359017"/>
            <a:ext cx="157469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1486" y="5504297"/>
            <a:ext cx="33077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Active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8544" y="5886871"/>
            <a:ext cx="33077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Active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07362" y="4990088"/>
            <a:ext cx="33077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Active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10218" y="5369416"/>
            <a:ext cx="40230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Inactive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6040" y="5504427"/>
            <a:ext cx="40230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Inactive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1536" y="5884015"/>
            <a:ext cx="40230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Inactive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71587" y="4944565"/>
            <a:ext cx="19485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LTD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89639" y="4877320"/>
            <a:ext cx="19485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LTD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89639" y="5015446"/>
            <a:ext cx="42281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stimulus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41844" y="4877320"/>
            <a:ext cx="174995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LTP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41844" y="5015446"/>
            <a:ext cx="42281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stimulus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84554" y="1921303"/>
            <a:ext cx="543548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Recording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84554" y="2059429"/>
            <a:ext cx="497332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electrode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304" y="2308291"/>
            <a:ext cx="58664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304" y="2446417"/>
            <a:ext cx="62208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electrode 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902" y="2266490"/>
            <a:ext cx="586648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4902" y="2404615"/>
            <a:ext cx="647402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electrode S2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76750" y="3284325"/>
            <a:ext cx="417754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Dentate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76880" y="3422452"/>
            <a:ext cx="27339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gyrus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52766" y="3352611"/>
            <a:ext cx="211343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CA3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3573" y="2678077"/>
            <a:ext cx="188106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CA1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6604" y="6248807"/>
            <a:ext cx="11161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1070" y="5669435"/>
            <a:ext cx="147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6895" y="5090064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8352" y="4527354"/>
            <a:ext cx="169861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60819" y="6248923"/>
            <a:ext cx="11161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25286" y="5669551"/>
            <a:ext cx="147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31111" y="5090181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02568" y="4527469"/>
            <a:ext cx="169862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17811" y="1688865"/>
            <a:ext cx="13258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175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9072" y="1820980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5363" y="1953096"/>
            <a:ext cx="13502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125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03247" y="2085210"/>
            <a:ext cx="14714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47519" y="2217324"/>
            <a:ext cx="102872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75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38781" y="2349440"/>
            <a:ext cx="11160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45072" y="2481554"/>
            <a:ext cx="10531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75753" y="2953509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82044" y="3077119"/>
            <a:ext cx="13502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69927" y="3200730"/>
            <a:ext cx="14714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14199" y="3324339"/>
            <a:ext cx="102872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75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05461" y="3447949"/>
            <a:ext cx="11161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11752" y="3571559"/>
            <a:ext cx="10531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58354" y="3695170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15574" y="1688748"/>
            <a:ext cx="13258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175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06835" y="1820864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13127" y="1952979"/>
            <a:ext cx="13502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125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01010" y="2085093"/>
            <a:ext cx="14714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45282" y="2217208"/>
            <a:ext cx="102872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75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36544" y="2349323"/>
            <a:ext cx="11161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42835" y="2481439"/>
            <a:ext cx="10531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73516" y="2953393"/>
            <a:ext cx="14131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150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79807" y="3077003"/>
            <a:ext cx="13502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125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7691" y="3200613"/>
            <a:ext cx="14714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1962" y="3324223"/>
            <a:ext cx="102872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75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03224" y="3447834"/>
            <a:ext cx="11160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9515" y="3571443"/>
            <a:ext cx="10531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2776" y="3695053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82663" y="2625203"/>
            <a:ext cx="14667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58812" y="2625203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68321" y="2625203"/>
            <a:ext cx="88426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81326" y="2625203"/>
            <a:ext cx="111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59688" y="2625203"/>
            <a:ext cx="14667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59688" y="3854196"/>
            <a:ext cx="14667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51180" y="3854196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92690" y="3854196"/>
            <a:ext cx="88426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37698" y="3854196"/>
            <a:ext cx="111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95054" y="3854196"/>
            <a:ext cx="10927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30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49380" y="3854196"/>
            <a:ext cx="11347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40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0076" y="3854196"/>
            <a:ext cx="111609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838275" y="3854196"/>
            <a:ext cx="146678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129882" y="3854196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71394" y="3854196"/>
            <a:ext cx="88426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616401" y="3854196"/>
            <a:ext cx="111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73756" y="3854196"/>
            <a:ext cx="10928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30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28083" y="3854196"/>
            <a:ext cx="113474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68779" y="3854196"/>
            <a:ext cx="111610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50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35837" y="2625203"/>
            <a:ext cx="58717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45346" y="2625203"/>
            <a:ext cx="88426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58352" y="2625203"/>
            <a:ext cx="111143" cy="1330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92064" y="4465439"/>
            <a:ext cx="148252" cy="2907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51870" y="4452847"/>
            <a:ext cx="148252" cy="316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36703" y="5527612"/>
            <a:ext cx="148252" cy="2907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82358" y="5514889"/>
            <a:ext cx="148252" cy="316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68269" y="4485265"/>
            <a:ext cx="148252" cy="3026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GluN1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456895" y="4493185"/>
            <a:ext cx="148252" cy="3279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GluN2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11376" y="5023987"/>
            <a:ext cx="290791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8654" y="4881837"/>
            <a:ext cx="316107" cy="1482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4805" y="6626203"/>
            <a:ext cx="530081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Figure 3 |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5015" y="6626203"/>
            <a:ext cx="5226081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 Molecular interactions between long-term potentiation and long-term depression. 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51097" y="6626203"/>
            <a:ext cx="937085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| A schematic of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407" y="6792636"/>
            <a:ext cx="34518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1764" y="6792636"/>
            <a:ext cx="4880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97140" y="6792636"/>
            <a:ext cx="78232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42305" y="6792636"/>
            <a:ext cx="34518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27258" y="6792636"/>
            <a:ext cx="165800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 f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35942" y="6792636"/>
            <a:ext cx="184191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 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256368" y="6792636"/>
            <a:ext cx="81768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ti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580613" y="6792636"/>
            <a:ext cx="99310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 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899340" y="6792636"/>
            <a:ext cx="4880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55275" y="6792636"/>
            <a:ext cx="230027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ifi l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49990" y="6792636"/>
            <a:ext cx="4880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194907" y="6792636"/>
            <a:ext cx="4880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84192" y="6792636"/>
            <a:ext cx="228329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ti ti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781152" y="6792636"/>
            <a:ext cx="264969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(LTP)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07820" y="6792636"/>
            <a:ext cx="13453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l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607043" y="6792636"/>
            <a:ext cx="48806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02570" y="6792636"/>
            <a:ext cx="78232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43811" y="6792636"/>
            <a:ext cx="35084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47525" y="6792636"/>
            <a:ext cx="690363" cy="1598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(LTD) i CA1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-41035" y="827800"/>
            <a:ext cx="142200" cy="300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116707" y="6019396"/>
            <a:ext cx="491076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Collingridge et al., 2010 Nat.Review Neurosci. 11, 459-473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99515" y="4320592"/>
            <a:ext cx="234542" cy="1679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Basal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605212" y="4320592"/>
            <a:ext cx="533369" cy="1679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Potentiated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54888" y="4320592"/>
            <a:ext cx="483126" cy="1679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Depressed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905310" y="5118341"/>
            <a:ext cx="325837" cy="166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0.5 mV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253685" y="5291513"/>
            <a:ext cx="261824" cy="166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 ms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62301" y="3501045"/>
            <a:ext cx="590608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Δ AMPAR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59387" y="3640745"/>
            <a:ext cx="596446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Number =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099911" y="3780445"/>
            <a:ext cx="48010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Strength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240551" y="1812523"/>
            <a:ext cx="614125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Long-term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201607" y="1952223"/>
            <a:ext cx="69217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potentiation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375922" y="2091923"/>
            <a:ext cx="30806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(LTP)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845293" y="5160677"/>
            <a:ext cx="1375972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Long-term depression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354627" y="5300377"/>
            <a:ext cx="322022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(LTD)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69706" y="5497690"/>
            <a:ext cx="52954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Synapse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787380" y="5623836"/>
            <a:ext cx="458895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strength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38806" y="5484990"/>
            <a:ext cx="494252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Synapse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333040" y="5484990"/>
            <a:ext cx="3528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2314" y="5611136"/>
            <a:ext cx="607257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weakening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226343" y="1038135"/>
            <a:ext cx="684386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AMPA receptors are the primary conduits of excitatory synaptic transmission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217552" y="3725959"/>
            <a:ext cx="137209" cy="341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 b="1"/>
              <a:t>a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135424" y="4309516"/>
            <a:ext cx="182150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67360" y="3779437"/>
            <a:ext cx="189609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Homosynaptic LTD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135675" y="6229543"/>
            <a:ext cx="231280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67611" y="5900260"/>
            <a:ext cx="196613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Heterosynaptic LTD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44666" y="6497927"/>
            <a:ext cx="287714" cy="3937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ope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44666" y="4520962"/>
            <a:ext cx="287714" cy="1064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759141" y="4129368"/>
            <a:ext cx="332056" cy="2862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852358" y="5501932"/>
            <a:ext cx="49808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654360" y="4317654"/>
            <a:ext cx="18215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608507" y="6239698"/>
            <a:ext cx="231279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486317" y="3779513"/>
            <a:ext cx="1896093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Homosynaptic LTD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385793" y="5910414"/>
            <a:ext cx="215987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No synaptic plasticity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63018" y="6497927"/>
            <a:ext cx="287714" cy="3937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ope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63018" y="4520962"/>
            <a:ext cx="287714" cy="1064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236969" y="4129368"/>
            <a:ext cx="332056" cy="2862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398966" y="5501932"/>
            <a:ext cx="498083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-85531" y="3283959"/>
            <a:ext cx="1392446" cy="3284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/>
              <a:t>depression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-92483" y="3813589"/>
            <a:ext cx="3878069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ompasses several forms of synaptic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-41366" y="4136588"/>
            <a:ext cx="3822979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hich case it is called homosynaptic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-7772" y="4459587"/>
            <a:ext cx="3670686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LTD occurs at the synapses of the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-29712" y="4782586"/>
            <a:ext cx="3399997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r some circumstances it can be 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-49577" y="5105585"/>
            <a:ext cx="3847877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ssociation with LTD (see the figure,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-43095" y="5428584"/>
            <a:ext cx="3441576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iation (LTP) (see the figure, part 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392637" y="5428584"/>
            <a:ext cx="136402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a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527714" y="5428584"/>
            <a:ext cx="116537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,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-28914" y="5751583"/>
            <a:ext cx="3871977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ceive the conditioning input and in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-37919" y="6074581"/>
            <a:ext cx="2482787" cy="299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xamples of homo- and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-73410" y="6397580"/>
            <a:ext cx="1001961" cy="2992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ure (part 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22475" y="6397580"/>
            <a:ext cx="136402" cy="2992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a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057553" y="6397580"/>
            <a:ext cx="2062460" cy="2992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) — the green dots 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-72880" y="6720579"/>
            <a:ext cx="3832516" cy="2992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t are activated by low frequency or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701198" y="6390478"/>
            <a:ext cx="18215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655345" y="5873753"/>
            <a:ext cx="858104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De novo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512441" y="5872493"/>
            <a:ext cx="438125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 LTD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81117" y="5872240"/>
            <a:ext cx="137760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epotentiation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382545" y="6666097"/>
            <a:ext cx="287714" cy="2549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pe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294509" y="6210339"/>
            <a:ext cx="332054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328172" y="6210339"/>
            <a:ext cx="332056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388186" y="6210339"/>
            <a:ext cx="381688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HFS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5661" y="6210339"/>
            <a:ext cx="332057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108080" y="2018814"/>
            <a:ext cx="18215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S1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840017" y="1488733"/>
            <a:ext cx="1896096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Homosynaptic LTD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108333" y="3938844"/>
            <a:ext cx="231280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S2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40269" y="3609560"/>
            <a:ext cx="1966137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Heterosynaptic LTD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817324" y="4207229"/>
            <a:ext cx="287714" cy="1064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817324" y="2230260"/>
            <a:ext cx="287714" cy="1064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824984" y="506434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731800" y="1838666"/>
            <a:ext cx="332056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825016" y="321123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594375" y="2012662"/>
            <a:ext cx="182152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575984" y="3944787"/>
            <a:ext cx="231278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548522" y="1488629"/>
            <a:ext cx="1857549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Homosynaptic LTP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548773" y="3605172"/>
            <a:ext cx="1966137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Heterosynaptic LTD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275956" y="4207229"/>
            <a:ext cx="287714" cy="1064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275956" y="2230260"/>
            <a:ext cx="287714" cy="1064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Field slope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82623" y="506434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134947" y="1838666"/>
            <a:ext cx="381689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HFS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383107" y="321123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-48739" y="1488810"/>
            <a:ext cx="1403806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osynaptic LTD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-61841" y="3619714"/>
            <a:ext cx="158016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naptic plasticity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71724" y="506434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09622" y="1838666"/>
            <a:ext cx="332057" cy="286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LFS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71620" y="3211232"/>
            <a:ext cx="498084" cy="2877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Time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6810490" y="2893255"/>
            <a:ext cx="628070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HFS (High 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806862" y="3019400"/>
            <a:ext cx="63533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Frequency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771608" y="3145545"/>
            <a:ext cx="670560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Stimulation)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822440" y="4103039"/>
            <a:ext cx="578768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LFS (Low 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794163" y="4229184"/>
            <a:ext cx="63533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Frequency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6758909" y="4355329"/>
            <a:ext cx="670561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Stimulation)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46164" y="259728"/>
            <a:ext cx="8037710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Bidirectional synaptic plasticity encodes memories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741761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4741" y="2814562"/>
            <a:ext cx="81272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NMDAR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597" y="3043162"/>
            <a:ext cx="94854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activation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2999" y="5548299"/>
            <a:ext cx="198827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Δ AMPAR Number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1232" y="5776899"/>
            <a:ext cx="83532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Strength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87" y="2185702"/>
            <a:ext cx="255389" cy="23508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Synaptic response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9097" y="5338256"/>
            <a:ext cx="78650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Time (h)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4460" y="1062297"/>
            <a:ext cx="289635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Synapse strength pathway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48" y="4500228"/>
            <a:ext cx="315073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Synapse weakening pathway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991" y="2232422"/>
            <a:ext cx="372668" cy="203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4781" y="3571875"/>
            <a:ext cx="384078" cy="203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8430" y="2853357"/>
            <a:ext cx="3528454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Long-term synaptic plasticity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2773" y="2105944"/>
            <a:ext cx="1709994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Long-term potentiation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7608" y="2283744"/>
            <a:ext cx="378014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(LTP)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2203" y="4046593"/>
            <a:ext cx="1651167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Long-term depression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3404" y="4224393"/>
            <a:ext cx="386426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(LTD)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580" y="2124833"/>
            <a:ext cx="62806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HFS (High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1952" y="2250979"/>
            <a:ext cx="63533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Frequency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698" y="2377124"/>
            <a:ext cx="670561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229" y="3448919"/>
            <a:ext cx="578768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LFS (Low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952" y="3575064"/>
            <a:ext cx="63533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Frequency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6698" y="3701210"/>
            <a:ext cx="670561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Stimulation)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8013" y="2362022"/>
            <a:ext cx="959885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Protein Kinases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0373" y="3467765"/>
            <a:ext cx="1263237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Protein Phosphatase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164" y="259728"/>
            <a:ext cx="8037710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Bidirectional synaptic plasticity encodes memories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50715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43283" y="3428261"/>
            <a:ext cx="406699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Basal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9491" y="1135931"/>
            <a:ext cx="352850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MAP2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134" y="1135931"/>
            <a:ext cx="373932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GluA2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9788" y="6450857"/>
            <a:ext cx="159839" cy="176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782" y="872694"/>
            <a:ext cx="123130" cy="223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282" y="853199"/>
            <a:ext cx="226921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Long-term depression (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4515" y="853199"/>
            <a:ext cx="196119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LTD) is expressed by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5673" y="853199"/>
            <a:ext cx="271118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a long-lasting decrease in the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282" y="1081799"/>
            <a:ext cx="306822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efficiency of synaptic transmission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3424" y="1081799"/>
            <a:ext cx="381724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, in particular synaptic transmission that is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282" y="1310399"/>
            <a:ext cx="439404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mediated by the synaptic activation of glutamate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974" y="1310399"/>
            <a:ext cx="80914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AMPARs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7102" y="1310399"/>
            <a:ext cx="207096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(α-amino-3-hydroxy-5-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5282" y="1538999"/>
            <a:ext cx="682183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methylisoxazole-4-propionic acid receptors). It may involve presynaptic and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282" y="1767599"/>
            <a:ext cx="243946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postsynaptic mechanisms.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782" y="2320494"/>
            <a:ext cx="123130" cy="223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282" y="2300999"/>
            <a:ext cx="682969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LTD can be triggered by the synaptic activation of glutamate receptors — 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5282" y="2529599"/>
            <a:ext cx="186297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particular NMDARs 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8214" y="2529599"/>
            <a:ext cx="14674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58" y="2529599"/>
            <a:ext cx="539866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-methyl-D-aspartate receptors) and metabotropic glutamate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282" y="2758199"/>
            <a:ext cx="703511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receptors (mGluRs) — or receptors for other neurotransmitters (eg., mAChR).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782" y="3311094"/>
            <a:ext cx="123130" cy="223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5282" y="3291599"/>
            <a:ext cx="664929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Complex signalling cascades link the induction of LTD to its induction and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5282" y="3520199"/>
            <a:ext cx="721886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expression. Key cascades involve molecular mechanism of LTD: Ca2+ sensors,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5282" y="3748799"/>
            <a:ext cx="297083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protein–protein interactions (eg.,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5991" y="3748799"/>
            <a:ext cx="348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receptor trafficking, endocytotic protein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2340" y="3748799"/>
            <a:ext cx="85836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), protein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5282" y="3977399"/>
            <a:ext cx="672137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kinases and phosphatases, proteases and other signalling molecules (eg.,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6361" y="3977399"/>
            <a:ext cx="81333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synapse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5282" y="4205999"/>
            <a:ext cx="164940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weakening related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4596" y="4205999"/>
            <a:ext cx="18056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).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782" y="4758894"/>
            <a:ext cx="123130" cy="223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5282" y="4739399"/>
            <a:ext cx="693105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LTD has diverse roles in cognition, particularly in some forms of learning and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5282" y="4967999"/>
            <a:ext cx="635866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memory and in circumstances in which a flexible response is required.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7782" y="5520895"/>
            <a:ext cx="123130" cy="223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5282" y="5501399"/>
            <a:ext cx="666886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LTD also seems to be involved in pathological states, including drug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282" y="5729999"/>
            <a:ext cx="686576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addiction, mental retardation and neurodegenerative diseases such as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5282" y="5958599"/>
            <a:ext cx="193461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Alzheimer's disease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49849" y="5958599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6520" y="231788"/>
            <a:ext cx="6745519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Key Points - Long Term Depression in CNS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5795" y="3720462"/>
            <a:ext cx="21448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Synapse strength pathway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711" y="3923662"/>
            <a:ext cx="112956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(LTP stimulus)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895" y="962466"/>
            <a:ext cx="235258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Synapse weakening pathway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7133" y="1165666"/>
            <a:ext cx="11425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(LTD stimulus)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242" y="1384213"/>
            <a:ext cx="14674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986" y="1384213"/>
            <a:ext cx="68928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aspase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6044" y="1411109"/>
            <a:ext cx="1580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4099" y="1411109"/>
            <a:ext cx="46296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SK-3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0678" y="3371400"/>
            <a:ext cx="45174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PI3K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1121" y="2645423"/>
            <a:ext cx="16508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6209" y="2645423"/>
            <a:ext cx="3304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kt1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3042" y="1946490"/>
            <a:ext cx="53749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3232" y="1656558"/>
            <a:ext cx="81604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(typical Tau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4433" y="1817078"/>
            <a:ext cx="49130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kinase)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9575" y="3589103"/>
            <a:ext cx="32256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6568" y="1406434"/>
            <a:ext cx="33237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4072" y="2568160"/>
            <a:ext cx="4447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Basal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6164" y="259728"/>
            <a:ext cx="8037710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Bidirectional synaptic plasticity encodes memories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2843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90429" y="3571792"/>
            <a:ext cx="52903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19513" y="3617779"/>
            <a:ext cx="171662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 (phosphorylated Tau)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2672" y="1253301"/>
            <a:ext cx="559018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Akt1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1670" y="1299289"/>
            <a:ext cx="147265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(Serine/Threonine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2672" y="1514916"/>
            <a:ext cx="67208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88664" y="2853840"/>
            <a:ext cx="50821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PI3K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96862" y="2876834"/>
            <a:ext cx="162103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(Phosphoinositide 3-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8664" y="3086248"/>
            <a:ext cx="57319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0429" y="2100472"/>
            <a:ext cx="67748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GSK-3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67894" y="2123466"/>
            <a:ext cx="162083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(Glycogen synthase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90429" y="2332880"/>
            <a:ext cx="112675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kinase-3 beta)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122" y="4573854"/>
            <a:ext cx="7216080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An LTD-inducing stimulus activates protein phosphatase 1 (PP1) and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596" y="4840554"/>
            <a:ext cx="710775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casapse, which dephosphorylates GSK3β to activate it and permit the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8596" y="5107254"/>
            <a:ext cx="177469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induction of LTD.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8122" y="5640653"/>
            <a:ext cx="802050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An LTP stimulus activates the phosphoinositide 3-kinase (PI3K)-Akt pathway,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8596" y="5907353"/>
            <a:ext cx="6391714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which phosphorylates GSK3β to inhibit it, thus preventing LTD.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221" y="4563118"/>
            <a:ext cx="506885" cy="3121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 b="1"/>
              <a:t>LTP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689" y="4434482"/>
            <a:ext cx="356114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LTD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7931" y="4211255"/>
            <a:ext cx="253442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LTP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418" y="4785743"/>
            <a:ext cx="522301" cy="3121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 b="1"/>
              <a:t>LTD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7441" y="5633742"/>
            <a:ext cx="2231938" cy="241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Physiological Plasticity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9515" y="6052409"/>
            <a:ext cx="2772249" cy="241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Pathophysiological Plasticity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5795" y="3631562"/>
            <a:ext cx="21448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Synapse strength pathway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8711" y="3834762"/>
            <a:ext cx="112956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(LTP stimulus)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895" y="873566"/>
            <a:ext cx="235258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Synapse weakening pathway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7133" y="1076766"/>
            <a:ext cx="11425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(LTD stimulus)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3242" y="1295313"/>
            <a:ext cx="14674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9986" y="1295313"/>
            <a:ext cx="68928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aspase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6044" y="1322209"/>
            <a:ext cx="1580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4099" y="1322209"/>
            <a:ext cx="46296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SK-3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0678" y="3282500"/>
            <a:ext cx="45174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PI3K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1121" y="2556523"/>
            <a:ext cx="16508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6209" y="2556523"/>
            <a:ext cx="3304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kt1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93042" y="1857590"/>
            <a:ext cx="53749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3232" y="1567658"/>
            <a:ext cx="81604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(typical Tau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4433" y="1728178"/>
            <a:ext cx="49130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kinase)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9575" y="3500203"/>
            <a:ext cx="32256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6568" y="1317534"/>
            <a:ext cx="33237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4072" y="2479260"/>
            <a:ext cx="4447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Basal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164" y="259728"/>
            <a:ext cx="8037710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Bidirectional synaptic plasticity encodes memories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62843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0429" y="3482892"/>
            <a:ext cx="52903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9513" y="3528879"/>
            <a:ext cx="171662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 (phosphorylated Tau)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2672" y="1164401"/>
            <a:ext cx="559018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Akt1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1670" y="1210389"/>
            <a:ext cx="147265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(Serine/Threonine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92672" y="1426016"/>
            <a:ext cx="67208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8664" y="2764940"/>
            <a:ext cx="50821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PI3K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96862" y="2787934"/>
            <a:ext cx="162103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(Phosphoinositide 3-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88664" y="2997348"/>
            <a:ext cx="57319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0429" y="2011572"/>
            <a:ext cx="67748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GSK-3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7894" y="2034566"/>
            <a:ext cx="162083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(Glycogen synthase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0429" y="2243980"/>
            <a:ext cx="112675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kinase-3 beta)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224" y="156879"/>
            <a:ext cx="4551283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Reduction of neuronal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1574" y="156879"/>
            <a:ext cx="340050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: The function of certain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6964" y="525179"/>
            <a:ext cx="1270624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types of 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7584" y="525179"/>
            <a:ext cx="1340307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8277" y="525179"/>
            <a:ext cx="14698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’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0047" y="-127141"/>
            <a:ext cx="722522" cy="1954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Recency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0047" y="1780659"/>
            <a:ext cx="855036" cy="1954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Familiarity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6011" y="211259"/>
            <a:ext cx="193518" cy="7466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6011" y="2148359"/>
            <a:ext cx="193518" cy="746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6011" y="4130242"/>
            <a:ext cx="193518" cy="7466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2778" y="211259"/>
            <a:ext cx="193518" cy="7466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62778" y="2148359"/>
            <a:ext cx="193518" cy="746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62778" y="4130242"/>
            <a:ext cx="193518" cy="7466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Magnitude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0047" y="3782075"/>
            <a:ext cx="631466" cy="1954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Novelty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93838" y="1313797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0002" y="1313797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3838" y="3198183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0002" y="3198183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93838" y="5211315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0002" y="5211315"/>
            <a:ext cx="59492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Duration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4001" y="3853622"/>
            <a:ext cx="297306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56034" y="3853622"/>
            <a:ext cx="297307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6557" y="3853622"/>
            <a:ext cx="288425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4573" y="3853622"/>
            <a:ext cx="507063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Repeat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56067" y="1863890"/>
            <a:ext cx="297307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26590" y="1863890"/>
            <a:ext cx="288426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4001" y="1863890"/>
            <a:ext cx="297306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4523" y="1863890"/>
            <a:ext cx="50706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Repeat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24001" y="-43912"/>
            <a:ext cx="297306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94523" y="-43912"/>
            <a:ext cx="507064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Repeat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5969" y="-43912"/>
            <a:ext cx="297307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First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26491" y="-43912"/>
            <a:ext cx="288426" cy="193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2215" y="5707119"/>
            <a:ext cx="704362" cy="207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Figure 2 |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8607" y="5705714"/>
            <a:ext cx="3353410" cy="209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Response decrements on stimulus repetit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2215" y="5928100"/>
            <a:ext cx="3651449" cy="209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separable encoding of recency and familiarity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2215" y="6150488"/>
            <a:ext cx="977908" cy="209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information.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80123" y="6151892"/>
            <a:ext cx="3101914" cy="207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 Three patterns of neuronal response reduc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2215" y="6374280"/>
            <a:ext cx="4043026" cy="207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on repetition of visual stimuli have been found in the ante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2215" y="6596667"/>
            <a:ext cx="3843373" cy="207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inferior temporal cortex, including the perirhinal cortex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43943" y="6590422"/>
            <a:ext cx="122146" cy="137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4265" y="6596643"/>
            <a:ext cx="94664" cy="207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41472" y="6174795"/>
            <a:ext cx="3411821" cy="127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Adapted from Brown &amp; Aggleton (2001) Nat Review Neurosci 2, 51-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051" y="1094740"/>
            <a:ext cx="6413974" cy="246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Object Recognition in Anterior-Inferior Temporal Cortex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62405" y="3891303"/>
            <a:ext cx="191703" cy="12708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Neuronal Activity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2290" y="6200195"/>
            <a:ext cx="2884834" cy="127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Adapted from Lee et al., (2006) NeuroImage 33, 362-373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0311" y="6154653"/>
            <a:ext cx="457198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Nature Reviews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97503" y="6156260"/>
            <a:ext cx="13556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11058" y="6154653"/>
            <a:ext cx="15932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26997" y="6154653"/>
            <a:ext cx="387810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Neuroscience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91716" y="4482663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74715" y="4482663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8270" y="4482663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5157" y="4482663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2004" y="4482663"/>
            <a:ext cx="2847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24410" y="4482663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55361" y="4489420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30144" y="4489420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20382" y="4489420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2788" y="4489420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96387" y="4489420"/>
            <a:ext cx="2847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8319" y="4489420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96839" y="5819040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68737" y="5819040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62181" y="5819040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53959" y="5819040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37469" y="5819040"/>
            <a:ext cx="2847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19276" y="5819040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48803" y="5815753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320" y="5815753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25829" y="5815753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12904" y="5815753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02237" y="5815753"/>
            <a:ext cx="2847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90567" y="5815753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56547" y="3769581"/>
            <a:ext cx="79804" cy="3518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56547" y="5072374"/>
            <a:ext cx="79804" cy="3518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17846" y="3769581"/>
            <a:ext cx="79804" cy="3518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17846" y="5072374"/>
            <a:ext cx="79804" cy="3518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17159" y="3255412"/>
            <a:ext cx="395303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Hippocampus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25100" y="3255416"/>
            <a:ext cx="471375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Perirhinal cortex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50053" y="5130902"/>
            <a:ext cx="81621" cy="251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Retrieval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3581" y="5904984"/>
            <a:ext cx="483562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67611" y="5904984"/>
            <a:ext cx="483559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13581" y="4565130"/>
            <a:ext cx="483562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67611" y="4565130"/>
            <a:ext cx="483559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43154" y="3814473"/>
            <a:ext cx="81621" cy="259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Encoding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56856" y="3246110"/>
            <a:ext cx="38058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824826" y="3246110"/>
            <a:ext cx="45073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b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56856" y="4675231"/>
            <a:ext cx="35881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24826" y="4675231"/>
            <a:ext cx="45315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34443" y="3232207"/>
            <a:ext cx="180639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activity associated with items that will later be missed (for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34443" y="3330757"/>
            <a:ext cx="43849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examples, see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69124" y="3351065"/>
            <a:ext cx="325735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REFS 59,65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3799" y="3330757"/>
            <a:ext cx="26548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but see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55309" y="3351065"/>
            <a:ext cx="205450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REF. 66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9717" y="3330757"/>
            <a:ext cx="5805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for an exception).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34443" y="3429307"/>
            <a:ext cx="180541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similar pattern is evident for ‘know’ responses (or for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34443" y="3527857"/>
            <a:ext cx="159473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made with low confidence) at retrieval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629175" y="3534403"/>
            <a:ext cx="17434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60–64,67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03523" y="3527857"/>
            <a:ext cx="3750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34444" y="3626408"/>
            <a:ext cx="180681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If these recognition responses are presumed to reflect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34444" y="3724987"/>
            <a:ext cx="180540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familiarity-based decisions, such a result would imply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34444" y="3823508"/>
            <a:ext cx="161872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the hippocampus is not involved in familiarity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52109" y="3830054"/>
            <a:ext cx="5612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4,5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07753" y="3823508"/>
            <a:ext cx="187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136027" y="3922059"/>
            <a:ext cx="170370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However, as described above, we propose that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34481" y="4020638"/>
            <a:ext cx="180656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methods intended to separate recollection-based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34481" y="4119216"/>
            <a:ext cx="180566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from familiarity-based decisions, including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34444" y="4217709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remember–know judgments, high or low confidence rat-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34444" y="4316260"/>
            <a:ext cx="180632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ings and the presence or absence of source recollection,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34444" y="4414810"/>
            <a:ext cx="180722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instead separate strong memories from weak memories.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34444" y="4513360"/>
            <a:ext cx="180755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We suggest that strong memories are associated with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34444" y="4611910"/>
            <a:ext cx="180706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increased hippocampal activity, regardless of whether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34444" y="4710460"/>
            <a:ext cx="180697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they reflect strong familiarity, strong recollection or a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34444" y="4809011"/>
            <a:ext cx="180697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Further, weak memories are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34444" y="4907561"/>
            <a:ext cx="180689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often not associated with detectably increased activity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34444" y="5006111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hippocampus, regardless of whether such memo-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34444" y="5104662"/>
            <a:ext cx="180697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ries reflect weak familiarity, weak recollection or a weak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34444" y="5203212"/>
            <a:ext cx="180788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Accordingly, the failure to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34444" y="5301762"/>
            <a:ext cx="180664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increased hippocampal activity for items that are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034444" y="5400312"/>
            <a:ext cx="180615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recognized only in association with a ‘know’ response,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034444" y="5498862"/>
            <a:ext cx="180730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or only with low confidence or without correct source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034444" y="5597413"/>
            <a:ext cx="180681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information could have more to do with the failure to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34444" y="5695963"/>
            <a:ext cx="180673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weak memory than with the presence or absence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034444" y="5794513"/>
            <a:ext cx="180714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 recollection. An implication of this view is that the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34444" y="5893063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typical relationship between memory strength and neu-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034462" y="5991642"/>
            <a:ext cx="1806565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ral activity in the hippocampus (as measured by fMRI)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34444" y="6090164"/>
            <a:ext cx="40420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is nonlinear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37265" y="6110472"/>
            <a:ext cx="200997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(FIG. 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38260" y="6090164"/>
            <a:ext cx="187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36027" y="6188714"/>
            <a:ext cx="168628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neuroimaging study of associative learning illus-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034444" y="6287265"/>
            <a:ext cx="53633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trates this point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72179" y="6293810"/>
            <a:ext cx="4675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68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19584" y="6287265"/>
            <a:ext cx="122078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While being scanned, participants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034444" y="6385815"/>
            <a:ext cx="400415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learned face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435492" y="6385073"/>
            <a:ext cx="53410" cy="101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489371" y="6385815"/>
            <a:ext cx="135084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name associations and then were shown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034444" y="6484365"/>
            <a:ext cx="178787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studied face along with two possible choices: the cor-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034444" y="6582915"/>
            <a:ext cx="1805658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rect name and another name that had been presented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34444" y="6681465"/>
            <a:ext cx="1805659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earlier with a different face. Because the two names were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034444" y="6780015"/>
            <a:ext cx="1787873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equally familiar, it is reasonable to assume that success-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51052" y="6020304"/>
            <a:ext cx="285647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Figure 5 |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536770" y="6020304"/>
            <a:ext cx="218549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Characteristic nonlinear relationships between fMRI activity and 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251052" y="6109895"/>
            <a:ext cx="650195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memory strength. a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0865" y="6109895"/>
            <a:ext cx="1905256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 | In the hippocampus, the relationship between functional MRI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51052" y="6199486"/>
            <a:ext cx="257973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(fMRI) activity and memory strength at encoding is such that there is often a relatively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251052" y="6289077"/>
            <a:ext cx="2449212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steep increase in activity at the high end of the memory-strength scale (with high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251052" y="6378668"/>
            <a:ext cx="222981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strength indicated by ‘remember’ responses or by hits with correct source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251052" y="6468259"/>
            <a:ext cx="3796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information)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29520" y="6472464"/>
            <a:ext cx="99138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52,53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727991" y="6472464"/>
            <a:ext cx="9367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,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736693" y="6472464"/>
            <a:ext cx="45240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65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781267" y="6468259"/>
            <a:ext cx="2146735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. Thus, the slope of the fMRI response is steeper when memory is strong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251052" y="6557850"/>
            <a:ext cx="252815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than when it is weak. We suggest that this relationship reflects nonlinear properties 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51052" y="6647442"/>
            <a:ext cx="2288009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of the measurement scale that arise for reasons unrelated to the distinction 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251052" y="6737032"/>
            <a:ext cx="26347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between recollection and familiarity. The same relationship has been observed even for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392619" y="6826624"/>
            <a:ext cx="1858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593052" y="6826624"/>
            <a:ext cx="360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700580" y="6826624"/>
            <a:ext cx="443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ti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847554" y="6826624"/>
            <a:ext cx="4089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b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88665" y="6826624"/>
            <a:ext cx="80112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d 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131527" y="6826624"/>
            <a:ext cx="3480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k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166329" y="6830829"/>
            <a:ext cx="27159" cy="76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93488" y="6830829"/>
            <a:ext cx="45240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68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38729" y="6801264"/>
            <a:ext cx="27089" cy="1133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265819" y="6826624"/>
            <a:ext cx="42264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b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308084" y="6826624"/>
            <a:ext cx="17705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 | I th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37899" y="6826624"/>
            <a:ext cx="101968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i hi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813659" y="6826624"/>
            <a:ext cx="1858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944337" y="6826624"/>
            <a:ext cx="26272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69607" y="6826624"/>
            <a:ext cx="65567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th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45976" y="6826624"/>
            <a:ext cx="97398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 ti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49532" y="6826624"/>
            <a:ext cx="214369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hi b 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251052" y="2838353"/>
            <a:ext cx="682325" cy="1655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REVIEWS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7410" y="5821210"/>
            <a:ext cx="2879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14711" y="5821210"/>
            <a:ext cx="2777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05412" y="5821210"/>
            <a:ext cx="3007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96072" y="5821210"/>
            <a:ext cx="2905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92405" y="5821210"/>
            <a:ext cx="31356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6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232151" y="5828104"/>
            <a:ext cx="16318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1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10501" y="5828104"/>
            <a:ext cx="2879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604621" y="5828104"/>
            <a:ext cx="2777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800954" y="5828104"/>
            <a:ext cx="3007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4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988300" y="5828104"/>
            <a:ext cx="2905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173945" y="5828104"/>
            <a:ext cx="31356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6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91829" y="5093574"/>
            <a:ext cx="81432" cy="3590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091829" y="6422955"/>
            <a:ext cx="81432" cy="3590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0721" y="4568912"/>
            <a:ext cx="403370" cy="832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Hippocampus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405354" y="4568917"/>
            <a:ext cx="480995" cy="832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Perirhinal cortex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069" y="5905360"/>
            <a:ext cx="493431" cy="814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448733" y="5905360"/>
            <a:ext cx="493427" cy="814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098953" y="4559420"/>
            <a:ext cx="45993" cy="96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b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098953" y="6017707"/>
            <a:ext cx="46240" cy="96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d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333255" y="4545234"/>
            <a:ext cx="1843265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activity associated with items that will later be missed (for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333255" y="4645795"/>
            <a:ext cx="44744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examples, see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776807" y="4666518"/>
            <a:ext cx="332383" cy="76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REFS 59,65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108108" y="4645795"/>
            <a:ext cx="27090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but see 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374955" y="4666518"/>
            <a:ext cx="209643" cy="76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REF. 66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583534" y="4645795"/>
            <a:ext cx="59244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for an exception). 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3255" y="4746356"/>
            <a:ext cx="1842257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similar pattern is evident for ‘know’ responses (or for 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333255" y="4846918"/>
            <a:ext cx="162728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made with low confidence) at retrieval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60532" y="4853597"/>
            <a:ext cx="177903" cy="661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60–64,67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38439" y="4846918"/>
            <a:ext cx="38268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333256" y="4947479"/>
            <a:ext cx="1843687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If these recognition responses are presumed to reflect 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333256" y="5048070"/>
            <a:ext cx="184225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familiarity-based decisions, such a result would imply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333256" y="5148602"/>
            <a:ext cx="16517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the hippocampus is not involved in familiarity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83935" y="5155282"/>
            <a:ext cx="57271" cy="661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4,5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40714" y="5148602"/>
            <a:ext cx="1917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436913" y="5249164"/>
            <a:ext cx="1738471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However, as described above, we propose that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33294" y="5349755"/>
            <a:ext cx="184343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methods intended to separate recollection-based 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333294" y="5450345"/>
            <a:ext cx="184251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from familiarity-based decisions, including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333256" y="5550848"/>
            <a:ext cx="182436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remember–know judgments, high or low confidence rat-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333256" y="5651410"/>
            <a:ext cx="184318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ings and the presence or absence of source recollection, 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333256" y="5751971"/>
            <a:ext cx="184410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instead separate strong memories from weak memories.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333256" y="5852533"/>
            <a:ext cx="184444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We suggest that strong memories are associated with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333256" y="5953094"/>
            <a:ext cx="1843938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increased hippocampal activity, regardless of whether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333256" y="6053656"/>
            <a:ext cx="18438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they reflect strong familiarity, strong recollection or a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333256" y="6154217"/>
            <a:ext cx="18438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Further, weak memories are 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333256" y="6254779"/>
            <a:ext cx="184377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often not associated with detectably increased activity 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33256" y="6355340"/>
            <a:ext cx="182436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hippocampus, regardless of whether such memo-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33256" y="6455902"/>
            <a:ext cx="1843855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ries reflect weak familiarity, weak recollection or a weak 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33256" y="6556463"/>
            <a:ext cx="1844781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Accordingly, the failure to 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333256" y="6657024"/>
            <a:ext cx="1843519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increased hippocampal activity for items that are 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333256" y="6757585"/>
            <a:ext cx="184301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recognized only in association with a ‘know’ response, 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-43259" y="4143343"/>
            <a:ext cx="232571" cy="1689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WS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540570" y="4822077"/>
            <a:ext cx="34561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First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181243" y="4822077"/>
            <a:ext cx="57337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Repeat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671695" y="1478283"/>
            <a:ext cx="34561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First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143143" y="1452883"/>
            <a:ext cx="57337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Repeat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078282" y="2350179"/>
            <a:ext cx="2145130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A.C.H. Lee et al. / NeuroImage 33 (2006) 362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222760" y="2350179"/>
            <a:ext cx="57206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279727" y="2350179"/>
            <a:ext cx="171621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373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762843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17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224" y="156879"/>
            <a:ext cx="4551283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Reduction of neuronal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1574" y="156879"/>
            <a:ext cx="340050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: The function of certain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6964" y="525179"/>
            <a:ext cx="1270624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types of 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7584" y="525179"/>
            <a:ext cx="1340307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8277" y="525179"/>
            <a:ext cx="14698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’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5051" y="1094740"/>
            <a:ext cx="6413974" cy="246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Object Recognition in Anterior-Inferior Temporal Cortex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8524" y="1813840"/>
            <a:ext cx="325483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The perirhinal cortex (PRH) is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8999" y="2106463"/>
            <a:ext cx="3544999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involved in recognition memory for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8999" y="2399085"/>
            <a:ext cx="316424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objects (eg., object recognition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8999" y="2691707"/>
            <a:ext cx="2858238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memory for novel/familiarity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8999" y="2984329"/>
            <a:ext cx="1600710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discrimination).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524" y="3569573"/>
            <a:ext cx="315406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Response decrements in the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8999" y="3862195"/>
            <a:ext cx="3151166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activity of PRH neurons during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999" y="4154818"/>
            <a:ext cx="3354118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familiarity discrimination suggest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8999" y="4447440"/>
            <a:ext cx="341794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that cellular mechanisms that are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8999" y="4740062"/>
            <a:ext cx="3375400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consistent with LTD-like synapse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8999" y="5032684"/>
            <a:ext cx="313868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weakening in the PRH may be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8999" y="5325306"/>
            <a:ext cx="299919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involved in object recognition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8999" y="5617928"/>
            <a:ext cx="872116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memory.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0715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2290" y="6200195"/>
            <a:ext cx="2884834" cy="127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Adapted from Lee et al., (2006) NeuroImage 33, 362-373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311" y="6154653"/>
            <a:ext cx="457198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Nature Reviews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7503" y="6156260"/>
            <a:ext cx="13556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|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11058" y="6154653"/>
            <a:ext cx="15932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6997" y="6154653"/>
            <a:ext cx="387810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Neuroscience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91716" y="4482663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4715" y="4482663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58270" y="4482663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5157" y="4482663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2004" y="4482663"/>
            <a:ext cx="2847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24410" y="4482663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5361" y="4489420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0144" y="4489420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0382" y="4489420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12788" y="4489420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6387" y="4489420"/>
            <a:ext cx="2847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78319" y="4489420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6839" y="5819040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68737" y="5819040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2181" y="5819040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3959" y="5819040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7469" y="5819040"/>
            <a:ext cx="2847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9276" y="5819040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48803" y="5815753"/>
            <a:ext cx="15992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37320" y="5815753"/>
            <a:ext cx="2822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5829" y="5815753"/>
            <a:ext cx="27217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12904" y="5815753"/>
            <a:ext cx="29475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02237" y="5815753"/>
            <a:ext cx="28471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90567" y="5815753"/>
            <a:ext cx="30729" cy="71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6547" y="3769581"/>
            <a:ext cx="79804" cy="3518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6547" y="5072374"/>
            <a:ext cx="79804" cy="3518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17846" y="3769581"/>
            <a:ext cx="79804" cy="3518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7846" y="5072374"/>
            <a:ext cx="79804" cy="3518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17159" y="3255412"/>
            <a:ext cx="395303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Hippocampus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25100" y="3255416"/>
            <a:ext cx="471375" cy="816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Perirhinal cortex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50053" y="5130902"/>
            <a:ext cx="81621" cy="251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13581" y="5904984"/>
            <a:ext cx="483562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7611" y="5904984"/>
            <a:ext cx="483559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13581" y="4565130"/>
            <a:ext cx="483562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67611" y="4565130"/>
            <a:ext cx="483559" cy="798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43154" y="3814473"/>
            <a:ext cx="81621" cy="259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Encoding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56856" y="3246110"/>
            <a:ext cx="38058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24826" y="3246110"/>
            <a:ext cx="45073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56856" y="4675231"/>
            <a:ext cx="35881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24826" y="4675231"/>
            <a:ext cx="45315" cy="946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34443" y="3232207"/>
            <a:ext cx="180639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activity associated with items that will later be missed (for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4443" y="3330757"/>
            <a:ext cx="43849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examples, see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69124" y="3351065"/>
            <a:ext cx="325735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REFS 59,65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93799" y="3330757"/>
            <a:ext cx="26548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but see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55309" y="3351065"/>
            <a:ext cx="205450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REF. 66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9717" y="3330757"/>
            <a:ext cx="5805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for an exception).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34443" y="3429307"/>
            <a:ext cx="180541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similar pattern is evident for ‘know’ responses (or for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34443" y="3527857"/>
            <a:ext cx="159473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made with low confidence) at retrieval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29175" y="3534403"/>
            <a:ext cx="17434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60–64,67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523" y="3527857"/>
            <a:ext cx="3750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34444" y="3626408"/>
            <a:ext cx="180681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If these recognition responses are presumed to reflect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34444" y="3724987"/>
            <a:ext cx="180540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familiarity-based decisions, such a result would imply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34444" y="3823508"/>
            <a:ext cx="161872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the hippocampus is not involved in familiarity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52109" y="3830054"/>
            <a:ext cx="5612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4,5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07753" y="3823508"/>
            <a:ext cx="187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6027" y="3922059"/>
            <a:ext cx="170370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However, as described above, we propose that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34481" y="4020638"/>
            <a:ext cx="180656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methods intended to separate recollection-based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4481" y="4119216"/>
            <a:ext cx="180566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from familiarity-based decisions, including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34444" y="4217709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remember–know judgments, high or low confidence rat-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34444" y="4316260"/>
            <a:ext cx="180632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ings and the presence or absence of source recollection,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4444" y="4414810"/>
            <a:ext cx="180722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instead separate strong memories from weak memories.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4444" y="4513360"/>
            <a:ext cx="1807554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We suggest that strong memories are associated with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34444" y="4611910"/>
            <a:ext cx="180706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increased hippocampal activity, regardless of whether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34444" y="4710460"/>
            <a:ext cx="180697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they reflect strong familiarity, strong recollection or a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34444" y="4809011"/>
            <a:ext cx="180697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Further, weak memories are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34444" y="4907561"/>
            <a:ext cx="180689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often not associated with detectably increased activity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034444" y="5006111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hippocampus, regardless of whether such memo-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34444" y="5104662"/>
            <a:ext cx="180697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ries reflect weak familiarity, weak recollection or a weak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34444" y="5203212"/>
            <a:ext cx="1807886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Accordingly, the failure to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34444" y="5301762"/>
            <a:ext cx="1806649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increased hippocampal activity for items that are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34444" y="5400312"/>
            <a:ext cx="180615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recognized only in association with a ‘know’ response,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34444" y="5498862"/>
            <a:ext cx="180730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or only with low confidence or without correct source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34444" y="5597413"/>
            <a:ext cx="180681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information could have more to do with the failure to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34444" y="5695963"/>
            <a:ext cx="180673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weak memory than with the presence or absence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34444" y="5794513"/>
            <a:ext cx="180714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 recollection. An implication of this view is that the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34444" y="5893063"/>
            <a:ext cx="178787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typical relationship between memory strength and neu-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034462" y="5991642"/>
            <a:ext cx="1806565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ral activity in the hippocampus (as measured by fMRI)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34444" y="6090164"/>
            <a:ext cx="404207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is nonlinear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37265" y="6110472"/>
            <a:ext cx="200997" cy="74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(FIG. 5)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38260" y="6090164"/>
            <a:ext cx="1879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136027" y="6188714"/>
            <a:ext cx="1686288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neuroimaging study of associative learning illus-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34444" y="6287265"/>
            <a:ext cx="536331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trates this point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179" y="6293810"/>
            <a:ext cx="46755" cy="648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619584" y="6287265"/>
            <a:ext cx="1220780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While being scanned, participants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34444" y="6385815"/>
            <a:ext cx="400415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learned face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35492" y="6385073"/>
            <a:ext cx="53410" cy="101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89371" y="6385815"/>
            <a:ext cx="1350843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name associations and then were shown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34444" y="6484365"/>
            <a:ext cx="1787872" cy="1111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studied face along with two possible choices: the cor-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34444" y="6582915"/>
            <a:ext cx="1805658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rect name and another name that had been presented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34444" y="6681465"/>
            <a:ext cx="1805659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earlier with a different face. Because the two names were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34444" y="6780015"/>
            <a:ext cx="1787873" cy="1111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equally familiar, it is reasonable to assume that success-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51052" y="6020304"/>
            <a:ext cx="285647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Figure 5 |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36770" y="6020304"/>
            <a:ext cx="218549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Characteristic nonlinear relationships between fMRI activity and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51052" y="6109895"/>
            <a:ext cx="650195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memory strength. 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00865" y="6109895"/>
            <a:ext cx="1905256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 | In the hippocampus, the relationship between functional MRI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51052" y="6199486"/>
            <a:ext cx="257973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(fMRI) activity and memory strength at encoding is such that there is often a relatively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251052" y="6289077"/>
            <a:ext cx="2449212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steep increase in activity at the high end of the memory-strength scale (with high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251052" y="6378668"/>
            <a:ext cx="2229818" cy="87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strength indicated by ‘remember’ responses or by hits with correct source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251052" y="6468259"/>
            <a:ext cx="3796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information)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29520" y="6472464"/>
            <a:ext cx="99138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52,53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27991" y="6472464"/>
            <a:ext cx="9367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,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736693" y="6472464"/>
            <a:ext cx="45240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81267" y="6468259"/>
            <a:ext cx="2146735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. Thus, the slope of the fMRI response is steeper when memory is strong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251052" y="6557850"/>
            <a:ext cx="252815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than when it is weak. We suggest that this relationship reflects nonlinear properties 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51052" y="6647442"/>
            <a:ext cx="2288009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of the measurement scale that arise for reasons unrelated to the distinction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51052" y="6737032"/>
            <a:ext cx="26347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between recollection and familiarity. The same relationship has been observed even for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92619" y="6826624"/>
            <a:ext cx="1858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593052" y="6826624"/>
            <a:ext cx="360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700580" y="6826624"/>
            <a:ext cx="44320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47554" y="6826624"/>
            <a:ext cx="4089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b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988665" y="6826624"/>
            <a:ext cx="80112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d 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131527" y="6826624"/>
            <a:ext cx="3480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166329" y="6830829"/>
            <a:ext cx="27159" cy="76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93488" y="6830829"/>
            <a:ext cx="45240" cy="51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68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238729" y="6801264"/>
            <a:ext cx="27089" cy="1133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265819" y="6826624"/>
            <a:ext cx="42264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b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08084" y="6826624"/>
            <a:ext cx="177053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 | I th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637899" y="6826624"/>
            <a:ext cx="101968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i hi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13659" y="6826624"/>
            <a:ext cx="18581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44337" y="6826624"/>
            <a:ext cx="26272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69607" y="6826624"/>
            <a:ext cx="65567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th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245976" y="6826624"/>
            <a:ext cx="97398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 ti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449532" y="6826624"/>
            <a:ext cx="214369" cy="87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hi b 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51052" y="2838353"/>
            <a:ext cx="682325" cy="1655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REVIEWS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7410" y="5821210"/>
            <a:ext cx="2879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14711" y="5821210"/>
            <a:ext cx="2777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05412" y="5821210"/>
            <a:ext cx="3007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4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96072" y="5821210"/>
            <a:ext cx="2905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2405" y="5821210"/>
            <a:ext cx="31356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6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32151" y="5828104"/>
            <a:ext cx="16318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10501" y="5828104"/>
            <a:ext cx="2879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04621" y="5828104"/>
            <a:ext cx="2777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800954" y="5828104"/>
            <a:ext cx="30077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88300" y="5828104"/>
            <a:ext cx="29053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173945" y="5828104"/>
            <a:ext cx="31356" cy="730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91829" y="5093574"/>
            <a:ext cx="81432" cy="3590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1829" y="6422955"/>
            <a:ext cx="81432" cy="3590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fMRI activity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0721" y="4568912"/>
            <a:ext cx="403370" cy="832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Hippocampus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405354" y="4568917"/>
            <a:ext cx="480995" cy="832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Perirhinal cortex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7069" y="5905360"/>
            <a:ext cx="493431" cy="814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448733" y="5905360"/>
            <a:ext cx="493427" cy="814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Memory strength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98953" y="4559420"/>
            <a:ext cx="45993" cy="96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b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98953" y="6017707"/>
            <a:ext cx="46240" cy="96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333255" y="4545234"/>
            <a:ext cx="1843265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activity associated with items that will later be missed (for 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333255" y="4645795"/>
            <a:ext cx="44744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examples, see 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776807" y="4666518"/>
            <a:ext cx="332383" cy="76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REFS 59,65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108108" y="4645795"/>
            <a:ext cx="27090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but see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374955" y="4666518"/>
            <a:ext cx="209643" cy="76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REF. 66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583534" y="4645795"/>
            <a:ext cx="59244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for an exception).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333255" y="4746356"/>
            <a:ext cx="1842257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similar pattern is evident for ‘know’ responses (or for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333255" y="4846918"/>
            <a:ext cx="162728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made with low confidence) at retrieval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960532" y="4853597"/>
            <a:ext cx="177903" cy="661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60–64,67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138439" y="4846918"/>
            <a:ext cx="38268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333256" y="4947479"/>
            <a:ext cx="1843687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If these recognition responses are presumed to reflect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333256" y="5048070"/>
            <a:ext cx="184225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familiarity-based decisions, such a result would imply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333256" y="5148602"/>
            <a:ext cx="16517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the hippocampus is not involved in familiarity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83935" y="5155282"/>
            <a:ext cx="57271" cy="661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"/>
              <a:t>4,5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040714" y="5148602"/>
            <a:ext cx="1917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436913" y="5249164"/>
            <a:ext cx="1738471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However, as described above, we propose that 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333294" y="5349755"/>
            <a:ext cx="184343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methods intended to separate recollection-based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333294" y="5450345"/>
            <a:ext cx="184251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decisions from familiarity-based decisions, including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333256" y="5550848"/>
            <a:ext cx="182436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remember–know judgments, high or low confidence rat-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333256" y="5651410"/>
            <a:ext cx="1843184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ings and the presence or absence of source recollection, 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333256" y="5751971"/>
            <a:ext cx="184410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instead separate strong memories from weak memories.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333256" y="5852533"/>
            <a:ext cx="1844443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We suggest that strong memories are associated with 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333256" y="5953094"/>
            <a:ext cx="1843938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increased hippocampal activity, regardless of whether 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333256" y="6053656"/>
            <a:ext cx="18438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they reflect strong familiarity, strong recollection or a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333256" y="6154217"/>
            <a:ext cx="1843856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Further, weak memories are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333256" y="6254779"/>
            <a:ext cx="184377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often not associated with detectably increased activity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333256" y="6355340"/>
            <a:ext cx="1824360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hippocampus, regardless of whether such memo-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333256" y="6455902"/>
            <a:ext cx="1843855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ries reflect weak familiarity, weak recollection or a weak 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333256" y="6556463"/>
            <a:ext cx="1844781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combination of the two. Accordingly, the failure to 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3256" y="6657024"/>
            <a:ext cx="1843519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detect increased hippocampal activity for items that are 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333256" y="6757585"/>
            <a:ext cx="1843012" cy="1134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recognized only in association with a ‘know’ response, 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-43259" y="4143343"/>
            <a:ext cx="232571" cy="1689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WS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540570" y="4822077"/>
            <a:ext cx="34561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First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81243" y="4822077"/>
            <a:ext cx="57337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Repeat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671695" y="1478283"/>
            <a:ext cx="34561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First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143143" y="1452883"/>
            <a:ext cx="57337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Repeat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078282" y="2350179"/>
            <a:ext cx="2145130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A.C.H. Lee et al. / NeuroImage 33 (2006) 362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222760" y="2350179"/>
            <a:ext cx="57206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279727" y="2350179"/>
            <a:ext cx="171621" cy="125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373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224" y="156879"/>
            <a:ext cx="4551283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Reduction of neuronal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1574" y="156879"/>
            <a:ext cx="340050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: The function of certain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6964" y="525179"/>
            <a:ext cx="1270624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types of 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7584" y="525179"/>
            <a:ext cx="1340307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 b="1"/>
              <a:t>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8277" y="525179"/>
            <a:ext cx="146980" cy="3547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500"/>
              <a:t>’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7" y="1102825"/>
            <a:ext cx="5504673" cy="340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 b="1"/>
              <a:t>Reversal learning in the hippocampus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931" y="929568"/>
            <a:ext cx="122669" cy="1826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6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85635" y="929882"/>
            <a:ext cx="375733" cy="182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The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3931" y="1353328"/>
            <a:ext cx="416886" cy="1855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Box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0818" y="1359308"/>
            <a:ext cx="39418" cy="1741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70236" y="1359308"/>
            <a:ext cx="39418" cy="1741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9649" y="1370495"/>
            <a:ext cx="1108564" cy="164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Tau and Cognition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7000" y="5776172"/>
            <a:ext cx="6688594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Studies have shown that tau knockout (KO) mice have normal cognition in spatial learning tasks such as Y-maze, T-maze, and wate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7000" y="5925597"/>
            <a:ext cx="6691365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(Morris and others 2011). What then, is the underlying relevance of the finding that tau is required for LTD? Conceptually, LTD-like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7000" y="6075022"/>
            <a:ext cx="6678251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synapse weakening is thought to contribute to information encoding and discrimination, and is considered to be a fundamental cellul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7000" y="6224448"/>
            <a:ext cx="6680268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 certain cognitive processes such as novelty discrimination and tasks requiring behavioral flexibility (Kemp and Manahan-Vaughan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7000" y="6373873"/>
            <a:ext cx="6686828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and others 2008). Accordingly, a behavioral task such as spatial reversal learning—the ability to forget one location and learn anothe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77000" y="6523299"/>
            <a:ext cx="6693386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specific context—depends on hippocampal LTD (Dong and others 2013; Nicholls and others 2008). Using the Barnes maze test to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77000" y="6672724"/>
            <a:ext cx="6701586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form of learning, tau KO mice took significantly longer to adapt to the relocation of an escape hole, indicative of impaired reversal 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7000" y="6822149"/>
            <a:ext cx="185296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b 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9514" y="6822149"/>
            <a:ext cx="27624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8056" y="6822149"/>
            <a:ext cx="119957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l fl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9610" y="6822149"/>
            <a:ext cx="171043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ibili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0449" y="6822149"/>
            <a:ext cx="116298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4910" y="6822149"/>
            <a:ext cx="64330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3417" y="6822149"/>
            <a:ext cx="63069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7333" y="6822149"/>
            <a:ext cx="810311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2015) Thi fi di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7119" y="6822149"/>
            <a:ext cx="27624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1418" y="6822149"/>
            <a:ext cx="27624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6252" y="6822149"/>
            <a:ext cx="31534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2065" y="6822149"/>
            <a:ext cx="27623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36304" y="6822149"/>
            <a:ext cx="63069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19258" y="6822149"/>
            <a:ext cx="185927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KO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5612" y="6822149"/>
            <a:ext cx="27623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3676" y="6822149"/>
            <a:ext cx="518299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hibi d fi 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75087" y="6822149"/>
            <a:ext cx="27623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38240" y="6822149"/>
            <a:ext cx="95990" cy="146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 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1003" y="2426430"/>
            <a:ext cx="276600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LTD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2694" y="4144313"/>
            <a:ext cx="237169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No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1803" y="4304832"/>
            <a:ext cx="276600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93583" y="6084477"/>
            <a:ext cx="2541643" cy="127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Regan et al., J. of Neurosci. 35, 4804-4812 (2015)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50715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19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4932" y="3371504"/>
            <a:ext cx="387060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Reversal learning: the ability to form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354" y="3638204"/>
            <a:ext cx="285906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new memory and functional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5354" y="3904904"/>
            <a:ext cx="318934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plasticity to erase/suppress old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354" y="4171604"/>
            <a:ext cx="93562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memory.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4932" y="4565304"/>
            <a:ext cx="384527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Hippocampus is essential centre for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5354" y="4832004"/>
            <a:ext cx="3596616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encoding the initial information and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354" y="5098704"/>
            <a:ext cx="350234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reversal learning for new memory.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4932" y="5492404"/>
            <a:ext cx="3624930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LTD-like synapse weakening may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354" y="5759104"/>
            <a:ext cx="268093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require “reversal learning”.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9193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804" y="686116"/>
            <a:ext cx="794477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Hippocampal Long-Term Depression (LTD):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8103" y="1159848"/>
            <a:ext cx="393700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Learning and Disease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246" y="2920384"/>
            <a:ext cx="321705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Objectives of this lecture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2307" y="2920384"/>
            <a:ext cx="15030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246" y="3364122"/>
            <a:ext cx="6352166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The importance of synapse weakening in the brain.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246" y="3807860"/>
            <a:ext cx="2456928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The mechanism of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3117" y="3807860"/>
            <a:ext cx="2765597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long-term depression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8712" y="3807860"/>
            <a:ext cx="16522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 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3950" y="3807860"/>
            <a:ext cx="505683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LTD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9704" y="3807860"/>
            <a:ext cx="90215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) in the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2857" y="4125360"/>
            <a:ext cx="175945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hippocampus.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6246" y="4569099"/>
            <a:ext cx="703869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The physiological and pathophysiological role of LTD-like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2857" y="4886599"/>
            <a:ext cx="2526518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synapse weakening.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46" y="5330337"/>
            <a:ext cx="7523311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How aberrant LTD may cause memory deficits in Alzheimer’s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2857" y="5647836"/>
            <a:ext cx="100760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disease.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867" y="1949101"/>
            <a:ext cx="7926737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LTD is a long-lasting, activity-dependent reduction in the efficacy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941" y="2241201"/>
            <a:ext cx="8002021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of synaptic communication following a certain patterned stimulus.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7400" y="202032"/>
            <a:ext cx="4129340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6BBYN309 Memory Mechanism (2025)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743" y="374447"/>
            <a:ext cx="90201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Medical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80" y="641147"/>
            <a:ext cx="914619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0022" y="1803940"/>
            <a:ext cx="106725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Risk Factors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960" y="4844696"/>
            <a:ext cx="1335373" cy="3121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 b="1"/>
              <a:t>Dementia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975" y="5166004"/>
            <a:ext cx="1961694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(Memory deficit)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712" y="3281780"/>
            <a:ext cx="111843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Pathophysiology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3710" y="259279"/>
            <a:ext cx="1559611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Aberrant 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3293" y="259279"/>
            <a:ext cx="3187102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Synapse Weakening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0335" y="259279"/>
            <a:ext cx="1377735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’ causes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322" y="652979"/>
            <a:ext cx="5504550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synapse dysfunction and dementia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5460" y="1748098"/>
            <a:ext cx="334394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Weakening of Neuronal Integrity =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071" y="1976698"/>
            <a:ext cx="162632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Synapse Deficits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0946" y="2310446"/>
            <a:ext cx="628802" cy="181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Amyloid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457" y="2482338"/>
            <a:ext cx="499414" cy="181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Plaque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6301" y="2788450"/>
            <a:ext cx="108399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Neurofibrillary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1744" y="2948969"/>
            <a:ext cx="75074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Tau tangle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5091" y="3627278"/>
            <a:ext cx="168981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Synapse weakening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7972" y="4030512"/>
            <a:ext cx="204371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Synapse dysfunction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036" y="2490122"/>
            <a:ext cx="626734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Memory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1670" y="2667922"/>
            <a:ext cx="931766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Performance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56220" y="5602052"/>
            <a:ext cx="1693979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Progression of Disease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50715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482" y="1096240"/>
            <a:ext cx="2597752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Neurofibrillary Tangles 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1240" y="1096240"/>
            <a:ext cx="598552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 b="1"/>
              <a:t>NFTs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708" y="1096240"/>
            <a:ext cx="2053697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) are composed of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3394" y="1096240"/>
            <a:ext cx="2588624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 b="1"/>
              <a:t>hyperphosphorylated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1980" y="1096240"/>
            <a:ext cx="154446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337" y="1362940"/>
            <a:ext cx="1384722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 b="1"/>
              <a:t>aggregated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0029" y="1362940"/>
            <a:ext cx="5168582" cy="262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700"/>
              <a:t> tau and lead to neurodegeneration in the brain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653" y="368638"/>
            <a:ext cx="8354371" cy="340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 b="1"/>
              <a:t>Microtubule-associated protein tau (Tau) and Tauopathies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5439" y="5700103"/>
            <a:ext cx="606698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Normal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6759" y="5890603"/>
            <a:ext cx="510470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ageing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76002" y="5572765"/>
            <a:ext cx="851056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Late stage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1713" y="5763265"/>
            <a:ext cx="199699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of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95164" y="5953765"/>
            <a:ext cx="759189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Alzheimer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6721" y="3524170"/>
            <a:ext cx="962844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Paired-Helical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2669" y="3647004"/>
            <a:ext cx="652112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Filaments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84115" y="5900444"/>
            <a:ext cx="1803648" cy="1697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Neurofibrillary Tangles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50715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024" y="158836"/>
            <a:ext cx="817538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Putative model for the role of microtubule-associated protein tau (Tau) and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5197" y="425536"/>
            <a:ext cx="63335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tau phosphorylation (pTau) during the synapse weakening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333" y="5984796"/>
            <a:ext cx="484766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Adapted from Regan et al, 2017 The Neuroscientist. 23, 137-151; Morris et al., (2015)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9851" y="5984796"/>
            <a:ext cx="122832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Nature Neuroscience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8117" y="5984796"/>
            <a:ext cx="864165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18, 1183–1189.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667" y="914291"/>
            <a:ext cx="170666" cy="111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140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2864" y="914483"/>
            <a:ext cx="903631" cy="1112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Neuroscientist 23(2)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667" y="6431772"/>
            <a:ext cx="2212329" cy="106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can come to be located in these distinct cellular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667" y="6546958"/>
            <a:ext cx="2188236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domains. This diffusion barrier is reported to be ineffec-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667" y="6662144"/>
            <a:ext cx="2212425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tive at sorting phosphorylated tau, or tau detached from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667" y="6777329"/>
            <a:ext cx="2188332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microtubules (Li and others 2011), lending weight once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7970" y="6431772"/>
            <a:ext cx="2188332" cy="106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and others 2014) opens up the possibility that local trans-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7970" y="6546958"/>
            <a:ext cx="2188332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lation could provide the source of dendritic tau, mitigat-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7970" y="6662144"/>
            <a:ext cx="2212617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ing the effects of any axonal barrier to protein diffusion.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7970" y="6777329"/>
            <a:ext cx="2188716" cy="1062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Alternatively, local trans-synaptic uptake of tau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667" y="1171730"/>
            <a:ext cx="279804" cy="1131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Box 1.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472" y="1173458"/>
            <a:ext cx="26684" cy="111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62" y="1182203"/>
            <a:ext cx="768431" cy="1002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 Protein Isoforms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661" y="4945804"/>
            <a:ext cx="4409762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 refers to a group of closely related proteins found primarily in the central nervous system (CNS). These proteins were initially identified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4661" y="5036954"/>
            <a:ext cx="4254874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when they co-purified with the microtubule subunit–forming protein tubulin (Weingarten and others 1975) and were hence classified as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661" y="5128104"/>
            <a:ext cx="4409761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microtubule-associated proteins (MAPs) that regulate microtubule stability (Drechsel and others 1992). Human tau proteins are encoded by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4661" y="5219254"/>
            <a:ext cx="122096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758" y="5219408"/>
            <a:ext cx="176003" cy="88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MAPT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761" y="5219254"/>
            <a:ext cx="4214099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gene (chromosome 17) containing 16 exons that, with the exception of exons 4a, 6, and 8, are all transcribed to generate the primary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661" y="5310404"/>
            <a:ext cx="4309626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 mRNA transcript. Exons -1 and 14 are not part of the final mRNA product, while exons 2, 3, and 10 are subject to alternative splicing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661" y="5401555"/>
            <a:ext cx="4426348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(Andreadis and others 1992). The primary structure of human CNS tau protein isoforms, which range from 352 to 441 amino acids in length,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661" y="5492705"/>
            <a:ext cx="4436177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is thus determined by the presence or absence of mRNA elements encoded by these exons. All tau proteins contain at least three amino acid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661" y="5583855"/>
            <a:ext cx="4406613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repeat regions toward the C-terminus that are considered to be the primary sites of interactions with microtubules. Together with a central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661" y="5675005"/>
            <a:ext cx="4402620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proline-rich region and a C-terminal flanking region, these repeat sequences form the ‘microtubule-binding domain’ of tau. In some isoforms,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661" y="5766155"/>
            <a:ext cx="4418284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this domain is extended by the inclusion of exon 10, which dictates the presence of a fourth microtubule-binding repeat region. In contrast, a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661" y="5857305"/>
            <a:ext cx="4368755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stretch of ~120 amino acids constitutes a “projection domain” at the N-terminal region of tau. This domain is modifiable by the inclusion of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4661" y="5948455"/>
            <a:ext cx="4337041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an amino acid sequence encoded by exon 2 or by exons 2 and 3. Thus, tau protein isoforms are generally denoted by their combination of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661" y="6039606"/>
            <a:ext cx="4360002" cy="891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N-terminal inserts and C-terminal repeats, of which there are six possibilities; 0N3R, 0N4R, 1N3R, 1N4R, 2N3R and 2N4R (full-length) tau.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85999" y="3383181"/>
            <a:ext cx="347341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Tau protein isoforms are generally denoted by their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0272" y="3560981"/>
            <a:ext cx="390485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combination of N-terminal inserts and C-terminal repeats.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2953" y="3738781"/>
            <a:ext cx="440156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MTBD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3112" y="3738781"/>
            <a:ext cx="1956961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: microtubule-binding domain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378" y="3434787"/>
            <a:ext cx="321369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Human Tau proteins are encoded by the MAPT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94209" y="3612587"/>
            <a:ext cx="1575634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gene (chromosome 17)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47625" y="5649400"/>
            <a:ext cx="4029080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Tau contains multiple phosphorylation sites.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3334" y="-74948"/>
            <a:ext cx="141160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expressed by peripheral neurons [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4932" y="-74948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7726" y="-74948"/>
            <a:ext cx="2147130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], and more recently, tau immunoreactivity was also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63334" y="41979"/>
            <a:ext cx="2973786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found in the human submandibular gland and sigmoid colon tissues [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37160" y="41979"/>
            <a:ext cx="9279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29962" y="41979"/>
            <a:ext cx="58487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Human tau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60549" y="158908"/>
            <a:ext cx="86441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 is encoded by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966" y="159094"/>
            <a:ext cx="284677" cy="1156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MAPT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09643" y="158908"/>
            <a:ext cx="252139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gene localized on chromosome 17q21 and consists of 16 exons.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63334" y="275836"/>
            <a:ext cx="365151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 the adult human brain, six tau isoforms are expressed ranging from 352 to 441 amino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63334" y="392765"/>
            <a:ext cx="67866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acids (see Figure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41999" y="392765"/>
            <a:ext cx="6943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11435" y="392765"/>
            <a:ext cx="290699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 Three decades ago, it was proposed that individual tau isoforms may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63334" y="509693"/>
            <a:ext cx="365151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have different functions since they are differently expressed in the fetal and developed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3334" y="626612"/>
            <a:ext cx="27396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brain [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7309" y="626612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0113" y="626612"/>
            <a:ext cx="4723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77348" y="626612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70141" y="626612"/>
            <a:ext cx="314470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Now, it is known that alternative splicing even varies across neuronal cell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3334" y="743541"/>
            <a:ext cx="163438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types and during neuronal maturation [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717" y="743541"/>
            <a:ext cx="9279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90516" y="743541"/>
            <a:ext cx="23200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3716" y="743541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6515" y="743541"/>
            <a:ext cx="5410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49628" y="6406313"/>
            <a:ext cx="23324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64081" y="-57769"/>
            <a:ext cx="3682889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expressed by peripheral neurons [13], and more recently, tau immunoreactivity was also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64081" y="61829"/>
            <a:ext cx="3683748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found in the human submandibular gland and sigmoid colon tissues [14]. Human tau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64081" y="180867"/>
            <a:ext cx="918684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 is encoded by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84566" y="180867"/>
            <a:ext cx="269024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MAPT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3391" y="180867"/>
            <a:ext cx="2470891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gene localized on chromosome 17q21 and consists of 16 ex-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64081" y="300465"/>
            <a:ext cx="3683849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ons. In the adult human brain, six tau isoforms are expressed ranging from 352 to 441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64081" y="419503"/>
            <a:ext cx="3683356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amino acids (see Figure 2). Three decades ago, it was proposed that individual tau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64081" y="539101"/>
            <a:ext cx="3683272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isoforms may have different functions since they are differently expressed in the fetal and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64081" y="658700"/>
            <a:ext cx="3683582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developed brain [15–17]. Now, it is known that alternative splicing even varies across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64081" y="777739"/>
            <a:ext cx="2485947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neuronal cell types and during neuronal maturation [18,19].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03416" y="3165298"/>
            <a:ext cx="23324" cy="94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47474" y="3311447"/>
            <a:ext cx="359721" cy="851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Figure 2.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15223" y="3311447"/>
            <a:ext cx="4131970" cy="851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Schematic representation of six human tau protein isoforms and their domains. The N-terminal part is more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47482" y="3419315"/>
            <a:ext cx="4498705" cy="851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acidic due to N1 and N2 inserts. The microtubule-binding domain (MTBD) is composed of repeats R1–R4. The number of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7482" y="3527183"/>
            <a:ext cx="3052872" cy="851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repeats and N-terminal inserts varies according to the type of tau protein isoform.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61934" y="3748808"/>
            <a:ext cx="3485642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protein is distinctly divided into the N-terminal part, proline-rich region (PRR),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64089" y="3867846"/>
            <a:ext cx="3683544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microtubule-binding domain (MTBD), and C-terminus. The N-terminal domain length is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4089" y="3987444"/>
            <a:ext cx="3684185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dependent on alternative splicing of exons 2 and 3 which encode acidic amino acids. In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4089" y="4107043"/>
            <a:ext cx="3659679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MTBD, the splicing-dependent manner of exon 10 results in either 3 (3R) or 4 (4R) micro-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64089" y="4226081"/>
            <a:ext cx="3659633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tubule-binding repeats which are essential for binding of tau to individual tubulin heter-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64089" y="4345679"/>
            <a:ext cx="3124303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odimers, and through this interaction tau stabilizes microtubules (MT) [20].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61934" y="4464717"/>
            <a:ext cx="3462989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Despite the MT-stabilizing function of tau, its removal or modification had no signif-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64089" y="4584315"/>
            <a:ext cx="3659753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icant impact on microtubule stability, cellular function, or cognition in mouse models [21–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64089" y="4703914"/>
            <a:ext cx="3659081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25]. It was shown that the MT-stabilizing function of tau protein is replaceable by micro-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64089" y="4822952"/>
            <a:ext cx="3662711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tubule-associated proteins MAP1a [22,26] or MAP1b [5]. However, experiments per-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64089" y="4942550"/>
            <a:ext cx="3683189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formed by several other groups on tau-knockout mice revealed that tau can influence the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64089" y="5061588"/>
            <a:ext cx="3683783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regulation of neuronal activity [27], synaptic plasticity [28], neurogenesis [29], iron export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64089" y="5181186"/>
            <a:ext cx="3683879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from neurons [30], and long-term depression of synapses [31,32]. Along with other animal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364089" y="5300785"/>
            <a:ext cx="3659640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disease models where the tau levels were reduced, it was found that depletion of tau pro-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64089" y="5419833"/>
            <a:ext cx="3683168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tein had a protective effect on neurons against amyloid-beta (A�) induced excitotoxicity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64089" y="5539430"/>
            <a:ext cx="3684998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or by other excitotoxins in mice over-expressing amyloid precursor protein (APP) and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64089" y="5658469"/>
            <a:ext cx="3684325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presenilin 1 [33–37]. In chemically induced seizure models, hyperexcitability of neurons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64089" y="5778067"/>
            <a:ext cx="3683711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was reduced in mice with attenuated tau expression [38]. This suggests that endogenous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64089" y="5897665"/>
            <a:ext cx="3662433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is integral for regulating, or rather, upregulating neuronal hyperexcitability in dis-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364089" y="6016704"/>
            <a:ext cx="3683571" cy="94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eased animals. In addition, in mice with impaired function of voltage-dependent sodium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38662" y="3300717"/>
            <a:ext cx="328567" cy="1032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Figure 2.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67230" y="3300049"/>
            <a:ext cx="4149571" cy="1023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Schematic representation of six human tau protein isoforms and their domains. The N-terminal part is more acidic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38662" y="3419474"/>
            <a:ext cx="4478158" cy="1023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due to N1 and N2 inserts. The microtubule-binding domain (MTBD) is composed of repeats R1–R4. The number of repeats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8662" y="3538908"/>
            <a:ext cx="2729350" cy="1023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and N-terminal inserts varies according to the type of tau protein isoform.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61357" y="3738603"/>
            <a:ext cx="346505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protein is distinctly divided into the N-terminal part, proline-rich region (PRR),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63334" y="3855523"/>
            <a:ext cx="365151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microtubule-binding domain (MTBD), and C-terminus. The N-terminal domain length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63334" y="3972451"/>
            <a:ext cx="3667703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is dependent on alternative splicing of exons 2 and 3 which encode acidic amino acids.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63334" y="4089379"/>
            <a:ext cx="366079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 MTBD, the splicing-dependent manner of exon 10 results in either 3 (3R) or 4 (4R)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63334" y="4206307"/>
            <a:ext cx="365151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microtubule-binding repeats which are essential for binding of tau to individual tubulin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363334" y="4323236"/>
            <a:ext cx="3146640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heterodimers, and through this interaction tau stabilizes microtubules (MT) [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09975" y="4323236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602774" y="4323236"/>
            <a:ext cx="54102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61357" y="4440165"/>
            <a:ext cx="346883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Despite the MT-stabilizing function of tau, its removal or modiﬁcation had no sig-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363334" y="4557093"/>
            <a:ext cx="366685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niﬁcant impact on microtubule stability, cellular function, or cognition in mouse mod-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63334" y="4674021"/>
            <a:ext cx="173313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els [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36626" y="4674021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629429" y="4674021"/>
            <a:ext cx="4732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76757" y="4674021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69561" y="4674021"/>
            <a:ext cx="324525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It was shown that the MT-stabilizing function of tau protein is replaceable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63334" y="4790949"/>
            <a:ext cx="183959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by microtubule-associated proteins MAP1a [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202946" y="4790949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50" y="4790949"/>
            <a:ext cx="2338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19139" y="4790949"/>
            <a:ext cx="9279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411932" y="4790949"/>
            <a:ext cx="53646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 or MAP1b [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948407" y="4790949"/>
            <a:ext cx="463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994805" y="4790949"/>
            <a:ext cx="101997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However, experiments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360549" y="4907878"/>
            <a:ext cx="365430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performed by several other groups on tau-knockout mice revealed that tau can inﬂuence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63334" y="5024806"/>
            <a:ext cx="150899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regulation of neuronal activity [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2365" y="5024806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27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65168" y="5024806"/>
            <a:ext cx="91105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], synaptic plasticity [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876227" y="5024806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28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969022" y="5024806"/>
            <a:ext cx="697326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], neurogenesis [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66334" y="5024806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759128" y="5024806"/>
            <a:ext cx="255663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], iron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63334" y="5141734"/>
            <a:ext cx="89191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export from neurons [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255261" y="5141734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48055" y="5141734"/>
            <a:ext cx="167583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], and long-term depression of synapses [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023885" y="5141734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16679" y="5141734"/>
            <a:ext cx="23037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139724" y="5141734"/>
            <a:ext cx="9279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32517" y="5141734"/>
            <a:ext cx="784195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Along with other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63334" y="5258663"/>
            <a:ext cx="365146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animal disease models where the tau levels were reduced, it was found that depletion of tau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360549" y="5375591"/>
            <a:ext cx="265727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 had a protective effect on neurons against amyloid-beta (A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17840" y="5393718"/>
            <a:ext cx="61525" cy="927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β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079317" y="5375591"/>
            <a:ext cx="939080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 induced excitotoxicity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363334" y="5492520"/>
            <a:ext cx="365151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or by other excitotoxins in mice over-expressing amyloid precursor protein (APP) and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60549" y="5609448"/>
            <a:ext cx="54070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presenilin 1 [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901243" y="5609448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94047" y="5609448"/>
            <a:ext cx="4728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041328" y="5609448"/>
            <a:ext cx="9279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37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134122" y="5609448"/>
            <a:ext cx="288065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In chemically induced seizure models, hyperexcitability of neurons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359431" y="5726376"/>
            <a:ext cx="220659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was reduced in mice with attenuated tau expression [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566027" y="5726376"/>
            <a:ext cx="92798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38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58830" y="5726376"/>
            <a:ext cx="1356014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]. This suggests that endogenous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63334" y="5843305"/>
            <a:ext cx="3651461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is integral for regulating, or rather, upregulating neuronal hyperexcitability in diseased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363334" y="5960233"/>
            <a:ext cx="3651519" cy="1137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animals. In addition, in mice with impaired function of voltage-dependent sodium and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757919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1013" y="5009775"/>
            <a:ext cx="66922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Synapse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3577" y="5187575"/>
            <a:ext cx="84384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Weakening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1229" y="5365375"/>
            <a:ext cx="386426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(LTD)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6559" y="3824425"/>
            <a:ext cx="511330" cy="139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GSK-3β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4559" y="4329286"/>
            <a:ext cx="1659271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phosphorylation of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2003" y="4532486"/>
            <a:ext cx="97504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Tau at S396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5426" y="1403190"/>
            <a:ext cx="198635" cy="415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S396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4020" y="1403189"/>
            <a:ext cx="198635" cy="415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S404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0133" y="1413280"/>
            <a:ext cx="198635" cy="415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S202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8726" y="1423415"/>
            <a:ext cx="198635" cy="4051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T205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889" y="1413280"/>
            <a:ext cx="198635" cy="415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S199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151" y="1232323"/>
            <a:ext cx="409486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Tau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425" y="2934738"/>
            <a:ext cx="2295239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• Tau phosphorylation at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4713" y="2934738"/>
            <a:ext cx="932298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serine 396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748" y="2934738"/>
            <a:ext cx="4898026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 (S396) residue is critical molecular event during  LTD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425" y="3226838"/>
            <a:ext cx="3315503" cy="21282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• S396 is phosphorylated by GSK-3β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8826" y="5913133"/>
            <a:ext cx="3106445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Regan et al., (2015) J. of Neurosci. 35, 4804-4812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831" y="1900515"/>
            <a:ext cx="3148105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Phosphorylation of Tau residues by GSK3β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588" y="219397"/>
            <a:ext cx="8716063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The consequences of tau phosphorylation (pTau) on synaptic function: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6443" y="511497"/>
            <a:ext cx="4855350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synapse weakening in the hippocampus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2772" y="2195645"/>
            <a:ext cx="67056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Proline rich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2130" y="2335345"/>
            <a:ext cx="41655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domain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5056" y="2203977"/>
            <a:ext cx="698780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microtubule-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63728" y="2343677"/>
            <a:ext cx="861460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binding domain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50715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1467" y="666061"/>
            <a:ext cx="173507" cy="1132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144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8354" y="666256"/>
            <a:ext cx="918672" cy="1131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Neuroscientist 23(2)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1467" y="4564508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events (Cho and Johnson 2004; Ding and others 2006;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1467" y="4681611"/>
            <a:ext cx="2224952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Mondragón-Rodríguez and others 2008) and is associ-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1467" y="4798714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ated with synaptic dysfunction and memory impairment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1467" y="4915817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(Kim and others 2015; Zhao and others 2015). This facet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467" y="5032919"/>
            <a:ext cx="2249349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of tau regulation is particularly intriguing given the roles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1467" y="5150022"/>
            <a:ext cx="2249153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of both caspase and GSK-3β in LTD signaling (Li and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1467" y="5267125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others 2010; Peineau and others 2009). Resolving the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1467" y="5384228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relationship between these PTMs and tau function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1467" y="5501330"/>
            <a:ext cx="2249544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remains a clear and fundamental challenge to enhancing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1467" y="5618433"/>
            <a:ext cx="1649783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our understanding of tau pathophysiology.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1467" y="5869807"/>
            <a:ext cx="1691432" cy="1380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A Pathological Perspective for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1467" y="6006465"/>
            <a:ext cx="714209" cy="1380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Synaptic Tau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1467" y="6203920"/>
            <a:ext cx="224905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 pathology, which is evident in tauopathies such as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1467" y="6321023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AD, is generally characterized by three main hallmarks: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1467" y="6438125"/>
            <a:ext cx="224905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(a) tau becomes hyperphosphorylated, with the levels of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1467" y="6555228"/>
            <a:ext cx="2249251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tau-associated phosphate roughly tripling in AD brains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1467" y="6672331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compared with healthy adult brains (Köpke and others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1467" y="6789434"/>
            <a:ext cx="2225147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1993) (b) tau is re-distributed to the somatodendritic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32073" y="4564481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paired-helical filaments, which then aggregate to form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2073" y="4681584"/>
            <a:ext cx="2249543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insoluble intra-neuronal NFTs (Goedert and others 1988;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2073" y="4798686"/>
            <a:ext cx="22494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Grundke-Iqbal and others 1986; Kosik and others 1986).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2073" y="4915789"/>
            <a:ext cx="2249640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It is generally considered that (a) leads to (b) and (c) to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2073" y="5032892"/>
            <a:ext cx="2249250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bring about tau pathology. Although amyloid pathology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2073" y="5149995"/>
            <a:ext cx="222475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precedes this tau pathology in patients with AD, correla-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2073" y="5267098"/>
            <a:ext cx="2225342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tive studies have shown that it is the extent of tau pathol-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32073" y="5384201"/>
            <a:ext cx="2249348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ogy that closely mirrors, and appears to dictate the extent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32073" y="5501303"/>
            <a:ext cx="2225244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of, neuronal loss and cognitive decline (Murray and oth-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32073" y="5618406"/>
            <a:ext cx="2249251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ers 2015; Nelson and others 2012). However, it has now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073" y="5735509"/>
            <a:ext cx="222514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become evident that NFTs themselves are actually disso-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32073" y="5852612"/>
            <a:ext cx="2225244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ciated from the decline in neuronal and cognitive func-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2073" y="5969714"/>
            <a:ext cx="2249056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tion, and are neither necessary nor sufficient for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2073" y="6086817"/>
            <a:ext cx="2224853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neurotoxicity (Guerrero-Muñoz and others 2015), argu-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32073" y="6203920"/>
            <a:ext cx="2248957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ing against their use as therapeutic targets. In light of this,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2073" y="6321023"/>
            <a:ext cx="2224951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it is now necessary to elucidate precisely how the hyper-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32073" y="6438125"/>
            <a:ext cx="2225049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phosphorylation of tau can evoke neurotoxicity or synap-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32073" y="6555228"/>
            <a:ext cx="607178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tic dysfunction.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9176" y="6672331"/>
            <a:ext cx="2108044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 long-standing debate concerns whether neurotoxic-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32073" y="6789434"/>
            <a:ext cx="2225148" cy="1080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ity is triggered by the generation of a pathological species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1467" y="3456318"/>
            <a:ext cx="360179" cy="1035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Figure 1.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91645" y="3457899"/>
            <a:ext cx="3987699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Putative model for the role of tau and tau phosphorylation during synaptic weakening. During basal conditions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1467" y="3560393"/>
            <a:ext cx="4308708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(left) tau is present in dendrites and dendritic spines, where it is most likely bound to microtubules and has low levels of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1467" y="3662887"/>
            <a:ext cx="2622428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phosphorylation (pTau). A synaptic weakening stimulus (right) triggers Ca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53858" y="3660092"/>
            <a:ext cx="61883" cy="662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5741" y="3662828"/>
            <a:ext cx="1730632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influx through NMDARs that activates signaling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1482" y="3765322"/>
            <a:ext cx="1894078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cascades involving the serine/threonine kinase GSK-3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25561" y="3757034"/>
            <a:ext cx="48202" cy="107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3778" y="3765322"/>
            <a:ext cx="278763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. GSK-3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52541" y="3757034"/>
            <a:ext cx="48202" cy="107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00758" y="3765322"/>
            <a:ext cx="2181537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mediates the transient phosphorylation of tau at serine 396,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1482" y="3867817"/>
            <a:ext cx="4631296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which is a critical event for subsequent AMPAR internalization. Downstream effects of tau phosphorylation depend on its specific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31482" y="3970311"/>
            <a:ext cx="4375105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interacting partners at the synapse, but may involve changes to microtubule stability and/or the regulation of NMDARs via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1482" y="4072805"/>
            <a:ext cx="3329435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Fyn trafficking, ultimately regulating the association of an AMPAR-PICK1 complex. AMPAR =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60918" y="4064517"/>
            <a:ext cx="55406" cy="107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16338" y="4072805"/>
            <a:ext cx="1080623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-amino-3-hydroxy-5-methyl-4-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31482" y="4175299"/>
            <a:ext cx="1484980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isoxazolepropionic acid receptors; GSK-3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16462" y="4167011"/>
            <a:ext cx="48202" cy="107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64679" y="4175299"/>
            <a:ext cx="1063761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= glycogen synthase kinase–3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28441" y="4167011"/>
            <a:ext cx="48201" cy="107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76658" y="4175299"/>
            <a:ext cx="458457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; NMDAR =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35115" y="4175475"/>
            <a:ext cx="60424" cy="1017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5540" y="4175299"/>
            <a:ext cx="297382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-methyl-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92827" y="4199156"/>
            <a:ext cx="46109" cy="713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38937" y="4175153"/>
            <a:ext cx="794043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-aspartate receptors;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31476" y="4277647"/>
            <a:ext cx="1588878" cy="1019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PICK1 = protein interacting with C kinase 1.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51677" y="6120262"/>
            <a:ext cx="364077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Adapted from Regan et al, 2017 The Neuroscientist. 23, 137-151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459" y="4114143"/>
            <a:ext cx="796664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1. During the basal conditions tau is present in dendrites and dendritic spines (low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4880" y="4342743"/>
            <a:ext cx="142313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levels of pTau).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459" y="4660243"/>
            <a:ext cx="163001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2. Brief rising Ca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34423" y="4673042"/>
            <a:ext cx="154457" cy="1513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88874" y="4660243"/>
            <a:ext cx="618192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activates GSK-3β-mediated pTau at serine 396, which is critical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4880" y="4888843"/>
            <a:ext cx="780597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event for subsequent AMPA receptor endocytosis through GluA2-PICK1 protein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4880" y="5117443"/>
            <a:ext cx="105046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interaction.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4459" y="5434943"/>
            <a:ext cx="796641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3. Synapse weakening mechanisms may involve changes to microtubule stability and/or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4880" y="5663543"/>
            <a:ext cx="473968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the regulation of NMDA receptors vis Fyn trafficking.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1699" y="3479465"/>
            <a:ext cx="2471085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GSK-3β: glycogen synthase kinase-3β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14265" y="3666155"/>
            <a:ext cx="2709463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PICK1: protein interacting with C kinase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745810" y="65659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6024" y="158836"/>
            <a:ext cx="817538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Putative model for the role of microtubule-associated protein tau (Tau) and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05197" y="425536"/>
            <a:ext cx="63335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tau phosphorylation (pTau) during the synapse weakening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9624" y="3805969"/>
            <a:ext cx="239483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Synapse strength pathway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139" y="1086075"/>
            <a:ext cx="263221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Synapse weakening pathway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8642" y="1422313"/>
            <a:ext cx="14674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387" y="1422313"/>
            <a:ext cx="68928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aspase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1444" y="1449209"/>
            <a:ext cx="1580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9499" y="1449209"/>
            <a:ext cx="46296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SK-3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6078" y="3409500"/>
            <a:ext cx="45174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PI3K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6521" y="2683523"/>
            <a:ext cx="16508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1609" y="2683523"/>
            <a:ext cx="3304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kt1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8442" y="1984590"/>
            <a:ext cx="53749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8632" y="1694658"/>
            <a:ext cx="81604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(typical Tau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9833" y="1855178"/>
            <a:ext cx="49130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kinase)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4975" y="3627203"/>
            <a:ext cx="32256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1969" y="1444534"/>
            <a:ext cx="33237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771" y="1378485"/>
            <a:ext cx="706530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Amyloid-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3041" y="1400815"/>
            <a:ext cx="99721" cy="165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762" y="1378485"/>
            <a:ext cx="45870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7321" y="1571967"/>
            <a:ext cx="1164881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(or Pathogens)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2658" y="1321617"/>
            <a:ext cx="1027885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Synapse loss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5795" y="1512117"/>
            <a:ext cx="935721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Memory loss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471" y="2606260"/>
            <a:ext cx="44477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Basal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7839" y="3518863"/>
            <a:ext cx="1330843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Synapse strength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15145" y="3709363"/>
            <a:ext cx="1330335" cy="1844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Memory 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2641" y="4513150"/>
            <a:ext cx="7984513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Neurotoxic pathogens aberrantly activate a synapse weakening Caspase-3-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3114" y="4779850"/>
            <a:ext cx="2812748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GSK-3β signalling cascade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641" y="5110050"/>
            <a:ext cx="5975307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Simultaneously inhibit synapse strengthening pathways.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2641" y="5440250"/>
            <a:ext cx="562369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 Activated GSK-3β causes the phosphorylation of tau (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16205" y="5440250"/>
            <a:ext cx="529035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pTau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5289" y="5440250"/>
            <a:ext cx="266646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).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641" y="5770450"/>
            <a:ext cx="8003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2673" y="5770450"/>
            <a:ext cx="629476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 pTau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2199" y="5770450"/>
            <a:ext cx="7338364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 at the synapse drives excessive synapse weakening, resulting in a shift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114" y="6037150"/>
            <a:ext cx="7560174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from the basal state toward aberrant synaptic plasticity (eg., synapse loss).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7084" y="320254"/>
            <a:ext cx="1199700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Aberrant 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66763" y="320254"/>
            <a:ext cx="2451617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Synapse Weakening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8334" y="320254"/>
            <a:ext cx="4178379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’ causes synapse dysfunction and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9052" y="612354"/>
            <a:ext cx="1115098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dementia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50715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681" y="2880608"/>
            <a:ext cx="102685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Quantitative proteomics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483" y="2143912"/>
            <a:ext cx="347527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421" y="2281142"/>
            <a:ext cx="407355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AsymAD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620" y="2473733"/>
            <a:ext cx="141161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52" y="6167392"/>
            <a:ext cx="767268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Inflammatory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9534" y="6029005"/>
            <a:ext cx="817002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RNA Binding/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9534" y="6175627"/>
            <a:ext cx="475342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Splicing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7533" y="1909270"/>
            <a:ext cx="2200136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Mass spectrometry-based proteomics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566" y="3662663"/>
            <a:ext cx="738754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Network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8220" y="3779962"/>
            <a:ext cx="564940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e.g. WGCNA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401" y="3352199"/>
            <a:ext cx="1568751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Unbiased network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3364" y="5111827"/>
            <a:ext cx="1405484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AD-Associated modules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6019" y="6175631"/>
            <a:ext cx="672200" cy="1454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Myelination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393" y="6471992"/>
            <a:ext cx="467183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Cell type: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576" y="6475218"/>
            <a:ext cx="445382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Microglia,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731" y="6592516"/>
            <a:ext cx="1037793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Astrocyte, &amp; Endothelial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4816" y="6520870"/>
            <a:ext cx="467182" cy="116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Cell type: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51998" y="6524095"/>
            <a:ext cx="711773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Oligodendrocyte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749" y="6769344"/>
            <a:ext cx="814701" cy="116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Other ontologies: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8943" y="6765219"/>
            <a:ext cx="814710" cy="116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Other ontologies: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5270" y="6757136"/>
            <a:ext cx="841888" cy="116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Other ontologies: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3733" y="6524949"/>
            <a:ext cx="467183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Cell type: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00906" y="6528175"/>
            <a:ext cx="635629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No enrichment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1960" y="4594326"/>
            <a:ext cx="765929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Protein modules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6599" y="2962460"/>
            <a:ext cx="113535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Human post-mortem brain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1445" y="2040322"/>
            <a:ext cx="757131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Discovery DDA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1445" y="2160866"/>
            <a:ext cx="86378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   Label-Free (LFQ)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1445" y="2278185"/>
            <a:ext cx="842181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   Isobaric labeling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1445" y="2395485"/>
            <a:ext cx="89995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   (e.g. TMT, iTRAQ)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1445" y="2626877"/>
            <a:ext cx="686452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Discovery DIA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1445" y="2747411"/>
            <a:ext cx="657310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    SWATH-MS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42453" y="3505040"/>
            <a:ext cx="526912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enrichment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11268" y="3625575"/>
            <a:ext cx="108706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4327" y="3742875"/>
            <a:ext cx="776976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ical pathways and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9606" y="3860193"/>
            <a:ext cx="179287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gies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9606" y="3977493"/>
            <a:ext cx="957720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ic risk factors (GWAS)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0555" y="4094811"/>
            <a:ext cx="912761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n-protein interactions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37076" y="4326202"/>
            <a:ext cx="771502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Trait association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5178" y="4446728"/>
            <a:ext cx="36942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graphics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20555" y="4564048"/>
            <a:ext cx="157585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9704" y="4681366"/>
            <a:ext cx="423876" cy="112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pathology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5069" y="2138788"/>
            <a:ext cx="46888" cy="154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•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25069" y="2261046"/>
            <a:ext cx="46888" cy="154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•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49438" y="2717268"/>
            <a:ext cx="46888" cy="1545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•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14162" y="3904435"/>
            <a:ext cx="135784" cy="11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M1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70967" y="4499744"/>
            <a:ext cx="142604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Astro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63757" y="4437540"/>
            <a:ext cx="149325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Micro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70833" y="4624140"/>
            <a:ext cx="142664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Endo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70901" y="4561935"/>
            <a:ext cx="142603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Oligo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3520" y="4375334"/>
            <a:ext cx="112041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Neu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84738" y="4352669"/>
            <a:ext cx="70507" cy="3972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MAGMA score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19315" y="3736074"/>
            <a:ext cx="70507" cy="410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Gene Ontology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41094" y="4256741"/>
            <a:ext cx="587474" cy="70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Braak (Tangle extent)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5540" y="1259956"/>
            <a:ext cx="2834414" cy="1201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Systems-based proteomics to resolve the biology of Alzheimer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69250" y="1261131"/>
            <a:ext cx="21034" cy="113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89749" y="1259956"/>
            <a:ext cx="502570" cy="1201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 disease. . 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35530" y="1393628"/>
            <a:ext cx="785499" cy="1201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 Rayaprolu et al.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50259" y="1563865"/>
            <a:ext cx="198917" cy="1350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2572" y="2482129"/>
            <a:ext cx="1179332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Quantitative proteomics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3027" y="6098030"/>
            <a:ext cx="938318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RNA Binding/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83027" y="6266424"/>
            <a:ext cx="545925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Splicing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29954" y="1366558"/>
            <a:ext cx="1816990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trometry-based proteomics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-33025" y="3380311"/>
            <a:ext cx="280683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alysis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4945" y="3515028"/>
            <a:ext cx="155947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46881" y="3023746"/>
            <a:ext cx="1411828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sed network analysis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70259" y="5044660"/>
            <a:ext cx="1364799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Associated modules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1802" y="6266429"/>
            <a:ext cx="772014" cy="167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Myelination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461" y="6662931"/>
            <a:ext cx="299433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type: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8970" y="6666636"/>
            <a:ext cx="817463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Oligodendrocyte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71029" y="6667616"/>
            <a:ext cx="536554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Cell type: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07573" y="6671321"/>
            <a:ext cx="730013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 enrichment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56119" y="4450316"/>
            <a:ext cx="361857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odules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9373" y="1517069"/>
            <a:ext cx="869557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Discovery DDA 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49373" y="1655513"/>
            <a:ext cx="992048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   Label-Free (LFQ)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49373" y="1790254"/>
            <a:ext cx="967237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   Isobaric labeling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9373" y="1924971"/>
            <a:ext cx="1033589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   (e.g. TMT, iTRAQ)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49373" y="2190721"/>
            <a:ext cx="788383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Discovery DIA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49373" y="2329154"/>
            <a:ext cx="754915" cy="129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    SWATH-MS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65021" y="1630157"/>
            <a:ext cx="53850" cy="1775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•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65021" y="1770569"/>
            <a:ext cx="53850" cy="1775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•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3009" y="2294535"/>
            <a:ext cx="53850" cy="1775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•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59459" y="3657984"/>
            <a:ext cx="155947" cy="1336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M1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88037" y="4341690"/>
            <a:ext cx="163779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Astro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79757" y="4270249"/>
            <a:ext cx="171498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Micro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87883" y="4484558"/>
            <a:ext cx="163849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Endo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87960" y="4413115"/>
            <a:ext cx="163779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Oligo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25424" y="4198807"/>
            <a:ext cx="128679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Neu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0816" y="4172776"/>
            <a:ext cx="80977" cy="4561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MAGMA score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99017" y="3464623"/>
            <a:ext cx="80977" cy="4719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Gene Ontology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64635" y="4062603"/>
            <a:ext cx="674708" cy="809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Braak (Tangle extent)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767" y="620828"/>
            <a:ext cx="3255295" cy="1379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Systems-based proteomics to resolve the biology of Alzheimer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64252" y="622177"/>
            <a:ext cx="24158" cy="13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’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87795" y="620828"/>
            <a:ext cx="577196" cy="1379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 disease. . 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9754" y="774349"/>
            <a:ext cx="902137" cy="1379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 Rayaprolu et al.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31534" y="969863"/>
            <a:ext cx="228454" cy="155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101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73457" y="5924835"/>
            <a:ext cx="2910638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transition from label-free to isobaric-labeling approaches. In label-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73457" y="6041261"/>
            <a:ext cx="2911060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free quantitation (LFQ), each sample is prepared and analyzed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73457" y="6158350"/>
            <a:ext cx="2910891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individually by LC-MS/MS. Though MS1 peptide selection is biased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73457" y="6275440"/>
            <a:ext cx="1577053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toward the most intense signals [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50217" y="6275440"/>
            <a:ext cx="107324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72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57995" y="6275440"/>
            <a:ext cx="1225502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], the inherently stochastic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73457" y="6392529"/>
            <a:ext cx="2910660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nature of DDA impacts the consistency of peptides chosen and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795042" y="5924824"/>
            <a:ext cx="2394648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analyzed across samples. Variability in mass measurem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95042" y="6041251"/>
            <a:ext cx="2353875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peptide retention times may also introduce incon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95042" y="6158340"/>
            <a:ext cx="1707590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precursor peptide selection and quanti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502863" y="6168111"/>
            <a:ext cx="54714" cy="105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57421" y="6158340"/>
            <a:ext cx="602512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cation. This cr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795042" y="6275429"/>
            <a:ext cx="429193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described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24235" y="6276587"/>
            <a:ext cx="103875" cy="111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27942" y="6275429"/>
            <a:ext cx="636940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missing value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965293" y="6276587"/>
            <a:ext cx="36090" cy="111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”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01384" y="6275429"/>
            <a:ext cx="1189170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problem that ultimately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95031" y="6392518"/>
            <a:ext cx="801443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number of quanti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96717" y="6402290"/>
            <a:ext cx="54714" cy="105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51274" y="6392518"/>
            <a:ext cx="1537733" cy="1183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able proteins in a given LFQ data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06862" y="2538320"/>
            <a:ext cx="672100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Inflammatory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147515" y="2417098"/>
            <a:ext cx="715665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RNA Binding/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47515" y="2545533"/>
            <a:ext cx="416383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Splicing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947994" y="344263"/>
            <a:ext cx="647122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Network analysis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6528" y="447013"/>
            <a:ext cx="494868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e.g. WGCNA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73113" y="72307"/>
            <a:ext cx="1374172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Unbiased network analysis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62428" y="1613681"/>
            <a:ext cx="1231157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AD-Associated modules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453339" y="4514242"/>
            <a:ext cx="446139" cy="1273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Synaptic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57218" y="4529427"/>
            <a:ext cx="701751" cy="1273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Mitochondrial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26655" y="4516131"/>
            <a:ext cx="701857" cy="1273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Cytoskeleton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804209" y="2545537"/>
            <a:ext cx="588824" cy="1273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Myelination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86075" y="3436682"/>
            <a:ext cx="627941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60691" y="3542258"/>
            <a:ext cx="107888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CD44, GFAP, MSN, PDRX1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8131" y="3431365"/>
            <a:ext cx="651745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07465" y="3536958"/>
            <a:ext cx="993085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MAG, MOG, PLP1, SIRT2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93180" y="2805138"/>
            <a:ext cx="409236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302416" y="2807964"/>
            <a:ext cx="39014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Microglia,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838290" y="2910714"/>
            <a:ext cx="909071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Astrocyte, &amp; Endothelial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25018" y="2847954"/>
            <a:ext cx="409235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634253" y="2850780"/>
            <a:ext cx="62348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Oligodendrocyte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899174" y="4776905"/>
            <a:ext cx="385430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284604" y="4779731"/>
            <a:ext cx="371216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Neuronal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39118" y="3431281"/>
            <a:ext cx="627939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85285" y="3536857"/>
            <a:ext cx="135940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SNRPD2, HDGFRP2, HNRNPA2B1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7290" y="3065609"/>
            <a:ext cx="737455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723723" y="3171186"/>
            <a:ext cx="118831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Innate immunity, Carbohydrate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11230" y="3273926"/>
            <a:ext cx="1213322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metabolism, Extracellular matrix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403826" y="3061995"/>
            <a:ext cx="737463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213132" y="3167589"/>
            <a:ext cx="1142333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Carbohydrate and nucleoside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565501" y="3270355"/>
            <a:ext cx="437752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metabolism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880990" y="3054914"/>
            <a:ext cx="737464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21449" y="3160490"/>
            <a:ext cx="1080165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Nucleoplasm, Chromosome,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752286" y="3263231"/>
            <a:ext cx="101850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DNA binding &amp; metabolism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14186" y="2749456"/>
            <a:ext cx="127841" cy="805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Increased in AD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18859" y="3902224"/>
            <a:ext cx="128562" cy="769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ecreased in AD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420046" y="4671701"/>
            <a:ext cx="127495" cy="774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757009" y="2851527"/>
            <a:ext cx="409235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166236" y="2854353"/>
            <a:ext cx="55679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No enrichment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968486" y="1160368"/>
            <a:ext cx="670929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Protein modules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926607" y="4935206"/>
            <a:ext cx="737456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824106" y="5040799"/>
            <a:ext cx="966017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Neurotransmitter release,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45496" y="5143567"/>
            <a:ext cx="1123151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Calmodulin binding, Dendrite,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076379" y="5246317"/>
            <a:ext cx="461642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Endocytosis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7530" y="5388372"/>
            <a:ext cx="627941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36829" y="5493965"/>
            <a:ext cx="1369431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AP2B1, ATP6V0A1, RPH3A, SYT1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413097" y="4778260"/>
            <a:ext cx="409235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822333" y="4781086"/>
            <a:ext cx="34740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Neuronal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421583" y="4942408"/>
            <a:ext cx="737464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267522" y="5047984"/>
            <a:ext cx="106929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Hydrolase activity, Oxidative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218104" y="5150751"/>
            <a:ext cx="116810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phosphorylation, ATP catabolic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652183" y="5253519"/>
            <a:ext cx="299797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process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481004" y="5395583"/>
            <a:ext cx="627940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172300" y="5501150"/>
            <a:ext cx="1245434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ACO2, ATPase subunits, NDUFs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760510" y="4792552"/>
            <a:ext cx="409236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Cell type: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169747" y="4795378"/>
            <a:ext cx="55678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No enrichment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85620" y="4988829"/>
            <a:ext cx="737463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Other ontologies: 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683100" y="5094397"/>
            <a:ext cx="1142265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Microtubule, Protein targeting,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2699" y="5197164"/>
            <a:ext cx="1023134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 complex assembly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933239" y="5388475"/>
            <a:ext cx="627940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Common hubs: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779273" y="5494069"/>
            <a:ext cx="935864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CCT5, DCTN1, TUBB4B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388471" y="206191"/>
            <a:ext cx="785076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Module enrichment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388471" y="311776"/>
            <a:ext cx="446058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Cell type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07414" y="414526"/>
            <a:ext cx="918576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Biological pathways and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88471" y="517293"/>
            <a:ext cx="50934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ontologies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388471" y="620043"/>
            <a:ext cx="1191220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Genetic risk factors (GWAS)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88471" y="722810"/>
            <a:ext cx="1142247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Protein-protein interactions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88471" y="925501"/>
            <a:ext cx="1004037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Module-Trait association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88471" y="1031077"/>
            <a:ext cx="671013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Demographics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388471" y="1133845"/>
            <a:ext cx="480739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Cognition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388471" y="1236612"/>
            <a:ext cx="723506" cy="988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    Neuropathology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432444" y="292137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430683" y="401002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430683" y="700762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430683" y="600897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430661" y="1011096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430661" y="1114493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430661" y="1214522"/>
            <a:ext cx="41072" cy="1354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•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214286" y="556047"/>
            <a:ext cx="118943" cy="101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M1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27607" y="1077517"/>
            <a:ext cx="124916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Astro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21291" y="1023029"/>
            <a:ext cx="130803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Micro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227490" y="1186484"/>
            <a:ext cx="124969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Endo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227548" y="1131995"/>
            <a:ext cx="124916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Oligo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256123" y="968539"/>
            <a:ext cx="98144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Neu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100916" y="948685"/>
            <a:ext cx="61762" cy="3479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MAGMA score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007169" y="408569"/>
            <a:ext cx="61762" cy="3599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Gene Ontology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675860" y="864655"/>
            <a:ext cx="514607" cy="617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Braak (Tangle extent)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73457" y="6796890"/>
            <a:ext cx="1819666" cy="93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Neuropsychopharmacology (2021) 46:98 – 115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87645" y="1330505"/>
            <a:ext cx="388489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1. Mass spectrometry-based proteomics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23427" y="1330505"/>
            <a:ext cx="400819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2. Identification of targets and candidates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14139" y="163876"/>
            <a:ext cx="8186273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System-based proteomics to identify biological target and discover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259335" y="455976"/>
            <a:ext cx="2625332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/>
              <a:t>therapeutic candidate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969725" y="3001642"/>
            <a:ext cx="3377567" cy="1931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NEUROPSYCHOPHARMACOLOGY REVIEWS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770970" y="2999427"/>
            <a:ext cx="427329" cy="209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OPEN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969725" y="3214337"/>
            <a:ext cx="5825927" cy="3225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/>
              <a:t>Systems-based proteomics to resolve the biology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69725" y="3560435"/>
            <a:ext cx="1564994" cy="3225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/>
              <a:t>of Alzheimer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534945" y="3597232"/>
            <a:ext cx="76059" cy="2817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/>
              <a:t>’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611398" y="3560435"/>
            <a:ext cx="4076701" cy="3225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/>
              <a:t>s disease beyond amyloid and tau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969725" y="4009393"/>
            <a:ext cx="858955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Sruti Rayaprolu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827965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949632" y="4009393"/>
            <a:ext cx="1310341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Lenora Higginbotham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260830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382497" y="4009393"/>
            <a:ext cx="813697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Pritha Bagchi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322121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2,3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444609" y="4009393"/>
            <a:ext cx="1168637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Caroline M. Watson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612768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735257" y="4009393"/>
            <a:ext cx="710439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Tian Zhang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446345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2,3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568013" y="4009393"/>
            <a:ext cx="819131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Allan I. Levey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513390" y="3988391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635057" y="4009393"/>
            <a:ext cx="27043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969696" y="4168870"/>
            <a:ext cx="990621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Srikant Rangaraju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60318" y="4147050"/>
            <a:ext cx="121691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082010" y="4110507"/>
            <a:ext cx="44365" cy="2004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126375" y="4168873"/>
            <a:ext cx="1354922" cy="142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and Nicholas T. Seyfried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606921" y="4147050"/>
            <a:ext cx="193740" cy="94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1,2,3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142359" y="4605343"/>
            <a:ext cx="6055880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The repeated failures of amyloid-targeting therapies have challenged our narrow understanding of Alzheimer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197743" y="4606773"/>
            <a:ext cx="25613" cy="1379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’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224046" y="4605343"/>
            <a:ext cx="772872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 disease (AD)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142359" y="4764000"/>
            <a:ext cx="7055901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pathogenesis and inspired wide-ranging investigations into the underlying mechanisms of disease. Increasing evidence indicate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142359" y="4922658"/>
            <a:ext cx="6575145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that AD develops from an intricate web of biochemical and cellular processes that extend far beyond amyloid and tau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142359" y="5082146"/>
            <a:ext cx="7016974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accumulation. This growing recognition surrounding the diversity of AD pathophysiology underscores the need for holistic system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142359" y="5240803"/>
            <a:ext cx="7007744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based approaches to explore AD pathogenesis. Here we describe how network-based proteomics has emerged as a powerful to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142359" y="5399461"/>
            <a:ext cx="6750886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and how its application to the AD brain has provided an informative framework for the complex protein pathophysiology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142359" y="5558936"/>
            <a:ext cx="6991531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underlying the disease. Furthermore, we outline how the AD brain network proteome can be leveraged to advance additional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142359" y="5717594"/>
            <a:ext cx="347659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scienti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490916" y="5729668"/>
            <a:ext cx="67607" cy="1300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ﬁ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558329" y="5717594"/>
            <a:ext cx="4962117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 and translational efforts, including the discovery of novel protein biomarkers of disease.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142359" y="6021543"/>
            <a:ext cx="1436402" cy="1448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Neuropsychopharmacology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578762" y="6020113"/>
            <a:ext cx="718084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(2021) 46:98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297016" y="6021543"/>
            <a:ext cx="65007" cy="1379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–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361958" y="6020113"/>
            <a:ext cx="2650389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115; https://doi.org/10.1038/s41386-020-00840-3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969726" y="6777930"/>
            <a:ext cx="906722" cy="1488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INTRODUCTION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826990" y="6780425"/>
            <a:ext cx="3335385" cy="146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involving a variety of cell types Thus some have postulated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969725" y="2274416"/>
            <a:ext cx="1113526" cy="132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www.nature.com/npp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343613" y="6188440"/>
            <a:ext cx="72230" cy="455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1234567890();,: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750715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26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0018" y="637680"/>
            <a:ext cx="3663981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/>
              <a:t>Summary of LTD Lecture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262" y="1157483"/>
            <a:ext cx="8097705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• Changes to the synaptic expression of AMPA receptors (AMPAR) are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012" y="1449583"/>
            <a:ext cx="7384245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considered a major component of synaptic plasticity and synaptic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012" y="1741683"/>
            <a:ext cx="1449382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connectivity.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262" y="2325883"/>
            <a:ext cx="7382086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• Long-term depression (LTD) is a physiological form of synaptic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012" y="2617983"/>
            <a:ext cx="6903727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plasticity which leads to a reduction of synaptic transmission.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62" y="3202183"/>
            <a:ext cx="7009823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• AMPAR endocytosis is a key molecular mechanism of LTD.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262" y="3796889"/>
            <a:ext cx="2347222" cy="2896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• The glycogen synt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4406" y="3837158"/>
            <a:ext cx="4433099" cy="254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hase kinase-3 beta (GSK-3β)-mediated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7376" y="3802804"/>
            <a:ext cx="70569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012" y="4099493"/>
            <a:ext cx="7733444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phosphorylation of Tau (pTau) may be a general pathway to regulate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012" y="4391593"/>
            <a:ext cx="2127080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physiological LTD.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262" y="4975793"/>
            <a:ext cx="7816808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• Alzheimer’s disease associated pathogens can cause pathological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012" y="5267893"/>
            <a:ext cx="7717722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plasticity (eg., aberrant-excess LTD expression), this leads inhibition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012" y="5559993"/>
            <a:ext cx="7868774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of long-term potentiation (LTP) and a simultaneous increase in LTD in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012" y="5852093"/>
            <a:ext cx="5605888" cy="283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the hippocampus resulting in synapse weakening.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6952" y="252429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6110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6952" y="252429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10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246" y="1241445"/>
            <a:ext cx="321705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Objectives of this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2307" y="1241445"/>
            <a:ext cx="15030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246" y="1685183"/>
            <a:ext cx="6352166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The importance of synapse weakening in the brain.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246" y="2128921"/>
            <a:ext cx="2456928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• The mechanism of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3117" y="2128921"/>
            <a:ext cx="2765597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long-term depression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712" y="2128921"/>
            <a:ext cx="16522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 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3950" y="2128921"/>
            <a:ext cx="505683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LTD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9704" y="2128921"/>
            <a:ext cx="90215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) in the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2857" y="2446421"/>
            <a:ext cx="1759459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hippocampus.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6246" y="2890159"/>
            <a:ext cx="7636273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• The physiological and pathophysiological role of LTD-like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2857" y="3207659"/>
            <a:ext cx="2692232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synapse weakening.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246" y="3651396"/>
            <a:ext cx="6465454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• How aberrant LTD may cause memory deficits 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2857" y="3968896"/>
            <a:ext cx="2661448" cy="302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 b="1"/>
              <a:t>Alzheimer’s disease.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0746" y="547058"/>
            <a:ext cx="2202592" cy="340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/>
              <a:t>Further Reading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021" y="6265332"/>
            <a:ext cx="1919992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two major forms of long-lasting synaptic plasticity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21" y="6370127"/>
            <a:ext cx="964115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mammalian brain —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84" y="6387074"/>
            <a:ext cx="731732" cy="851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long-term potentiation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3312" y="6370127"/>
            <a:ext cx="223762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(LTP)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022" y="6474922"/>
            <a:ext cx="151716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and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784" y="6491869"/>
            <a:ext cx="679929" cy="851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long-term depression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156" y="6474922"/>
            <a:ext cx="1088048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(LTD) — are characterized by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022" y="6579717"/>
            <a:ext cx="1921133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long-lasting increase or decrease in synaptic strength,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022" y="6684512"/>
            <a:ext cx="1920257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respectively. Both processes are thought to be involved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022" y="6789308"/>
            <a:ext cx="1899484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information storage and therefore in learning 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3229" y="6265332"/>
            <a:ext cx="1812451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this Review, we first discuss the mechanisms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5208" y="6370127"/>
            <a:ext cx="1919379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are involved in the generation of LTD, classified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5208" y="6474922"/>
            <a:ext cx="1901167" cy="118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according to their induction, expression and signal-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5208" y="6579717"/>
            <a:ext cx="1921395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ling mechanisms. We then focus on the role of LTD in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5208" y="6684512"/>
            <a:ext cx="1919555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physio logical and pathological processes in different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5208" y="6789308"/>
            <a:ext cx="658929" cy="1182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regions of the CNS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4049" y="5423084"/>
            <a:ext cx="159331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aptic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8911" y="5508825"/>
            <a:ext cx="144841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nt of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3773" y="5594567"/>
            <a:ext cx="245839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Medical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379" y="5680309"/>
            <a:ext cx="178713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Walk,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9065" y="5766050"/>
            <a:ext cx="18329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714" y="5851792"/>
            <a:ext cx="89852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re,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182" y="5937533"/>
            <a:ext cx="169301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iatry,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7145" y="6109016"/>
            <a:ext cx="235250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, British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8911" y="6194757"/>
            <a:ext cx="235622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Canada.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30190" y="6280499"/>
            <a:ext cx="175865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n and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0861" y="6366240"/>
            <a:ext cx="137781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eoul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20026" y="6451982"/>
            <a:ext cx="191036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Seoul,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4983" y="6623465"/>
            <a:ext cx="91090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tal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8230" y="6709207"/>
            <a:ext cx="283489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ent Ecran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678" y="6794948"/>
            <a:ext cx="177599" cy="747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evard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556" y="4110968"/>
            <a:ext cx="3310993" cy="2816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Long-term depression in the CNS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9556" y="4481019"/>
            <a:ext cx="1114714" cy="12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Graham L. Collingridge*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270" y="4489213"/>
            <a:ext cx="75579" cy="70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‡§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99849" y="4481019"/>
            <a:ext cx="940761" cy="12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 Stephane Peineau*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0610" y="4489213"/>
            <a:ext cx="114420" cy="70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||¶#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55029" y="4481019"/>
            <a:ext cx="1198259" cy="12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 John G. Howland** and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556" y="4614395"/>
            <a:ext cx="625698" cy="12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Yu Tian Wang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5326" y="4622589"/>
            <a:ext cx="146786" cy="703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‡‡§§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556" y="4795148"/>
            <a:ext cx="3357742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Abstract | Long-term depression (LTD) in the CNS has been the subject of intense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556" y="4928523"/>
            <a:ext cx="3561673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investigation as a process that may be involved in learning and memory and in various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556" y="5061899"/>
            <a:ext cx="3572572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pathological conditions. Several mechanistically distinct forms of this type of synaptic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556" y="5195275"/>
            <a:ext cx="3858455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plasticity have been identified and their molecular mechanisms are starting to be unravelled.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9556" y="5328650"/>
            <a:ext cx="3839069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Most studies have focused on forms of LTD that are triggered by synaptic activation of either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9556" y="5462026"/>
            <a:ext cx="430393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NMDARs (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420" y="5462026"/>
            <a:ext cx="68536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5383" y="5462026"/>
            <a:ext cx="3309948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-methyl-�-aspartate receptors) or metabotropic glutamate receptors (mGluRs).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556" y="5595401"/>
            <a:ext cx="3730813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Converging evidence supports a crucial role of LTD in some types of learning and memory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9556" y="5728777"/>
            <a:ext cx="3687428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in situations in which cognitive demands require a flexible response. In addition, LTD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9556" y="5862153"/>
            <a:ext cx="3743809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may underlie the cognitive effects of acute stress, the addictive potential of some drugs of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9556" y="5995529"/>
            <a:ext cx="2883438" cy="1184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abuse and the elimination of synapses in neurodegenerative diseases.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49573" y="3109742"/>
            <a:ext cx="1746840" cy="5167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REVIEWS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9235" y="6389755"/>
            <a:ext cx="3717060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Collingridge et al., (2010) Nat.Review Neurosci. 11, 459-473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82785" y="4095507"/>
            <a:ext cx="426092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The Neuroscientist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82785" y="4161318"/>
            <a:ext cx="557986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2017, Vol. 23(2) 137 –151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82785" y="4227129"/>
            <a:ext cx="510334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© The Author(s) 2016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82785" y="4292941"/>
            <a:ext cx="579887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Reprints and permissions: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82785" y="4358752"/>
            <a:ext cx="816516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sagepub.com/journalsPermissions.nav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82785" y="4424564"/>
            <a:ext cx="749185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DOI: 10.1177/1073858416633439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82785" y="4490375"/>
            <a:ext cx="700775" cy="62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journals.sagepub.com/home/nro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46039" y="3923839"/>
            <a:ext cx="200190" cy="89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Review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23199" y="3640080"/>
            <a:ext cx="229909" cy="814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 b="1"/>
              <a:t>633439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3109" y="3698576"/>
            <a:ext cx="18474" cy="89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/>
              <a:t> NRO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71583" y="3698735"/>
            <a:ext cx="164481" cy="85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/>
              <a:t>XXX10.1177/1073858416633439The Neuroscientist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36064" y="3698441"/>
            <a:ext cx="42376" cy="91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/>
              <a:t>Regan et al.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23199" y="3706479"/>
            <a:ext cx="49323" cy="85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/>
              <a:t>research-article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72523" y="3706479"/>
            <a:ext cx="15488" cy="85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/>
              <a:t>2016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46039" y="4154805"/>
            <a:ext cx="2407399" cy="164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Physiological and Pathophysiological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46039" y="4309676"/>
            <a:ext cx="1851063" cy="164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Implications of Synaptic Tau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46039" y="4740074"/>
            <a:ext cx="538819" cy="1095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Philip Regan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4850" y="4737765"/>
            <a:ext cx="33344" cy="71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 b="1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18193" y="4740074"/>
            <a:ext cx="908966" cy="1095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, Daniel J. Whitcomb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27149" y="4737765"/>
            <a:ext cx="83058" cy="71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 b="1"/>
              <a:t>1,2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10205" y="4740074"/>
            <a:ext cx="969000" cy="1095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, and Kwangwook Cho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9194" y="4737765"/>
            <a:ext cx="83058" cy="71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 b="1"/>
              <a:t>1,2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6039" y="5126190"/>
            <a:ext cx="316123" cy="913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Abstract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46039" y="5220517"/>
            <a:ext cx="3691951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Tauopathies encompass a broad range of neurodegenerative diseases featuring extensive neuronal death and cognitive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46039" y="5313448"/>
            <a:ext cx="3692029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decline. However, research over the past 30 years has failed to significantly advance our understanding of how tau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6039" y="5406380"/>
            <a:ext cx="3692802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causes dementia, limiting the design of rational therapeutics. It has become evident that we need to expand our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6039" y="5499312"/>
            <a:ext cx="3692490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understanding of tau in physiology, in order to delineate how tau may contribute to pathology. This review discusses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46039" y="5592244"/>
            <a:ext cx="3692259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recent evidence that has uncovered a novel aspect of tau function, based on its previously uncharacterized localization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46039" y="5685176"/>
            <a:ext cx="3692647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to the synapse. Here, multiple streams of evidence support a critical role for synaptic tau in the regulation of synapse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46039" y="5778108"/>
            <a:ext cx="3692571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physiology. In particular, long-term depression, a form of synaptic weakening, is dependent on the presence of tau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46039" y="5871040"/>
            <a:ext cx="3303108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hippocampal neurons. The regulation of tau by specific phosphorylation events downstream of GSK-3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49147" y="5863731"/>
            <a:ext cx="42502" cy="94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91664" y="5871040"/>
            <a:ext cx="346558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activation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846039" y="5963972"/>
            <a:ext cx="3691640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appears to be integral to this signaling role. We also describe how the regulation of synapse physiology by tau and its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46039" y="6056903"/>
            <a:ext cx="3692647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phosphorylation may inform our understanding of tauopathies and comorbid diseases. This work should provide a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46039" y="6149835"/>
            <a:ext cx="2305330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platform for future tau biology research in addition to therapeutic design.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46039" y="6373104"/>
            <a:ext cx="357323" cy="913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 b="1"/>
              <a:t>Keywords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46039" y="6467430"/>
            <a:ext cx="3692028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tau, synapse, synaptic plasticity, long-term depression, glutamate receptors, phosphorylation, neurodegeneration,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46039" y="6560362"/>
            <a:ext cx="1534073" cy="89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tauopathy, dementia, Alzheimer’s disease, GSK-3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80112" y="6553054"/>
            <a:ext cx="42502" cy="94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99951" y="6389755"/>
            <a:ext cx="3375786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Regan et al., (2015) The Neuroscientist 35, 4804-4812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6392" y="441055"/>
            <a:ext cx="439104" cy="122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Previous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5496" y="441055"/>
            <a:ext cx="242594" cy="122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PDF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646103" y="441055"/>
            <a:ext cx="243701" cy="122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Next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89804" y="441055"/>
            <a:ext cx="242595" cy="122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PDF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5052" y="1633117"/>
            <a:ext cx="4638922" cy="2995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/>
              <a:t>Structural dynamics of dendritic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5057" y="1951875"/>
            <a:ext cx="4663215" cy="2995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/>
              <a:t>spines in memory and cognition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35135" y="2375636"/>
            <a:ext cx="800577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Haruo Kasai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5829" y="2345834"/>
            <a:ext cx="51261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93593" y="2375636"/>
            <a:ext cx="1234528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 Masahiro Fukuda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8026" y="2345834"/>
            <a:ext cx="51261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85623" y="2375636"/>
            <a:ext cx="1302117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 Satoshi Watanabe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88153" y="2345834"/>
            <a:ext cx="51261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45147" y="2375636"/>
            <a:ext cx="1517660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 Akiko Hayashi-Takagi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63345" y="2345834"/>
            <a:ext cx="51261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14606" y="2310347"/>
            <a:ext cx="52654" cy="2035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7260" y="2375636"/>
            <a:ext cx="247044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and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5056" y="2536936"/>
            <a:ext cx="851089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Jun Noguchi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86835" y="2503294"/>
            <a:ext cx="51261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5211" y="2736137"/>
            <a:ext cx="36994" cy="715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2205" y="2722200"/>
            <a:ext cx="5458950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Laboratory of Structural Physiology, Center for Disease Biology and Integrative Medicine, Faculty of Medicine, and Center for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5115" y="2883500"/>
            <a:ext cx="3336169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NanoBio Integration, University of Tokyo, Bunkyo-ku, Tokyo 113-0033, Japan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5211" y="2958884"/>
            <a:ext cx="36994" cy="715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72205" y="2944947"/>
            <a:ext cx="5454269" cy="1420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Department of Psychiatry and Behavioral Neurosciences, Johns Hopkins University School of Medicine, Baltimore MD 21287,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35158" y="3106248"/>
            <a:ext cx="196456" cy="921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USA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5042" y="3484380"/>
            <a:ext cx="269050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Recent studies show that dendritic spines are dynamic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5053" y="3607274"/>
            <a:ext cx="269024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structures. Their rapid creation, destruction and shape-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5089" y="3730169"/>
            <a:ext cx="269006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changing are essential for short- and long-term plasticity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34927" y="3853065"/>
            <a:ext cx="268998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at excitatory synapses on pyramidal neurons in the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34961" y="3975960"/>
            <a:ext cx="269024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cerebral cortex. The onset of long-term potentiation,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35012" y="4098854"/>
            <a:ext cx="268995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spine-volume growth and an increase in receptor traf-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35051" y="4221750"/>
            <a:ext cx="269010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ﬁcking are coincident, enabling a ‘functional readout’ of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34952" y="4344645"/>
            <a:ext cx="269010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spine structure that links the age, size, strength and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5120" y="4467540"/>
            <a:ext cx="268996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lifetime of a synapse. Spine dynamics are also implicated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4914" y="4590434"/>
            <a:ext cx="268993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long-term memory and cognition: intrinsic ﬂuctu-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5086" y="4713330"/>
            <a:ext cx="269012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ations in volume can explain synapse maintenance over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5039" y="4836225"/>
            <a:ext cx="269010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long periods, and rapid, activity-triggered plasticity can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34874" y="4959119"/>
            <a:ext cx="269033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relate directly to cognitive processes. Thus, spine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34952" y="5082015"/>
            <a:ext cx="269033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dynamics  are  cellular  phenomena  with  important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34967" y="5204910"/>
            <a:ext cx="269007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implications for cognition and memory. Furthermore,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5103" y="5327805"/>
            <a:ext cx="269050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impaired spine dynamics can cause psychiatric and neu-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5053" y="5450699"/>
            <a:ext cx="133591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rodevelopmental disorders.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5062" y="5677288"/>
            <a:ext cx="78370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Dendritic spines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4900" y="5802182"/>
            <a:ext cx="268980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 pyramidal neurons in the cerebral cortex, excitatory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4943" y="5925077"/>
            <a:ext cx="269006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synapses terminate at spines, which are short protrusions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34945" y="6047972"/>
            <a:ext cx="268978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joined to the main dendrite by a thin neck. Discovered in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34822" y="6170867"/>
            <a:ext cx="269009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19th century and intensely scrutinized in the 20th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34802" y="6293762"/>
            <a:ext cx="269016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century, dendritic spines are found in higher animals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35110" y="6416657"/>
            <a:ext cx="20465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[1,2]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39769" y="6416657"/>
            <a:ext cx="84981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and some insects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389582" y="6416657"/>
            <a:ext cx="24383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[3,4]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633136" y="6416657"/>
            <a:ext cx="139215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Spines exist only on certain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34812" y="6539551"/>
            <a:ext cx="269023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types of neurons, including pyramidal neurons in the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4871" y="6662447"/>
            <a:ext cx="269013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cortex, medium spiny neurons in the basal ganglia and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5001" y="6785342"/>
            <a:ext cx="269028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Purkinje cells in the cerebellum. Spines are more abundant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17901" y="3486379"/>
            <a:ext cx="268983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reports showed that spine enlargements are associated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217939" y="3609273"/>
            <a:ext cx="191094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LTP in single identiﬁed spines (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8643" y="3609273"/>
            <a:ext cx="42532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53928" y="3609273"/>
            <a:ext cx="8863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642561" y="3609273"/>
            <a:ext cx="23778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[21]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80368" y="3609273"/>
            <a:ext cx="2496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217891" y="3732169"/>
            <a:ext cx="269017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indicating that Hebb’s learning rule applies even at the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17880" y="3855064"/>
            <a:ext cx="268987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level of a single synapse. Many studies have since con-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17859" y="3977959"/>
            <a:ext cx="268998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ﬁrmed that the induction of LTP or long-term depression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217922" y="4100853"/>
            <a:ext cx="268957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(LTD), another form of activity-dependent plasticity,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17872" y="4223749"/>
            <a:ext cx="268956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induces structural plasticity of spines in stimulated den-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217860" y="4342803"/>
            <a:ext cx="70332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dritic branches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921183" y="4342803"/>
            <a:ext cx="17807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[22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099231" y="433268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49585" y="4342803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30]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294854" y="4342803"/>
            <a:ext cx="2496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345493" y="4465699"/>
            <a:ext cx="137298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Given the apparent stability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718480" y="4465699"/>
            <a:ext cx="37303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in vivo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091517" y="4465699"/>
            <a:ext cx="81654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of dendritic and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217840" y="4588593"/>
            <a:ext cx="1612267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axonal arbors at low magniﬁcation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830107" y="4588593"/>
            <a:ext cx="1732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[31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003181" y="457847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54311" y="4588593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33]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98685" y="4588593"/>
            <a:ext cx="70898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the properties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217817" y="4711489"/>
            <a:ext cx="268994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govern spine dynamics over the long-term could play 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217826" y="4834384"/>
            <a:ext cx="269007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major role in reorganizing cortical circuitry throughout life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217785" y="4957278"/>
            <a:ext cx="31662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[34,35]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533942" y="4957278"/>
            <a:ext cx="237349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In fact, spines are frequently generated and elimi-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217867" y="5080173"/>
            <a:ext cx="268990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nated even in the adult neocortex, and these events have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217841" y="5203069"/>
            <a:ext cx="268971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been suggested as substrates for stable memory formation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217784" y="5325964"/>
            <a:ext cx="14461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[35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62340" y="531584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12737" y="5325964"/>
            <a:ext cx="14462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38]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557003" y="5325964"/>
            <a:ext cx="235002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Both formation and enlargement of spines are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17889" y="5448858"/>
            <a:ext cx="268999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important during synaptic rearrangements in the visual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217845" y="5571753"/>
            <a:ext cx="177804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cortex that follow sensory deprivation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995887" y="5571753"/>
            <a:ext cx="21058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[39]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206605" y="5571753"/>
            <a:ext cx="2496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345514" y="5694648"/>
            <a:ext cx="256189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 is important to note that spine structural dynamics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217847" y="5817544"/>
            <a:ext cx="268996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include broader phenomena than LTP/LTD. Namely, they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217826" y="5940438"/>
            <a:ext cx="219584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include the generation and elimination of spines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413676" y="5940438"/>
            <a:ext cx="44352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[31,32,40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857206" y="5926483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217784" y="6063334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42]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362204" y="6063334"/>
            <a:ext cx="254527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 and  long-term,  activity-independent  ﬂuctuations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217859" y="6186228"/>
            <a:ext cx="1339892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(described in detail below) (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557911" y="6186228"/>
            <a:ext cx="40892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966593" y="6186228"/>
            <a:ext cx="30977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b) [42]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276682" y="6186228"/>
            <a:ext cx="63114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In addition,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217914" y="6309124"/>
            <a:ext cx="269001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spines become larger in response to the force of actin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17834" y="6432019"/>
            <a:ext cx="69781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polymerization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15649" y="6432019"/>
            <a:ext cx="21984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[43]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35730" y="6432019"/>
            <a:ext cx="142643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which occurs within seconds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562165" y="6432019"/>
            <a:ext cx="21960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781772" y="6432019"/>
            <a:ext cx="12603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of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217846" y="6554913"/>
            <a:ext cx="66448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LTP induction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882332" y="6554913"/>
            <a:ext cx="20041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[44]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83004" y="6554913"/>
            <a:ext cx="182461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Spines seem to display expansive force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17890" y="6677809"/>
            <a:ext cx="2439595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continuously to maintain their shape and function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657485" y="6677809"/>
            <a:ext cx="22285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[43]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880368" y="6677808"/>
            <a:ext cx="2496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217895" y="6800704"/>
            <a:ext cx="268999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These ﬁndings suggest that spine synapses are not just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68015" y="1229717"/>
            <a:ext cx="403510" cy="1152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Review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5135" y="2375636"/>
            <a:ext cx="800577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Haruo Kasai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276272" y="2375636"/>
            <a:ext cx="1151709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Masahiro Fukuda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569004" y="2375636"/>
            <a:ext cx="1218877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Satoshi Watanabe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928662" y="2375636"/>
            <a:ext cx="1434302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Akiko Hayashi-Takagi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35056" y="2536936"/>
            <a:ext cx="851089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Jun Noguchi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35110" y="6416657"/>
            <a:ext cx="20465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[1,2]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428756" y="6416657"/>
            <a:ext cx="20465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[3,4]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128643" y="3609273"/>
            <a:ext cx="425328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703065" y="3609273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[21]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954634" y="4342803"/>
            <a:ext cx="14461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[22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099231" y="433268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149585" y="4342803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30]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858709" y="4588593"/>
            <a:ext cx="14461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003181" y="457847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054311" y="4588593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33]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217785" y="4957278"/>
            <a:ext cx="316623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[34,35]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17784" y="5325964"/>
            <a:ext cx="14461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[35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362340" y="5315848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412737" y="5325964"/>
            <a:ext cx="144620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38]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029192" y="5571753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[39]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433882" y="5940438"/>
            <a:ext cx="423314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[31,32,40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857206" y="5926483"/>
            <a:ext cx="60116" cy="116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217784" y="6063334"/>
            <a:ext cx="144621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42]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557911" y="6186228"/>
            <a:ext cx="408929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099088" y="6186228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[42]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958214" y="6432019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[43]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604495" y="6432019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[21]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905470" y="6554913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[44]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703065" y="6677809"/>
            <a:ext cx="177276" cy="998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[43]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268698" y="403173"/>
            <a:ext cx="1447703" cy="1536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Recommended Articles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268698" y="806161"/>
            <a:ext cx="1877390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Interactions between estradiol,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268698" y="1021227"/>
            <a:ext cx="1970438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dendritic spines in promoting m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268698" y="1251133"/>
            <a:ext cx="1127162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V. Luine and M. Frankfurt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268698" y="1412433"/>
            <a:ext cx="537988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Neuroscience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806687" y="1412433"/>
            <a:ext cx="608852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• 3 June 2013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474213" y="1673585"/>
            <a:ext cx="336901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Preview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8266260" y="1681266"/>
            <a:ext cx="422067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View PDF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268698" y="2111921"/>
            <a:ext cx="1906424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Dendritic spine changes associa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268698" y="2326987"/>
            <a:ext cx="804240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normal aging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268698" y="2556893"/>
            <a:ext cx="793272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D.L. Dickstein, … 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061875" y="2556893"/>
            <a:ext cx="107532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+2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169503" y="2556893"/>
            <a:ext cx="570032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… , P.R. Hof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268698" y="2718193"/>
            <a:ext cx="537988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Neuroscience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7806687" y="2718193"/>
            <a:ext cx="819509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• 22 October 2013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7474213" y="2979345"/>
            <a:ext cx="336901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Preview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266260" y="2987026"/>
            <a:ext cx="422067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View PDF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7268698" y="3417680"/>
            <a:ext cx="1725308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Dendritic spine pathology in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268698" y="3632747"/>
            <a:ext cx="844473" cy="1382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schizophrenia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7268698" y="3862652"/>
            <a:ext cx="1205231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J.R. Glausier and D.A. Lewis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7268698" y="4023952"/>
            <a:ext cx="537988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Neuroscience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806687" y="4023952"/>
            <a:ext cx="819509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• 22 October 2013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7474213" y="4285104"/>
            <a:ext cx="336901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Preview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8266260" y="4292785"/>
            <a:ext cx="422067" cy="1075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View PDF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2974733" y="3264214"/>
            <a:ext cx="3067650" cy="1560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Kasai et al., 2003 Trends in Neurosci 26, 360-368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6189887" y="-191033"/>
            <a:ext cx="3007925" cy="2777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300"/>
              <a:t>spines in memory and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6189960" y="201923"/>
            <a:ext cx="742383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Haruo Kasai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6932449" y="174287"/>
            <a:ext cx="47535" cy="854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6986014" y="201923"/>
            <a:ext cx="1144789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Masahiro Fukuda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8130716" y="174287"/>
            <a:ext cx="47535" cy="854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8184125" y="201923"/>
            <a:ext cx="975647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, Satoshi Watan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189886" y="351497"/>
            <a:ext cx="789222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Jun Noguchi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979748" y="320301"/>
            <a:ext cx="47535" cy="854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190029" y="536218"/>
            <a:ext cx="34305" cy="66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6224334" y="523295"/>
            <a:ext cx="2923731" cy="1282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Laboratory of Structural Physiology, Center for Disease Biology and Inte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189941" y="672869"/>
            <a:ext cx="2992283" cy="854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NanoBio Integration, University of Tokyo, Bunkyo-ku, Tokyo 113-0033, Jap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6190029" y="742774"/>
            <a:ext cx="34305" cy="66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2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224334" y="729850"/>
            <a:ext cx="2937685" cy="13176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Department of Psychiatry and Behavioral Neurosciences, Johns Hopkins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189981" y="879425"/>
            <a:ext cx="182175" cy="854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USA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6189873" y="1230071"/>
            <a:ext cx="249493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Recent studies show that dendritic spines are dynamic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6189884" y="1344033"/>
            <a:ext cx="249469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structures. Their rapid creation, destruction and shape-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189917" y="1457995"/>
            <a:ext cx="249452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changing are essential for short- and long-term plasticity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6189767" y="1571956"/>
            <a:ext cx="249444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at excitatory synapses on pyramidal neurons in the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189798" y="1685918"/>
            <a:ext cx="249468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cerebral cortex. The onset of long-term potentiation,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189846" y="1799879"/>
            <a:ext cx="249442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spine-volume growth and an increase in receptor traf-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189882" y="1913841"/>
            <a:ext cx="249455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ﬁcking are coincident, enabling a ‘functional readout’ of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6189790" y="2027803"/>
            <a:ext cx="249455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spine structure that links the age, size, strength and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6189946" y="2141764"/>
            <a:ext cx="249442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lifetime of a synapse. Spine dynamics are also implicated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6189755" y="2255726"/>
            <a:ext cx="249440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long-term memory and cognition: intrinsic ﬂuctu-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189914" y="2369687"/>
            <a:ext cx="249457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ations in volume can explain synapse maintenance over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6189870" y="2483649"/>
            <a:ext cx="249456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long periods, and rapid, activity-triggered plasticity can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6189718" y="2597610"/>
            <a:ext cx="2494773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relate directly to cognitive processes. Thus, spine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189790" y="2711572"/>
            <a:ext cx="249477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dynamics  are  cellular  phenomena  with  important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6189804" y="2825535"/>
            <a:ext cx="249453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implications for cognition and memory. Furthermore,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6189929" y="2939496"/>
            <a:ext cx="249493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impaired spine dynamics can cause psychiatric and neu-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6189884" y="3053458"/>
            <a:ext cx="123880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rodevelopmental disorders.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189892" y="3263574"/>
            <a:ext cx="72673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Dendritic spines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189741" y="3379390"/>
            <a:ext cx="2494283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 pyramidal neurons in the cerebral cortex, excitatory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189781" y="3493351"/>
            <a:ext cx="249452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synapses terminate at spines, which are short protrusions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189783" y="3607313"/>
            <a:ext cx="249426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joined to the main dendrite by a thin neck. Discovered in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189669" y="3721274"/>
            <a:ext cx="249454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19th century and intensely scrutinized in the 20th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189650" y="3835236"/>
            <a:ext cx="249461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century, dendritic spines are found in higher animals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6189936" y="3949199"/>
            <a:ext cx="18978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[1,2]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379719" y="3949199"/>
            <a:ext cx="78803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and some insects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167757" y="3949199"/>
            <a:ext cx="22610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[3,4]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7393608" y="3949199"/>
            <a:ext cx="129095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Spines exist only on certain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189660" y="4063159"/>
            <a:ext cx="249467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types of neurons, including pyramidal neurons in the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6189715" y="4177122"/>
            <a:ext cx="249458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cortex, medium spiny neurons in the basal ganglia and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6189835" y="4291083"/>
            <a:ext cx="249472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Purkinje cells in the cerebellum. Spines are more abundant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6189640" y="4405045"/>
            <a:ext cx="249458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higher brain regions and highly variable in shape.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6189762" y="4519007"/>
            <a:ext cx="249445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Moreover, dendritic spines are the most actin-rich struc-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6189737" y="4632968"/>
            <a:ext cx="76169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tures in the brain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6951427" y="4632968"/>
            <a:ext cx="21700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[5,6]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7168722" y="4632968"/>
            <a:ext cx="151602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 and their morphology and density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189759" y="4746930"/>
            <a:ext cx="180923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are abnormal in several mental disorders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7998997" y="4746930"/>
            <a:ext cx="14441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[7]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8143626" y="4746929"/>
            <a:ext cx="2314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6308887" y="4857330"/>
            <a:ext cx="2375253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best-known example of input-speciﬁc, activity-de-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189712" y="4971292"/>
            <a:ext cx="249462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pendent synaptic plasticity—Donald Hebb’s canonical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189749" y="5085253"/>
            <a:ext cx="136886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basis for learning and memory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558611" y="5085253"/>
            <a:ext cx="15101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[8]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7709627" y="5085253"/>
            <a:ext cx="97515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—is long-term poten-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6189848" y="5199215"/>
            <a:ext cx="215412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tiation (LTP) of spine synapses in the hippocampus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343971" y="5199215"/>
            <a:ext cx="13064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[9]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474895" y="5199215"/>
            <a:ext cx="20982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 The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6189736" y="5313177"/>
            <a:ext cx="249479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link between LTP and spine structure was suggested by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6189802" y="5427138"/>
            <a:ext cx="249467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ﬁnding that the size of the postsynaptic density (PSD)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6189824" y="5541100"/>
            <a:ext cx="160143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is related to the size of the spine head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7791260" y="5541100"/>
            <a:ext cx="187143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[10]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978403" y="5541100"/>
            <a:ext cx="70652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and the number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6189845" y="5655062"/>
            <a:ext cx="186025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of AMPA-type glutamate receptors within it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8050103" y="5655062"/>
            <a:ext cx="15279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[11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8202832" y="5645681"/>
            <a:ext cx="55746" cy="1077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250159" y="5655062"/>
            <a:ext cx="13410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13]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384126" y="5655062"/>
            <a:ext cx="30048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. These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6189767" y="5769023"/>
            <a:ext cx="249465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ultrastructural studies, however, could not determine the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8863173" y="1231924"/>
            <a:ext cx="27590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report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8863209" y="1345886"/>
            <a:ext cx="31799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L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8863164" y="1459849"/>
            <a:ext cx="31100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indicat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8863154" y="1573810"/>
            <a:ext cx="30391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level o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8863134" y="1687772"/>
            <a:ext cx="28760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ﬁrmed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8863193" y="1801733"/>
            <a:ext cx="29784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(LTD)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8863147" y="1915695"/>
            <a:ext cx="29810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induce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8863135" y="2026095"/>
            <a:ext cx="31543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dritic b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981491" y="2140057"/>
            <a:ext cx="17236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Giv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8863117" y="2254019"/>
            <a:ext cx="28700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axonal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8863096" y="2367980"/>
            <a:ext cx="28818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that go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863103" y="2481942"/>
            <a:ext cx="30873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major r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8863066" y="2595903"/>
            <a:ext cx="29360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[34,35]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8863141" y="2709865"/>
            <a:ext cx="31790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nated e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8863117" y="2823826"/>
            <a:ext cx="32635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been su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863065" y="2937788"/>
            <a:ext cx="13410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[35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8997114" y="2928408"/>
            <a:ext cx="55746" cy="1077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9043846" y="2937788"/>
            <a:ext cx="10060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38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863162" y="3051750"/>
            <a:ext cx="30396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import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8863121" y="3165711"/>
            <a:ext cx="29777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cortex 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8981511" y="3279673"/>
            <a:ext cx="173790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 is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8863124" y="3393635"/>
            <a:ext cx="31968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include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8863104" y="3507597"/>
            <a:ext cx="311883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include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8863065" y="3621559"/>
            <a:ext cx="13410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42]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8996988" y="3621559"/>
            <a:ext cx="19245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 an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8863134" y="3735520"/>
            <a:ext cx="29986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(descri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8863186" y="3849482"/>
            <a:ext cx="29306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spines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8863111" y="3963443"/>
            <a:ext cx="32063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polyme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8863123" y="4077405"/>
            <a:ext cx="29059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LTP in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8863162" y="4191367"/>
            <a:ext cx="28516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contin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8863168" y="4305328"/>
            <a:ext cx="30292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These 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8863130" y="4419290"/>
            <a:ext cx="29795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electro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8981644" y="4533251"/>
            <a:ext cx="16458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8863178" y="4647214"/>
            <a:ext cx="28089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 spi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863132" y="4761174"/>
            <a:ext cx="31735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spectru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863145" y="4875136"/>
            <a:ext cx="28226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rel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863109" y="4989099"/>
            <a:ext cx="301951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functio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863155" y="5103059"/>
            <a:ext cx="31054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spine s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8863117" y="5217022"/>
            <a:ext cx="29612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ment o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863141" y="5330983"/>
            <a:ext cx="318034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pos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8863112" y="5441384"/>
            <a:ext cx="28235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and co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8863100" y="5710189"/>
            <a:ext cx="281045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Activit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189960" y="201923"/>
            <a:ext cx="742383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Haruo Kasai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7062683" y="201923"/>
            <a:ext cx="1067990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Masahiro Fukuda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8261446" y="201923"/>
            <a:ext cx="898456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Satoshi Watan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89886" y="351497"/>
            <a:ext cx="789222" cy="1282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Jun Noguchi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6189936" y="3949199"/>
            <a:ext cx="18978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[1,2]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7204083" y="3949199"/>
            <a:ext cx="18978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[3,4]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6978650" y="4632968"/>
            <a:ext cx="189782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[5,6]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8030935" y="4746930"/>
            <a:ext cx="11247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[7]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7597151" y="5085253"/>
            <a:ext cx="11247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[8]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8362136" y="5199215"/>
            <a:ext cx="11247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[9]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7814013" y="5541100"/>
            <a:ext cx="16438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[10]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068793" y="5655062"/>
            <a:ext cx="134109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[11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8202832" y="5645681"/>
            <a:ext cx="55746" cy="1077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8250159" y="5655062"/>
            <a:ext cx="13410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13]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8863066" y="2595903"/>
            <a:ext cx="29360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[34,35]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8863065" y="2937788"/>
            <a:ext cx="134107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[35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8997114" y="2928408"/>
            <a:ext cx="55746" cy="1077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9043846" y="2937788"/>
            <a:ext cx="100606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38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8863065" y="3621559"/>
            <a:ext cx="134108" cy="925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42]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55174" y="923242"/>
            <a:ext cx="230189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https://doi.org/10.1016/j.tins.2010.01.001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353644" y="3744052"/>
            <a:ext cx="176529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https://doi.org/10.1038/nrn2867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4835367" y="3744726"/>
            <a:ext cx="241993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https://doi.org/10.1177/1073858416633439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8745810" y="6578669"/>
            <a:ext cx="19777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29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2176952" y="252429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9708" y="6450857"/>
            <a:ext cx="79920" cy="1769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14" y="762516"/>
            <a:ext cx="4167659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Santiago Ramón y Cajal &amp; Camillo Golgi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797" y="1163198"/>
            <a:ext cx="639312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The Nobel Prize in Physiology or Medicine 1906 “in recognition of their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9156" y="1391798"/>
            <a:ext cx="4065754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work on the structure of the nervous system”.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024" y="238833"/>
            <a:ext cx="8073973" cy="3121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200" b="1"/>
              <a:t>Neural networks are continuous circuits and change efficacy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642" y="408337"/>
            <a:ext cx="5322701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/>
              <a:t>The theory of learning and memory: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183" y="408337"/>
            <a:ext cx="2832226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Hebb’s rule (1949)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574" y="3994068"/>
            <a:ext cx="1398124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Donald Hebb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055" y="4260768"/>
            <a:ext cx="124555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(1904-1985)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3656" y="1393053"/>
            <a:ext cx="430576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Neurons that fire together wire together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6259" y="2167532"/>
            <a:ext cx="68565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Inputs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42" y="5254217"/>
            <a:ext cx="356669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Learning and memory would involve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5848" y="5254217"/>
            <a:ext cx="235621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synaptic strengthening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5042" y="5482817"/>
            <a:ext cx="390440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and weakening by activity (experience)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9349" y="5482817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1734" y="5482817"/>
            <a:ext cx="1990452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between input-output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042" y="5711417"/>
            <a:ext cx="179623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neurons in the brain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9193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61886" y="4610277"/>
            <a:ext cx="642355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/>
              <a:t>CA1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0167" y="6002077"/>
            <a:ext cx="4303814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Kasai et al., 2003 Trends in Neurosci 26, 360-368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369" y="164933"/>
            <a:ext cx="156718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Synapse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9529" y="164933"/>
            <a:ext cx="2915780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/>
              <a:t>: The function of 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258" y="164933"/>
            <a:ext cx="1608369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4090" y="164933"/>
            <a:ext cx="1553613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/>
              <a:t>’ and the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0483" y="512866"/>
            <a:ext cx="2096249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/>
              <a:t>structure of 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6727" y="512866"/>
            <a:ext cx="1566836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Memory’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228" y="1190998"/>
            <a:ext cx="6262502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Postsynaptic-dendritic spine structure and expression of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6847" y="1405854"/>
            <a:ext cx="2887801" cy="2553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/>
              <a:t>glutamate AMPA receptors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80" y="1992181"/>
            <a:ext cx="78353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Postsynapse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280" y="1469243"/>
            <a:ext cx="585895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Glutamate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370" y="2391689"/>
            <a:ext cx="106735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Spine structure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297" y="2552207"/>
            <a:ext cx="63514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(volume)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952" y="3225730"/>
            <a:ext cx="753832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Glutamate-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169" y="3386248"/>
            <a:ext cx="999401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sensitivity map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201" y="-135300"/>
            <a:ext cx="4387934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ods). The mapping system simultaneously recorded the fluorescence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201" y="63026"/>
            <a:ext cx="439115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evoked by the laser irradiation used for uncaging, to detect any struc-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6201" y="261354"/>
            <a:ext cx="3250141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tural alteration in the ROI during experiments 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927" y="258226"/>
            <a:ext cx="447291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2c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9235" y="261354"/>
            <a:ext cx="69529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). Maps of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6201" y="459680"/>
            <a:ext cx="414223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the amplitude of 2pEPSCs represented by pseudocolor coding (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4495" y="456552"/>
            <a:ext cx="250092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183" y="654879"/>
            <a:ext cx="172052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2b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639" y="658007"/>
            <a:ext cx="4220591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 are shown in Fig. 2d and e. The regions of glutamate sensitivity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183" y="856332"/>
            <a:ext cx="296450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were apparently clustered along the dendrites (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5341" y="853204"/>
            <a:ext cx="401589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2f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0779" y="856332"/>
            <a:ext cx="103386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 and were adja-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201" y="1054660"/>
            <a:ext cx="339882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cent to the nerve terminals stained with FM1-43 (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3753" y="1051532"/>
            <a:ext cx="496068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2g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0257" y="1054660"/>
            <a:ext cx="25975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0012" y="1051532"/>
            <a:ext cx="131248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 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9943" y="1054660"/>
            <a:ext cx="10469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201" y="1252986"/>
            <a:ext cx="438767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Thus, our functional mapping approach was able to detect the clus-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6201" y="1451314"/>
            <a:ext cx="373957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tering of AMPA receptors in the postsynaptic membrane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32610" y="1429252"/>
            <a:ext cx="420391" cy="138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23,32,33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50487" y="1451323"/>
            <a:ext cx="4170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6183" y="6584381"/>
            <a:ext cx="302814" cy="1672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1088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8433" y="6587517"/>
            <a:ext cx="439146" cy="1631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nature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4649" y="6588877"/>
            <a:ext cx="836059" cy="1618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neuroscience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8320" y="6587517"/>
            <a:ext cx="2113981" cy="1631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•  volume 4  no 11  •  november 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94269" y="-151439"/>
            <a:ext cx="113386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16993" y="-151439"/>
            <a:ext cx="4164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60538" y="-151439"/>
            <a:ext cx="7173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37762" y="-151439"/>
            <a:ext cx="126882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69369" y="-151439"/>
            <a:ext cx="4164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8728" y="-151439"/>
            <a:ext cx="26195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but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87532" y="-151439"/>
            <a:ext cx="4164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35362" y="-151439"/>
            <a:ext cx="721985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on of fun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62479" y="-151439"/>
            <a:ext cx="8057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48545" y="-151439"/>
            <a:ext cx="5660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1998" y="-151439"/>
            <a:ext cx="4164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9829" y="-151439"/>
            <a:ext cx="198451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66262" y="-151439"/>
            <a:ext cx="8618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7021" y="-151439"/>
            <a:ext cx="4164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405" y="-151439"/>
            <a:ext cx="312780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 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24900" y="-151439"/>
            <a:ext cx="10165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9640" y="-151439"/>
            <a:ext cx="223482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 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8722" y="-151439"/>
            <a:ext cx="8618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38650" y="-151439"/>
            <a:ext cx="8057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22932" y="-151439"/>
            <a:ext cx="86187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18763" y="-151439"/>
            <a:ext cx="334693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ptor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56013" y="-151439"/>
            <a:ext cx="7173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29254" y="-151439"/>
            <a:ext cx="47258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68992" y="-151439"/>
            <a:ext cx="82066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13105" y="-151439"/>
            <a:ext cx="184446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n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4840" y="-151439"/>
            <a:ext cx="123544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38605" y="-151439"/>
            <a:ext cx="82066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80602" y="-151439"/>
            <a:ext cx="123544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v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2938" y="-151439"/>
            <a:ext cx="135104" cy="199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6837" y="63028"/>
            <a:ext cx="428127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We then applied our methodology to hippocampal CA1 pyram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86837" y="261355"/>
            <a:ext cx="266081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dal neurons in acute slice preparations (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45335" y="258227"/>
            <a:ext cx="482235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3a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24912" y="261355"/>
            <a:ext cx="25707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and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992" y="258227"/>
            <a:ext cx="124108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 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03442" y="261355"/>
            <a:ext cx="75699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). The spati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6821" y="459681"/>
            <a:ext cx="432895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resolution of AMPA-receptor mapping was slightly reduced com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6821" y="658009"/>
            <a:ext cx="225838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pared with cultured neurons, 0.6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42686" y="623602"/>
            <a:ext cx="100093" cy="226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41302" y="658009"/>
            <a:ext cx="1293113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 laterally and 1.4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531894" y="623602"/>
            <a:ext cx="100093" cy="226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µ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30511" y="658009"/>
            <a:ext cx="53850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 axiall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86821" y="856337"/>
            <a:ext cx="429600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because of the smaller numerical aperture (NA) of the lens use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86821" y="1054662"/>
            <a:ext cx="425702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(0.9). We therefore chose to study those dendrites in which spin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86821" y="1252990"/>
            <a:ext cx="149746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were relatively sparse (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81770" y="1218583"/>
            <a:ext cx="95401" cy="226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∼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74374" y="1252990"/>
            <a:ext cx="58662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1 spines/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58388" y="1218583"/>
            <a:ext cx="100093" cy="226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µ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55701" y="1252990"/>
            <a:ext cx="200745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m). The time course of 2pEPS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6803" y="1451315"/>
            <a:ext cx="6429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1812" y="1448187"/>
            <a:ext cx="799685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3bA–C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52173" y="1451315"/>
            <a:ext cx="261510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 is similar to spontaneous mEPSCs (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7923" y="1448187"/>
            <a:ext cx="580573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3bE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49262" y="1451315"/>
            <a:ext cx="255844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). 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48824" y="1649643"/>
            <a:ext cx="390481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map the three-dimensional distribution of AMPA recepto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48824" y="1847969"/>
            <a:ext cx="396372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on dendrites, we obtained several two-dimensional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48824" y="2046296"/>
            <a:ext cx="69191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along the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43827" y="2046296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13060" y="2046296"/>
            <a:ext cx="316909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(as described for cultured neurons), wit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48824" y="2244624"/>
            <a:ext cx="35508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each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07177" y="2244624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676166" y="2244624"/>
            <a:ext cx="2511713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section being separated by 0.8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90865" y="2210217"/>
            <a:ext cx="100093" cy="226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µ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91549" y="2244624"/>
            <a:ext cx="251171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 (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543277" y="2241496"/>
            <a:ext cx="624851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3c–e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48824" y="2442950"/>
            <a:ext cx="389285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Individual spines exhibited a high degree of heterogenei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824" y="2641277"/>
            <a:ext cx="236993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 maximal glutamate sensitivity (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19118" y="2638149"/>
            <a:ext cx="619621" cy="187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Fig. 3f–h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38637" y="2641277"/>
            <a:ext cx="98572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), with a CV 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48824" y="2839604"/>
            <a:ext cx="396578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0.45 ± 0.11 (9 dendrites). We also detected slow NMDA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48824" y="3037930"/>
            <a:ext cx="190607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mediated currents when Mg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153861" y="3015874"/>
            <a:ext cx="141499" cy="138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2+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95360" y="2980598"/>
            <a:ext cx="35663" cy="2418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31023" y="3037942"/>
            <a:ext cx="180741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was removed from the extr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48861" y="3236269"/>
            <a:ext cx="390448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cellular solution; the distribution of these currents was le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48861" y="3434595"/>
            <a:ext cx="389981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heterogeneous than that of AMPA receptors, and most spin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48861" y="3632923"/>
            <a:ext cx="314307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expressed NMDA receptors (data not shown).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4122" y="4253220"/>
            <a:ext cx="8054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44941" y="4253220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387697" y="4253220"/>
            <a:ext cx="8159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472907" y="4253220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17166" y="4253220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93475" y="4253220"/>
            <a:ext cx="823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80196" y="4253220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724454" y="4253220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00808" y="4253220"/>
            <a:ext cx="689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873021" y="425322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951581" y="425322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87681" y="425322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69782" y="42532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43498" y="425322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217697" y="4253220"/>
            <a:ext cx="66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288767" y="42532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364047" y="425322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47030" y="4253220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0081" y="42532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645812" y="4253220"/>
            <a:ext cx="10524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762618" y="4253220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33679" y="425322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7877" y="425322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975406" y="4253220"/>
            <a:ext cx="199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213644" y="42532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289062" y="4253220"/>
            <a:ext cx="2093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xpr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506020" y="42532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77867" y="4253220"/>
            <a:ext cx="11996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700235" y="425322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39767" y="4253220"/>
            <a:ext cx="31826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 o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63798" y="4253220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106451" y="425322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180647" y="4253220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21431" y="4253220"/>
            <a:ext cx="1557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378552" y="4253220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451629" y="4253220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501071" y="425322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540602" y="4253220"/>
            <a:ext cx="16020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02147" y="425322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769677" y="425322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807645" y="4253220"/>
            <a:ext cx="29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AM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106661" y="425322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53293" y="4432659"/>
            <a:ext cx="5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312268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384116" y="4432659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456848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28694" y="4432659"/>
            <a:ext cx="27411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ptor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809844" y="44326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872685" y="4432659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908996" y="44326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961822" y="4432659"/>
            <a:ext cx="643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032348" y="44326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068448" y="4432659"/>
            <a:ext cx="2207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uor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296835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368681" y="44326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29864" y="4432659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502598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574444" y="443265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53004" y="4432659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725736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799452" y="44326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848930" y="44326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885030" y="4432659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04539" y="443265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072068" y="4432659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143138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214986" y="44326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78039" y="44326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327515" y="44326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383212" y="4432659"/>
            <a:ext cx="2130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top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597633" y="44326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651316" y="44326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700794" y="443265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68323" y="4432659"/>
            <a:ext cx="199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978302" y="4432659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045831" y="44326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081930" y="4432659"/>
            <a:ext cx="12611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ut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13817" y="443265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81345" y="4432659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400855" y="443265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472268" y="4432659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525251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597098" y="44326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48913" y="44326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8713637" y="44326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785483" y="443265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864044" y="44326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25226" y="44326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965210" y="4432659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9014652" y="4432659"/>
            <a:ext cx="1380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ivi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248861" y="4612098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368370" y="46120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434435" y="46120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512996" y="46120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576048" y="46120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26296" y="4612098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678110" y="4612098"/>
            <a:ext cx="3522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botto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036157" y="4612098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155666" y="4612098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209351" y="46120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259598" y="46120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331559" y="4612098"/>
            <a:ext cx="5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390537" y="461209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464253" y="46120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514502" y="46120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575684" y="4612098"/>
            <a:ext cx="39427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 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981526" y="4612098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024278" y="4612098"/>
            <a:ext cx="1863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or 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222225" y="4612098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v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291415" y="46120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363376" y="4612098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421791" y="46120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461325" y="4612098"/>
            <a:ext cx="16019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ou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622869" y="46120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685922" y="4612098"/>
            <a:ext cx="12772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819779" y="461209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891627" y="4612098"/>
            <a:ext cx="21443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ndr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113104" y="46120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153086" y="4612098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202530" y="4612098"/>
            <a:ext cx="10152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09689" y="46120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359936" y="46120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421120" y="46120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499679" y="46120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535779" y="46120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17880" y="461209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689726" y="46120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8752779" y="4612098"/>
            <a:ext cx="13089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8889444" y="4612098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8932098" y="4612098"/>
            <a:ext cx="25801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C 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248861" y="479153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322162" y="479153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5395785" y="4791537"/>
            <a:ext cx="5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454199" y="479153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521728" y="4791537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641240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677599" y="479153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5757411" y="479153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824939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862909" y="4791537"/>
            <a:ext cx="16847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n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036267" y="479153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6108113" y="4791537"/>
            <a:ext cx="30129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uron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6410751" y="479153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6473804" y="479153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65061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6601160" y="4791537"/>
            <a:ext cx="24890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h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6851408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887508" y="4791537"/>
            <a:ext cx="2377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ppo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31046" y="479153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7200238" y="479153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7267766" y="4791537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387278" y="479153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465838" y="479153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7533368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571337" y="479153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7662594" y="479153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7723777" y="4791537"/>
            <a:ext cx="13762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lic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7868708" y="479153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940554" y="479153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003397" y="4791537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039706" y="4791537"/>
            <a:ext cx="26274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8307340" y="479153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381056" y="479153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8472314" y="4791537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513098" y="479153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549197" y="4791537"/>
            <a:ext cx="2207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uor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8777569" y="479153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8849417" y="479153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910601" y="479153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8983331" y="479153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9055177" y="479153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9133738" y="479153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248861" y="497097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284960" y="4970977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404470" y="497097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472000" y="4970977"/>
            <a:ext cx="66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5543070" y="497097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614916" y="497097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677969" y="4970977"/>
            <a:ext cx="19867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882244" y="497097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958507" y="4970977"/>
            <a:ext cx="5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017484" y="497097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091200" y="4970977"/>
            <a:ext cx="3045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obt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401562" y="497097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469093" y="497097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505192" y="497097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587292" y="497097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6659400" y="4970977"/>
            <a:ext cx="12036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833140" y="4970977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878353" y="4970977"/>
            <a:ext cx="13531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7019438" y="4970977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140818" y="497097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7232877" y="497097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7297944" y="4970977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7347385" y="497097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414914" y="497097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487648" y="4970977"/>
            <a:ext cx="13693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630653" y="4970977"/>
            <a:ext cx="12036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7804392" y="497097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7840491" y="4970977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7960004" y="497097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8027532" y="4970977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8098602" y="497097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8170448" y="497097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8233501" y="497097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8325560" y="497097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398186" y="4970977"/>
            <a:ext cx="20909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ont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8613055" y="497097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680586" y="497097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716686" y="497097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8795245" y="497097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8831346" y="497097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8909905" y="4970977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979304" y="4970977"/>
            <a:ext cx="22259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5253293" y="5150416"/>
            <a:ext cx="5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312268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384116" y="515041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445299" y="515041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5527399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5599247" y="515041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5672321" y="5150416"/>
            <a:ext cx="4366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5721763" y="5150416"/>
            <a:ext cx="1015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827618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5901334" y="515041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5966345" y="515041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6027528" y="515041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6106087" y="515041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6142187" y="515041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224289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300786" y="5150416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6337096" y="5150416"/>
            <a:ext cx="23650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578483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6652200" y="515041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6717210" y="5150416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784740" y="515041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820837" y="5150416"/>
            <a:ext cx="1261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ut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6952724" y="515041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7020255" y="5150416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7139764" y="515041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7211177" y="5150416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7264161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7336007" y="5150416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7387822" y="515041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7452544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7524392" y="515041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602952" y="515041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7664136" y="515041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7704118" y="5150416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7753560" y="5150416"/>
            <a:ext cx="13808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ivi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7898834" y="5150416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7948276" y="515041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8019337" y="515041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8084348" y="5150416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8203857" y="515041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8269907" y="5150416"/>
            <a:ext cx="25205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 w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527001" y="515041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594529" y="515041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657582" y="5150416"/>
            <a:ext cx="27754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obt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940896" y="515041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9008426" y="515041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9044526" y="515041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9126625" y="515041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248861" y="5329855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293910" y="5329855"/>
            <a:ext cx="13516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5434676" y="5329855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5555889" y="5329855"/>
            <a:ext cx="20114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on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5761752" y="532985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5835301" y="532985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5867727" y="5329855"/>
            <a:ext cx="8826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5940521" y="5329855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6013636" y="5329855"/>
            <a:ext cx="8040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6074402" y="5329855"/>
            <a:ext cx="10252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s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6182719" y="532985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6254415" y="5329855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6327339" y="5329855"/>
            <a:ext cx="4366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6376630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6416013" y="5329855"/>
            <a:ext cx="2017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 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6616815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6652762" y="5329855"/>
            <a:ext cx="30668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wh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6960642" y="5329855"/>
            <a:ext cx="10137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65633" y="5329855"/>
            <a:ext cx="2483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 th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7318725" y="532985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7392290" y="532985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7429981" y="532985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7549340" y="532985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7620288" y="5329855"/>
            <a:ext cx="6935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7695127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7731076" y="532985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7850436" y="532985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7917813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7955630" y="532985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7993321" y="5329855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8060699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8096648" y="5329855"/>
            <a:ext cx="12596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ut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8228231" y="532985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8295611" y="532985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8414970" y="532985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8486232" y="5329855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8539063" y="532985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8612628" y="532985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8650319" y="532985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8714890" y="532985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8786586" y="532985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864995" y="532985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8926028" y="532985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8965859" y="5329855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9015150" y="5329855"/>
            <a:ext cx="13777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ivi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248861" y="5509294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5291598" y="5509294"/>
            <a:ext cx="31926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or th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5615722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5689407" y="550929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5730528" y="550929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5791681" y="550929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5870210" y="550929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5906279" y="550929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5988350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6062037" y="5509294"/>
            <a:ext cx="147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6214780" y="550929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6282280" y="550929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6345301" y="5509294"/>
            <a:ext cx="11859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6470003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6545703" y="5509294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598656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6670473" y="5509294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743517" y="5509294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6796470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6868547" y="550929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6949986" y="5509294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6986265" y="5509294"/>
            <a:ext cx="21258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7203702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7277388" y="550929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7318509" y="5509294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7437988" y="550929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504037" y="550929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7582568" y="550929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645590" y="5509294"/>
            <a:ext cx="147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7798910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875145" y="5509294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7934107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8007792" y="550929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8048914" y="550929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8110066" y="5509294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461" name="TextBox 460"/>
          <p:cNvSpPr txBox="1"/>
          <p:nvPr/>
        </p:nvSpPr>
        <p:spPr>
          <a:xfrm>
            <a:off x="8232979" y="5509294"/>
            <a:ext cx="2998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ooth</a:t>
            </a:r>
          </a:p>
        </p:txBody>
      </p:sp>
      <p:sp>
        <p:nvSpPr>
          <p:cNvPr id="462" name="TextBox 461"/>
          <p:cNvSpPr txBox="1"/>
          <p:nvPr/>
        </p:nvSpPr>
        <p:spPr>
          <a:xfrm>
            <a:off x="8537687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8609764" y="5509294"/>
            <a:ext cx="19998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b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8809614" y="5509294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465" name="TextBox 464"/>
          <p:cNvSpPr txBox="1"/>
          <p:nvPr/>
        </p:nvSpPr>
        <p:spPr>
          <a:xfrm>
            <a:off x="8880661" y="550929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8921781" y="5509294"/>
            <a:ext cx="6886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li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8993920" y="550929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468" name="TextBox 467"/>
          <p:cNvSpPr txBox="1"/>
          <p:nvPr/>
        </p:nvSpPr>
        <p:spPr>
          <a:xfrm>
            <a:off x="9075989" y="550929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69" name="TextBox 468"/>
          <p:cNvSpPr txBox="1"/>
          <p:nvPr/>
        </p:nvSpPr>
        <p:spPr>
          <a:xfrm>
            <a:off x="5248861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70" name="TextBox 469"/>
          <p:cNvSpPr txBox="1"/>
          <p:nvPr/>
        </p:nvSpPr>
        <p:spPr>
          <a:xfrm>
            <a:off x="5284809" y="5688734"/>
            <a:ext cx="12596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5419934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5496059" y="5688734"/>
            <a:ext cx="21732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rpo</a:t>
            </a:r>
          </a:p>
        </p:txBody>
      </p:sp>
      <p:sp>
        <p:nvSpPr>
          <p:cNvPr id="473" name="TextBox 472"/>
          <p:cNvSpPr txBox="1"/>
          <p:nvPr/>
        </p:nvSpPr>
        <p:spPr>
          <a:xfrm>
            <a:off x="5718998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5754948" y="568873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5826210" y="5688734"/>
            <a:ext cx="4366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5875501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5914883" y="5688734"/>
            <a:ext cx="16004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6077781" y="5688734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6113943" y="5688734"/>
            <a:ext cx="2725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Wh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6387723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6427554" y="5688734"/>
            <a:ext cx="4366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6480384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6553949" y="568873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6589011" y="5688734"/>
            <a:ext cx="68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li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6660907" y="568873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486" name="TextBox 485"/>
          <p:cNvSpPr txBox="1"/>
          <p:nvPr/>
        </p:nvSpPr>
        <p:spPr>
          <a:xfrm>
            <a:off x="6742858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6814553" y="568873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6877455" y="568873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6912515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6948464" y="5688734"/>
            <a:ext cx="15588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7106794" y="5688734"/>
            <a:ext cx="10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7211783" y="568873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7283045" y="5688734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335876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7409440" y="5688734"/>
            <a:ext cx="1654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7579626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7653192" y="568873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7688251" y="5688734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7760727" y="5688734"/>
            <a:ext cx="43489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ontour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8202514" y="568873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8265416" y="5688734"/>
            <a:ext cx="11570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8386742" y="5688734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8429245" y="5688734"/>
            <a:ext cx="16545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8599430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8672996" y="5688734"/>
            <a:ext cx="11253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8791518" y="568873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8863214" y="5688734"/>
            <a:ext cx="21413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ndr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9084237" y="568873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9124069" y="5688734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510" name="TextBox 509"/>
          <p:cNvSpPr txBox="1"/>
          <p:nvPr/>
        </p:nvSpPr>
        <p:spPr>
          <a:xfrm>
            <a:off x="5248861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11" name="TextBox 510"/>
          <p:cNvSpPr txBox="1"/>
          <p:nvPr/>
        </p:nvSpPr>
        <p:spPr>
          <a:xfrm>
            <a:off x="5313912" y="5868173"/>
            <a:ext cx="1894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tru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5504715" y="5868173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5577775" y="5868173"/>
            <a:ext cx="183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tur</a:t>
            </a:r>
          </a:p>
        </p:txBody>
      </p:sp>
      <p:sp>
        <p:nvSpPr>
          <p:cNvPr id="514" name="TextBox 513"/>
          <p:cNvSpPr txBox="1"/>
          <p:nvPr/>
        </p:nvSpPr>
        <p:spPr>
          <a:xfrm>
            <a:off x="5769156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5840987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5903814" y="5868173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5940109" y="586817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18" name="TextBox 517"/>
          <p:cNvSpPr txBox="1"/>
          <p:nvPr/>
        </p:nvSpPr>
        <p:spPr>
          <a:xfrm>
            <a:off x="5995493" y="5868173"/>
            <a:ext cx="894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519" name="TextBox 518"/>
          <p:cNvSpPr txBox="1"/>
          <p:nvPr/>
        </p:nvSpPr>
        <p:spPr>
          <a:xfrm>
            <a:off x="6093295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20" name="TextBox 519"/>
          <p:cNvSpPr txBox="1"/>
          <p:nvPr/>
        </p:nvSpPr>
        <p:spPr>
          <a:xfrm>
            <a:off x="6165126" y="5868173"/>
            <a:ext cx="1343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pr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6307080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22" name="TextBox 521"/>
          <p:cNvSpPr txBox="1"/>
          <p:nvPr/>
        </p:nvSpPr>
        <p:spPr>
          <a:xfrm>
            <a:off x="6378912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6443620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24" name="TextBox 523"/>
          <p:cNvSpPr txBox="1"/>
          <p:nvPr/>
        </p:nvSpPr>
        <p:spPr>
          <a:xfrm>
            <a:off x="6515451" y="5868173"/>
            <a:ext cx="12609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647307" y="586817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6718706" y="5868173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527" name="TextBox 526"/>
          <p:cNvSpPr txBox="1"/>
          <p:nvPr/>
        </p:nvSpPr>
        <p:spPr>
          <a:xfrm>
            <a:off x="6768134" y="5868173"/>
            <a:ext cx="10151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6873973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6947674" y="5868173"/>
            <a:ext cx="13286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7083114" y="586817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31" name="TextBox 530"/>
          <p:cNvSpPr txBox="1"/>
          <p:nvPr/>
        </p:nvSpPr>
        <p:spPr>
          <a:xfrm>
            <a:off x="7154513" y="5868173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532" name="TextBox 531"/>
          <p:cNvSpPr txBox="1"/>
          <p:nvPr/>
        </p:nvSpPr>
        <p:spPr>
          <a:xfrm>
            <a:off x="7203939" y="586817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7273325" y="586817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7328709" y="5868173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7373908" y="5868173"/>
            <a:ext cx="13531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7514979" y="5868173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537" name="TextBox 536"/>
          <p:cNvSpPr txBox="1"/>
          <p:nvPr/>
        </p:nvSpPr>
        <p:spPr>
          <a:xfrm>
            <a:off x="7636343" y="5868173"/>
            <a:ext cx="18591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7823583" y="5868173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7859668" y="5868173"/>
            <a:ext cx="11909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7995467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8056635" y="586817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8135180" y="5868173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43" name="TextBox 542"/>
          <p:cNvSpPr txBox="1"/>
          <p:nvPr/>
        </p:nvSpPr>
        <p:spPr>
          <a:xfrm>
            <a:off x="8171264" y="586817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544" name="TextBox 543"/>
          <p:cNvSpPr txBox="1"/>
          <p:nvPr/>
        </p:nvSpPr>
        <p:spPr>
          <a:xfrm>
            <a:off x="8253351" y="586817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8325181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8388219" y="586817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8443604" y="5868173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8495782" y="5868173"/>
            <a:ext cx="8054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8579314" y="5868173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8660379" y="5868173"/>
            <a:ext cx="788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8744911" y="5868173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8798385" y="5868173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8834694" y="586817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8890093" y="5868173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9008139" y="586817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</a:t>
            </a:r>
          </a:p>
        </p:txBody>
      </p:sp>
      <p:sp>
        <p:nvSpPr>
          <p:cNvPr id="556" name="TextBox 555"/>
          <p:cNvSpPr txBox="1"/>
          <p:nvPr/>
        </p:nvSpPr>
        <p:spPr>
          <a:xfrm>
            <a:off x="9086698" y="586817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57" name="TextBox 556"/>
          <p:cNvSpPr txBox="1"/>
          <p:nvPr/>
        </p:nvSpPr>
        <p:spPr>
          <a:xfrm>
            <a:off x="5253293" y="6047612"/>
            <a:ext cx="22171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roo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5480763" y="6047612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5602130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5645273" y="604761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5706443" y="604761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5784987" y="604761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5821072" y="604761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564" name="TextBox 563"/>
          <p:cNvSpPr txBox="1"/>
          <p:nvPr/>
        </p:nvSpPr>
        <p:spPr>
          <a:xfrm>
            <a:off x="5903156" y="604761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565" name="TextBox 564"/>
          <p:cNvSpPr txBox="1"/>
          <p:nvPr/>
        </p:nvSpPr>
        <p:spPr>
          <a:xfrm>
            <a:off x="5974989" y="604761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6036237" y="6032690"/>
            <a:ext cx="115596" cy="1331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13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6151834" y="5997747"/>
            <a:ext cx="47276" cy="227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6199110" y="6047612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569" name="TextBox 568"/>
          <p:cNvSpPr txBox="1"/>
          <p:nvPr/>
        </p:nvSpPr>
        <p:spPr>
          <a:xfrm>
            <a:off x="6250940" y="6047612"/>
            <a:ext cx="451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570" name="TextBox 569"/>
          <p:cNvSpPr txBox="1"/>
          <p:nvPr/>
        </p:nvSpPr>
        <p:spPr>
          <a:xfrm>
            <a:off x="6299884" y="6047612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571" name="TextBox 570"/>
          <p:cNvSpPr txBox="1"/>
          <p:nvPr/>
        </p:nvSpPr>
        <p:spPr>
          <a:xfrm>
            <a:off x="6380249" y="6047612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j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6423035" y="6047612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6476507" y="6047612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512819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6555964" y="6047612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596748" y="6047612"/>
            <a:ext cx="6888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il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6672380" y="6047612"/>
            <a:ext cx="32543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opod</a:t>
            </a:r>
          </a:p>
        </p:txBody>
      </p:sp>
      <p:sp>
        <p:nvSpPr>
          <p:cNvPr id="578" name="TextBox 577"/>
          <p:cNvSpPr txBox="1"/>
          <p:nvPr/>
        </p:nvSpPr>
        <p:spPr>
          <a:xfrm>
            <a:off x="7000414" y="604761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7036514" y="6047612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80" name="TextBox 579"/>
          <p:cNvSpPr txBox="1"/>
          <p:nvPr/>
        </p:nvSpPr>
        <p:spPr>
          <a:xfrm>
            <a:off x="7105913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7149058" y="6047612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7203105" y="6047612"/>
            <a:ext cx="788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7287592" y="6047612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7341276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7384422" y="6047612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7451951" y="6047612"/>
            <a:ext cx="199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 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7655597" y="6047612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7724998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7768142" y="6047612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7886186" y="604761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7964746" y="604761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92" name="TextBox 591"/>
          <p:cNvSpPr txBox="1"/>
          <p:nvPr/>
        </p:nvSpPr>
        <p:spPr>
          <a:xfrm>
            <a:off x="8025930" y="6047612"/>
            <a:ext cx="30472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hroo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8336425" y="6047612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594" name="TextBox 593"/>
          <p:cNvSpPr txBox="1"/>
          <p:nvPr/>
        </p:nvSpPr>
        <p:spPr>
          <a:xfrm>
            <a:off x="8457804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8500950" y="604761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8562133" y="604761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8640694" y="604761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676792" y="604761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599" name="TextBox 598"/>
          <p:cNvSpPr txBox="1"/>
          <p:nvPr/>
        </p:nvSpPr>
        <p:spPr>
          <a:xfrm>
            <a:off x="8758892" y="604761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8832610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8875754" y="604761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8911853" y="6047612"/>
            <a:ext cx="11911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</a:t>
            </a:r>
          </a:p>
        </p:txBody>
      </p:sp>
      <p:sp>
        <p:nvSpPr>
          <p:cNvPr id="603" name="TextBox 602"/>
          <p:cNvSpPr txBox="1"/>
          <p:nvPr/>
        </p:nvSpPr>
        <p:spPr>
          <a:xfrm>
            <a:off x="9035429" y="6047612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9104828" y="604761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5249106" y="622705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5328750" y="622705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5390130" y="6227051"/>
            <a:ext cx="11768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y-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5514237" y="622705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609" name="TextBox 608"/>
          <p:cNvSpPr txBox="1"/>
          <p:nvPr/>
        </p:nvSpPr>
        <p:spPr>
          <a:xfrm>
            <a:off x="5597055" y="622705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610" name="TextBox 609"/>
          <p:cNvSpPr txBox="1"/>
          <p:nvPr/>
        </p:nvSpPr>
        <p:spPr>
          <a:xfrm>
            <a:off x="5633249" y="6227051"/>
            <a:ext cx="12019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611" name="TextBox 610"/>
          <p:cNvSpPr txBox="1"/>
          <p:nvPr/>
        </p:nvSpPr>
        <p:spPr>
          <a:xfrm>
            <a:off x="5753375" y="622705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12" name="TextBox 611"/>
          <p:cNvSpPr txBox="1"/>
          <p:nvPr/>
        </p:nvSpPr>
        <p:spPr>
          <a:xfrm>
            <a:off x="5820739" y="622705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613" name="TextBox 612"/>
          <p:cNvSpPr txBox="1"/>
          <p:nvPr/>
        </p:nvSpPr>
        <p:spPr>
          <a:xfrm>
            <a:off x="5899132" y="622705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614" name="TextBox 613"/>
          <p:cNvSpPr txBox="1"/>
          <p:nvPr/>
        </p:nvSpPr>
        <p:spPr>
          <a:xfrm>
            <a:off x="5935066" y="6227051"/>
            <a:ext cx="116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615" name="TextBox 614"/>
          <p:cNvSpPr txBox="1"/>
          <p:nvPr/>
        </p:nvSpPr>
        <p:spPr>
          <a:xfrm>
            <a:off x="6054410" y="622705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16" name="TextBox 615"/>
          <p:cNvSpPr txBox="1"/>
          <p:nvPr/>
        </p:nvSpPr>
        <p:spPr>
          <a:xfrm>
            <a:off x="6121773" y="622705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617" name="TextBox 616"/>
          <p:cNvSpPr txBox="1"/>
          <p:nvPr/>
        </p:nvSpPr>
        <p:spPr>
          <a:xfrm>
            <a:off x="6159576" y="622705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18" name="TextBox 617"/>
          <p:cNvSpPr txBox="1"/>
          <p:nvPr/>
        </p:nvSpPr>
        <p:spPr>
          <a:xfrm>
            <a:off x="6198189" y="6227051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6251476" y="6227051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6294095" y="6227051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621" name="TextBox 620"/>
          <p:cNvSpPr txBox="1"/>
          <p:nvPr/>
        </p:nvSpPr>
        <p:spPr>
          <a:xfrm>
            <a:off x="6347630" y="622705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22" name="TextBox 621"/>
          <p:cNvSpPr txBox="1"/>
          <p:nvPr/>
        </p:nvSpPr>
        <p:spPr>
          <a:xfrm>
            <a:off x="6386240" y="622705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23" name="TextBox 622"/>
          <p:cNvSpPr txBox="1"/>
          <p:nvPr/>
        </p:nvSpPr>
        <p:spPr>
          <a:xfrm>
            <a:off x="6458050" y="6227051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516876" y="622705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6590442" y="622705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6629055" y="622705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6690086" y="6227051"/>
            <a:ext cx="35192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</a:t>
            </a:r>
          </a:p>
        </p:txBody>
      </p:sp>
      <p:sp>
        <p:nvSpPr>
          <p:cNvPr id="628" name="TextBox 627"/>
          <p:cNvSpPr txBox="1"/>
          <p:nvPr/>
        </p:nvSpPr>
        <p:spPr>
          <a:xfrm>
            <a:off x="7044865" y="6227051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629" name="TextBox 628"/>
          <p:cNvSpPr txBox="1"/>
          <p:nvPr/>
        </p:nvSpPr>
        <p:spPr>
          <a:xfrm>
            <a:off x="241418" y="1995954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a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913934" y="1996475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b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1571798" y="2010210"/>
            <a:ext cx="110660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c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2267885" y="2000895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d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2958922" y="1998039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e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638805" y="2002481"/>
            <a:ext cx="120932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k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230562" y="3941400"/>
            <a:ext cx="73539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f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899950" y="3880156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g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1597364" y="3941400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h</a:t>
            </a:r>
          </a:p>
        </p:txBody>
      </p:sp>
      <p:sp>
        <p:nvSpPr>
          <p:cNvPr id="638" name="TextBox 637"/>
          <p:cNvSpPr txBox="1"/>
          <p:nvPr/>
        </p:nvSpPr>
        <p:spPr>
          <a:xfrm>
            <a:off x="2301931" y="3938544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</a:t>
            </a:r>
          </a:p>
        </p:txBody>
      </p:sp>
      <p:sp>
        <p:nvSpPr>
          <p:cNvPr id="639" name="TextBox 638"/>
          <p:cNvSpPr txBox="1"/>
          <p:nvPr/>
        </p:nvSpPr>
        <p:spPr>
          <a:xfrm>
            <a:off x="2990195" y="3913792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j</a:t>
            </a:r>
          </a:p>
        </p:txBody>
      </p:sp>
      <p:sp>
        <p:nvSpPr>
          <p:cNvPr id="640" name="TextBox 639"/>
          <p:cNvSpPr txBox="1"/>
          <p:nvPr/>
        </p:nvSpPr>
        <p:spPr>
          <a:xfrm>
            <a:off x="3651143" y="3941400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l</a:t>
            </a:r>
          </a:p>
        </p:txBody>
      </p:sp>
      <p:sp>
        <p:nvSpPr>
          <p:cNvPr id="641" name="TextBox 640"/>
          <p:cNvSpPr txBox="1"/>
          <p:nvPr/>
        </p:nvSpPr>
        <p:spPr>
          <a:xfrm>
            <a:off x="2286749" y="4647245"/>
            <a:ext cx="302814" cy="1672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1088</a:t>
            </a:r>
          </a:p>
        </p:txBody>
      </p:sp>
      <p:sp>
        <p:nvSpPr>
          <p:cNvPr id="642" name="TextBox 641"/>
          <p:cNvSpPr txBox="1"/>
          <p:nvPr/>
        </p:nvSpPr>
        <p:spPr>
          <a:xfrm>
            <a:off x="7908999" y="4650380"/>
            <a:ext cx="439147" cy="1631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nature </a:t>
            </a:r>
          </a:p>
        </p:txBody>
      </p:sp>
      <p:sp>
        <p:nvSpPr>
          <p:cNvPr id="643" name="TextBox 642"/>
          <p:cNvSpPr txBox="1"/>
          <p:nvPr/>
        </p:nvSpPr>
        <p:spPr>
          <a:xfrm>
            <a:off x="8345214" y="4651740"/>
            <a:ext cx="807153" cy="1618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neuroscience </a:t>
            </a:r>
          </a:p>
        </p:txBody>
      </p:sp>
      <p:sp>
        <p:nvSpPr>
          <p:cNvPr id="644" name="TextBox 643"/>
          <p:cNvSpPr txBox="1"/>
          <p:nvPr/>
        </p:nvSpPr>
        <p:spPr>
          <a:xfrm>
            <a:off x="7339390" y="-89167"/>
            <a:ext cx="183757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on dendrites, we obtained</a:t>
            </a:r>
          </a:p>
        </p:txBody>
      </p:sp>
      <p:sp>
        <p:nvSpPr>
          <p:cNvPr id="645" name="TextBox 644"/>
          <p:cNvSpPr txBox="1"/>
          <p:nvPr/>
        </p:nvSpPr>
        <p:spPr>
          <a:xfrm>
            <a:off x="7339390" y="109159"/>
            <a:ext cx="691911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along the </a:t>
            </a:r>
          </a:p>
        </p:txBody>
      </p:sp>
      <p:sp>
        <p:nvSpPr>
          <p:cNvPr id="646" name="TextBox 645"/>
          <p:cNvSpPr txBox="1"/>
          <p:nvPr/>
        </p:nvSpPr>
        <p:spPr>
          <a:xfrm>
            <a:off x="8034393" y="109159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8103626" y="109159"/>
            <a:ext cx="112768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(as describ</a:t>
            </a:r>
          </a:p>
        </p:txBody>
      </p:sp>
      <p:sp>
        <p:nvSpPr>
          <p:cNvPr id="648" name="TextBox 647"/>
          <p:cNvSpPr txBox="1"/>
          <p:nvPr/>
        </p:nvSpPr>
        <p:spPr>
          <a:xfrm>
            <a:off x="7339390" y="307487"/>
            <a:ext cx="35508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each </a:t>
            </a:r>
          </a:p>
        </p:txBody>
      </p:sp>
      <p:sp>
        <p:nvSpPr>
          <p:cNvPr id="649" name="TextBox 648"/>
          <p:cNvSpPr txBox="1"/>
          <p:nvPr/>
        </p:nvSpPr>
        <p:spPr>
          <a:xfrm>
            <a:off x="7697744" y="307487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650" name="TextBox 649"/>
          <p:cNvSpPr txBox="1"/>
          <p:nvPr/>
        </p:nvSpPr>
        <p:spPr>
          <a:xfrm>
            <a:off x="7766732" y="307487"/>
            <a:ext cx="1404780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section being s</a:t>
            </a:r>
          </a:p>
        </p:txBody>
      </p:sp>
      <p:sp>
        <p:nvSpPr>
          <p:cNvPr id="651" name="TextBox 650"/>
          <p:cNvSpPr txBox="1"/>
          <p:nvPr/>
        </p:nvSpPr>
        <p:spPr>
          <a:xfrm>
            <a:off x="7339390" y="505813"/>
            <a:ext cx="188360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Individual spines exhibited</a:t>
            </a:r>
          </a:p>
        </p:txBody>
      </p:sp>
      <p:sp>
        <p:nvSpPr>
          <p:cNvPr id="652" name="TextBox 651"/>
          <p:cNvSpPr txBox="1"/>
          <p:nvPr/>
        </p:nvSpPr>
        <p:spPr>
          <a:xfrm>
            <a:off x="7339390" y="704140"/>
            <a:ext cx="185811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 maximal glutamate sens</a:t>
            </a:r>
          </a:p>
        </p:txBody>
      </p:sp>
      <p:sp>
        <p:nvSpPr>
          <p:cNvPr id="653" name="TextBox 652"/>
          <p:cNvSpPr txBox="1"/>
          <p:nvPr/>
        </p:nvSpPr>
        <p:spPr>
          <a:xfrm>
            <a:off x="7339390" y="902468"/>
            <a:ext cx="180980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0.45 ± 0.11 (9 dendrites).</a:t>
            </a:r>
          </a:p>
        </p:txBody>
      </p:sp>
      <p:sp>
        <p:nvSpPr>
          <p:cNvPr id="654" name="TextBox 653"/>
          <p:cNvSpPr txBox="1"/>
          <p:nvPr/>
        </p:nvSpPr>
        <p:spPr>
          <a:xfrm>
            <a:off x="7339390" y="1100793"/>
            <a:ext cx="182880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mediated currents when M</a:t>
            </a:r>
          </a:p>
        </p:txBody>
      </p:sp>
      <p:sp>
        <p:nvSpPr>
          <p:cNvPr id="655" name="TextBox 654"/>
          <p:cNvSpPr txBox="1"/>
          <p:nvPr/>
        </p:nvSpPr>
        <p:spPr>
          <a:xfrm>
            <a:off x="7339426" y="1299133"/>
            <a:ext cx="181072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cellular solution; the distri</a:t>
            </a:r>
          </a:p>
        </p:txBody>
      </p:sp>
      <p:sp>
        <p:nvSpPr>
          <p:cNvPr id="656" name="TextBox 655"/>
          <p:cNvSpPr txBox="1"/>
          <p:nvPr/>
        </p:nvSpPr>
        <p:spPr>
          <a:xfrm>
            <a:off x="7339426" y="1497458"/>
            <a:ext cx="191111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heterogeneous than that of A</a:t>
            </a:r>
          </a:p>
        </p:txBody>
      </p:sp>
      <p:sp>
        <p:nvSpPr>
          <p:cNvPr id="657" name="TextBox 656"/>
          <p:cNvSpPr txBox="1"/>
          <p:nvPr/>
        </p:nvSpPr>
        <p:spPr>
          <a:xfrm>
            <a:off x="7339426" y="1695786"/>
            <a:ext cx="181788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expressed NMDA receptor</a:t>
            </a:r>
          </a:p>
        </p:txBody>
      </p:sp>
      <p:sp>
        <p:nvSpPr>
          <p:cNvPr id="658" name="TextBox 657"/>
          <p:cNvSpPr txBox="1"/>
          <p:nvPr/>
        </p:nvSpPr>
        <p:spPr>
          <a:xfrm>
            <a:off x="7344688" y="2316083"/>
            <a:ext cx="8054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659" name="TextBox 658"/>
          <p:cNvSpPr txBox="1"/>
          <p:nvPr/>
        </p:nvSpPr>
        <p:spPr>
          <a:xfrm>
            <a:off x="7435507" y="2316083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660" name="TextBox 659"/>
          <p:cNvSpPr txBox="1"/>
          <p:nvPr/>
        </p:nvSpPr>
        <p:spPr>
          <a:xfrm>
            <a:off x="7478263" y="2316083"/>
            <a:ext cx="8159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661" name="TextBox 660"/>
          <p:cNvSpPr txBox="1"/>
          <p:nvPr/>
        </p:nvSpPr>
        <p:spPr>
          <a:xfrm>
            <a:off x="7563473" y="2316083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662" name="TextBox 661"/>
          <p:cNvSpPr txBox="1"/>
          <p:nvPr/>
        </p:nvSpPr>
        <p:spPr>
          <a:xfrm>
            <a:off x="7607732" y="2316083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7684041" y="2316083"/>
            <a:ext cx="823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7770762" y="2316083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7815020" y="2316083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7891374" y="2316083"/>
            <a:ext cx="689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667" name="TextBox 666"/>
          <p:cNvSpPr txBox="1"/>
          <p:nvPr/>
        </p:nvSpPr>
        <p:spPr>
          <a:xfrm>
            <a:off x="7963586" y="231608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668" name="TextBox 667"/>
          <p:cNvSpPr txBox="1"/>
          <p:nvPr/>
        </p:nvSpPr>
        <p:spPr>
          <a:xfrm>
            <a:off x="8042147" y="2316083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669" name="TextBox 668"/>
          <p:cNvSpPr txBox="1"/>
          <p:nvPr/>
        </p:nvSpPr>
        <p:spPr>
          <a:xfrm>
            <a:off x="8078246" y="231608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670" name="TextBox 669"/>
          <p:cNvSpPr txBox="1"/>
          <p:nvPr/>
        </p:nvSpPr>
        <p:spPr>
          <a:xfrm>
            <a:off x="8160348" y="231608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71" name="TextBox 670"/>
          <p:cNvSpPr txBox="1"/>
          <p:nvPr/>
        </p:nvSpPr>
        <p:spPr>
          <a:xfrm>
            <a:off x="8234064" y="231608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72" name="TextBox 671"/>
          <p:cNvSpPr txBox="1"/>
          <p:nvPr/>
        </p:nvSpPr>
        <p:spPr>
          <a:xfrm>
            <a:off x="8308263" y="2316083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673" name="TextBox 672"/>
          <p:cNvSpPr txBox="1"/>
          <p:nvPr/>
        </p:nvSpPr>
        <p:spPr>
          <a:xfrm>
            <a:off x="8379333" y="231608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74" name="TextBox 673"/>
          <p:cNvSpPr txBox="1"/>
          <p:nvPr/>
        </p:nvSpPr>
        <p:spPr>
          <a:xfrm>
            <a:off x="8454614" y="231608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675" name="TextBox 674"/>
          <p:cNvSpPr txBox="1"/>
          <p:nvPr/>
        </p:nvSpPr>
        <p:spPr>
          <a:xfrm>
            <a:off x="8537596" y="2316083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676" name="TextBox 675"/>
          <p:cNvSpPr txBox="1"/>
          <p:nvPr/>
        </p:nvSpPr>
        <p:spPr>
          <a:xfrm>
            <a:off x="8660646" y="231608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77" name="TextBox 676"/>
          <p:cNvSpPr txBox="1"/>
          <p:nvPr/>
        </p:nvSpPr>
        <p:spPr>
          <a:xfrm>
            <a:off x="8736378" y="2316083"/>
            <a:ext cx="10524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</a:t>
            </a:r>
          </a:p>
        </p:txBody>
      </p:sp>
      <p:sp>
        <p:nvSpPr>
          <p:cNvPr id="678" name="TextBox 677"/>
          <p:cNvSpPr txBox="1"/>
          <p:nvPr/>
        </p:nvSpPr>
        <p:spPr>
          <a:xfrm>
            <a:off x="8853183" y="2316083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8924244" y="231608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8998442" y="231608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9065972" y="231608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682" name="TextBox 681"/>
          <p:cNvSpPr txBox="1"/>
          <p:nvPr/>
        </p:nvSpPr>
        <p:spPr>
          <a:xfrm>
            <a:off x="7343858" y="2495522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683" name="TextBox 682"/>
          <p:cNvSpPr txBox="1"/>
          <p:nvPr/>
        </p:nvSpPr>
        <p:spPr>
          <a:xfrm>
            <a:off x="7402834" y="249552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84" name="TextBox 683"/>
          <p:cNvSpPr txBox="1"/>
          <p:nvPr/>
        </p:nvSpPr>
        <p:spPr>
          <a:xfrm>
            <a:off x="7474681" y="2495522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685" name="TextBox 684"/>
          <p:cNvSpPr txBox="1"/>
          <p:nvPr/>
        </p:nvSpPr>
        <p:spPr>
          <a:xfrm>
            <a:off x="7547413" y="249552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86" name="TextBox 685"/>
          <p:cNvSpPr txBox="1"/>
          <p:nvPr/>
        </p:nvSpPr>
        <p:spPr>
          <a:xfrm>
            <a:off x="7619260" y="2495522"/>
            <a:ext cx="27411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ptor</a:t>
            </a:r>
          </a:p>
        </p:txBody>
      </p:sp>
      <p:sp>
        <p:nvSpPr>
          <p:cNvPr id="687" name="TextBox 686"/>
          <p:cNvSpPr txBox="1"/>
          <p:nvPr/>
        </p:nvSpPr>
        <p:spPr>
          <a:xfrm>
            <a:off x="7900410" y="249552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688" name="TextBox 687"/>
          <p:cNvSpPr txBox="1"/>
          <p:nvPr/>
        </p:nvSpPr>
        <p:spPr>
          <a:xfrm>
            <a:off x="7963251" y="2495522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689" name="TextBox 688"/>
          <p:cNvSpPr txBox="1"/>
          <p:nvPr/>
        </p:nvSpPr>
        <p:spPr>
          <a:xfrm>
            <a:off x="7999562" y="249552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690" name="TextBox 689"/>
          <p:cNvSpPr txBox="1"/>
          <p:nvPr/>
        </p:nvSpPr>
        <p:spPr>
          <a:xfrm>
            <a:off x="8052389" y="2495522"/>
            <a:ext cx="643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691" name="TextBox 690"/>
          <p:cNvSpPr txBox="1"/>
          <p:nvPr/>
        </p:nvSpPr>
        <p:spPr>
          <a:xfrm>
            <a:off x="8122915" y="249552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692" name="TextBox 691"/>
          <p:cNvSpPr txBox="1"/>
          <p:nvPr/>
        </p:nvSpPr>
        <p:spPr>
          <a:xfrm>
            <a:off x="8159015" y="2495522"/>
            <a:ext cx="2207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uor</a:t>
            </a:r>
          </a:p>
        </p:txBody>
      </p:sp>
      <p:sp>
        <p:nvSpPr>
          <p:cNvPr id="693" name="TextBox 692"/>
          <p:cNvSpPr txBox="1"/>
          <p:nvPr/>
        </p:nvSpPr>
        <p:spPr>
          <a:xfrm>
            <a:off x="8387401" y="249552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94" name="TextBox 693"/>
          <p:cNvSpPr txBox="1"/>
          <p:nvPr/>
        </p:nvSpPr>
        <p:spPr>
          <a:xfrm>
            <a:off x="8459247" y="2495522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695" name="TextBox 694"/>
          <p:cNvSpPr txBox="1"/>
          <p:nvPr/>
        </p:nvSpPr>
        <p:spPr>
          <a:xfrm>
            <a:off x="8520430" y="2495522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696" name="TextBox 695"/>
          <p:cNvSpPr txBox="1"/>
          <p:nvPr/>
        </p:nvSpPr>
        <p:spPr>
          <a:xfrm>
            <a:off x="8593163" y="249552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97" name="TextBox 696"/>
          <p:cNvSpPr txBox="1"/>
          <p:nvPr/>
        </p:nvSpPr>
        <p:spPr>
          <a:xfrm>
            <a:off x="8665010" y="2495522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8743570" y="2495522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8816302" y="249552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8890018" y="249552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01" name="TextBox 700"/>
          <p:cNvSpPr txBox="1"/>
          <p:nvPr/>
        </p:nvSpPr>
        <p:spPr>
          <a:xfrm>
            <a:off x="8939496" y="249552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02" name="TextBox 701"/>
          <p:cNvSpPr txBox="1"/>
          <p:nvPr/>
        </p:nvSpPr>
        <p:spPr>
          <a:xfrm>
            <a:off x="8975596" y="2495522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9095105" y="2495522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339426" y="2674961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7458936" y="267496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7525001" y="267496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707" name="TextBox 706"/>
          <p:cNvSpPr txBox="1"/>
          <p:nvPr/>
        </p:nvSpPr>
        <p:spPr>
          <a:xfrm>
            <a:off x="7603562" y="267496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08" name="TextBox 707"/>
          <p:cNvSpPr txBox="1"/>
          <p:nvPr/>
        </p:nvSpPr>
        <p:spPr>
          <a:xfrm>
            <a:off x="7666614" y="267496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09" name="TextBox 708"/>
          <p:cNvSpPr txBox="1"/>
          <p:nvPr/>
        </p:nvSpPr>
        <p:spPr>
          <a:xfrm>
            <a:off x="7716862" y="2674961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7768676" y="2674961"/>
            <a:ext cx="3522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botto</a:t>
            </a:r>
          </a:p>
        </p:txBody>
      </p:sp>
      <p:sp>
        <p:nvSpPr>
          <p:cNvPr id="711" name="TextBox 710"/>
          <p:cNvSpPr txBox="1"/>
          <p:nvPr/>
        </p:nvSpPr>
        <p:spPr>
          <a:xfrm>
            <a:off x="8126722" y="2674961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12" name="TextBox 711"/>
          <p:cNvSpPr txBox="1"/>
          <p:nvPr/>
        </p:nvSpPr>
        <p:spPr>
          <a:xfrm>
            <a:off x="8246233" y="2674961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713" name="TextBox 712"/>
          <p:cNvSpPr txBox="1"/>
          <p:nvPr/>
        </p:nvSpPr>
        <p:spPr>
          <a:xfrm>
            <a:off x="8299918" y="267496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8350164" y="267496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8422124" y="2674961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716" name="TextBox 715"/>
          <p:cNvSpPr txBox="1"/>
          <p:nvPr/>
        </p:nvSpPr>
        <p:spPr>
          <a:xfrm>
            <a:off x="8481102" y="267496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17" name="TextBox 716"/>
          <p:cNvSpPr txBox="1"/>
          <p:nvPr/>
        </p:nvSpPr>
        <p:spPr>
          <a:xfrm>
            <a:off x="8554818" y="267496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18" name="TextBox 717"/>
          <p:cNvSpPr txBox="1"/>
          <p:nvPr/>
        </p:nvSpPr>
        <p:spPr>
          <a:xfrm>
            <a:off x="8605068" y="267496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8666250" y="2674961"/>
            <a:ext cx="39427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 </a:t>
            </a:r>
          </a:p>
        </p:txBody>
      </p:sp>
      <p:sp>
        <p:nvSpPr>
          <p:cNvPr id="720" name="TextBox 719"/>
          <p:cNvSpPr txBox="1"/>
          <p:nvPr/>
        </p:nvSpPr>
        <p:spPr>
          <a:xfrm>
            <a:off x="9072092" y="2674961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721" name="TextBox 720"/>
          <p:cNvSpPr txBox="1"/>
          <p:nvPr/>
        </p:nvSpPr>
        <p:spPr>
          <a:xfrm>
            <a:off x="9114845" y="267496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7339426" y="285440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7412728" y="2854400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724" name="TextBox 723"/>
          <p:cNvSpPr txBox="1"/>
          <p:nvPr/>
        </p:nvSpPr>
        <p:spPr>
          <a:xfrm>
            <a:off x="7486350" y="2854400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725" name="TextBox 724"/>
          <p:cNvSpPr txBox="1"/>
          <p:nvPr/>
        </p:nvSpPr>
        <p:spPr>
          <a:xfrm>
            <a:off x="7544765" y="285440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7612295" y="2854400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27" name="TextBox 726"/>
          <p:cNvSpPr txBox="1"/>
          <p:nvPr/>
        </p:nvSpPr>
        <p:spPr>
          <a:xfrm>
            <a:off x="7731805" y="285440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28" name="TextBox 727"/>
          <p:cNvSpPr txBox="1"/>
          <p:nvPr/>
        </p:nvSpPr>
        <p:spPr>
          <a:xfrm>
            <a:off x="7768164" y="285440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729" name="TextBox 728"/>
          <p:cNvSpPr txBox="1"/>
          <p:nvPr/>
        </p:nvSpPr>
        <p:spPr>
          <a:xfrm>
            <a:off x="7847976" y="285440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30" name="TextBox 729"/>
          <p:cNvSpPr txBox="1"/>
          <p:nvPr/>
        </p:nvSpPr>
        <p:spPr>
          <a:xfrm>
            <a:off x="7915505" y="285440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7953475" y="2854400"/>
            <a:ext cx="1684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n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8126834" y="285440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33" name="TextBox 732"/>
          <p:cNvSpPr txBox="1"/>
          <p:nvPr/>
        </p:nvSpPr>
        <p:spPr>
          <a:xfrm>
            <a:off x="8198679" y="2854400"/>
            <a:ext cx="30129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uron</a:t>
            </a:r>
          </a:p>
        </p:txBody>
      </p:sp>
      <p:sp>
        <p:nvSpPr>
          <p:cNvPr id="734" name="TextBox 733"/>
          <p:cNvSpPr txBox="1"/>
          <p:nvPr/>
        </p:nvSpPr>
        <p:spPr>
          <a:xfrm>
            <a:off x="8501316" y="2854400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35" name="TextBox 734"/>
          <p:cNvSpPr txBox="1"/>
          <p:nvPr/>
        </p:nvSpPr>
        <p:spPr>
          <a:xfrm>
            <a:off x="8564370" y="285440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8655626" y="285440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37" name="TextBox 736"/>
          <p:cNvSpPr txBox="1"/>
          <p:nvPr/>
        </p:nvSpPr>
        <p:spPr>
          <a:xfrm>
            <a:off x="8691726" y="2854400"/>
            <a:ext cx="24890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h</a:t>
            </a:r>
          </a:p>
        </p:txBody>
      </p:sp>
      <p:sp>
        <p:nvSpPr>
          <p:cNvPr id="738" name="TextBox 737"/>
          <p:cNvSpPr txBox="1"/>
          <p:nvPr/>
        </p:nvSpPr>
        <p:spPr>
          <a:xfrm>
            <a:off x="8941975" y="285440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39" name="TextBox 738"/>
          <p:cNvSpPr txBox="1"/>
          <p:nvPr/>
        </p:nvSpPr>
        <p:spPr>
          <a:xfrm>
            <a:off x="8978073" y="2854400"/>
            <a:ext cx="1557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pp</a:t>
            </a:r>
          </a:p>
        </p:txBody>
      </p:sp>
      <p:sp>
        <p:nvSpPr>
          <p:cNvPr id="740" name="TextBox 739"/>
          <p:cNvSpPr txBox="1"/>
          <p:nvPr/>
        </p:nvSpPr>
        <p:spPr>
          <a:xfrm>
            <a:off x="7339426" y="303384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7375526" y="3033840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7495035" y="303384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43" name="TextBox 742"/>
          <p:cNvSpPr txBox="1"/>
          <p:nvPr/>
        </p:nvSpPr>
        <p:spPr>
          <a:xfrm>
            <a:off x="7562566" y="3033840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744" name="TextBox 743"/>
          <p:cNvSpPr txBox="1"/>
          <p:nvPr/>
        </p:nvSpPr>
        <p:spPr>
          <a:xfrm>
            <a:off x="7633636" y="303384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45" name="TextBox 744"/>
          <p:cNvSpPr txBox="1"/>
          <p:nvPr/>
        </p:nvSpPr>
        <p:spPr>
          <a:xfrm>
            <a:off x="7705483" y="3033840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7768535" y="3033840"/>
            <a:ext cx="19867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7972809" y="303384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48" name="TextBox 747"/>
          <p:cNvSpPr txBox="1"/>
          <p:nvPr/>
        </p:nvSpPr>
        <p:spPr>
          <a:xfrm>
            <a:off x="8049073" y="3033840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8108050" y="303384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8181765" y="3033840"/>
            <a:ext cx="3045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obt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8492128" y="303384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8559658" y="3033840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8595759" y="3033840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8677857" y="303384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8749966" y="3033840"/>
            <a:ext cx="12036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8923706" y="3033840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8968919" y="3033840"/>
            <a:ext cx="13531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9110005" y="3033840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7343858" y="3213279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7402834" y="321327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7474681" y="321327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7535865" y="321327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7617964" y="321327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7689812" y="3213279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7762887" y="3213279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766" name="TextBox 765"/>
          <p:cNvSpPr txBox="1"/>
          <p:nvPr/>
        </p:nvSpPr>
        <p:spPr>
          <a:xfrm>
            <a:off x="7812329" y="3213279"/>
            <a:ext cx="1015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767" name="TextBox 766"/>
          <p:cNvSpPr txBox="1"/>
          <p:nvPr/>
        </p:nvSpPr>
        <p:spPr>
          <a:xfrm>
            <a:off x="7918184" y="321327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68" name="TextBox 767"/>
          <p:cNvSpPr txBox="1"/>
          <p:nvPr/>
        </p:nvSpPr>
        <p:spPr>
          <a:xfrm>
            <a:off x="7991899" y="321327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69" name="TextBox 768"/>
          <p:cNvSpPr txBox="1"/>
          <p:nvPr/>
        </p:nvSpPr>
        <p:spPr>
          <a:xfrm>
            <a:off x="8056911" y="321327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70" name="TextBox 769"/>
          <p:cNvSpPr txBox="1"/>
          <p:nvPr/>
        </p:nvSpPr>
        <p:spPr>
          <a:xfrm>
            <a:off x="8118093" y="321327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771" name="TextBox 770"/>
          <p:cNvSpPr txBox="1"/>
          <p:nvPr/>
        </p:nvSpPr>
        <p:spPr>
          <a:xfrm>
            <a:off x="8196653" y="321327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72" name="TextBox 771"/>
          <p:cNvSpPr txBox="1"/>
          <p:nvPr/>
        </p:nvSpPr>
        <p:spPr>
          <a:xfrm>
            <a:off x="8232753" y="321327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773" name="TextBox 772"/>
          <p:cNvSpPr txBox="1"/>
          <p:nvPr/>
        </p:nvSpPr>
        <p:spPr>
          <a:xfrm>
            <a:off x="8314855" y="321327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74" name="TextBox 773"/>
          <p:cNvSpPr txBox="1"/>
          <p:nvPr/>
        </p:nvSpPr>
        <p:spPr>
          <a:xfrm>
            <a:off x="8391352" y="3213279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775" name="TextBox 774"/>
          <p:cNvSpPr txBox="1"/>
          <p:nvPr/>
        </p:nvSpPr>
        <p:spPr>
          <a:xfrm>
            <a:off x="8427662" y="3213279"/>
            <a:ext cx="23650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776" name="TextBox 775"/>
          <p:cNvSpPr txBox="1"/>
          <p:nvPr/>
        </p:nvSpPr>
        <p:spPr>
          <a:xfrm>
            <a:off x="8669049" y="321327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77" name="TextBox 776"/>
          <p:cNvSpPr txBox="1"/>
          <p:nvPr/>
        </p:nvSpPr>
        <p:spPr>
          <a:xfrm>
            <a:off x="8742765" y="321327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8807775" y="3213279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8875306" y="321327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8911403" y="3213279"/>
            <a:ext cx="12611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ut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9043289" y="321327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9110820" y="3213279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7339426" y="3392718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784" name="TextBox 783"/>
          <p:cNvSpPr txBox="1"/>
          <p:nvPr/>
        </p:nvSpPr>
        <p:spPr>
          <a:xfrm>
            <a:off x="7384476" y="3392718"/>
            <a:ext cx="13516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7525242" y="3392718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7646455" y="3392718"/>
            <a:ext cx="20114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on</a:t>
            </a:r>
          </a:p>
        </p:txBody>
      </p:sp>
      <p:sp>
        <p:nvSpPr>
          <p:cNvPr id="787" name="TextBox 786"/>
          <p:cNvSpPr txBox="1"/>
          <p:nvPr/>
        </p:nvSpPr>
        <p:spPr>
          <a:xfrm>
            <a:off x="7852317" y="339271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88" name="TextBox 787"/>
          <p:cNvSpPr txBox="1"/>
          <p:nvPr/>
        </p:nvSpPr>
        <p:spPr>
          <a:xfrm>
            <a:off x="7925868" y="339271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89" name="TextBox 788"/>
          <p:cNvSpPr txBox="1"/>
          <p:nvPr/>
        </p:nvSpPr>
        <p:spPr>
          <a:xfrm>
            <a:off x="7958293" y="3392718"/>
            <a:ext cx="8826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</a:t>
            </a:r>
          </a:p>
        </p:txBody>
      </p:sp>
      <p:sp>
        <p:nvSpPr>
          <p:cNvPr id="790" name="TextBox 789"/>
          <p:cNvSpPr txBox="1"/>
          <p:nvPr/>
        </p:nvSpPr>
        <p:spPr>
          <a:xfrm>
            <a:off x="8031088" y="3392718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8104202" y="3392718"/>
            <a:ext cx="8040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8164967" y="3392718"/>
            <a:ext cx="10252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s</a:t>
            </a:r>
          </a:p>
        </p:txBody>
      </p:sp>
      <p:sp>
        <p:nvSpPr>
          <p:cNvPr id="793" name="TextBox 792"/>
          <p:cNvSpPr txBox="1"/>
          <p:nvPr/>
        </p:nvSpPr>
        <p:spPr>
          <a:xfrm>
            <a:off x="8273285" y="339271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8344980" y="3392718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795" name="TextBox 794"/>
          <p:cNvSpPr txBox="1"/>
          <p:nvPr/>
        </p:nvSpPr>
        <p:spPr>
          <a:xfrm>
            <a:off x="8417904" y="3392718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796" name="TextBox 795"/>
          <p:cNvSpPr txBox="1"/>
          <p:nvPr/>
        </p:nvSpPr>
        <p:spPr>
          <a:xfrm>
            <a:off x="8467196" y="339271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97" name="TextBox 796"/>
          <p:cNvSpPr txBox="1"/>
          <p:nvPr/>
        </p:nvSpPr>
        <p:spPr>
          <a:xfrm>
            <a:off x="8506579" y="3392718"/>
            <a:ext cx="2017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 </a:t>
            </a:r>
          </a:p>
        </p:txBody>
      </p:sp>
      <p:sp>
        <p:nvSpPr>
          <p:cNvPr id="798" name="TextBox 797"/>
          <p:cNvSpPr txBox="1"/>
          <p:nvPr/>
        </p:nvSpPr>
        <p:spPr>
          <a:xfrm>
            <a:off x="8707381" y="339271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99" name="TextBox 798"/>
          <p:cNvSpPr txBox="1"/>
          <p:nvPr/>
        </p:nvSpPr>
        <p:spPr>
          <a:xfrm>
            <a:off x="8743328" y="3392718"/>
            <a:ext cx="30668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wh</a:t>
            </a:r>
          </a:p>
        </p:txBody>
      </p:sp>
      <p:sp>
        <p:nvSpPr>
          <p:cNvPr id="800" name="TextBox 799"/>
          <p:cNvSpPr txBox="1"/>
          <p:nvPr/>
        </p:nvSpPr>
        <p:spPr>
          <a:xfrm>
            <a:off x="9051208" y="3392718"/>
            <a:ext cx="1013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801" name="TextBox 800"/>
          <p:cNvSpPr txBox="1"/>
          <p:nvPr/>
        </p:nvSpPr>
        <p:spPr>
          <a:xfrm>
            <a:off x="7339426" y="3572157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802" name="TextBox 801"/>
          <p:cNvSpPr txBox="1"/>
          <p:nvPr/>
        </p:nvSpPr>
        <p:spPr>
          <a:xfrm>
            <a:off x="7382164" y="3572157"/>
            <a:ext cx="31926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or th</a:t>
            </a:r>
          </a:p>
        </p:txBody>
      </p:sp>
      <p:sp>
        <p:nvSpPr>
          <p:cNvPr id="803" name="TextBox 802"/>
          <p:cNvSpPr txBox="1"/>
          <p:nvPr/>
        </p:nvSpPr>
        <p:spPr>
          <a:xfrm>
            <a:off x="7706287" y="357215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04" name="TextBox 803"/>
          <p:cNvSpPr txBox="1"/>
          <p:nvPr/>
        </p:nvSpPr>
        <p:spPr>
          <a:xfrm>
            <a:off x="7779973" y="357215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05" name="TextBox 804"/>
          <p:cNvSpPr txBox="1"/>
          <p:nvPr/>
        </p:nvSpPr>
        <p:spPr>
          <a:xfrm>
            <a:off x="7821094" y="357215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06" name="TextBox 805"/>
          <p:cNvSpPr txBox="1"/>
          <p:nvPr/>
        </p:nvSpPr>
        <p:spPr>
          <a:xfrm>
            <a:off x="7882247" y="357215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807" name="TextBox 806"/>
          <p:cNvSpPr txBox="1"/>
          <p:nvPr/>
        </p:nvSpPr>
        <p:spPr>
          <a:xfrm>
            <a:off x="7960776" y="357215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08" name="TextBox 807"/>
          <p:cNvSpPr txBox="1"/>
          <p:nvPr/>
        </p:nvSpPr>
        <p:spPr>
          <a:xfrm>
            <a:off x="7996845" y="357215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809" name="TextBox 808"/>
          <p:cNvSpPr txBox="1"/>
          <p:nvPr/>
        </p:nvSpPr>
        <p:spPr>
          <a:xfrm>
            <a:off x="8078916" y="357215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10" name="TextBox 809"/>
          <p:cNvSpPr txBox="1"/>
          <p:nvPr/>
        </p:nvSpPr>
        <p:spPr>
          <a:xfrm>
            <a:off x="8152603" y="3572157"/>
            <a:ext cx="147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811" name="TextBox 810"/>
          <p:cNvSpPr txBox="1"/>
          <p:nvPr/>
        </p:nvSpPr>
        <p:spPr>
          <a:xfrm>
            <a:off x="8305345" y="357215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12" name="TextBox 811"/>
          <p:cNvSpPr txBox="1"/>
          <p:nvPr/>
        </p:nvSpPr>
        <p:spPr>
          <a:xfrm>
            <a:off x="8372845" y="357215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13" name="TextBox 812"/>
          <p:cNvSpPr txBox="1"/>
          <p:nvPr/>
        </p:nvSpPr>
        <p:spPr>
          <a:xfrm>
            <a:off x="8435868" y="3572157"/>
            <a:ext cx="11859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814" name="TextBox 813"/>
          <p:cNvSpPr txBox="1"/>
          <p:nvPr/>
        </p:nvSpPr>
        <p:spPr>
          <a:xfrm>
            <a:off x="8560568" y="357215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15" name="TextBox 814"/>
          <p:cNvSpPr txBox="1"/>
          <p:nvPr/>
        </p:nvSpPr>
        <p:spPr>
          <a:xfrm>
            <a:off x="8636269" y="3572157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16" name="TextBox 815"/>
          <p:cNvSpPr txBox="1"/>
          <p:nvPr/>
        </p:nvSpPr>
        <p:spPr>
          <a:xfrm>
            <a:off x="8689221" y="357215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17" name="TextBox 816"/>
          <p:cNvSpPr txBox="1"/>
          <p:nvPr/>
        </p:nvSpPr>
        <p:spPr>
          <a:xfrm>
            <a:off x="8761038" y="357215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818" name="TextBox 817"/>
          <p:cNvSpPr txBox="1"/>
          <p:nvPr/>
        </p:nvSpPr>
        <p:spPr>
          <a:xfrm>
            <a:off x="8834084" y="3572157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8887035" y="357215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8959113" y="357215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821" name="TextBox 820"/>
          <p:cNvSpPr txBox="1"/>
          <p:nvPr/>
        </p:nvSpPr>
        <p:spPr>
          <a:xfrm>
            <a:off x="9040552" y="3572157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822" name="TextBox 821"/>
          <p:cNvSpPr txBox="1"/>
          <p:nvPr/>
        </p:nvSpPr>
        <p:spPr>
          <a:xfrm>
            <a:off x="9076832" y="3572157"/>
            <a:ext cx="12614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</a:t>
            </a:r>
          </a:p>
        </p:txBody>
      </p:sp>
      <p:sp>
        <p:nvSpPr>
          <p:cNvPr id="823" name="TextBox 822"/>
          <p:cNvSpPr txBox="1"/>
          <p:nvPr/>
        </p:nvSpPr>
        <p:spPr>
          <a:xfrm>
            <a:off x="7339426" y="375159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24" name="TextBox 823"/>
          <p:cNvSpPr txBox="1"/>
          <p:nvPr/>
        </p:nvSpPr>
        <p:spPr>
          <a:xfrm>
            <a:off x="7375375" y="3751597"/>
            <a:ext cx="12596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825" name="TextBox 824"/>
          <p:cNvSpPr txBox="1"/>
          <p:nvPr/>
        </p:nvSpPr>
        <p:spPr>
          <a:xfrm>
            <a:off x="7510499" y="375159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26" name="TextBox 825"/>
          <p:cNvSpPr txBox="1"/>
          <p:nvPr/>
        </p:nvSpPr>
        <p:spPr>
          <a:xfrm>
            <a:off x="7586625" y="3751597"/>
            <a:ext cx="21732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rpo</a:t>
            </a:r>
          </a:p>
        </p:txBody>
      </p:sp>
      <p:sp>
        <p:nvSpPr>
          <p:cNvPr id="827" name="TextBox 826"/>
          <p:cNvSpPr txBox="1"/>
          <p:nvPr/>
        </p:nvSpPr>
        <p:spPr>
          <a:xfrm>
            <a:off x="7809565" y="375159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828" name="TextBox 827"/>
          <p:cNvSpPr txBox="1"/>
          <p:nvPr/>
        </p:nvSpPr>
        <p:spPr>
          <a:xfrm>
            <a:off x="7845514" y="375159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29" name="TextBox 828"/>
          <p:cNvSpPr txBox="1"/>
          <p:nvPr/>
        </p:nvSpPr>
        <p:spPr>
          <a:xfrm>
            <a:off x="7916775" y="3751597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30" name="TextBox 829"/>
          <p:cNvSpPr txBox="1"/>
          <p:nvPr/>
        </p:nvSpPr>
        <p:spPr>
          <a:xfrm>
            <a:off x="7966067" y="375159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31" name="TextBox 830"/>
          <p:cNvSpPr txBox="1"/>
          <p:nvPr/>
        </p:nvSpPr>
        <p:spPr>
          <a:xfrm>
            <a:off x="8005449" y="3751597"/>
            <a:ext cx="16004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8168347" y="3751597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833" name="TextBox 832"/>
          <p:cNvSpPr txBox="1"/>
          <p:nvPr/>
        </p:nvSpPr>
        <p:spPr>
          <a:xfrm>
            <a:off x="8204508" y="3751597"/>
            <a:ext cx="27258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Wh</a:t>
            </a:r>
          </a:p>
        </p:txBody>
      </p:sp>
      <p:sp>
        <p:nvSpPr>
          <p:cNvPr id="834" name="TextBox 833"/>
          <p:cNvSpPr txBox="1"/>
          <p:nvPr/>
        </p:nvSpPr>
        <p:spPr>
          <a:xfrm>
            <a:off x="8478288" y="375159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35" name="TextBox 834"/>
          <p:cNvSpPr txBox="1"/>
          <p:nvPr/>
        </p:nvSpPr>
        <p:spPr>
          <a:xfrm>
            <a:off x="8518120" y="3751597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36" name="TextBox 835"/>
          <p:cNvSpPr txBox="1"/>
          <p:nvPr/>
        </p:nvSpPr>
        <p:spPr>
          <a:xfrm>
            <a:off x="8570949" y="375159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37" name="TextBox 836"/>
          <p:cNvSpPr txBox="1"/>
          <p:nvPr/>
        </p:nvSpPr>
        <p:spPr>
          <a:xfrm>
            <a:off x="8644515" y="375159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38" name="TextBox 837"/>
          <p:cNvSpPr txBox="1"/>
          <p:nvPr/>
        </p:nvSpPr>
        <p:spPr>
          <a:xfrm>
            <a:off x="8679577" y="3751597"/>
            <a:ext cx="68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li</a:t>
            </a:r>
          </a:p>
        </p:txBody>
      </p:sp>
      <p:sp>
        <p:nvSpPr>
          <p:cNvPr id="839" name="TextBox 838"/>
          <p:cNvSpPr txBox="1"/>
          <p:nvPr/>
        </p:nvSpPr>
        <p:spPr>
          <a:xfrm>
            <a:off x="8751473" y="375159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840" name="TextBox 839"/>
          <p:cNvSpPr txBox="1"/>
          <p:nvPr/>
        </p:nvSpPr>
        <p:spPr>
          <a:xfrm>
            <a:off x="8833423" y="375159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41" name="TextBox 840"/>
          <p:cNvSpPr txBox="1"/>
          <p:nvPr/>
        </p:nvSpPr>
        <p:spPr>
          <a:xfrm>
            <a:off x="8905120" y="3751597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8968021" y="375159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43" name="TextBox 842"/>
          <p:cNvSpPr txBox="1"/>
          <p:nvPr/>
        </p:nvSpPr>
        <p:spPr>
          <a:xfrm>
            <a:off x="9003081" y="375159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44" name="TextBox 843"/>
          <p:cNvSpPr txBox="1"/>
          <p:nvPr/>
        </p:nvSpPr>
        <p:spPr>
          <a:xfrm>
            <a:off x="9039029" y="3751597"/>
            <a:ext cx="15588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</a:t>
            </a:r>
          </a:p>
        </p:txBody>
      </p:sp>
      <p:sp>
        <p:nvSpPr>
          <p:cNvPr id="845" name="TextBox 844"/>
          <p:cNvSpPr txBox="1"/>
          <p:nvPr/>
        </p:nvSpPr>
        <p:spPr>
          <a:xfrm>
            <a:off x="7339426" y="393103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46" name="TextBox 845"/>
          <p:cNvSpPr txBox="1"/>
          <p:nvPr/>
        </p:nvSpPr>
        <p:spPr>
          <a:xfrm>
            <a:off x="7404478" y="3931036"/>
            <a:ext cx="18947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tru</a:t>
            </a:r>
          </a:p>
        </p:txBody>
      </p:sp>
      <p:sp>
        <p:nvSpPr>
          <p:cNvPr id="847" name="TextBox 846"/>
          <p:cNvSpPr txBox="1"/>
          <p:nvPr/>
        </p:nvSpPr>
        <p:spPr>
          <a:xfrm>
            <a:off x="7595282" y="393103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848" name="TextBox 847"/>
          <p:cNvSpPr txBox="1"/>
          <p:nvPr/>
        </p:nvSpPr>
        <p:spPr>
          <a:xfrm>
            <a:off x="7668341" y="3931036"/>
            <a:ext cx="183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tur</a:t>
            </a:r>
          </a:p>
        </p:txBody>
      </p:sp>
      <p:sp>
        <p:nvSpPr>
          <p:cNvPr id="849" name="TextBox 848"/>
          <p:cNvSpPr txBox="1"/>
          <p:nvPr/>
        </p:nvSpPr>
        <p:spPr>
          <a:xfrm>
            <a:off x="7859721" y="393103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50" name="TextBox 849"/>
          <p:cNvSpPr txBox="1"/>
          <p:nvPr/>
        </p:nvSpPr>
        <p:spPr>
          <a:xfrm>
            <a:off x="7931553" y="393103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51" name="TextBox 850"/>
          <p:cNvSpPr txBox="1"/>
          <p:nvPr/>
        </p:nvSpPr>
        <p:spPr>
          <a:xfrm>
            <a:off x="7994380" y="3931036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852" name="TextBox 851"/>
          <p:cNvSpPr txBox="1"/>
          <p:nvPr/>
        </p:nvSpPr>
        <p:spPr>
          <a:xfrm>
            <a:off x="8030675" y="393103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53" name="TextBox 852"/>
          <p:cNvSpPr txBox="1"/>
          <p:nvPr/>
        </p:nvSpPr>
        <p:spPr>
          <a:xfrm>
            <a:off x="8086059" y="3931036"/>
            <a:ext cx="894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854" name="TextBox 853"/>
          <p:cNvSpPr txBox="1"/>
          <p:nvPr/>
        </p:nvSpPr>
        <p:spPr>
          <a:xfrm>
            <a:off x="8183861" y="393103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55" name="TextBox 854"/>
          <p:cNvSpPr txBox="1"/>
          <p:nvPr/>
        </p:nvSpPr>
        <p:spPr>
          <a:xfrm>
            <a:off x="8255692" y="3931036"/>
            <a:ext cx="13435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pr</a:t>
            </a:r>
          </a:p>
        </p:txBody>
      </p:sp>
      <p:sp>
        <p:nvSpPr>
          <p:cNvPr id="856" name="TextBox 855"/>
          <p:cNvSpPr txBox="1"/>
          <p:nvPr/>
        </p:nvSpPr>
        <p:spPr>
          <a:xfrm>
            <a:off x="8397647" y="393103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57" name="TextBox 856"/>
          <p:cNvSpPr txBox="1"/>
          <p:nvPr/>
        </p:nvSpPr>
        <p:spPr>
          <a:xfrm>
            <a:off x="8469478" y="393103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58" name="TextBox 857"/>
          <p:cNvSpPr txBox="1"/>
          <p:nvPr/>
        </p:nvSpPr>
        <p:spPr>
          <a:xfrm>
            <a:off x="8534186" y="393103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59" name="TextBox 858"/>
          <p:cNvSpPr txBox="1"/>
          <p:nvPr/>
        </p:nvSpPr>
        <p:spPr>
          <a:xfrm>
            <a:off x="8606017" y="3931036"/>
            <a:ext cx="12609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860" name="TextBox 859"/>
          <p:cNvSpPr txBox="1"/>
          <p:nvPr/>
        </p:nvSpPr>
        <p:spPr>
          <a:xfrm>
            <a:off x="8737872" y="393103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61" name="TextBox 860"/>
          <p:cNvSpPr txBox="1"/>
          <p:nvPr/>
        </p:nvSpPr>
        <p:spPr>
          <a:xfrm>
            <a:off x="8809271" y="3931036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62" name="TextBox 861"/>
          <p:cNvSpPr txBox="1"/>
          <p:nvPr/>
        </p:nvSpPr>
        <p:spPr>
          <a:xfrm>
            <a:off x="8858699" y="3931036"/>
            <a:ext cx="10151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863" name="TextBox 862"/>
          <p:cNvSpPr txBox="1"/>
          <p:nvPr/>
        </p:nvSpPr>
        <p:spPr>
          <a:xfrm>
            <a:off x="8964539" y="393103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64" name="TextBox 863"/>
          <p:cNvSpPr txBox="1"/>
          <p:nvPr/>
        </p:nvSpPr>
        <p:spPr>
          <a:xfrm>
            <a:off x="9038240" y="3931036"/>
            <a:ext cx="13286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865" name="TextBox 864"/>
          <p:cNvSpPr txBox="1"/>
          <p:nvPr/>
        </p:nvSpPr>
        <p:spPr>
          <a:xfrm>
            <a:off x="7343858" y="4110475"/>
            <a:ext cx="22171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roo</a:t>
            </a:r>
          </a:p>
        </p:txBody>
      </p:sp>
      <p:sp>
        <p:nvSpPr>
          <p:cNvPr id="866" name="TextBox 865"/>
          <p:cNvSpPr txBox="1"/>
          <p:nvPr/>
        </p:nvSpPr>
        <p:spPr>
          <a:xfrm>
            <a:off x="7571330" y="411047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867" name="TextBox 866"/>
          <p:cNvSpPr txBox="1"/>
          <p:nvPr/>
        </p:nvSpPr>
        <p:spPr>
          <a:xfrm>
            <a:off x="7692696" y="411047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68" name="TextBox 867"/>
          <p:cNvSpPr txBox="1"/>
          <p:nvPr/>
        </p:nvSpPr>
        <p:spPr>
          <a:xfrm>
            <a:off x="7735839" y="411047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69" name="TextBox 868"/>
          <p:cNvSpPr txBox="1"/>
          <p:nvPr/>
        </p:nvSpPr>
        <p:spPr>
          <a:xfrm>
            <a:off x="7797009" y="411047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870" name="TextBox 869"/>
          <p:cNvSpPr txBox="1"/>
          <p:nvPr/>
        </p:nvSpPr>
        <p:spPr>
          <a:xfrm>
            <a:off x="7875553" y="411047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71" name="TextBox 870"/>
          <p:cNvSpPr txBox="1"/>
          <p:nvPr/>
        </p:nvSpPr>
        <p:spPr>
          <a:xfrm>
            <a:off x="7911638" y="411047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872" name="TextBox 871"/>
          <p:cNvSpPr txBox="1"/>
          <p:nvPr/>
        </p:nvSpPr>
        <p:spPr>
          <a:xfrm>
            <a:off x="7993722" y="411047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873" name="TextBox 872"/>
          <p:cNvSpPr txBox="1"/>
          <p:nvPr/>
        </p:nvSpPr>
        <p:spPr>
          <a:xfrm>
            <a:off x="8065555" y="411047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74" name="TextBox 873"/>
          <p:cNvSpPr txBox="1"/>
          <p:nvPr/>
        </p:nvSpPr>
        <p:spPr>
          <a:xfrm>
            <a:off x="8126803" y="4095553"/>
            <a:ext cx="115596" cy="1331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13</a:t>
            </a:r>
          </a:p>
        </p:txBody>
      </p:sp>
      <p:sp>
        <p:nvSpPr>
          <p:cNvPr id="875" name="TextBox 874"/>
          <p:cNvSpPr txBox="1"/>
          <p:nvPr/>
        </p:nvSpPr>
        <p:spPr>
          <a:xfrm>
            <a:off x="8242399" y="4060610"/>
            <a:ext cx="47277" cy="227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76" name="TextBox 875"/>
          <p:cNvSpPr txBox="1"/>
          <p:nvPr/>
        </p:nvSpPr>
        <p:spPr>
          <a:xfrm>
            <a:off x="8289676" y="4110475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877" name="TextBox 876"/>
          <p:cNvSpPr txBox="1"/>
          <p:nvPr/>
        </p:nvSpPr>
        <p:spPr>
          <a:xfrm>
            <a:off x="8341506" y="4110475"/>
            <a:ext cx="451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878" name="TextBox 877"/>
          <p:cNvSpPr txBox="1"/>
          <p:nvPr/>
        </p:nvSpPr>
        <p:spPr>
          <a:xfrm>
            <a:off x="8390450" y="4110475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879" name="TextBox 878"/>
          <p:cNvSpPr txBox="1"/>
          <p:nvPr/>
        </p:nvSpPr>
        <p:spPr>
          <a:xfrm>
            <a:off x="8470814" y="4110475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j</a:t>
            </a:r>
          </a:p>
        </p:txBody>
      </p:sp>
      <p:sp>
        <p:nvSpPr>
          <p:cNvPr id="880" name="TextBox 879"/>
          <p:cNvSpPr txBox="1"/>
          <p:nvPr/>
        </p:nvSpPr>
        <p:spPr>
          <a:xfrm>
            <a:off x="8513601" y="4110475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881" name="TextBox 880"/>
          <p:cNvSpPr txBox="1"/>
          <p:nvPr/>
        </p:nvSpPr>
        <p:spPr>
          <a:xfrm>
            <a:off x="8567072" y="4110475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</a:t>
            </a:r>
          </a:p>
        </p:txBody>
      </p:sp>
      <p:sp>
        <p:nvSpPr>
          <p:cNvPr id="882" name="TextBox 881"/>
          <p:cNvSpPr txBox="1"/>
          <p:nvPr/>
        </p:nvSpPr>
        <p:spPr>
          <a:xfrm>
            <a:off x="8603384" y="411047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883" name="TextBox 882"/>
          <p:cNvSpPr txBox="1"/>
          <p:nvPr/>
        </p:nvSpPr>
        <p:spPr>
          <a:xfrm>
            <a:off x="8646529" y="4110475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884" name="TextBox 883"/>
          <p:cNvSpPr txBox="1"/>
          <p:nvPr/>
        </p:nvSpPr>
        <p:spPr>
          <a:xfrm>
            <a:off x="8687314" y="4110475"/>
            <a:ext cx="6888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il</a:t>
            </a:r>
          </a:p>
        </p:txBody>
      </p:sp>
      <p:sp>
        <p:nvSpPr>
          <p:cNvPr id="885" name="TextBox 884"/>
          <p:cNvSpPr txBox="1"/>
          <p:nvPr/>
        </p:nvSpPr>
        <p:spPr>
          <a:xfrm>
            <a:off x="8762945" y="4110475"/>
            <a:ext cx="3254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opod</a:t>
            </a:r>
          </a:p>
        </p:txBody>
      </p:sp>
      <p:sp>
        <p:nvSpPr>
          <p:cNvPr id="886" name="TextBox 885"/>
          <p:cNvSpPr txBox="1"/>
          <p:nvPr/>
        </p:nvSpPr>
        <p:spPr>
          <a:xfrm>
            <a:off x="9090979" y="411047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87" name="TextBox 886"/>
          <p:cNvSpPr txBox="1"/>
          <p:nvPr/>
        </p:nvSpPr>
        <p:spPr>
          <a:xfrm>
            <a:off x="9127080" y="411047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88" name="TextBox 887"/>
          <p:cNvSpPr txBox="1"/>
          <p:nvPr/>
        </p:nvSpPr>
        <p:spPr>
          <a:xfrm>
            <a:off x="7339672" y="428991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889" name="TextBox 888"/>
          <p:cNvSpPr txBox="1"/>
          <p:nvPr/>
        </p:nvSpPr>
        <p:spPr>
          <a:xfrm>
            <a:off x="7419316" y="428991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90" name="TextBox 889"/>
          <p:cNvSpPr txBox="1"/>
          <p:nvPr/>
        </p:nvSpPr>
        <p:spPr>
          <a:xfrm>
            <a:off x="7480696" y="4289914"/>
            <a:ext cx="11768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y-</a:t>
            </a:r>
          </a:p>
        </p:txBody>
      </p:sp>
      <p:sp>
        <p:nvSpPr>
          <p:cNvPr id="891" name="TextBox 890"/>
          <p:cNvSpPr txBox="1"/>
          <p:nvPr/>
        </p:nvSpPr>
        <p:spPr>
          <a:xfrm>
            <a:off x="7604804" y="428991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892" name="TextBox 891"/>
          <p:cNvSpPr txBox="1"/>
          <p:nvPr/>
        </p:nvSpPr>
        <p:spPr>
          <a:xfrm>
            <a:off x="7687620" y="428991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893" name="TextBox 892"/>
          <p:cNvSpPr txBox="1"/>
          <p:nvPr/>
        </p:nvSpPr>
        <p:spPr>
          <a:xfrm>
            <a:off x="7723815" y="4289914"/>
            <a:ext cx="12019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894" name="TextBox 893"/>
          <p:cNvSpPr txBox="1"/>
          <p:nvPr/>
        </p:nvSpPr>
        <p:spPr>
          <a:xfrm>
            <a:off x="7843941" y="428991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95" name="TextBox 894"/>
          <p:cNvSpPr txBox="1"/>
          <p:nvPr/>
        </p:nvSpPr>
        <p:spPr>
          <a:xfrm>
            <a:off x="7911304" y="428991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896" name="TextBox 895"/>
          <p:cNvSpPr txBox="1"/>
          <p:nvPr/>
        </p:nvSpPr>
        <p:spPr>
          <a:xfrm>
            <a:off x="7989698" y="428991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97" name="TextBox 896"/>
          <p:cNvSpPr txBox="1"/>
          <p:nvPr/>
        </p:nvSpPr>
        <p:spPr>
          <a:xfrm>
            <a:off x="8025632" y="4289914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898" name="TextBox 897"/>
          <p:cNvSpPr txBox="1"/>
          <p:nvPr/>
        </p:nvSpPr>
        <p:spPr>
          <a:xfrm>
            <a:off x="8144975" y="428991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899" name="TextBox 898"/>
          <p:cNvSpPr txBox="1"/>
          <p:nvPr/>
        </p:nvSpPr>
        <p:spPr>
          <a:xfrm>
            <a:off x="8212339" y="428991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900" name="TextBox 899"/>
          <p:cNvSpPr txBox="1"/>
          <p:nvPr/>
        </p:nvSpPr>
        <p:spPr>
          <a:xfrm>
            <a:off x="8250142" y="428991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01" name="TextBox 900"/>
          <p:cNvSpPr txBox="1"/>
          <p:nvPr/>
        </p:nvSpPr>
        <p:spPr>
          <a:xfrm>
            <a:off x="8288754" y="4289914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902" name="TextBox 901"/>
          <p:cNvSpPr txBox="1"/>
          <p:nvPr/>
        </p:nvSpPr>
        <p:spPr>
          <a:xfrm>
            <a:off x="8342042" y="4289914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903" name="TextBox 902"/>
          <p:cNvSpPr txBox="1"/>
          <p:nvPr/>
        </p:nvSpPr>
        <p:spPr>
          <a:xfrm>
            <a:off x="8384661" y="4289914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904" name="TextBox 903"/>
          <p:cNvSpPr txBox="1"/>
          <p:nvPr/>
        </p:nvSpPr>
        <p:spPr>
          <a:xfrm>
            <a:off x="8438196" y="428991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05" name="TextBox 904"/>
          <p:cNvSpPr txBox="1"/>
          <p:nvPr/>
        </p:nvSpPr>
        <p:spPr>
          <a:xfrm>
            <a:off x="8476806" y="428991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906" name="TextBox 905"/>
          <p:cNvSpPr txBox="1"/>
          <p:nvPr/>
        </p:nvSpPr>
        <p:spPr>
          <a:xfrm>
            <a:off x="8548616" y="4289914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907" name="TextBox 906"/>
          <p:cNvSpPr txBox="1"/>
          <p:nvPr/>
        </p:nvSpPr>
        <p:spPr>
          <a:xfrm>
            <a:off x="8607442" y="428991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08" name="TextBox 907"/>
          <p:cNvSpPr txBox="1"/>
          <p:nvPr/>
        </p:nvSpPr>
        <p:spPr>
          <a:xfrm>
            <a:off x="8681008" y="428991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09" name="TextBox 908"/>
          <p:cNvSpPr txBox="1"/>
          <p:nvPr/>
        </p:nvSpPr>
        <p:spPr>
          <a:xfrm>
            <a:off x="8719621" y="428991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10" name="TextBox 909"/>
          <p:cNvSpPr txBox="1"/>
          <p:nvPr/>
        </p:nvSpPr>
        <p:spPr>
          <a:xfrm>
            <a:off x="8780653" y="4289914"/>
            <a:ext cx="3519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</a:t>
            </a:r>
          </a:p>
        </p:txBody>
      </p:sp>
      <p:sp>
        <p:nvSpPr>
          <p:cNvPr id="911" name="TextBox 910"/>
          <p:cNvSpPr txBox="1"/>
          <p:nvPr/>
        </p:nvSpPr>
        <p:spPr>
          <a:xfrm>
            <a:off x="9135431" y="4289914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912" name="TextBox 911"/>
          <p:cNvSpPr txBox="1"/>
          <p:nvPr/>
        </p:nvSpPr>
        <p:spPr>
          <a:xfrm>
            <a:off x="2331984" y="58817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a</a:t>
            </a:r>
          </a:p>
        </p:txBody>
      </p:sp>
      <p:sp>
        <p:nvSpPr>
          <p:cNvPr id="913" name="TextBox 912"/>
          <p:cNvSpPr txBox="1"/>
          <p:nvPr/>
        </p:nvSpPr>
        <p:spPr>
          <a:xfrm>
            <a:off x="3004500" y="59338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b</a:t>
            </a:r>
          </a:p>
        </p:txBody>
      </p:sp>
      <p:sp>
        <p:nvSpPr>
          <p:cNvPr id="914" name="TextBox 913"/>
          <p:cNvSpPr txBox="1"/>
          <p:nvPr/>
        </p:nvSpPr>
        <p:spPr>
          <a:xfrm>
            <a:off x="3662364" y="73073"/>
            <a:ext cx="110659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c</a:t>
            </a:r>
          </a:p>
        </p:txBody>
      </p:sp>
      <p:sp>
        <p:nvSpPr>
          <p:cNvPr id="915" name="TextBox 914"/>
          <p:cNvSpPr txBox="1"/>
          <p:nvPr/>
        </p:nvSpPr>
        <p:spPr>
          <a:xfrm>
            <a:off x="4358451" y="63758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d</a:t>
            </a:r>
          </a:p>
        </p:txBody>
      </p:sp>
      <p:sp>
        <p:nvSpPr>
          <p:cNvPr id="916" name="TextBox 915"/>
          <p:cNvSpPr txBox="1"/>
          <p:nvPr/>
        </p:nvSpPr>
        <p:spPr>
          <a:xfrm>
            <a:off x="5049488" y="60902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e</a:t>
            </a:r>
          </a:p>
        </p:txBody>
      </p:sp>
      <p:sp>
        <p:nvSpPr>
          <p:cNvPr id="917" name="TextBox 916"/>
          <p:cNvSpPr txBox="1"/>
          <p:nvPr/>
        </p:nvSpPr>
        <p:spPr>
          <a:xfrm>
            <a:off x="5729370" y="65344"/>
            <a:ext cx="120932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k</a:t>
            </a:r>
          </a:p>
        </p:txBody>
      </p:sp>
      <p:sp>
        <p:nvSpPr>
          <p:cNvPr id="918" name="TextBox 917"/>
          <p:cNvSpPr txBox="1"/>
          <p:nvPr/>
        </p:nvSpPr>
        <p:spPr>
          <a:xfrm>
            <a:off x="2321128" y="2004263"/>
            <a:ext cx="73539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f</a:t>
            </a:r>
          </a:p>
        </p:txBody>
      </p:sp>
      <p:sp>
        <p:nvSpPr>
          <p:cNvPr id="919" name="TextBox 918"/>
          <p:cNvSpPr txBox="1"/>
          <p:nvPr/>
        </p:nvSpPr>
        <p:spPr>
          <a:xfrm>
            <a:off x="2990515" y="1943019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g</a:t>
            </a:r>
          </a:p>
        </p:txBody>
      </p:sp>
      <p:sp>
        <p:nvSpPr>
          <p:cNvPr id="920" name="TextBox 919"/>
          <p:cNvSpPr txBox="1"/>
          <p:nvPr/>
        </p:nvSpPr>
        <p:spPr>
          <a:xfrm>
            <a:off x="3687930" y="2004263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h</a:t>
            </a:r>
          </a:p>
        </p:txBody>
      </p:sp>
      <p:sp>
        <p:nvSpPr>
          <p:cNvPr id="921" name="TextBox 920"/>
          <p:cNvSpPr txBox="1"/>
          <p:nvPr/>
        </p:nvSpPr>
        <p:spPr>
          <a:xfrm>
            <a:off x="4392497" y="2001407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</a:t>
            </a:r>
          </a:p>
        </p:txBody>
      </p:sp>
      <p:sp>
        <p:nvSpPr>
          <p:cNvPr id="922" name="TextBox 921"/>
          <p:cNvSpPr txBox="1"/>
          <p:nvPr/>
        </p:nvSpPr>
        <p:spPr>
          <a:xfrm>
            <a:off x="5080760" y="1976655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j</a:t>
            </a:r>
          </a:p>
        </p:txBody>
      </p:sp>
      <p:sp>
        <p:nvSpPr>
          <p:cNvPr id="923" name="TextBox 922"/>
          <p:cNvSpPr txBox="1"/>
          <p:nvPr/>
        </p:nvSpPr>
        <p:spPr>
          <a:xfrm>
            <a:off x="5741709" y="2004263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l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2012165" y="4521129"/>
            <a:ext cx="302814" cy="1672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1088</a:t>
            </a:r>
          </a:p>
        </p:txBody>
      </p:sp>
      <p:sp>
        <p:nvSpPr>
          <p:cNvPr id="925" name="TextBox 924"/>
          <p:cNvSpPr txBox="1"/>
          <p:nvPr/>
        </p:nvSpPr>
        <p:spPr>
          <a:xfrm>
            <a:off x="7634416" y="4524264"/>
            <a:ext cx="439146" cy="1631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nature </a:t>
            </a:r>
          </a:p>
        </p:txBody>
      </p:sp>
      <p:sp>
        <p:nvSpPr>
          <p:cNvPr id="926" name="TextBox 925"/>
          <p:cNvSpPr txBox="1"/>
          <p:nvPr/>
        </p:nvSpPr>
        <p:spPr>
          <a:xfrm>
            <a:off x="8070631" y="4525624"/>
            <a:ext cx="836059" cy="1618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neuroscience  </a:t>
            </a:r>
          </a:p>
        </p:txBody>
      </p:sp>
      <p:sp>
        <p:nvSpPr>
          <p:cNvPr id="927" name="TextBox 926"/>
          <p:cNvSpPr txBox="1"/>
          <p:nvPr/>
        </p:nvSpPr>
        <p:spPr>
          <a:xfrm>
            <a:off x="8904302" y="4524264"/>
            <a:ext cx="253406" cy="1631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•  vo</a:t>
            </a:r>
          </a:p>
        </p:txBody>
      </p:sp>
      <p:sp>
        <p:nvSpPr>
          <p:cNvPr id="928" name="TextBox 927"/>
          <p:cNvSpPr txBox="1"/>
          <p:nvPr/>
        </p:nvSpPr>
        <p:spPr>
          <a:xfrm>
            <a:off x="7064806" y="-16956"/>
            <a:ext cx="691911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along the </a:t>
            </a:r>
          </a:p>
        </p:txBody>
      </p:sp>
      <p:sp>
        <p:nvSpPr>
          <p:cNvPr id="929" name="TextBox 928"/>
          <p:cNvSpPr txBox="1"/>
          <p:nvPr/>
        </p:nvSpPr>
        <p:spPr>
          <a:xfrm>
            <a:off x="7759810" y="-16956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930" name="TextBox 929"/>
          <p:cNvSpPr txBox="1"/>
          <p:nvPr/>
        </p:nvSpPr>
        <p:spPr>
          <a:xfrm>
            <a:off x="7829042" y="-16956"/>
            <a:ext cx="133467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(as described </a:t>
            </a:r>
          </a:p>
        </p:txBody>
      </p:sp>
      <p:sp>
        <p:nvSpPr>
          <p:cNvPr id="931" name="TextBox 930"/>
          <p:cNvSpPr txBox="1"/>
          <p:nvPr/>
        </p:nvSpPr>
        <p:spPr>
          <a:xfrm>
            <a:off x="7064806" y="181371"/>
            <a:ext cx="35508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each </a:t>
            </a:r>
          </a:p>
        </p:txBody>
      </p:sp>
      <p:sp>
        <p:nvSpPr>
          <p:cNvPr id="932" name="TextBox 931"/>
          <p:cNvSpPr txBox="1"/>
          <p:nvPr/>
        </p:nvSpPr>
        <p:spPr>
          <a:xfrm>
            <a:off x="7423160" y="181371"/>
            <a:ext cx="68466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z</a:t>
            </a:r>
          </a:p>
        </p:txBody>
      </p:sp>
      <p:sp>
        <p:nvSpPr>
          <p:cNvPr id="933" name="TextBox 932"/>
          <p:cNvSpPr txBox="1"/>
          <p:nvPr/>
        </p:nvSpPr>
        <p:spPr>
          <a:xfrm>
            <a:off x="7492148" y="181371"/>
            <a:ext cx="164710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-axis section being sepa</a:t>
            </a:r>
          </a:p>
        </p:txBody>
      </p:sp>
      <p:sp>
        <p:nvSpPr>
          <p:cNvPr id="934" name="TextBox 933"/>
          <p:cNvSpPr txBox="1"/>
          <p:nvPr/>
        </p:nvSpPr>
        <p:spPr>
          <a:xfrm>
            <a:off x="7064806" y="379697"/>
            <a:ext cx="2138532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Individual spines exhibited a h</a:t>
            </a:r>
          </a:p>
        </p:txBody>
      </p:sp>
      <p:sp>
        <p:nvSpPr>
          <p:cNvPr id="935" name="TextBox 934"/>
          <p:cNvSpPr txBox="1"/>
          <p:nvPr/>
        </p:nvSpPr>
        <p:spPr>
          <a:xfrm>
            <a:off x="7064806" y="578024"/>
            <a:ext cx="2081034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in maximal glutamate sensitiv</a:t>
            </a:r>
          </a:p>
        </p:txBody>
      </p:sp>
      <p:sp>
        <p:nvSpPr>
          <p:cNvPr id="936" name="TextBox 935"/>
          <p:cNvSpPr txBox="1"/>
          <p:nvPr/>
        </p:nvSpPr>
        <p:spPr>
          <a:xfrm>
            <a:off x="7064806" y="776352"/>
            <a:ext cx="2118568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0.45 ± 0.11 (9 dendrites). We </a:t>
            </a:r>
          </a:p>
        </p:txBody>
      </p:sp>
      <p:sp>
        <p:nvSpPr>
          <p:cNvPr id="937" name="TextBox 936"/>
          <p:cNvSpPr txBox="1"/>
          <p:nvPr/>
        </p:nvSpPr>
        <p:spPr>
          <a:xfrm>
            <a:off x="7064806" y="974678"/>
            <a:ext cx="1906079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mediated currents when Mg</a:t>
            </a:r>
          </a:p>
        </p:txBody>
      </p:sp>
      <p:sp>
        <p:nvSpPr>
          <p:cNvPr id="938" name="TextBox 937"/>
          <p:cNvSpPr txBox="1"/>
          <p:nvPr/>
        </p:nvSpPr>
        <p:spPr>
          <a:xfrm>
            <a:off x="8969843" y="952621"/>
            <a:ext cx="141499" cy="138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2+</a:t>
            </a:r>
          </a:p>
        </p:txBody>
      </p:sp>
      <p:sp>
        <p:nvSpPr>
          <p:cNvPr id="939" name="TextBox 938"/>
          <p:cNvSpPr txBox="1"/>
          <p:nvPr/>
        </p:nvSpPr>
        <p:spPr>
          <a:xfrm>
            <a:off x="7064843" y="1173017"/>
            <a:ext cx="2090364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cellular solution; the distributi</a:t>
            </a:r>
          </a:p>
        </p:txBody>
      </p:sp>
      <p:sp>
        <p:nvSpPr>
          <p:cNvPr id="940" name="TextBox 939"/>
          <p:cNvSpPr txBox="1"/>
          <p:nvPr/>
        </p:nvSpPr>
        <p:spPr>
          <a:xfrm>
            <a:off x="7064843" y="1371342"/>
            <a:ext cx="2155407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heterogeneous than that of AMP</a:t>
            </a:r>
          </a:p>
        </p:txBody>
      </p:sp>
      <p:sp>
        <p:nvSpPr>
          <p:cNvPr id="941" name="TextBox 940"/>
          <p:cNvSpPr txBox="1"/>
          <p:nvPr/>
        </p:nvSpPr>
        <p:spPr>
          <a:xfrm>
            <a:off x="7064843" y="1569670"/>
            <a:ext cx="2146145" cy="184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expressed NMDA receptors (da</a:t>
            </a:r>
          </a:p>
        </p:txBody>
      </p:sp>
      <p:sp>
        <p:nvSpPr>
          <p:cNvPr id="942" name="TextBox 941"/>
          <p:cNvSpPr txBox="1"/>
          <p:nvPr/>
        </p:nvSpPr>
        <p:spPr>
          <a:xfrm>
            <a:off x="7070104" y="2189967"/>
            <a:ext cx="8054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943" name="TextBox 942"/>
          <p:cNvSpPr txBox="1"/>
          <p:nvPr/>
        </p:nvSpPr>
        <p:spPr>
          <a:xfrm>
            <a:off x="7160923" y="2189967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944" name="TextBox 943"/>
          <p:cNvSpPr txBox="1"/>
          <p:nvPr/>
        </p:nvSpPr>
        <p:spPr>
          <a:xfrm>
            <a:off x="7203679" y="2189967"/>
            <a:ext cx="8159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945" name="TextBox 944"/>
          <p:cNvSpPr txBox="1"/>
          <p:nvPr/>
        </p:nvSpPr>
        <p:spPr>
          <a:xfrm>
            <a:off x="7288889" y="2189967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946" name="TextBox 945"/>
          <p:cNvSpPr txBox="1"/>
          <p:nvPr/>
        </p:nvSpPr>
        <p:spPr>
          <a:xfrm>
            <a:off x="7333148" y="2189967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47" name="TextBox 946"/>
          <p:cNvSpPr txBox="1"/>
          <p:nvPr/>
        </p:nvSpPr>
        <p:spPr>
          <a:xfrm>
            <a:off x="7409457" y="2189967"/>
            <a:ext cx="823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4</a:t>
            </a:r>
          </a:p>
        </p:txBody>
      </p:sp>
      <p:sp>
        <p:nvSpPr>
          <p:cNvPr id="948" name="TextBox 947"/>
          <p:cNvSpPr txBox="1"/>
          <p:nvPr/>
        </p:nvSpPr>
        <p:spPr>
          <a:xfrm>
            <a:off x="7496178" y="2189967"/>
            <a:ext cx="401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949" name="TextBox 948"/>
          <p:cNvSpPr txBox="1"/>
          <p:nvPr/>
        </p:nvSpPr>
        <p:spPr>
          <a:xfrm>
            <a:off x="7540436" y="2189967"/>
            <a:ext cx="4200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50" name="TextBox 949"/>
          <p:cNvSpPr txBox="1"/>
          <p:nvPr/>
        </p:nvSpPr>
        <p:spPr>
          <a:xfrm>
            <a:off x="7616790" y="2189967"/>
            <a:ext cx="689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7689003" y="218996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7767563" y="2189967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953" name="TextBox 952"/>
          <p:cNvSpPr txBox="1"/>
          <p:nvPr/>
        </p:nvSpPr>
        <p:spPr>
          <a:xfrm>
            <a:off x="7803663" y="218996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954" name="TextBox 953"/>
          <p:cNvSpPr txBox="1"/>
          <p:nvPr/>
        </p:nvSpPr>
        <p:spPr>
          <a:xfrm>
            <a:off x="7885764" y="218996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55" name="TextBox 954"/>
          <p:cNvSpPr txBox="1"/>
          <p:nvPr/>
        </p:nvSpPr>
        <p:spPr>
          <a:xfrm>
            <a:off x="7959480" y="218996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56" name="TextBox 955"/>
          <p:cNvSpPr txBox="1"/>
          <p:nvPr/>
        </p:nvSpPr>
        <p:spPr>
          <a:xfrm>
            <a:off x="8033679" y="2189967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957" name="TextBox 956"/>
          <p:cNvSpPr txBox="1"/>
          <p:nvPr/>
        </p:nvSpPr>
        <p:spPr>
          <a:xfrm>
            <a:off x="8104749" y="218996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58" name="TextBox 957"/>
          <p:cNvSpPr txBox="1"/>
          <p:nvPr/>
        </p:nvSpPr>
        <p:spPr>
          <a:xfrm>
            <a:off x="8180030" y="2189967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959" name="TextBox 958"/>
          <p:cNvSpPr txBox="1"/>
          <p:nvPr/>
        </p:nvSpPr>
        <p:spPr>
          <a:xfrm>
            <a:off x="8263012" y="2189967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960" name="TextBox 959"/>
          <p:cNvSpPr txBox="1"/>
          <p:nvPr/>
        </p:nvSpPr>
        <p:spPr>
          <a:xfrm>
            <a:off x="8386063" y="218996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61" name="TextBox 960"/>
          <p:cNvSpPr txBox="1"/>
          <p:nvPr/>
        </p:nvSpPr>
        <p:spPr>
          <a:xfrm>
            <a:off x="8461794" y="2189967"/>
            <a:ext cx="10524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</a:t>
            </a:r>
          </a:p>
        </p:txBody>
      </p:sp>
      <p:sp>
        <p:nvSpPr>
          <p:cNvPr id="962" name="TextBox 961"/>
          <p:cNvSpPr txBox="1"/>
          <p:nvPr/>
        </p:nvSpPr>
        <p:spPr>
          <a:xfrm>
            <a:off x="8578600" y="2189967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963" name="TextBox 962"/>
          <p:cNvSpPr txBox="1"/>
          <p:nvPr/>
        </p:nvSpPr>
        <p:spPr>
          <a:xfrm>
            <a:off x="8649661" y="2189967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64" name="TextBox 963"/>
          <p:cNvSpPr txBox="1"/>
          <p:nvPr/>
        </p:nvSpPr>
        <p:spPr>
          <a:xfrm>
            <a:off x="8723859" y="2189967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965" name="TextBox 964"/>
          <p:cNvSpPr txBox="1"/>
          <p:nvPr/>
        </p:nvSpPr>
        <p:spPr>
          <a:xfrm>
            <a:off x="8791388" y="2189967"/>
            <a:ext cx="1991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 </a:t>
            </a:r>
          </a:p>
        </p:txBody>
      </p:sp>
      <p:sp>
        <p:nvSpPr>
          <p:cNvPr id="966" name="TextBox 965"/>
          <p:cNvSpPr txBox="1"/>
          <p:nvPr/>
        </p:nvSpPr>
        <p:spPr>
          <a:xfrm>
            <a:off x="9029627" y="2189967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67" name="TextBox 966"/>
          <p:cNvSpPr txBox="1"/>
          <p:nvPr/>
        </p:nvSpPr>
        <p:spPr>
          <a:xfrm>
            <a:off x="9105045" y="2189967"/>
            <a:ext cx="6935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</a:t>
            </a:r>
          </a:p>
        </p:txBody>
      </p:sp>
      <p:sp>
        <p:nvSpPr>
          <p:cNvPr id="968" name="TextBox 967"/>
          <p:cNvSpPr txBox="1"/>
          <p:nvPr/>
        </p:nvSpPr>
        <p:spPr>
          <a:xfrm>
            <a:off x="7069275" y="2369406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969" name="TextBox 968"/>
          <p:cNvSpPr txBox="1"/>
          <p:nvPr/>
        </p:nvSpPr>
        <p:spPr>
          <a:xfrm>
            <a:off x="7128250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70" name="TextBox 969"/>
          <p:cNvSpPr txBox="1"/>
          <p:nvPr/>
        </p:nvSpPr>
        <p:spPr>
          <a:xfrm>
            <a:off x="7200098" y="236940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971" name="TextBox 970"/>
          <p:cNvSpPr txBox="1"/>
          <p:nvPr/>
        </p:nvSpPr>
        <p:spPr>
          <a:xfrm>
            <a:off x="7272830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7344676" y="2369406"/>
            <a:ext cx="27411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ptor</a:t>
            </a:r>
          </a:p>
        </p:txBody>
      </p:sp>
      <p:sp>
        <p:nvSpPr>
          <p:cNvPr id="973" name="TextBox 972"/>
          <p:cNvSpPr txBox="1"/>
          <p:nvPr/>
        </p:nvSpPr>
        <p:spPr>
          <a:xfrm>
            <a:off x="7625826" y="236940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74" name="TextBox 973"/>
          <p:cNvSpPr txBox="1"/>
          <p:nvPr/>
        </p:nvSpPr>
        <p:spPr>
          <a:xfrm>
            <a:off x="7688667" y="2369406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975" name="TextBox 974"/>
          <p:cNvSpPr txBox="1"/>
          <p:nvPr/>
        </p:nvSpPr>
        <p:spPr>
          <a:xfrm>
            <a:off x="7724978" y="236940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7777805" y="2369406"/>
            <a:ext cx="643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977" name="TextBox 976"/>
          <p:cNvSpPr txBox="1"/>
          <p:nvPr/>
        </p:nvSpPr>
        <p:spPr>
          <a:xfrm>
            <a:off x="7848331" y="236940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978" name="TextBox 977"/>
          <p:cNvSpPr txBox="1"/>
          <p:nvPr/>
        </p:nvSpPr>
        <p:spPr>
          <a:xfrm>
            <a:off x="7884431" y="2369406"/>
            <a:ext cx="22078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uor</a:t>
            </a:r>
          </a:p>
        </p:txBody>
      </p:sp>
      <p:sp>
        <p:nvSpPr>
          <p:cNvPr id="979" name="TextBox 978"/>
          <p:cNvSpPr txBox="1"/>
          <p:nvPr/>
        </p:nvSpPr>
        <p:spPr>
          <a:xfrm>
            <a:off x="8112817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80" name="TextBox 979"/>
          <p:cNvSpPr txBox="1"/>
          <p:nvPr/>
        </p:nvSpPr>
        <p:spPr>
          <a:xfrm>
            <a:off x="8184663" y="236940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81" name="TextBox 980"/>
          <p:cNvSpPr txBox="1"/>
          <p:nvPr/>
        </p:nvSpPr>
        <p:spPr>
          <a:xfrm>
            <a:off x="8245847" y="236940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982" name="TextBox 981"/>
          <p:cNvSpPr txBox="1"/>
          <p:nvPr/>
        </p:nvSpPr>
        <p:spPr>
          <a:xfrm>
            <a:off x="8318580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83" name="TextBox 982"/>
          <p:cNvSpPr txBox="1"/>
          <p:nvPr/>
        </p:nvSpPr>
        <p:spPr>
          <a:xfrm>
            <a:off x="8390426" y="2369406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984" name="TextBox 983"/>
          <p:cNvSpPr txBox="1"/>
          <p:nvPr/>
        </p:nvSpPr>
        <p:spPr>
          <a:xfrm>
            <a:off x="8468986" y="2369406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985" name="TextBox 984"/>
          <p:cNvSpPr txBox="1"/>
          <p:nvPr/>
        </p:nvSpPr>
        <p:spPr>
          <a:xfrm>
            <a:off x="8541718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86" name="TextBox 985"/>
          <p:cNvSpPr txBox="1"/>
          <p:nvPr/>
        </p:nvSpPr>
        <p:spPr>
          <a:xfrm>
            <a:off x="8615434" y="236940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87" name="TextBox 986"/>
          <p:cNvSpPr txBox="1"/>
          <p:nvPr/>
        </p:nvSpPr>
        <p:spPr>
          <a:xfrm>
            <a:off x="8664912" y="2369406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988" name="TextBox 987"/>
          <p:cNvSpPr txBox="1"/>
          <p:nvPr/>
        </p:nvSpPr>
        <p:spPr>
          <a:xfrm>
            <a:off x="8701012" y="2369406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989" name="TextBox 988"/>
          <p:cNvSpPr txBox="1"/>
          <p:nvPr/>
        </p:nvSpPr>
        <p:spPr>
          <a:xfrm>
            <a:off x="8820522" y="2369406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990" name="TextBox 989"/>
          <p:cNvSpPr txBox="1"/>
          <p:nvPr/>
        </p:nvSpPr>
        <p:spPr>
          <a:xfrm>
            <a:off x="8888050" y="2369406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991" name="TextBox 990"/>
          <p:cNvSpPr txBox="1"/>
          <p:nvPr/>
        </p:nvSpPr>
        <p:spPr>
          <a:xfrm>
            <a:off x="8959120" y="2369406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992" name="TextBox 991"/>
          <p:cNvSpPr txBox="1"/>
          <p:nvPr/>
        </p:nvSpPr>
        <p:spPr>
          <a:xfrm>
            <a:off x="9030968" y="2369406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9094021" y="2369406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94" name="TextBox 993"/>
          <p:cNvSpPr txBox="1"/>
          <p:nvPr/>
        </p:nvSpPr>
        <p:spPr>
          <a:xfrm>
            <a:off x="7064843" y="254884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995" name="TextBox 994"/>
          <p:cNvSpPr txBox="1"/>
          <p:nvPr/>
        </p:nvSpPr>
        <p:spPr>
          <a:xfrm>
            <a:off x="7184352" y="254884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996" name="TextBox 995"/>
          <p:cNvSpPr txBox="1"/>
          <p:nvPr/>
        </p:nvSpPr>
        <p:spPr>
          <a:xfrm>
            <a:off x="7250417" y="254884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997" name="TextBox 996"/>
          <p:cNvSpPr txBox="1"/>
          <p:nvPr/>
        </p:nvSpPr>
        <p:spPr>
          <a:xfrm>
            <a:off x="7328978" y="254884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998" name="TextBox 997"/>
          <p:cNvSpPr txBox="1"/>
          <p:nvPr/>
        </p:nvSpPr>
        <p:spPr>
          <a:xfrm>
            <a:off x="7392030" y="254884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999" name="TextBox 998"/>
          <p:cNvSpPr txBox="1"/>
          <p:nvPr/>
        </p:nvSpPr>
        <p:spPr>
          <a:xfrm>
            <a:off x="7442278" y="2548845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000" name="TextBox 999"/>
          <p:cNvSpPr txBox="1"/>
          <p:nvPr/>
        </p:nvSpPr>
        <p:spPr>
          <a:xfrm>
            <a:off x="7494092" y="2548845"/>
            <a:ext cx="3522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botto</a:t>
            </a:r>
          </a:p>
        </p:txBody>
      </p:sp>
      <p:sp>
        <p:nvSpPr>
          <p:cNvPr id="1001" name="TextBox 1000"/>
          <p:cNvSpPr txBox="1"/>
          <p:nvPr/>
        </p:nvSpPr>
        <p:spPr>
          <a:xfrm>
            <a:off x="7852139" y="254884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02" name="TextBox 1001"/>
          <p:cNvSpPr txBox="1"/>
          <p:nvPr/>
        </p:nvSpPr>
        <p:spPr>
          <a:xfrm>
            <a:off x="7971649" y="2548845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1003" name="TextBox 1002"/>
          <p:cNvSpPr txBox="1"/>
          <p:nvPr/>
        </p:nvSpPr>
        <p:spPr>
          <a:xfrm>
            <a:off x="8025334" y="254884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04" name="TextBox 1003"/>
          <p:cNvSpPr txBox="1"/>
          <p:nvPr/>
        </p:nvSpPr>
        <p:spPr>
          <a:xfrm>
            <a:off x="8075580" y="254884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05" name="TextBox 1004"/>
          <p:cNvSpPr txBox="1"/>
          <p:nvPr/>
        </p:nvSpPr>
        <p:spPr>
          <a:xfrm>
            <a:off x="8147541" y="2548845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006" name="TextBox 1005"/>
          <p:cNvSpPr txBox="1"/>
          <p:nvPr/>
        </p:nvSpPr>
        <p:spPr>
          <a:xfrm>
            <a:off x="8206519" y="254884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07" name="TextBox 1006"/>
          <p:cNvSpPr txBox="1"/>
          <p:nvPr/>
        </p:nvSpPr>
        <p:spPr>
          <a:xfrm>
            <a:off x="8280235" y="254884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8330484" y="254884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8391666" y="2548845"/>
            <a:ext cx="39427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 </a:t>
            </a:r>
          </a:p>
        </p:txBody>
      </p:sp>
      <p:sp>
        <p:nvSpPr>
          <p:cNvPr id="1010" name="TextBox 1009"/>
          <p:cNvSpPr txBox="1"/>
          <p:nvPr/>
        </p:nvSpPr>
        <p:spPr>
          <a:xfrm>
            <a:off x="8797508" y="2548845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8840261" y="2548845"/>
            <a:ext cx="1863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or </a:t>
            </a:r>
          </a:p>
        </p:txBody>
      </p:sp>
      <p:sp>
        <p:nvSpPr>
          <p:cNvPr id="1012" name="TextBox 1011"/>
          <p:cNvSpPr txBox="1"/>
          <p:nvPr/>
        </p:nvSpPr>
        <p:spPr>
          <a:xfrm>
            <a:off x="9038207" y="2548845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v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9107397" y="254884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14" name="TextBox 1013"/>
          <p:cNvSpPr txBox="1"/>
          <p:nvPr/>
        </p:nvSpPr>
        <p:spPr>
          <a:xfrm>
            <a:off x="7064843" y="272828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7138144" y="2728285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1016" name="TextBox 1015"/>
          <p:cNvSpPr txBox="1"/>
          <p:nvPr/>
        </p:nvSpPr>
        <p:spPr>
          <a:xfrm>
            <a:off x="7211767" y="2728285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017" name="TextBox 1016"/>
          <p:cNvSpPr txBox="1"/>
          <p:nvPr/>
        </p:nvSpPr>
        <p:spPr>
          <a:xfrm>
            <a:off x="7270181" y="272828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18" name="TextBox 1017"/>
          <p:cNvSpPr txBox="1"/>
          <p:nvPr/>
        </p:nvSpPr>
        <p:spPr>
          <a:xfrm>
            <a:off x="7337711" y="272828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19" name="TextBox 1018"/>
          <p:cNvSpPr txBox="1"/>
          <p:nvPr/>
        </p:nvSpPr>
        <p:spPr>
          <a:xfrm>
            <a:off x="7457222" y="272828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20" name="TextBox 1019"/>
          <p:cNvSpPr txBox="1"/>
          <p:nvPr/>
        </p:nvSpPr>
        <p:spPr>
          <a:xfrm>
            <a:off x="7493581" y="2728285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1021" name="TextBox 1020"/>
          <p:cNvSpPr txBox="1"/>
          <p:nvPr/>
        </p:nvSpPr>
        <p:spPr>
          <a:xfrm>
            <a:off x="7573393" y="272828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22" name="TextBox 1021"/>
          <p:cNvSpPr txBox="1"/>
          <p:nvPr/>
        </p:nvSpPr>
        <p:spPr>
          <a:xfrm>
            <a:off x="7640921" y="272828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023" name="TextBox 1022"/>
          <p:cNvSpPr txBox="1"/>
          <p:nvPr/>
        </p:nvSpPr>
        <p:spPr>
          <a:xfrm>
            <a:off x="7678891" y="2728285"/>
            <a:ext cx="16847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n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7852250" y="2728285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7924096" y="2728285"/>
            <a:ext cx="30129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uron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8226733" y="2728285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8289786" y="2728285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8381043" y="272828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8417142" y="2728285"/>
            <a:ext cx="24890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h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8667391" y="2728285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8703490" y="2728285"/>
            <a:ext cx="2377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ppo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8947028" y="2728285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9016220" y="2728285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9083748" y="2728285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064843" y="290772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36" name="TextBox 1035"/>
          <p:cNvSpPr txBox="1"/>
          <p:nvPr/>
        </p:nvSpPr>
        <p:spPr>
          <a:xfrm>
            <a:off x="7100942" y="2907724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7220452" y="290772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7287983" y="2907724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359052" y="290772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7430899" y="290772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7493951" y="2907724"/>
            <a:ext cx="19867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7698226" y="290772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7774489" y="2907724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7833466" y="290772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7907182" y="2907724"/>
            <a:ext cx="3045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obt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8217544" y="2907724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8285075" y="2907724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8321175" y="2907724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049" name="TextBox 1048"/>
          <p:cNvSpPr txBox="1"/>
          <p:nvPr/>
        </p:nvSpPr>
        <p:spPr>
          <a:xfrm>
            <a:off x="8403274" y="2907724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8475382" y="2907724"/>
            <a:ext cx="12036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8649122" y="2907724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8694335" y="2907724"/>
            <a:ext cx="13531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1053" name="TextBox 1052"/>
          <p:cNvSpPr txBox="1"/>
          <p:nvPr/>
        </p:nvSpPr>
        <p:spPr>
          <a:xfrm>
            <a:off x="8835421" y="2907724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8956800" y="2907724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55" name="TextBox 1054"/>
          <p:cNvSpPr txBox="1"/>
          <p:nvPr/>
        </p:nvSpPr>
        <p:spPr>
          <a:xfrm>
            <a:off x="9048859" y="2907724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56" name="TextBox 1055"/>
          <p:cNvSpPr txBox="1"/>
          <p:nvPr/>
        </p:nvSpPr>
        <p:spPr>
          <a:xfrm>
            <a:off x="9113926" y="2907724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057" name="TextBox 1056"/>
          <p:cNvSpPr txBox="1"/>
          <p:nvPr/>
        </p:nvSpPr>
        <p:spPr>
          <a:xfrm>
            <a:off x="7069275" y="3087163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058" name="TextBox 1057"/>
          <p:cNvSpPr txBox="1"/>
          <p:nvPr/>
        </p:nvSpPr>
        <p:spPr>
          <a:xfrm>
            <a:off x="7128250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59" name="TextBox 1058"/>
          <p:cNvSpPr txBox="1"/>
          <p:nvPr/>
        </p:nvSpPr>
        <p:spPr>
          <a:xfrm>
            <a:off x="7200098" y="308716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60" name="TextBox 1059"/>
          <p:cNvSpPr txBox="1"/>
          <p:nvPr/>
        </p:nvSpPr>
        <p:spPr>
          <a:xfrm>
            <a:off x="7261281" y="308716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061" name="TextBox 1060"/>
          <p:cNvSpPr txBox="1"/>
          <p:nvPr/>
        </p:nvSpPr>
        <p:spPr>
          <a:xfrm>
            <a:off x="7343381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62" name="TextBox 1061"/>
          <p:cNvSpPr txBox="1"/>
          <p:nvPr/>
        </p:nvSpPr>
        <p:spPr>
          <a:xfrm>
            <a:off x="7415229" y="3087163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063" name="TextBox 1062"/>
          <p:cNvSpPr txBox="1"/>
          <p:nvPr/>
        </p:nvSpPr>
        <p:spPr>
          <a:xfrm>
            <a:off x="7488304" y="3087163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064" name="TextBox 1063"/>
          <p:cNvSpPr txBox="1"/>
          <p:nvPr/>
        </p:nvSpPr>
        <p:spPr>
          <a:xfrm>
            <a:off x="7537746" y="3087163"/>
            <a:ext cx="1015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1065" name="TextBox 1064"/>
          <p:cNvSpPr txBox="1"/>
          <p:nvPr/>
        </p:nvSpPr>
        <p:spPr>
          <a:xfrm>
            <a:off x="7643600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66" name="TextBox 1065"/>
          <p:cNvSpPr txBox="1"/>
          <p:nvPr/>
        </p:nvSpPr>
        <p:spPr>
          <a:xfrm>
            <a:off x="7717316" y="308716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67" name="TextBox 1066"/>
          <p:cNvSpPr txBox="1"/>
          <p:nvPr/>
        </p:nvSpPr>
        <p:spPr>
          <a:xfrm>
            <a:off x="7782327" y="3087163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68" name="TextBox 1067"/>
          <p:cNvSpPr txBox="1"/>
          <p:nvPr/>
        </p:nvSpPr>
        <p:spPr>
          <a:xfrm>
            <a:off x="7843510" y="308716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069" name="TextBox 1068"/>
          <p:cNvSpPr txBox="1"/>
          <p:nvPr/>
        </p:nvSpPr>
        <p:spPr>
          <a:xfrm>
            <a:off x="7922069" y="3087163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7958170" y="3087163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071" name="TextBox 1070"/>
          <p:cNvSpPr txBox="1"/>
          <p:nvPr/>
        </p:nvSpPr>
        <p:spPr>
          <a:xfrm>
            <a:off x="8040271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8116768" y="3087163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073" name="TextBox 1072"/>
          <p:cNvSpPr txBox="1"/>
          <p:nvPr/>
        </p:nvSpPr>
        <p:spPr>
          <a:xfrm>
            <a:off x="8153079" y="3087163"/>
            <a:ext cx="23650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1074" name="TextBox 1073"/>
          <p:cNvSpPr txBox="1"/>
          <p:nvPr/>
        </p:nvSpPr>
        <p:spPr>
          <a:xfrm>
            <a:off x="8394465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75" name="TextBox 1074"/>
          <p:cNvSpPr txBox="1"/>
          <p:nvPr/>
        </p:nvSpPr>
        <p:spPr>
          <a:xfrm>
            <a:off x="8468182" y="3087163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76" name="TextBox 1075"/>
          <p:cNvSpPr txBox="1"/>
          <p:nvPr/>
        </p:nvSpPr>
        <p:spPr>
          <a:xfrm>
            <a:off x="8533192" y="3087163"/>
            <a:ext cx="661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1077" name="TextBox 1076"/>
          <p:cNvSpPr txBox="1"/>
          <p:nvPr/>
        </p:nvSpPr>
        <p:spPr>
          <a:xfrm>
            <a:off x="8600723" y="3087163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078" name="TextBox 1077"/>
          <p:cNvSpPr txBox="1"/>
          <p:nvPr/>
        </p:nvSpPr>
        <p:spPr>
          <a:xfrm>
            <a:off x="8636820" y="3087163"/>
            <a:ext cx="1261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ut</a:t>
            </a:r>
          </a:p>
        </p:txBody>
      </p:sp>
      <p:sp>
        <p:nvSpPr>
          <p:cNvPr id="1079" name="TextBox 1078"/>
          <p:cNvSpPr txBox="1"/>
          <p:nvPr/>
        </p:nvSpPr>
        <p:spPr>
          <a:xfrm>
            <a:off x="8768706" y="308716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80" name="TextBox 1079"/>
          <p:cNvSpPr txBox="1"/>
          <p:nvPr/>
        </p:nvSpPr>
        <p:spPr>
          <a:xfrm>
            <a:off x="8836237" y="3087163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81" name="TextBox 1080"/>
          <p:cNvSpPr txBox="1"/>
          <p:nvPr/>
        </p:nvSpPr>
        <p:spPr>
          <a:xfrm>
            <a:off x="8955747" y="3087163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082" name="TextBox 1081"/>
          <p:cNvSpPr txBox="1"/>
          <p:nvPr/>
        </p:nvSpPr>
        <p:spPr>
          <a:xfrm>
            <a:off x="9027159" y="3087163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083" name="TextBox 1082"/>
          <p:cNvSpPr txBox="1"/>
          <p:nvPr/>
        </p:nvSpPr>
        <p:spPr>
          <a:xfrm>
            <a:off x="9080143" y="3087163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84" name="TextBox 1083"/>
          <p:cNvSpPr txBox="1"/>
          <p:nvPr/>
        </p:nvSpPr>
        <p:spPr>
          <a:xfrm>
            <a:off x="7064843" y="3266602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085" name="TextBox 1084"/>
          <p:cNvSpPr txBox="1"/>
          <p:nvPr/>
        </p:nvSpPr>
        <p:spPr>
          <a:xfrm>
            <a:off x="7109892" y="3266602"/>
            <a:ext cx="13516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7250658" y="3266602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087" name="TextBox 1086"/>
          <p:cNvSpPr txBox="1"/>
          <p:nvPr/>
        </p:nvSpPr>
        <p:spPr>
          <a:xfrm>
            <a:off x="7371871" y="3266602"/>
            <a:ext cx="20114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on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7577734" y="326660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7651284" y="3266602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090" name="TextBox 1089"/>
          <p:cNvSpPr txBox="1"/>
          <p:nvPr/>
        </p:nvSpPr>
        <p:spPr>
          <a:xfrm>
            <a:off x="7683710" y="3266602"/>
            <a:ext cx="8826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x</a:t>
            </a:r>
          </a:p>
        </p:txBody>
      </p:sp>
      <p:sp>
        <p:nvSpPr>
          <p:cNvPr id="1091" name="TextBox 1090"/>
          <p:cNvSpPr txBox="1"/>
          <p:nvPr/>
        </p:nvSpPr>
        <p:spPr>
          <a:xfrm>
            <a:off x="7756504" y="3266602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1092" name="TextBox 1091"/>
          <p:cNvSpPr txBox="1"/>
          <p:nvPr/>
        </p:nvSpPr>
        <p:spPr>
          <a:xfrm>
            <a:off x="7829618" y="3266602"/>
            <a:ext cx="8040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1093" name="TextBox 1092"/>
          <p:cNvSpPr txBox="1"/>
          <p:nvPr/>
        </p:nvSpPr>
        <p:spPr>
          <a:xfrm>
            <a:off x="7890384" y="3266602"/>
            <a:ext cx="10252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s</a:t>
            </a:r>
          </a:p>
        </p:txBody>
      </p:sp>
      <p:sp>
        <p:nvSpPr>
          <p:cNvPr id="1094" name="TextBox 1093"/>
          <p:cNvSpPr txBox="1"/>
          <p:nvPr/>
        </p:nvSpPr>
        <p:spPr>
          <a:xfrm>
            <a:off x="7998701" y="326660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095" name="TextBox 1094"/>
          <p:cNvSpPr txBox="1"/>
          <p:nvPr/>
        </p:nvSpPr>
        <p:spPr>
          <a:xfrm>
            <a:off x="8070397" y="3266602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096" name="TextBox 1095"/>
          <p:cNvSpPr txBox="1"/>
          <p:nvPr/>
        </p:nvSpPr>
        <p:spPr>
          <a:xfrm>
            <a:off x="8143321" y="3266602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097" name="TextBox 1096"/>
          <p:cNvSpPr txBox="1"/>
          <p:nvPr/>
        </p:nvSpPr>
        <p:spPr>
          <a:xfrm>
            <a:off x="8192612" y="326660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098" name="TextBox 1097"/>
          <p:cNvSpPr txBox="1"/>
          <p:nvPr/>
        </p:nvSpPr>
        <p:spPr>
          <a:xfrm>
            <a:off x="8231995" y="3266602"/>
            <a:ext cx="20179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 </a:t>
            </a:r>
          </a:p>
        </p:txBody>
      </p:sp>
      <p:sp>
        <p:nvSpPr>
          <p:cNvPr id="1099" name="TextBox 1098"/>
          <p:cNvSpPr txBox="1"/>
          <p:nvPr/>
        </p:nvSpPr>
        <p:spPr>
          <a:xfrm>
            <a:off x="8432797" y="3266602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00" name="TextBox 1099"/>
          <p:cNvSpPr txBox="1"/>
          <p:nvPr/>
        </p:nvSpPr>
        <p:spPr>
          <a:xfrm>
            <a:off x="8468745" y="3266602"/>
            <a:ext cx="30668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wh</a:t>
            </a:r>
          </a:p>
        </p:txBody>
      </p:sp>
      <p:sp>
        <p:nvSpPr>
          <p:cNvPr id="1101" name="TextBox 1100"/>
          <p:cNvSpPr txBox="1"/>
          <p:nvPr/>
        </p:nvSpPr>
        <p:spPr>
          <a:xfrm>
            <a:off x="8776624" y="3266602"/>
            <a:ext cx="10137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1102" name="TextBox 1101"/>
          <p:cNvSpPr txBox="1"/>
          <p:nvPr/>
        </p:nvSpPr>
        <p:spPr>
          <a:xfrm>
            <a:off x="8881615" y="3266602"/>
            <a:ext cx="2483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 th</a:t>
            </a:r>
          </a:p>
        </p:txBody>
      </p:sp>
      <p:sp>
        <p:nvSpPr>
          <p:cNvPr id="1103" name="TextBox 1102"/>
          <p:cNvSpPr txBox="1"/>
          <p:nvPr/>
        </p:nvSpPr>
        <p:spPr>
          <a:xfrm>
            <a:off x="9134707" y="3266602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04" name="TextBox 1103"/>
          <p:cNvSpPr txBox="1"/>
          <p:nvPr/>
        </p:nvSpPr>
        <p:spPr>
          <a:xfrm>
            <a:off x="7064843" y="3446041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7107580" y="3446041"/>
            <a:ext cx="31926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or th</a:t>
            </a:r>
          </a:p>
        </p:txBody>
      </p:sp>
      <p:sp>
        <p:nvSpPr>
          <p:cNvPr id="1106" name="TextBox 1105"/>
          <p:cNvSpPr txBox="1"/>
          <p:nvPr/>
        </p:nvSpPr>
        <p:spPr>
          <a:xfrm>
            <a:off x="7431704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07" name="TextBox 1106"/>
          <p:cNvSpPr txBox="1"/>
          <p:nvPr/>
        </p:nvSpPr>
        <p:spPr>
          <a:xfrm>
            <a:off x="7505389" y="344604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08" name="TextBox 1107"/>
          <p:cNvSpPr txBox="1"/>
          <p:nvPr/>
        </p:nvSpPr>
        <p:spPr>
          <a:xfrm>
            <a:off x="7546510" y="344604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09" name="TextBox 1108"/>
          <p:cNvSpPr txBox="1"/>
          <p:nvPr/>
        </p:nvSpPr>
        <p:spPr>
          <a:xfrm>
            <a:off x="7607663" y="344604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110" name="TextBox 1109"/>
          <p:cNvSpPr txBox="1"/>
          <p:nvPr/>
        </p:nvSpPr>
        <p:spPr>
          <a:xfrm>
            <a:off x="7686192" y="344604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11" name="TextBox 1110"/>
          <p:cNvSpPr txBox="1"/>
          <p:nvPr/>
        </p:nvSpPr>
        <p:spPr>
          <a:xfrm>
            <a:off x="7722261" y="344604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112" name="TextBox 1111"/>
          <p:cNvSpPr txBox="1"/>
          <p:nvPr/>
        </p:nvSpPr>
        <p:spPr>
          <a:xfrm>
            <a:off x="7804332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13" name="TextBox 1112"/>
          <p:cNvSpPr txBox="1"/>
          <p:nvPr/>
        </p:nvSpPr>
        <p:spPr>
          <a:xfrm>
            <a:off x="7878019" y="3446041"/>
            <a:ext cx="147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</a:t>
            </a:r>
          </a:p>
        </p:txBody>
      </p:sp>
      <p:sp>
        <p:nvSpPr>
          <p:cNvPr id="1114" name="TextBox 1113"/>
          <p:cNvSpPr txBox="1"/>
          <p:nvPr/>
        </p:nvSpPr>
        <p:spPr>
          <a:xfrm>
            <a:off x="8030762" y="344604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15" name="TextBox 1114"/>
          <p:cNvSpPr txBox="1"/>
          <p:nvPr/>
        </p:nvSpPr>
        <p:spPr>
          <a:xfrm>
            <a:off x="8098262" y="344604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16" name="TextBox 1115"/>
          <p:cNvSpPr txBox="1"/>
          <p:nvPr/>
        </p:nvSpPr>
        <p:spPr>
          <a:xfrm>
            <a:off x="8161284" y="3446041"/>
            <a:ext cx="11859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1117" name="TextBox 1116"/>
          <p:cNvSpPr txBox="1"/>
          <p:nvPr/>
        </p:nvSpPr>
        <p:spPr>
          <a:xfrm>
            <a:off x="8285985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18" name="TextBox 1117"/>
          <p:cNvSpPr txBox="1"/>
          <p:nvPr/>
        </p:nvSpPr>
        <p:spPr>
          <a:xfrm>
            <a:off x="8361685" y="3446041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19" name="TextBox 1118"/>
          <p:cNvSpPr txBox="1"/>
          <p:nvPr/>
        </p:nvSpPr>
        <p:spPr>
          <a:xfrm>
            <a:off x="8414638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20" name="TextBox 1119"/>
          <p:cNvSpPr txBox="1"/>
          <p:nvPr/>
        </p:nvSpPr>
        <p:spPr>
          <a:xfrm>
            <a:off x="8486455" y="3446041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121" name="TextBox 1120"/>
          <p:cNvSpPr txBox="1"/>
          <p:nvPr/>
        </p:nvSpPr>
        <p:spPr>
          <a:xfrm>
            <a:off x="8559500" y="3446041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22" name="TextBox 1121"/>
          <p:cNvSpPr txBox="1"/>
          <p:nvPr/>
        </p:nvSpPr>
        <p:spPr>
          <a:xfrm>
            <a:off x="8612452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23" name="TextBox 1122"/>
          <p:cNvSpPr txBox="1"/>
          <p:nvPr/>
        </p:nvSpPr>
        <p:spPr>
          <a:xfrm>
            <a:off x="8684529" y="344604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1124" name="TextBox 1123"/>
          <p:cNvSpPr txBox="1"/>
          <p:nvPr/>
        </p:nvSpPr>
        <p:spPr>
          <a:xfrm>
            <a:off x="8765968" y="3446041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125" name="TextBox 1124"/>
          <p:cNvSpPr txBox="1"/>
          <p:nvPr/>
        </p:nvSpPr>
        <p:spPr>
          <a:xfrm>
            <a:off x="8802247" y="3446041"/>
            <a:ext cx="21258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Th</a:t>
            </a:r>
          </a:p>
        </p:txBody>
      </p:sp>
      <p:sp>
        <p:nvSpPr>
          <p:cNvPr id="1126" name="TextBox 1125"/>
          <p:cNvSpPr txBox="1"/>
          <p:nvPr/>
        </p:nvSpPr>
        <p:spPr>
          <a:xfrm>
            <a:off x="9019685" y="344604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27" name="TextBox 1126"/>
          <p:cNvSpPr txBox="1"/>
          <p:nvPr/>
        </p:nvSpPr>
        <p:spPr>
          <a:xfrm>
            <a:off x="9093370" y="344604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28" name="TextBox 1127"/>
          <p:cNvSpPr txBox="1"/>
          <p:nvPr/>
        </p:nvSpPr>
        <p:spPr>
          <a:xfrm>
            <a:off x="7064843" y="362548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29" name="TextBox 1128"/>
          <p:cNvSpPr txBox="1"/>
          <p:nvPr/>
        </p:nvSpPr>
        <p:spPr>
          <a:xfrm>
            <a:off x="7100791" y="3625481"/>
            <a:ext cx="125962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1130" name="TextBox 1129"/>
          <p:cNvSpPr txBox="1"/>
          <p:nvPr/>
        </p:nvSpPr>
        <p:spPr>
          <a:xfrm>
            <a:off x="7235916" y="362548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31" name="TextBox 1130"/>
          <p:cNvSpPr txBox="1"/>
          <p:nvPr/>
        </p:nvSpPr>
        <p:spPr>
          <a:xfrm>
            <a:off x="7312042" y="3625481"/>
            <a:ext cx="21732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rpo</a:t>
            </a:r>
          </a:p>
        </p:txBody>
      </p:sp>
      <p:sp>
        <p:nvSpPr>
          <p:cNvPr id="1132" name="TextBox 1131"/>
          <p:cNvSpPr txBox="1"/>
          <p:nvPr/>
        </p:nvSpPr>
        <p:spPr>
          <a:xfrm>
            <a:off x="7534981" y="362548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133" name="TextBox 1132"/>
          <p:cNvSpPr txBox="1"/>
          <p:nvPr/>
        </p:nvSpPr>
        <p:spPr>
          <a:xfrm>
            <a:off x="7570930" y="362548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34" name="TextBox 1133"/>
          <p:cNvSpPr txBox="1"/>
          <p:nvPr/>
        </p:nvSpPr>
        <p:spPr>
          <a:xfrm>
            <a:off x="7642192" y="3625481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35" name="TextBox 1134"/>
          <p:cNvSpPr txBox="1"/>
          <p:nvPr/>
        </p:nvSpPr>
        <p:spPr>
          <a:xfrm>
            <a:off x="7691484" y="362548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36" name="TextBox 1135"/>
          <p:cNvSpPr txBox="1"/>
          <p:nvPr/>
        </p:nvSpPr>
        <p:spPr>
          <a:xfrm>
            <a:off x="7730865" y="3625481"/>
            <a:ext cx="16004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on</a:t>
            </a:r>
          </a:p>
        </p:txBody>
      </p:sp>
      <p:sp>
        <p:nvSpPr>
          <p:cNvPr id="1137" name="TextBox 1136"/>
          <p:cNvSpPr txBox="1"/>
          <p:nvPr/>
        </p:nvSpPr>
        <p:spPr>
          <a:xfrm>
            <a:off x="7893763" y="3625481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138" name="TextBox 1137"/>
          <p:cNvSpPr txBox="1"/>
          <p:nvPr/>
        </p:nvSpPr>
        <p:spPr>
          <a:xfrm>
            <a:off x="7929925" y="3625481"/>
            <a:ext cx="27258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Wh</a:t>
            </a:r>
          </a:p>
        </p:txBody>
      </p:sp>
      <p:sp>
        <p:nvSpPr>
          <p:cNvPr id="1139" name="TextBox 1138"/>
          <p:cNvSpPr txBox="1"/>
          <p:nvPr/>
        </p:nvSpPr>
        <p:spPr>
          <a:xfrm>
            <a:off x="8203705" y="362548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40" name="TextBox 1139"/>
          <p:cNvSpPr txBox="1"/>
          <p:nvPr/>
        </p:nvSpPr>
        <p:spPr>
          <a:xfrm>
            <a:off x="8243536" y="3625481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41" name="TextBox 1140"/>
          <p:cNvSpPr txBox="1"/>
          <p:nvPr/>
        </p:nvSpPr>
        <p:spPr>
          <a:xfrm>
            <a:off x="8296366" y="362548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42" name="TextBox 1141"/>
          <p:cNvSpPr txBox="1"/>
          <p:nvPr/>
        </p:nvSpPr>
        <p:spPr>
          <a:xfrm>
            <a:off x="8369931" y="362548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43" name="TextBox 1142"/>
          <p:cNvSpPr txBox="1"/>
          <p:nvPr/>
        </p:nvSpPr>
        <p:spPr>
          <a:xfrm>
            <a:off x="8404993" y="3625481"/>
            <a:ext cx="6873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li</a:t>
            </a:r>
          </a:p>
        </p:txBody>
      </p:sp>
      <p:sp>
        <p:nvSpPr>
          <p:cNvPr id="1144" name="TextBox 1143"/>
          <p:cNvSpPr txBox="1"/>
          <p:nvPr/>
        </p:nvSpPr>
        <p:spPr>
          <a:xfrm>
            <a:off x="8476889" y="3625481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145" name="TextBox 1144"/>
          <p:cNvSpPr txBox="1"/>
          <p:nvPr/>
        </p:nvSpPr>
        <p:spPr>
          <a:xfrm>
            <a:off x="8558840" y="3625481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46" name="TextBox 1145"/>
          <p:cNvSpPr txBox="1"/>
          <p:nvPr/>
        </p:nvSpPr>
        <p:spPr>
          <a:xfrm>
            <a:off x="8630535" y="3625481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47" name="TextBox 1146"/>
          <p:cNvSpPr txBox="1"/>
          <p:nvPr/>
        </p:nvSpPr>
        <p:spPr>
          <a:xfrm>
            <a:off x="8693437" y="3625481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48" name="TextBox 1147"/>
          <p:cNvSpPr txBox="1"/>
          <p:nvPr/>
        </p:nvSpPr>
        <p:spPr>
          <a:xfrm>
            <a:off x="8728497" y="3625481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49" name="TextBox 1148"/>
          <p:cNvSpPr txBox="1"/>
          <p:nvPr/>
        </p:nvSpPr>
        <p:spPr>
          <a:xfrm>
            <a:off x="8764446" y="3625481"/>
            <a:ext cx="15588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nd</a:t>
            </a:r>
          </a:p>
        </p:txBody>
      </p:sp>
      <p:sp>
        <p:nvSpPr>
          <p:cNvPr id="1150" name="TextBox 1149"/>
          <p:cNvSpPr txBox="1"/>
          <p:nvPr/>
        </p:nvSpPr>
        <p:spPr>
          <a:xfrm>
            <a:off x="8922776" y="3625481"/>
            <a:ext cx="10137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ic</a:t>
            </a:r>
          </a:p>
        </p:txBody>
      </p:sp>
      <p:sp>
        <p:nvSpPr>
          <p:cNvPr id="1151" name="TextBox 1150"/>
          <p:cNvSpPr txBox="1"/>
          <p:nvPr/>
        </p:nvSpPr>
        <p:spPr>
          <a:xfrm>
            <a:off x="9027765" y="3625481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52" name="TextBox 1151"/>
          <p:cNvSpPr txBox="1"/>
          <p:nvPr/>
        </p:nvSpPr>
        <p:spPr>
          <a:xfrm>
            <a:off x="9099027" y="3625481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53" name="TextBox 1152"/>
          <p:cNvSpPr txBox="1"/>
          <p:nvPr/>
        </p:nvSpPr>
        <p:spPr>
          <a:xfrm>
            <a:off x="7064843" y="3804920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54" name="TextBox 1153"/>
          <p:cNvSpPr txBox="1"/>
          <p:nvPr/>
        </p:nvSpPr>
        <p:spPr>
          <a:xfrm>
            <a:off x="7129895" y="3804920"/>
            <a:ext cx="18947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tru</a:t>
            </a:r>
          </a:p>
        </p:txBody>
      </p:sp>
      <p:sp>
        <p:nvSpPr>
          <p:cNvPr id="1155" name="TextBox 1154"/>
          <p:cNvSpPr txBox="1"/>
          <p:nvPr/>
        </p:nvSpPr>
        <p:spPr>
          <a:xfrm>
            <a:off x="7320698" y="3804920"/>
            <a:ext cx="6542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1156" name="TextBox 1155"/>
          <p:cNvSpPr txBox="1"/>
          <p:nvPr/>
        </p:nvSpPr>
        <p:spPr>
          <a:xfrm>
            <a:off x="7393757" y="3804920"/>
            <a:ext cx="183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tur</a:t>
            </a:r>
          </a:p>
        </p:txBody>
      </p:sp>
      <p:sp>
        <p:nvSpPr>
          <p:cNvPr id="1157" name="TextBox 1156"/>
          <p:cNvSpPr txBox="1"/>
          <p:nvPr/>
        </p:nvSpPr>
        <p:spPr>
          <a:xfrm>
            <a:off x="7585138" y="38049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58" name="TextBox 1157"/>
          <p:cNvSpPr txBox="1"/>
          <p:nvPr/>
        </p:nvSpPr>
        <p:spPr>
          <a:xfrm>
            <a:off x="7656969" y="3804920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59" name="TextBox 1158"/>
          <p:cNvSpPr txBox="1"/>
          <p:nvPr/>
        </p:nvSpPr>
        <p:spPr>
          <a:xfrm>
            <a:off x="7719797" y="3804920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160" name="TextBox 1159"/>
          <p:cNvSpPr txBox="1"/>
          <p:nvPr/>
        </p:nvSpPr>
        <p:spPr>
          <a:xfrm>
            <a:off x="7756091" y="380492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61" name="TextBox 1160"/>
          <p:cNvSpPr txBox="1"/>
          <p:nvPr/>
        </p:nvSpPr>
        <p:spPr>
          <a:xfrm>
            <a:off x="7811475" y="3804920"/>
            <a:ext cx="8945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162" name="TextBox 1161"/>
          <p:cNvSpPr txBox="1"/>
          <p:nvPr/>
        </p:nvSpPr>
        <p:spPr>
          <a:xfrm>
            <a:off x="7909277" y="38049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63" name="TextBox 1162"/>
          <p:cNvSpPr txBox="1"/>
          <p:nvPr/>
        </p:nvSpPr>
        <p:spPr>
          <a:xfrm>
            <a:off x="7981108" y="3804920"/>
            <a:ext cx="1343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pr</a:t>
            </a:r>
          </a:p>
        </p:txBody>
      </p:sp>
      <p:sp>
        <p:nvSpPr>
          <p:cNvPr id="1164" name="TextBox 1163"/>
          <p:cNvSpPr txBox="1"/>
          <p:nvPr/>
        </p:nvSpPr>
        <p:spPr>
          <a:xfrm>
            <a:off x="8123063" y="38049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65" name="TextBox 1164"/>
          <p:cNvSpPr txBox="1"/>
          <p:nvPr/>
        </p:nvSpPr>
        <p:spPr>
          <a:xfrm>
            <a:off x="8194894" y="3804920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66" name="TextBox 1165"/>
          <p:cNvSpPr txBox="1"/>
          <p:nvPr/>
        </p:nvSpPr>
        <p:spPr>
          <a:xfrm>
            <a:off x="8259602" y="38049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67" name="TextBox 1166"/>
          <p:cNvSpPr txBox="1"/>
          <p:nvPr/>
        </p:nvSpPr>
        <p:spPr>
          <a:xfrm>
            <a:off x="8331434" y="3804920"/>
            <a:ext cx="12609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nt</a:t>
            </a:r>
          </a:p>
        </p:txBody>
      </p:sp>
      <p:sp>
        <p:nvSpPr>
          <p:cNvPr id="1168" name="TextBox 1167"/>
          <p:cNvSpPr txBox="1"/>
          <p:nvPr/>
        </p:nvSpPr>
        <p:spPr>
          <a:xfrm>
            <a:off x="8463289" y="380492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69" name="TextBox 1168"/>
          <p:cNvSpPr txBox="1"/>
          <p:nvPr/>
        </p:nvSpPr>
        <p:spPr>
          <a:xfrm>
            <a:off x="8534688" y="3804920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70" name="TextBox 1169"/>
          <p:cNvSpPr txBox="1"/>
          <p:nvPr/>
        </p:nvSpPr>
        <p:spPr>
          <a:xfrm>
            <a:off x="8584116" y="3804920"/>
            <a:ext cx="10151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iv</a:t>
            </a:r>
          </a:p>
        </p:txBody>
      </p:sp>
      <p:sp>
        <p:nvSpPr>
          <p:cNvPr id="1171" name="TextBox 1170"/>
          <p:cNvSpPr txBox="1"/>
          <p:nvPr/>
        </p:nvSpPr>
        <p:spPr>
          <a:xfrm>
            <a:off x="8689955" y="3804920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72" name="TextBox 1171"/>
          <p:cNvSpPr txBox="1"/>
          <p:nvPr/>
        </p:nvSpPr>
        <p:spPr>
          <a:xfrm>
            <a:off x="8763656" y="3804920"/>
            <a:ext cx="13286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d</a:t>
            </a:r>
          </a:p>
        </p:txBody>
      </p:sp>
      <p:sp>
        <p:nvSpPr>
          <p:cNvPr id="1173" name="TextBox 1172"/>
          <p:cNvSpPr txBox="1"/>
          <p:nvPr/>
        </p:nvSpPr>
        <p:spPr>
          <a:xfrm>
            <a:off x="8899097" y="380492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74" name="TextBox 1173"/>
          <p:cNvSpPr txBox="1"/>
          <p:nvPr/>
        </p:nvSpPr>
        <p:spPr>
          <a:xfrm>
            <a:off x="8970495" y="3804920"/>
            <a:ext cx="4367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175" name="TextBox 1174"/>
          <p:cNvSpPr txBox="1"/>
          <p:nvPr/>
        </p:nvSpPr>
        <p:spPr>
          <a:xfrm>
            <a:off x="9019921" y="3804920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176" name="TextBox 1175"/>
          <p:cNvSpPr txBox="1"/>
          <p:nvPr/>
        </p:nvSpPr>
        <p:spPr>
          <a:xfrm>
            <a:off x="9089307" y="3804920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77" name="TextBox 1176"/>
          <p:cNvSpPr txBox="1"/>
          <p:nvPr/>
        </p:nvSpPr>
        <p:spPr>
          <a:xfrm>
            <a:off x="7069275" y="3984359"/>
            <a:ext cx="22171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roo</a:t>
            </a:r>
          </a:p>
        </p:txBody>
      </p:sp>
      <p:sp>
        <p:nvSpPr>
          <p:cNvPr id="1178" name="TextBox 1177"/>
          <p:cNvSpPr txBox="1"/>
          <p:nvPr/>
        </p:nvSpPr>
        <p:spPr>
          <a:xfrm>
            <a:off x="7296746" y="3984359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179" name="TextBox 1178"/>
          <p:cNvSpPr txBox="1"/>
          <p:nvPr/>
        </p:nvSpPr>
        <p:spPr>
          <a:xfrm>
            <a:off x="7418112" y="39843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80" name="TextBox 1179"/>
          <p:cNvSpPr txBox="1"/>
          <p:nvPr/>
        </p:nvSpPr>
        <p:spPr>
          <a:xfrm>
            <a:off x="7461255" y="39843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81" name="TextBox 1180"/>
          <p:cNvSpPr txBox="1"/>
          <p:nvPr/>
        </p:nvSpPr>
        <p:spPr>
          <a:xfrm>
            <a:off x="7522425" y="398435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1182" name="TextBox 1181"/>
          <p:cNvSpPr txBox="1"/>
          <p:nvPr/>
        </p:nvSpPr>
        <p:spPr>
          <a:xfrm>
            <a:off x="7600970" y="39843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83" name="TextBox 1182"/>
          <p:cNvSpPr txBox="1"/>
          <p:nvPr/>
        </p:nvSpPr>
        <p:spPr>
          <a:xfrm>
            <a:off x="7637054" y="3984359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184" name="TextBox 1183"/>
          <p:cNvSpPr txBox="1"/>
          <p:nvPr/>
        </p:nvSpPr>
        <p:spPr>
          <a:xfrm>
            <a:off x="7719138" y="3984359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185" name="TextBox 1184"/>
          <p:cNvSpPr txBox="1"/>
          <p:nvPr/>
        </p:nvSpPr>
        <p:spPr>
          <a:xfrm>
            <a:off x="7790971" y="3984359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86" name="TextBox 1185"/>
          <p:cNvSpPr txBox="1"/>
          <p:nvPr/>
        </p:nvSpPr>
        <p:spPr>
          <a:xfrm>
            <a:off x="7852219" y="3969437"/>
            <a:ext cx="115596" cy="1331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13</a:t>
            </a:r>
          </a:p>
        </p:txBody>
      </p:sp>
      <p:sp>
        <p:nvSpPr>
          <p:cNvPr id="1187" name="TextBox 1186"/>
          <p:cNvSpPr txBox="1"/>
          <p:nvPr/>
        </p:nvSpPr>
        <p:spPr>
          <a:xfrm>
            <a:off x="7967815" y="3934494"/>
            <a:ext cx="47276" cy="227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88" name="TextBox 1187"/>
          <p:cNvSpPr txBox="1"/>
          <p:nvPr/>
        </p:nvSpPr>
        <p:spPr>
          <a:xfrm>
            <a:off x="8015092" y="39843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189" name="TextBox 1188"/>
          <p:cNvSpPr txBox="1"/>
          <p:nvPr/>
        </p:nvSpPr>
        <p:spPr>
          <a:xfrm>
            <a:off x="8066923" y="3984359"/>
            <a:ext cx="451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190" name="TextBox 1189"/>
          <p:cNvSpPr txBox="1"/>
          <p:nvPr/>
        </p:nvSpPr>
        <p:spPr>
          <a:xfrm>
            <a:off x="8115866" y="3984359"/>
            <a:ext cx="7555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–</a:t>
            </a:r>
          </a:p>
        </p:txBody>
      </p:sp>
      <p:sp>
        <p:nvSpPr>
          <p:cNvPr id="1191" name="TextBox 1190"/>
          <p:cNvSpPr txBox="1"/>
          <p:nvPr/>
        </p:nvSpPr>
        <p:spPr>
          <a:xfrm>
            <a:off x="8196231" y="3984359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j</a:t>
            </a:r>
          </a:p>
        </p:txBody>
      </p:sp>
      <p:sp>
        <p:nvSpPr>
          <p:cNvPr id="1192" name="TextBox 1191"/>
          <p:cNvSpPr txBox="1"/>
          <p:nvPr/>
        </p:nvSpPr>
        <p:spPr>
          <a:xfrm>
            <a:off x="8239017" y="39843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1193" name="TextBox 1192"/>
          <p:cNvSpPr txBox="1"/>
          <p:nvPr/>
        </p:nvSpPr>
        <p:spPr>
          <a:xfrm>
            <a:off x="8292489" y="3984359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</a:t>
            </a:r>
          </a:p>
        </p:txBody>
      </p:sp>
      <p:sp>
        <p:nvSpPr>
          <p:cNvPr id="1194" name="TextBox 1193"/>
          <p:cNvSpPr txBox="1"/>
          <p:nvPr/>
        </p:nvSpPr>
        <p:spPr>
          <a:xfrm>
            <a:off x="8328801" y="39843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195" name="TextBox 1194"/>
          <p:cNvSpPr txBox="1"/>
          <p:nvPr/>
        </p:nvSpPr>
        <p:spPr>
          <a:xfrm>
            <a:off x="8371946" y="3984359"/>
            <a:ext cx="374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1196" name="TextBox 1195"/>
          <p:cNvSpPr txBox="1"/>
          <p:nvPr/>
        </p:nvSpPr>
        <p:spPr>
          <a:xfrm>
            <a:off x="8412730" y="3984359"/>
            <a:ext cx="68889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il</a:t>
            </a:r>
          </a:p>
        </p:txBody>
      </p:sp>
      <p:sp>
        <p:nvSpPr>
          <p:cNvPr id="1197" name="TextBox 1196"/>
          <p:cNvSpPr txBox="1"/>
          <p:nvPr/>
        </p:nvSpPr>
        <p:spPr>
          <a:xfrm>
            <a:off x="8488362" y="3984359"/>
            <a:ext cx="325438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opod</a:t>
            </a:r>
          </a:p>
        </p:txBody>
      </p:sp>
      <p:sp>
        <p:nvSpPr>
          <p:cNvPr id="1198" name="TextBox 1197"/>
          <p:cNvSpPr txBox="1"/>
          <p:nvPr/>
        </p:nvSpPr>
        <p:spPr>
          <a:xfrm>
            <a:off x="8816396" y="3984359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199" name="TextBox 1198"/>
          <p:cNvSpPr txBox="1"/>
          <p:nvPr/>
        </p:nvSpPr>
        <p:spPr>
          <a:xfrm>
            <a:off x="8852496" y="3984359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200" name="TextBox 1199"/>
          <p:cNvSpPr txBox="1"/>
          <p:nvPr/>
        </p:nvSpPr>
        <p:spPr>
          <a:xfrm>
            <a:off x="8921895" y="3984359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01" name="TextBox 1200"/>
          <p:cNvSpPr txBox="1"/>
          <p:nvPr/>
        </p:nvSpPr>
        <p:spPr>
          <a:xfrm>
            <a:off x="8965040" y="39843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202" name="TextBox 1201"/>
          <p:cNvSpPr txBox="1"/>
          <p:nvPr/>
        </p:nvSpPr>
        <p:spPr>
          <a:xfrm>
            <a:off x="9019087" y="3984359"/>
            <a:ext cx="7887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</a:t>
            </a:r>
          </a:p>
        </p:txBody>
      </p:sp>
      <p:sp>
        <p:nvSpPr>
          <p:cNvPr id="1203" name="TextBox 1202"/>
          <p:cNvSpPr txBox="1"/>
          <p:nvPr/>
        </p:nvSpPr>
        <p:spPr>
          <a:xfrm>
            <a:off x="9103574" y="3984359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1204" name="TextBox 1203"/>
          <p:cNvSpPr txBox="1"/>
          <p:nvPr/>
        </p:nvSpPr>
        <p:spPr>
          <a:xfrm>
            <a:off x="7065088" y="41637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</a:t>
            </a:r>
          </a:p>
        </p:txBody>
      </p:sp>
      <p:sp>
        <p:nvSpPr>
          <p:cNvPr id="1205" name="TextBox 1204"/>
          <p:cNvSpPr txBox="1"/>
          <p:nvPr/>
        </p:nvSpPr>
        <p:spPr>
          <a:xfrm>
            <a:off x="7144732" y="41637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206" name="TextBox 1205"/>
          <p:cNvSpPr txBox="1"/>
          <p:nvPr/>
        </p:nvSpPr>
        <p:spPr>
          <a:xfrm>
            <a:off x="7206112" y="4163798"/>
            <a:ext cx="11768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y-</a:t>
            </a:r>
          </a:p>
        </p:txBody>
      </p:sp>
      <p:sp>
        <p:nvSpPr>
          <p:cNvPr id="1207" name="TextBox 1206"/>
          <p:cNvSpPr txBox="1"/>
          <p:nvPr/>
        </p:nvSpPr>
        <p:spPr>
          <a:xfrm>
            <a:off x="7330220" y="41637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</a:t>
            </a:r>
          </a:p>
        </p:txBody>
      </p:sp>
      <p:sp>
        <p:nvSpPr>
          <p:cNvPr id="1208" name="TextBox 1207"/>
          <p:cNvSpPr txBox="1"/>
          <p:nvPr/>
        </p:nvSpPr>
        <p:spPr>
          <a:xfrm>
            <a:off x="7413037" y="41637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209" name="TextBox 1208"/>
          <p:cNvSpPr txBox="1"/>
          <p:nvPr/>
        </p:nvSpPr>
        <p:spPr>
          <a:xfrm>
            <a:off x="7449232" y="4163798"/>
            <a:ext cx="12019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 </a:t>
            </a:r>
          </a:p>
        </p:txBody>
      </p:sp>
      <p:sp>
        <p:nvSpPr>
          <p:cNvPr id="1210" name="TextBox 1209"/>
          <p:cNvSpPr txBox="1"/>
          <p:nvPr/>
        </p:nvSpPr>
        <p:spPr>
          <a:xfrm>
            <a:off x="7569358" y="41637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211" name="TextBox 1210"/>
          <p:cNvSpPr txBox="1"/>
          <p:nvPr/>
        </p:nvSpPr>
        <p:spPr>
          <a:xfrm>
            <a:off x="7636721" y="4163798"/>
            <a:ext cx="7721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1212" name="TextBox 1211"/>
          <p:cNvSpPr txBox="1"/>
          <p:nvPr/>
        </p:nvSpPr>
        <p:spPr>
          <a:xfrm>
            <a:off x="7715115" y="41637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1213" name="TextBox 1212"/>
          <p:cNvSpPr txBox="1"/>
          <p:nvPr/>
        </p:nvSpPr>
        <p:spPr>
          <a:xfrm>
            <a:off x="7751048" y="4163798"/>
            <a:ext cx="116351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1214" name="TextBox 1213"/>
          <p:cNvSpPr txBox="1"/>
          <p:nvPr/>
        </p:nvSpPr>
        <p:spPr>
          <a:xfrm>
            <a:off x="7870392" y="41637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215" name="TextBox 1214"/>
          <p:cNvSpPr txBox="1"/>
          <p:nvPr/>
        </p:nvSpPr>
        <p:spPr>
          <a:xfrm>
            <a:off x="7937755" y="4163798"/>
            <a:ext cx="3279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216" name="TextBox 1215"/>
          <p:cNvSpPr txBox="1"/>
          <p:nvPr/>
        </p:nvSpPr>
        <p:spPr>
          <a:xfrm>
            <a:off x="7975558" y="41637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17" name="TextBox 1216"/>
          <p:cNvSpPr txBox="1"/>
          <p:nvPr/>
        </p:nvSpPr>
        <p:spPr>
          <a:xfrm>
            <a:off x="8014171" y="4163798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(</a:t>
            </a:r>
          </a:p>
        </p:txBody>
      </p:sp>
      <p:sp>
        <p:nvSpPr>
          <p:cNvPr id="1218" name="TextBox 1217"/>
          <p:cNvSpPr txBox="1"/>
          <p:nvPr/>
        </p:nvSpPr>
        <p:spPr>
          <a:xfrm>
            <a:off x="8067458" y="4163798"/>
            <a:ext cx="3762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1219" name="TextBox 1218"/>
          <p:cNvSpPr txBox="1"/>
          <p:nvPr/>
        </p:nvSpPr>
        <p:spPr>
          <a:xfrm>
            <a:off x="8110077" y="4163798"/>
            <a:ext cx="4865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</a:t>
            </a:r>
          </a:p>
        </p:txBody>
      </p:sp>
      <p:sp>
        <p:nvSpPr>
          <p:cNvPr id="1220" name="TextBox 1219"/>
          <p:cNvSpPr txBox="1"/>
          <p:nvPr/>
        </p:nvSpPr>
        <p:spPr>
          <a:xfrm>
            <a:off x="8163612" y="41637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21" name="TextBox 1220"/>
          <p:cNvSpPr txBox="1"/>
          <p:nvPr/>
        </p:nvSpPr>
        <p:spPr>
          <a:xfrm>
            <a:off x="8202222" y="4163798"/>
            <a:ext cx="63767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</a:t>
            </a:r>
          </a:p>
        </p:txBody>
      </p:sp>
      <p:sp>
        <p:nvSpPr>
          <p:cNvPr id="1222" name="TextBox 1221"/>
          <p:cNvSpPr txBox="1"/>
          <p:nvPr/>
        </p:nvSpPr>
        <p:spPr>
          <a:xfrm>
            <a:off x="8274032" y="4163798"/>
            <a:ext cx="51375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</a:t>
            </a:r>
          </a:p>
        </p:txBody>
      </p:sp>
      <p:sp>
        <p:nvSpPr>
          <p:cNvPr id="1223" name="TextBox 1222"/>
          <p:cNvSpPr txBox="1"/>
          <p:nvPr/>
        </p:nvSpPr>
        <p:spPr>
          <a:xfrm>
            <a:off x="8332858" y="4163798"/>
            <a:ext cx="6603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1224" name="TextBox 1223"/>
          <p:cNvSpPr txBox="1"/>
          <p:nvPr/>
        </p:nvSpPr>
        <p:spPr>
          <a:xfrm>
            <a:off x="8406424" y="4163798"/>
            <a:ext cx="38683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25" name="TextBox 1224"/>
          <p:cNvSpPr txBox="1"/>
          <p:nvPr/>
        </p:nvSpPr>
        <p:spPr>
          <a:xfrm>
            <a:off x="8445037" y="4163798"/>
            <a:ext cx="58780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226" name="TextBox 1225"/>
          <p:cNvSpPr txBox="1"/>
          <p:nvPr/>
        </p:nvSpPr>
        <p:spPr>
          <a:xfrm>
            <a:off x="8506069" y="4163798"/>
            <a:ext cx="351926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hown</a:t>
            </a:r>
          </a:p>
        </p:txBody>
      </p:sp>
      <p:sp>
        <p:nvSpPr>
          <p:cNvPr id="1227" name="TextBox 1226"/>
          <p:cNvSpPr txBox="1"/>
          <p:nvPr/>
        </p:nvSpPr>
        <p:spPr>
          <a:xfrm>
            <a:off x="8860847" y="4163798"/>
            <a:ext cx="30674" cy="177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228" name="TextBox 1227"/>
          <p:cNvSpPr txBox="1"/>
          <p:nvPr/>
        </p:nvSpPr>
        <p:spPr>
          <a:xfrm>
            <a:off x="2057400" y="-67297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a</a:t>
            </a:r>
          </a:p>
        </p:txBody>
      </p:sp>
      <p:sp>
        <p:nvSpPr>
          <p:cNvPr id="1229" name="TextBox 1228"/>
          <p:cNvSpPr txBox="1"/>
          <p:nvPr/>
        </p:nvSpPr>
        <p:spPr>
          <a:xfrm>
            <a:off x="2729916" y="-66777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b</a:t>
            </a:r>
          </a:p>
        </p:txBody>
      </p:sp>
      <p:sp>
        <p:nvSpPr>
          <p:cNvPr id="1230" name="TextBox 1229"/>
          <p:cNvSpPr txBox="1"/>
          <p:nvPr/>
        </p:nvSpPr>
        <p:spPr>
          <a:xfrm>
            <a:off x="3387780" y="-53042"/>
            <a:ext cx="110659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c</a:t>
            </a:r>
          </a:p>
        </p:txBody>
      </p:sp>
      <p:sp>
        <p:nvSpPr>
          <p:cNvPr id="1231" name="TextBox 1230"/>
          <p:cNvSpPr txBox="1"/>
          <p:nvPr/>
        </p:nvSpPr>
        <p:spPr>
          <a:xfrm>
            <a:off x="4083867" y="-62357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d</a:t>
            </a:r>
          </a:p>
        </p:txBody>
      </p:sp>
      <p:sp>
        <p:nvSpPr>
          <p:cNvPr id="1232" name="TextBox 1231"/>
          <p:cNvSpPr txBox="1"/>
          <p:nvPr/>
        </p:nvSpPr>
        <p:spPr>
          <a:xfrm>
            <a:off x="4774904" y="-65213"/>
            <a:ext cx="118364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e</a:t>
            </a:r>
          </a:p>
        </p:txBody>
      </p:sp>
      <p:sp>
        <p:nvSpPr>
          <p:cNvPr id="1233" name="TextBox 1232"/>
          <p:cNvSpPr txBox="1"/>
          <p:nvPr/>
        </p:nvSpPr>
        <p:spPr>
          <a:xfrm>
            <a:off x="5454787" y="-60771"/>
            <a:ext cx="120932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k</a:t>
            </a:r>
          </a:p>
        </p:txBody>
      </p:sp>
      <p:sp>
        <p:nvSpPr>
          <p:cNvPr id="1234" name="TextBox 1233"/>
          <p:cNvSpPr txBox="1"/>
          <p:nvPr/>
        </p:nvSpPr>
        <p:spPr>
          <a:xfrm>
            <a:off x="2046544" y="1878147"/>
            <a:ext cx="73539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f</a:t>
            </a:r>
          </a:p>
        </p:txBody>
      </p:sp>
      <p:sp>
        <p:nvSpPr>
          <p:cNvPr id="1235" name="TextBox 1234"/>
          <p:cNvSpPr txBox="1"/>
          <p:nvPr/>
        </p:nvSpPr>
        <p:spPr>
          <a:xfrm>
            <a:off x="2715931" y="1816903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g</a:t>
            </a:r>
          </a:p>
        </p:txBody>
      </p:sp>
      <p:sp>
        <p:nvSpPr>
          <p:cNvPr id="1236" name="TextBox 1235"/>
          <p:cNvSpPr txBox="1"/>
          <p:nvPr/>
        </p:nvSpPr>
        <p:spPr>
          <a:xfrm>
            <a:off x="3413346" y="1878147"/>
            <a:ext cx="129803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h</a:t>
            </a:r>
          </a:p>
        </p:txBody>
      </p:sp>
      <p:sp>
        <p:nvSpPr>
          <p:cNvPr id="1237" name="TextBox 1236"/>
          <p:cNvSpPr txBox="1"/>
          <p:nvPr/>
        </p:nvSpPr>
        <p:spPr>
          <a:xfrm>
            <a:off x="4117914" y="1875291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i</a:t>
            </a:r>
          </a:p>
        </p:txBody>
      </p:sp>
      <p:sp>
        <p:nvSpPr>
          <p:cNvPr id="1238" name="TextBox 1237"/>
          <p:cNvSpPr txBox="1"/>
          <p:nvPr/>
        </p:nvSpPr>
        <p:spPr>
          <a:xfrm>
            <a:off x="4806177" y="1850539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j</a:t>
            </a:r>
          </a:p>
        </p:txBody>
      </p:sp>
      <p:sp>
        <p:nvSpPr>
          <p:cNvPr id="1239" name="TextBox 1238"/>
          <p:cNvSpPr txBox="1"/>
          <p:nvPr/>
        </p:nvSpPr>
        <p:spPr>
          <a:xfrm>
            <a:off x="5467125" y="1878147"/>
            <a:ext cx="57197" cy="266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l</a:t>
            </a:r>
          </a:p>
        </p:txBody>
      </p:sp>
      <p:sp>
        <p:nvSpPr>
          <p:cNvPr id="1240" name="TextBox 1239"/>
          <p:cNvSpPr txBox="1"/>
          <p:nvPr/>
        </p:nvSpPr>
        <p:spPr>
          <a:xfrm>
            <a:off x="2283153" y="1942156"/>
            <a:ext cx="77937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Thin spines</a:t>
            </a:r>
          </a:p>
        </p:txBody>
      </p:sp>
      <p:sp>
        <p:nvSpPr>
          <p:cNvPr id="1241" name="TextBox 1240"/>
          <p:cNvSpPr txBox="1"/>
          <p:nvPr/>
        </p:nvSpPr>
        <p:spPr>
          <a:xfrm>
            <a:off x="4066227" y="1935989"/>
            <a:ext cx="1202801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Mushroom spines</a:t>
            </a:r>
          </a:p>
        </p:txBody>
      </p:sp>
      <p:sp>
        <p:nvSpPr>
          <p:cNvPr id="1242" name="TextBox 1241"/>
          <p:cNvSpPr txBox="1"/>
          <p:nvPr/>
        </p:nvSpPr>
        <p:spPr>
          <a:xfrm>
            <a:off x="8576327" y="2147352"/>
            <a:ext cx="862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</a:t>
            </a:r>
          </a:p>
        </p:txBody>
      </p:sp>
      <p:sp>
        <p:nvSpPr>
          <p:cNvPr id="1243" name="TextBox 1242"/>
          <p:cNvSpPr txBox="1"/>
          <p:nvPr/>
        </p:nvSpPr>
        <p:spPr>
          <a:xfrm>
            <a:off x="8670955" y="2147352"/>
            <a:ext cx="4031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244" name="TextBox 1243"/>
          <p:cNvSpPr txBox="1"/>
          <p:nvPr/>
        </p:nvSpPr>
        <p:spPr>
          <a:xfrm>
            <a:off x="8714091" y="2147352"/>
            <a:ext cx="8742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</a:t>
            </a:r>
          </a:p>
        </p:txBody>
      </p:sp>
      <p:sp>
        <p:nvSpPr>
          <p:cNvPr id="1245" name="TextBox 1244"/>
          <p:cNvSpPr txBox="1"/>
          <p:nvPr/>
        </p:nvSpPr>
        <p:spPr>
          <a:xfrm>
            <a:off x="8802711" y="2147352"/>
            <a:ext cx="43062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246" name="TextBox 1245"/>
          <p:cNvSpPr txBox="1"/>
          <p:nvPr/>
        </p:nvSpPr>
        <p:spPr>
          <a:xfrm>
            <a:off x="8847456" y="2147352"/>
            <a:ext cx="4500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247" name="TextBox 1246"/>
          <p:cNvSpPr txBox="1"/>
          <p:nvPr/>
        </p:nvSpPr>
        <p:spPr>
          <a:xfrm>
            <a:off x="8913685" y="2147352"/>
            <a:ext cx="882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5</a:t>
            </a:r>
          </a:p>
        </p:txBody>
      </p:sp>
      <p:sp>
        <p:nvSpPr>
          <p:cNvPr id="1248" name="TextBox 1247"/>
          <p:cNvSpPr txBox="1"/>
          <p:nvPr/>
        </p:nvSpPr>
        <p:spPr>
          <a:xfrm>
            <a:off x="9003922" y="2147352"/>
            <a:ext cx="43062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249" name="TextBox 1248"/>
          <p:cNvSpPr txBox="1"/>
          <p:nvPr/>
        </p:nvSpPr>
        <p:spPr>
          <a:xfrm>
            <a:off x="9046984" y="2147352"/>
            <a:ext cx="17196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C</a:t>
            </a:r>
          </a:p>
        </p:txBody>
      </p:sp>
      <p:sp>
        <p:nvSpPr>
          <p:cNvPr id="1250" name="TextBox 1249"/>
          <p:cNvSpPr txBox="1"/>
          <p:nvPr/>
        </p:nvSpPr>
        <p:spPr>
          <a:xfrm>
            <a:off x="8570690" y="2339596"/>
            <a:ext cx="7090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</a:t>
            </a:r>
          </a:p>
        </p:txBody>
      </p:sp>
      <p:sp>
        <p:nvSpPr>
          <p:cNvPr id="1251" name="TextBox 1250"/>
          <p:cNvSpPr txBox="1"/>
          <p:nvPr/>
        </p:nvSpPr>
        <p:spPr>
          <a:xfrm>
            <a:off x="8644403" y="2339596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52" name="TextBox 1251"/>
          <p:cNvSpPr txBox="1"/>
          <p:nvPr/>
        </p:nvSpPr>
        <p:spPr>
          <a:xfrm>
            <a:off x="8722627" y="2339596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o</a:t>
            </a:r>
          </a:p>
        </p:txBody>
      </p:sp>
      <p:sp>
        <p:nvSpPr>
          <p:cNvPr id="1253" name="TextBox 1252"/>
          <p:cNvSpPr txBox="1"/>
          <p:nvPr/>
        </p:nvSpPr>
        <p:spPr>
          <a:xfrm>
            <a:off x="8809105" y="2339596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254" name="TextBox 1253"/>
          <p:cNvSpPr txBox="1"/>
          <p:nvPr/>
        </p:nvSpPr>
        <p:spPr>
          <a:xfrm>
            <a:off x="8938508" y="2339596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55" name="TextBox 1254"/>
          <p:cNvSpPr txBox="1"/>
          <p:nvPr/>
        </p:nvSpPr>
        <p:spPr>
          <a:xfrm>
            <a:off x="9017215" y="2339596"/>
            <a:ext cx="1103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tr</a:t>
            </a:r>
          </a:p>
        </p:txBody>
      </p:sp>
      <p:sp>
        <p:nvSpPr>
          <p:cNvPr id="1256" name="TextBox 1255"/>
          <p:cNvSpPr txBox="1"/>
          <p:nvPr/>
        </p:nvSpPr>
        <p:spPr>
          <a:xfrm>
            <a:off x="9137498" y="2339596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y</a:t>
            </a:r>
          </a:p>
        </p:txBody>
      </p:sp>
      <p:sp>
        <p:nvSpPr>
          <p:cNvPr id="1257" name="TextBox 1256"/>
          <p:cNvSpPr txBox="1"/>
          <p:nvPr/>
        </p:nvSpPr>
        <p:spPr>
          <a:xfrm>
            <a:off x="8574851" y="2531840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258" name="TextBox 1257"/>
          <p:cNvSpPr txBox="1"/>
          <p:nvPr/>
        </p:nvSpPr>
        <p:spPr>
          <a:xfrm>
            <a:off x="8625393" y="2531840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259" name="TextBox 1258"/>
          <p:cNvSpPr txBox="1"/>
          <p:nvPr/>
        </p:nvSpPr>
        <p:spPr>
          <a:xfrm>
            <a:off x="8665432" y="2531840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60" name="TextBox 1259"/>
          <p:cNvSpPr txBox="1"/>
          <p:nvPr/>
        </p:nvSpPr>
        <p:spPr>
          <a:xfrm>
            <a:off x="8739978" y="2531840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261" name="TextBox 1260"/>
          <p:cNvSpPr txBox="1"/>
          <p:nvPr/>
        </p:nvSpPr>
        <p:spPr>
          <a:xfrm>
            <a:off x="8804875" y="2531840"/>
            <a:ext cx="3286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262" name="TextBox 1261"/>
          <p:cNvSpPr txBox="1"/>
          <p:nvPr/>
        </p:nvSpPr>
        <p:spPr>
          <a:xfrm>
            <a:off x="8841347" y="2531840"/>
            <a:ext cx="23522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A </a:t>
            </a:r>
          </a:p>
        </p:txBody>
      </p:sp>
      <p:sp>
        <p:nvSpPr>
          <p:cNvPr id="1263" name="TextBox 1262"/>
          <p:cNvSpPr txBox="1"/>
          <p:nvPr/>
        </p:nvSpPr>
        <p:spPr>
          <a:xfrm>
            <a:off x="9118136" y="2531840"/>
            <a:ext cx="4014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</a:t>
            </a:r>
          </a:p>
        </p:txBody>
      </p:sp>
      <p:sp>
        <p:nvSpPr>
          <p:cNvPr id="1264" name="TextBox 1263"/>
          <p:cNvSpPr txBox="1"/>
          <p:nvPr/>
        </p:nvSpPr>
        <p:spPr>
          <a:xfrm>
            <a:off x="8570970" y="2724082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</a:t>
            </a:r>
          </a:p>
        </p:txBody>
      </p:sp>
      <p:sp>
        <p:nvSpPr>
          <p:cNvPr id="1265" name="TextBox 1264"/>
          <p:cNvSpPr txBox="1"/>
          <p:nvPr/>
        </p:nvSpPr>
        <p:spPr>
          <a:xfrm>
            <a:off x="8657676" y="2724082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66" name="TextBox 1265"/>
          <p:cNvSpPr txBox="1"/>
          <p:nvPr/>
        </p:nvSpPr>
        <p:spPr>
          <a:xfrm>
            <a:off x="8732062" y="2724082"/>
            <a:ext cx="22456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ndr</a:t>
            </a:r>
          </a:p>
        </p:txBody>
      </p:sp>
      <p:sp>
        <p:nvSpPr>
          <p:cNvPr id="1267" name="TextBox 1266"/>
          <p:cNvSpPr txBox="1"/>
          <p:nvPr/>
        </p:nvSpPr>
        <p:spPr>
          <a:xfrm>
            <a:off x="8961573" y="2724082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268" name="TextBox 1267"/>
          <p:cNvSpPr txBox="1"/>
          <p:nvPr/>
        </p:nvSpPr>
        <p:spPr>
          <a:xfrm>
            <a:off x="9001819" y="2724082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269" name="TextBox 1268"/>
          <p:cNvSpPr txBox="1"/>
          <p:nvPr/>
        </p:nvSpPr>
        <p:spPr>
          <a:xfrm>
            <a:off x="9055991" y="2724082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70" name="TextBox 1269"/>
          <p:cNvSpPr txBox="1"/>
          <p:nvPr/>
        </p:nvSpPr>
        <p:spPr>
          <a:xfrm>
            <a:off x="9132377" y="2724082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271" name="TextBox 1270"/>
          <p:cNvSpPr txBox="1"/>
          <p:nvPr/>
        </p:nvSpPr>
        <p:spPr>
          <a:xfrm>
            <a:off x="8574023" y="2916327"/>
            <a:ext cx="110894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w</a:t>
            </a:r>
          </a:p>
        </p:txBody>
      </p:sp>
      <p:sp>
        <p:nvSpPr>
          <p:cNvPr id="1272" name="TextBox 1271"/>
          <p:cNvSpPr txBox="1"/>
          <p:nvPr/>
        </p:nvSpPr>
        <p:spPr>
          <a:xfrm>
            <a:off x="8687865" y="2916327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273" name="TextBox 1272"/>
          <p:cNvSpPr txBox="1"/>
          <p:nvPr/>
        </p:nvSpPr>
        <p:spPr>
          <a:xfrm>
            <a:off x="8757770" y="2916327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274" name="TextBox 1273"/>
          <p:cNvSpPr txBox="1"/>
          <p:nvPr/>
        </p:nvSpPr>
        <p:spPr>
          <a:xfrm>
            <a:off x="8822878" y="2916327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275" name="TextBox 1274"/>
          <p:cNvSpPr txBox="1"/>
          <p:nvPr/>
        </p:nvSpPr>
        <p:spPr>
          <a:xfrm>
            <a:off x="8893011" y="2916327"/>
            <a:ext cx="7090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</a:t>
            </a:r>
          </a:p>
        </p:txBody>
      </p:sp>
      <p:sp>
        <p:nvSpPr>
          <p:cNvPr id="1276" name="TextBox 1275"/>
          <p:cNvSpPr txBox="1"/>
          <p:nvPr/>
        </p:nvSpPr>
        <p:spPr>
          <a:xfrm>
            <a:off x="8966708" y="2916327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77" name="TextBox 1276"/>
          <p:cNvSpPr txBox="1"/>
          <p:nvPr/>
        </p:nvSpPr>
        <p:spPr>
          <a:xfrm>
            <a:off x="9041238" y="2916327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278" name="TextBox 1277"/>
          <p:cNvSpPr txBox="1"/>
          <p:nvPr/>
        </p:nvSpPr>
        <p:spPr>
          <a:xfrm>
            <a:off x="9126752" y="2916327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8570690" y="3108571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280" name="TextBox 1279"/>
          <p:cNvSpPr txBox="1"/>
          <p:nvPr/>
        </p:nvSpPr>
        <p:spPr>
          <a:xfrm>
            <a:off x="8606921" y="3108571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281" name="TextBox 1280"/>
          <p:cNvSpPr txBox="1"/>
          <p:nvPr/>
        </p:nvSpPr>
        <p:spPr>
          <a:xfrm>
            <a:off x="8732514" y="3108571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282" name="TextBox 1281"/>
          <p:cNvSpPr txBox="1"/>
          <p:nvPr/>
        </p:nvSpPr>
        <p:spPr>
          <a:xfrm>
            <a:off x="8802419" y="3108571"/>
            <a:ext cx="7090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</a:t>
            </a:r>
          </a:p>
        </p:txBody>
      </p:sp>
      <p:sp>
        <p:nvSpPr>
          <p:cNvPr id="1283" name="TextBox 1282"/>
          <p:cNvSpPr txBox="1"/>
          <p:nvPr/>
        </p:nvSpPr>
        <p:spPr>
          <a:xfrm>
            <a:off x="8876115" y="3108571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84" name="TextBox 1283"/>
          <p:cNvSpPr txBox="1"/>
          <p:nvPr/>
        </p:nvSpPr>
        <p:spPr>
          <a:xfrm>
            <a:off x="8950644" y="3108571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285" name="TextBox 1284"/>
          <p:cNvSpPr txBox="1"/>
          <p:nvPr/>
        </p:nvSpPr>
        <p:spPr>
          <a:xfrm>
            <a:off x="9015526" y="3108571"/>
            <a:ext cx="3286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286" name="TextBox 1285"/>
          <p:cNvSpPr txBox="1"/>
          <p:nvPr/>
        </p:nvSpPr>
        <p:spPr>
          <a:xfrm>
            <a:off x="9051984" y="3108571"/>
            <a:ext cx="109921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 </a:t>
            </a:r>
          </a:p>
        </p:txBody>
      </p:sp>
      <p:sp>
        <p:nvSpPr>
          <p:cNvPr id="1287" name="TextBox 1286"/>
          <p:cNvSpPr txBox="1"/>
          <p:nvPr/>
        </p:nvSpPr>
        <p:spPr>
          <a:xfrm>
            <a:off x="8574868" y="3300815"/>
            <a:ext cx="13325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th</a:t>
            </a:r>
          </a:p>
        </p:txBody>
      </p:sp>
      <p:sp>
        <p:nvSpPr>
          <p:cNvPr id="1288" name="TextBox 1287"/>
          <p:cNvSpPr txBox="1"/>
          <p:nvPr/>
        </p:nvSpPr>
        <p:spPr>
          <a:xfrm>
            <a:off x="8710906" y="3300815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89" name="TextBox 1288"/>
          <p:cNvSpPr txBox="1"/>
          <p:nvPr/>
        </p:nvSpPr>
        <p:spPr>
          <a:xfrm>
            <a:off x="8787440" y="3300815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290" name="TextBox 1289"/>
          <p:cNvSpPr txBox="1"/>
          <p:nvPr/>
        </p:nvSpPr>
        <p:spPr>
          <a:xfrm>
            <a:off x="8875269" y="3300815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291" name="TextBox 1290"/>
          <p:cNvSpPr txBox="1"/>
          <p:nvPr/>
        </p:nvSpPr>
        <p:spPr>
          <a:xfrm>
            <a:off x="8938373" y="3300815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p</a:t>
            </a:r>
          </a:p>
        </p:txBody>
      </p:sp>
      <p:sp>
        <p:nvSpPr>
          <p:cNvPr id="1292" name="TextBox 1291"/>
          <p:cNvSpPr txBox="1"/>
          <p:nvPr/>
        </p:nvSpPr>
        <p:spPr>
          <a:xfrm>
            <a:off x="9020095" y="3300815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293" name="TextBox 1292"/>
          <p:cNvSpPr txBox="1"/>
          <p:nvPr/>
        </p:nvSpPr>
        <p:spPr>
          <a:xfrm>
            <a:off x="9056326" y="3300815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294" name="TextBox 1293"/>
          <p:cNvSpPr txBox="1"/>
          <p:nvPr/>
        </p:nvSpPr>
        <p:spPr>
          <a:xfrm>
            <a:off x="8570707" y="3493057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295" name="TextBox 1294"/>
          <p:cNvSpPr txBox="1"/>
          <p:nvPr/>
        </p:nvSpPr>
        <p:spPr>
          <a:xfrm>
            <a:off x="8696299" y="3493057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296" name="TextBox 1295"/>
          <p:cNvSpPr txBox="1"/>
          <p:nvPr/>
        </p:nvSpPr>
        <p:spPr>
          <a:xfrm>
            <a:off x="8770364" y="3493057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297" name="TextBox 1296"/>
          <p:cNvSpPr txBox="1"/>
          <p:nvPr/>
        </p:nvSpPr>
        <p:spPr>
          <a:xfrm>
            <a:off x="8824683" y="3493057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298" name="TextBox 1297"/>
          <p:cNvSpPr txBox="1"/>
          <p:nvPr/>
        </p:nvSpPr>
        <p:spPr>
          <a:xfrm>
            <a:off x="8901217" y="3493057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299" name="TextBox 1298"/>
          <p:cNvSpPr txBox="1"/>
          <p:nvPr/>
        </p:nvSpPr>
        <p:spPr>
          <a:xfrm>
            <a:off x="8960958" y="3493057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00" name="TextBox 1299"/>
          <p:cNvSpPr txBox="1"/>
          <p:nvPr/>
        </p:nvSpPr>
        <p:spPr>
          <a:xfrm>
            <a:off x="9027854" y="3493057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01" name="TextBox 1300"/>
          <p:cNvSpPr txBox="1"/>
          <p:nvPr/>
        </p:nvSpPr>
        <p:spPr>
          <a:xfrm>
            <a:off x="9102384" y="3493057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02" name="TextBox 1301"/>
          <p:cNvSpPr txBox="1"/>
          <p:nvPr/>
        </p:nvSpPr>
        <p:spPr>
          <a:xfrm>
            <a:off x="8570707" y="3685302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03" name="TextBox 1302"/>
          <p:cNvSpPr txBox="1"/>
          <p:nvPr/>
        </p:nvSpPr>
        <p:spPr>
          <a:xfrm>
            <a:off x="8633666" y="3685302"/>
            <a:ext cx="412052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hown </a:t>
            </a:r>
          </a:p>
        </p:txBody>
      </p:sp>
      <p:sp>
        <p:nvSpPr>
          <p:cNvPr id="1304" name="TextBox 1303"/>
          <p:cNvSpPr txBox="1"/>
          <p:nvPr/>
        </p:nvSpPr>
        <p:spPr>
          <a:xfrm>
            <a:off x="9038728" y="3685302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05" name="TextBox 1304"/>
          <p:cNvSpPr txBox="1"/>
          <p:nvPr/>
        </p:nvSpPr>
        <p:spPr>
          <a:xfrm>
            <a:off x="9074815" y="3685302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06" name="TextBox 1305"/>
          <p:cNvSpPr txBox="1"/>
          <p:nvPr/>
        </p:nvSpPr>
        <p:spPr>
          <a:xfrm>
            <a:off x="8575453" y="3877546"/>
            <a:ext cx="55042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</a:t>
            </a:r>
          </a:p>
        </p:txBody>
      </p:sp>
      <p:sp>
        <p:nvSpPr>
          <p:cNvPr id="1307" name="TextBox 1306"/>
          <p:cNvSpPr txBox="1"/>
          <p:nvPr/>
        </p:nvSpPr>
        <p:spPr>
          <a:xfrm>
            <a:off x="8636212" y="3877546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08" name="TextBox 1307"/>
          <p:cNvSpPr txBox="1"/>
          <p:nvPr/>
        </p:nvSpPr>
        <p:spPr>
          <a:xfrm>
            <a:off x="8710757" y="3877546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09" name="TextBox 1308"/>
          <p:cNvSpPr txBox="1"/>
          <p:nvPr/>
        </p:nvSpPr>
        <p:spPr>
          <a:xfrm>
            <a:off x="8773878" y="3877546"/>
            <a:ext cx="38043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pond </a:t>
            </a:r>
          </a:p>
        </p:txBody>
      </p:sp>
      <p:sp>
        <p:nvSpPr>
          <p:cNvPr id="1310" name="TextBox 1309"/>
          <p:cNvSpPr txBox="1"/>
          <p:nvPr/>
        </p:nvSpPr>
        <p:spPr>
          <a:xfrm>
            <a:off x="8570707" y="4069789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</a:t>
            </a:r>
          </a:p>
        </p:txBody>
      </p:sp>
      <p:sp>
        <p:nvSpPr>
          <p:cNvPr id="1311" name="TextBox 1310"/>
          <p:cNvSpPr txBox="1"/>
          <p:nvPr/>
        </p:nvSpPr>
        <p:spPr>
          <a:xfrm>
            <a:off x="8623807" y="4069789"/>
            <a:ext cx="862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312" name="TextBox 1311"/>
          <p:cNvSpPr txBox="1"/>
          <p:nvPr/>
        </p:nvSpPr>
        <p:spPr>
          <a:xfrm>
            <a:off x="8710626" y="4069789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)</a:t>
            </a:r>
          </a:p>
        </p:txBody>
      </p:sp>
      <p:sp>
        <p:nvSpPr>
          <p:cNvPr id="1313" name="TextBox 1312"/>
          <p:cNvSpPr txBox="1"/>
          <p:nvPr/>
        </p:nvSpPr>
        <p:spPr>
          <a:xfrm>
            <a:off x="8765486" y="4069789"/>
            <a:ext cx="3286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314" name="TextBox 1313"/>
          <p:cNvSpPr txBox="1"/>
          <p:nvPr/>
        </p:nvSpPr>
        <p:spPr>
          <a:xfrm>
            <a:off x="8801961" y="4069789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15" name="TextBox 1314"/>
          <p:cNvSpPr txBox="1"/>
          <p:nvPr/>
        </p:nvSpPr>
        <p:spPr>
          <a:xfrm>
            <a:off x="8880643" y="4069789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</a:t>
            </a:r>
          </a:p>
        </p:txBody>
      </p:sp>
      <p:sp>
        <p:nvSpPr>
          <p:cNvPr id="1316" name="TextBox 1315"/>
          <p:cNvSpPr txBox="1"/>
          <p:nvPr/>
        </p:nvSpPr>
        <p:spPr>
          <a:xfrm>
            <a:off x="8933760" y="4069789"/>
            <a:ext cx="80944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c</a:t>
            </a:r>
          </a:p>
        </p:txBody>
      </p:sp>
      <p:sp>
        <p:nvSpPr>
          <p:cNvPr id="1317" name="TextBox 1316"/>
          <p:cNvSpPr txBox="1"/>
          <p:nvPr/>
        </p:nvSpPr>
        <p:spPr>
          <a:xfrm>
            <a:off x="9015593" y="4069789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)</a:t>
            </a:r>
          </a:p>
        </p:txBody>
      </p:sp>
      <p:sp>
        <p:nvSpPr>
          <p:cNvPr id="1318" name="TextBox 1317"/>
          <p:cNvSpPr txBox="1"/>
          <p:nvPr/>
        </p:nvSpPr>
        <p:spPr>
          <a:xfrm>
            <a:off x="9070665" y="4069789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19" name="TextBox 1318"/>
          <p:cNvSpPr txBox="1"/>
          <p:nvPr/>
        </p:nvSpPr>
        <p:spPr>
          <a:xfrm>
            <a:off x="8570707" y="4262034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20" name="TextBox 1319"/>
          <p:cNvSpPr txBox="1"/>
          <p:nvPr/>
        </p:nvSpPr>
        <p:spPr>
          <a:xfrm>
            <a:off x="8633810" y="426203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p</a:t>
            </a:r>
          </a:p>
        </p:txBody>
      </p:sp>
      <p:sp>
        <p:nvSpPr>
          <p:cNvPr id="1321" name="TextBox 1320"/>
          <p:cNvSpPr txBox="1"/>
          <p:nvPr/>
        </p:nvSpPr>
        <p:spPr>
          <a:xfrm>
            <a:off x="8715532" y="4262034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22" name="TextBox 1321"/>
          <p:cNvSpPr txBox="1"/>
          <p:nvPr/>
        </p:nvSpPr>
        <p:spPr>
          <a:xfrm>
            <a:off x="8751763" y="426203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23" name="TextBox 1322"/>
          <p:cNvSpPr txBox="1"/>
          <p:nvPr/>
        </p:nvSpPr>
        <p:spPr>
          <a:xfrm>
            <a:off x="8837278" y="4262034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24" name="TextBox 1323"/>
          <p:cNvSpPr txBox="1"/>
          <p:nvPr/>
        </p:nvSpPr>
        <p:spPr>
          <a:xfrm>
            <a:off x="8911807" y="4262034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-</a:t>
            </a:r>
          </a:p>
        </p:txBody>
      </p:sp>
      <p:sp>
        <p:nvSpPr>
          <p:cNvPr id="1325" name="TextBox 1324"/>
          <p:cNvSpPr txBox="1"/>
          <p:nvPr/>
        </p:nvSpPr>
        <p:spPr>
          <a:xfrm>
            <a:off x="8964875" y="426203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h</a:t>
            </a:r>
          </a:p>
        </p:txBody>
      </p:sp>
      <p:sp>
        <p:nvSpPr>
          <p:cNvPr id="1326" name="TextBox 1325"/>
          <p:cNvSpPr txBox="1"/>
          <p:nvPr/>
        </p:nvSpPr>
        <p:spPr>
          <a:xfrm>
            <a:off x="9050390" y="4262034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27" name="TextBox 1326"/>
          <p:cNvSpPr txBox="1"/>
          <p:nvPr/>
        </p:nvSpPr>
        <p:spPr>
          <a:xfrm>
            <a:off x="9124918" y="4262034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328" name="TextBox 1327"/>
          <p:cNvSpPr txBox="1"/>
          <p:nvPr/>
        </p:nvSpPr>
        <p:spPr>
          <a:xfrm>
            <a:off x="8570707" y="4454277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29" name="TextBox 1328"/>
          <p:cNvSpPr txBox="1"/>
          <p:nvPr/>
        </p:nvSpPr>
        <p:spPr>
          <a:xfrm>
            <a:off x="8637604" y="4454277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30" name="TextBox 1329"/>
          <p:cNvSpPr txBox="1"/>
          <p:nvPr/>
        </p:nvSpPr>
        <p:spPr>
          <a:xfrm>
            <a:off x="8712133" y="4454277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31" name="TextBox 1330"/>
          <p:cNvSpPr txBox="1"/>
          <p:nvPr/>
        </p:nvSpPr>
        <p:spPr>
          <a:xfrm>
            <a:off x="8793854" y="4454277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32" name="TextBox 1331"/>
          <p:cNvSpPr txBox="1"/>
          <p:nvPr/>
        </p:nvSpPr>
        <p:spPr>
          <a:xfrm>
            <a:off x="8856958" y="4454277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33" name="TextBox 1332"/>
          <p:cNvSpPr txBox="1"/>
          <p:nvPr/>
        </p:nvSpPr>
        <p:spPr>
          <a:xfrm>
            <a:off x="8897351" y="4454277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34" name="TextBox 1333"/>
          <p:cNvSpPr txBox="1"/>
          <p:nvPr/>
        </p:nvSpPr>
        <p:spPr>
          <a:xfrm>
            <a:off x="8947876" y="4454277"/>
            <a:ext cx="1430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ivi</a:t>
            </a:r>
          </a:p>
        </p:txBody>
      </p:sp>
      <p:sp>
        <p:nvSpPr>
          <p:cNvPr id="1335" name="TextBox 1334"/>
          <p:cNvSpPr txBox="1"/>
          <p:nvPr/>
        </p:nvSpPr>
        <p:spPr>
          <a:xfrm>
            <a:off x="9096182" y="4454277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36" name="TextBox 1335"/>
          <p:cNvSpPr txBox="1"/>
          <p:nvPr/>
        </p:nvSpPr>
        <p:spPr>
          <a:xfrm>
            <a:off x="8570986" y="4646521"/>
            <a:ext cx="14285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dr</a:t>
            </a:r>
          </a:p>
        </p:txBody>
      </p:sp>
      <p:sp>
        <p:nvSpPr>
          <p:cNvPr id="1337" name="TextBox 1336"/>
          <p:cNvSpPr txBox="1"/>
          <p:nvPr/>
        </p:nvSpPr>
        <p:spPr>
          <a:xfrm>
            <a:off x="8718933" y="4646521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38" name="TextBox 1337"/>
          <p:cNvSpPr txBox="1"/>
          <p:nvPr/>
        </p:nvSpPr>
        <p:spPr>
          <a:xfrm>
            <a:off x="8759324" y="4646521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39" name="TextBox 1338"/>
          <p:cNvSpPr txBox="1"/>
          <p:nvPr/>
        </p:nvSpPr>
        <p:spPr>
          <a:xfrm>
            <a:off x="8813643" y="4646521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40" name="TextBox 1339"/>
          <p:cNvSpPr txBox="1"/>
          <p:nvPr/>
        </p:nvSpPr>
        <p:spPr>
          <a:xfrm>
            <a:off x="8888171" y="4646521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41" name="TextBox 1340"/>
          <p:cNvSpPr txBox="1"/>
          <p:nvPr/>
        </p:nvSpPr>
        <p:spPr>
          <a:xfrm>
            <a:off x="8953051" y="4646521"/>
            <a:ext cx="3286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.</a:t>
            </a:r>
          </a:p>
        </p:txBody>
      </p:sp>
      <p:sp>
        <p:nvSpPr>
          <p:cNvPr id="1342" name="TextBox 1341"/>
          <p:cNvSpPr txBox="1"/>
          <p:nvPr/>
        </p:nvSpPr>
        <p:spPr>
          <a:xfrm>
            <a:off x="8989510" y="4646521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43" name="TextBox 1342"/>
          <p:cNvSpPr txBox="1"/>
          <p:nvPr/>
        </p:nvSpPr>
        <p:spPr>
          <a:xfrm>
            <a:off x="9034957" y="4646521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</a:t>
            </a:r>
          </a:p>
        </p:txBody>
      </p:sp>
      <p:sp>
        <p:nvSpPr>
          <p:cNvPr id="1344" name="TextBox 1343"/>
          <p:cNvSpPr txBox="1"/>
          <p:nvPr/>
        </p:nvSpPr>
        <p:spPr>
          <a:xfrm>
            <a:off x="9090498" y="4646521"/>
            <a:ext cx="8450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45" name="TextBox 1344"/>
          <p:cNvSpPr txBox="1"/>
          <p:nvPr/>
        </p:nvSpPr>
        <p:spPr>
          <a:xfrm>
            <a:off x="8570707" y="4838764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46" name="TextBox 1345"/>
          <p:cNvSpPr txBox="1"/>
          <p:nvPr/>
        </p:nvSpPr>
        <p:spPr>
          <a:xfrm>
            <a:off x="8633810" y="483876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p</a:t>
            </a:r>
          </a:p>
        </p:txBody>
      </p:sp>
      <p:sp>
        <p:nvSpPr>
          <p:cNvPr id="1347" name="TextBox 1346"/>
          <p:cNvSpPr txBox="1"/>
          <p:nvPr/>
        </p:nvSpPr>
        <p:spPr>
          <a:xfrm>
            <a:off x="8715532" y="4838764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48" name="TextBox 1347"/>
          <p:cNvSpPr txBox="1"/>
          <p:nvPr/>
        </p:nvSpPr>
        <p:spPr>
          <a:xfrm>
            <a:off x="8751763" y="483876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49" name="TextBox 1348"/>
          <p:cNvSpPr txBox="1"/>
          <p:nvPr/>
        </p:nvSpPr>
        <p:spPr>
          <a:xfrm>
            <a:off x="8837278" y="4838764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50" name="TextBox 1349"/>
          <p:cNvSpPr txBox="1"/>
          <p:nvPr/>
        </p:nvSpPr>
        <p:spPr>
          <a:xfrm>
            <a:off x="8911807" y="4838764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-</a:t>
            </a:r>
          </a:p>
        </p:txBody>
      </p:sp>
      <p:sp>
        <p:nvSpPr>
          <p:cNvPr id="1351" name="TextBox 1350"/>
          <p:cNvSpPr txBox="1"/>
          <p:nvPr/>
        </p:nvSpPr>
        <p:spPr>
          <a:xfrm>
            <a:off x="8964875" y="4838764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52" name="TextBox 1351"/>
          <p:cNvSpPr txBox="1"/>
          <p:nvPr/>
        </p:nvSpPr>
        <p:spPr>
          <a:xfrm>
            <a:off x="9050390" y="4838764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53" name="TextBox 1352"/>
          <p:cNvSpPr txBox="1"/>
          <p:nvPr/>
        </p:nvSpPr>
        <p:spPr>
          <a:xfrm>
            <a:off x="9124918" y="4838764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c</a:t>
            </a:r>
          </a:p>
        </p:txBody>
      </p:sp>
      <p:sp>
        <p:nvSpPr>
          <p:cNvPr id="1354" name="TextBox 1353"/>
          <p:cNvSpPr txBox="1"/>
          <p:nvPr/>
        </p:nvSpPr>
        <p:spPr>
          <a:xfrm>
            <a:off x="8570707" y="5031008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v</a:t>
            </a:r>
          </a:p>
        </p:txBody>
      </p:sp>
      <p:sp>
        <p:nvSpPr>
          <p:cNvPr id="1355" name="TextBox 1354"/>
          <p:cNvSpPr txBox="1"/>
          <p:nvPr/>
        </p:nvSpPr>
        <p:spPr>
          <a:xfrm>
            <a:off x="8642897" y="5031008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o</a:t>
            </a:r>
          </a:p>
        </p:txBody>
      </p:sp>
      <p:sp>
        <p:nvSpPr>
          <p:cNvPr id="1356" name="TextBox 1355"/>
          <p:cNvSpPr txBox="1"/>
          <p:nvPr/>
        </p:nvSpPr>
        <p:spPr>
          <a:xfrm>
            <a:off x="8729374" y="5031008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</a:t>
            </a:r>
          </a:p>
        </p:txBody>
      </p:sp>
      <p:sp>
        <p:nvSpPr>
          <p:cNvPr id="1357" name="TextBox 1356"/>
          <p:cNvSpPr txBox="1"/>
          <p:nvPr/>
        </p:nvSpPr>
        <p:spPr>
          <a:xfrm>
            <a:off x="8765622" y="5031008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u</a:t>
            </a:r>
          </a:p>
        </p:txBody>
      </p:sp>
      <p:sp>
        <p:nvSpPr>
          <p:cNvPr id="1358" name="TextBox 1357"/>
          <p:cNvSpPr txBox="1"/>
          <p:nvPr/>
        </p:nvSpPr>
        <p:spPr>
          <a:xfrm>
            <a:off x="8847359" y="5031008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359" name="TextBox 1358"/>
          <p:cNvSpPr txBox="1"/>
          <p:nvPr/>
        </p:nvSpPr>
        <p:spPr>
          <a:xfrm>
            <a:off x="8976763" y="5031008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60" name="TextBox 1359"/>
          <p:cNvSpPr txBox="1"/>
          <p:nvPr/>
        </p:nvSpPr>
        <p:spPr>
          <a:xfrm>
            <a:off x="9053311" y="5031008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61" name="TextBox 1360"/>
          <p:cNvSpPr txBox="1"/>
          <p:nvPr/>
        </p:nvSpPr>
        <p:spPr>
          <a:xfrm>
            <a:off x="9097884" y="5031008"/>
            <a:ext cx="4014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</a:t>
            </a:r>
          </a:p>
        </p:txBody>
      </p:sp>
      <p:sp>
        <p:nvSpPr>
          <p:cNvPr id="1362" name="TextBox 1361"/>
          <p:cNvSpPr txBox="1"/>
          <p:nvPr/>
        </p:nvSpPr>
        <p:spPr>
          <a:xfrm>
            <a:off x="8570707" y="5223252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363" name="TextBox 1362"/>
          <p:cNvSpPr txBox="1"/>
          <p:nvPr/>
        </p:nvSpPr>
        <p:spPr>
          <a:xfrm>
            <a:off x="8640447" y="5223252"/>
            <a:ext cx="222490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uto</a:t>
            </a:r>
          </a:p>
        </p:txBody>
      </p:sp>
      <p:sp>
        <p:nvSpPr>
          <p:cNvPr id="1364" name="TextBox 1363"/>
          <p:cNvSpPr txBox="1"/>
          <p:nvPr/>
        </p:nvSpPr>
        <p:spPr>
          <a:xfrm>
            <a:off x="8866510" y="5223252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c</a:t>
            </a:r>
          </a:p>
        </p:txBody>
      </p:sp>
      <p:sp>
        <p:nvSpPr>
          <p:cNvPr id="1365" name="TextBox 1364"/>
          <p:cNvSpPr txBox="1"/>
          <p:nvPr/>
        </p:nvSpPr>
        <p:spPr>
          <a:xfrm>
            <a:off x="8941713" y="5223252"/>
            <a:ext cx="20925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orr</a:t>
            </a:r>
          </a:p>
        </p:txBody>
      </p:sp>
      <p:sp>
        <p:nvSpPr>
          <p:cNvPr id="1366" name="TextBox 1365"/>
          <p:cNvSpPr txBox="1"/>
          <p:nvPr/>
        </p:nvSpPr>
        <p:spPr>
          <a:xfrm>
            <a:off x="8574868" y="5415496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67" name="TextBox 1366"/>
          <p:cNvSpPr txBox="1"/>
          <p:nvPr/>
        </p:nvSpPr>
        <p:spPr>
          <a:xfrm>
            <a:off x="8625409" y="5415496"/>
            <a:ext cx="1430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ivi</a:t>
            </a:r>
          </a:p>
        </p:txBody>
      </p:sp>
      <p:sp>
        <p:nvSpPr>
          <p:cNvPr id="1368" name="TextBox 1367"/>
          <p:cNvSpPr txBox="1"/>
          <p:nvPr/>
        </p:nvSpPr>
        <p:spPr>
          <a:xfrm>
            <a:off x="8773765" y="5415496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69" name="TextBox 1368"/>
          <p:cNvSpPr txBox="1"/>
          <p:nvPr/>
        </p:nvSpPr>
        <p:spPr>
          <a:xfrm>
            <a:off x="8824307" y="5415496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y</a:t>
            </a:r>
          </a:p>
        </p:txBody>
      </p:sp>
      <p:sp>
        <p:nvSpPr>
          <p:cNvPr id="1370" name="TextBox 1369"/>
          <p:cNvSpPr txBox="1"/>
          <p:nvPr/>
        </p:nvSpPr>
        <p:spPr>
          <a:xfrm>
            <a:off x="8898009" y="5415496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71" name="TextBox 1370"/>
          <p:cNvSpPr txBox="1"/>
          <p:nvPr/>
        </p:nvSpPr>
        <p:spPr>
          <a:xfrm>
            <a:off x="8965361" y="5415496"/>
            <a:ext cx="5212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(</a:t>
            </a:r>
          </a:p>
        </p:txBody>
      </p:sp>
      <p:sp>
        <p:nvSpPr>
          <p:cNvPr id="1372" name="TextBox 1371"/>
          <p:cNvSpPr txBox="1"/>
          <p:nvPr/>
        </p:nvSpPr>
        <p:spPr>
          <a:xfrm>
            <a:off x="9018443" y="5415496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b</a:t>
            </a:r>
          </a:p>
        </p:txBody>
      </p:sp>
      <p:sp>
        <p:nvSpPr>
          <p:cNvPr id="1373" name="TextBox 1372"/>
          <p:cNvSpPr txBox="1"/>
          <p:nvPr/>
        </p:nvSpPr>
        <p:spPr>
          <a:xfrm>
            <a:off x="9100183" y="5415496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</a:t>
            </a:r>
          </a:p>
        </p:txBody>
      </p:sp>
      <p:sp>
        <p:nvSpPr>
          <p:cNvPr id="1374" name="TextBox 1373"/>
          <p:cNvSpPr txBox="1"/>
          <p:nvPr/>
        </p:nvSpPr>
        <p:spPr>
          <a:xfrm>
            <a:off x="8570707" y="5607739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v</a:t>
            </a:r>
          </a:p>
        </p:txBody>
      </p:sp>
      <p:sp>
        <p:nvSpPr>
          <p:cNvPr id="1375" name="TextBox 1374"/>
          <p:cNvSpPr txBox="1"/>
          <p:nvPr/>
        </p:nvSpPr>
        <p:spPr>
          <a:xfrm>
            <a:off x="8642897" y="5607739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o</a:t>
            </a:r>
          </a:p>
        </p:txBody>
      </p:sp>
      <p:sp>
        <p:nvSpPr>
          <p:cNvPr id="1376" name="TextBox 1375"/>
          <p:cNvSpPr txBox="1"/>
          <p:nvPr/>
        </p:nvSpPr>
        <p:spPr>
          <a:xfrm>
            <a:off x="8729374" y="5607739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l</a:t>
            </a:r>
          </a:p>
        </p:txBody>
      </p:sp>
      <p:sp>
        <p:nvSpPr>
          <p:cNvPr id="1377" name="TextBox 1376"/>
          <p:cNvSpPr txBox="1"/>
          <p:nvPr/>
        </p:nvSpPr>
        <p:spPr>
          <a:xfrm>
            <a:off x="8765622" y="5607739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u</a:t>
            </a:r>
          </a:p>
        </p:txBody>
      </p:sp>
      <p:sp>
        <p:nvSpPr>
          <p:cNvPr id="1378" name="TextBox 1377"/>
          <p:cNvSpPr txBox="1"/>
          <p:nvPr/>
        </p:nvSpPr>
        <p:spPr>
          <a:xfrm>
            <a:off x="8847359" y="5607739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379" name="TextBox 1378"/>
          <p:cNvSpPr txBox="1"/>
          <p:nvPr/>
        </p:nvSpPr>
        <p:spPr>
          <a:xfrm>
            <a:off x="8976763" y="5607739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80" name="TextBox 1379"/>
          <p:cNvSpPr txBox="1"/>
          <p:nvPr/>
        </p:nvSpPr>
        <p:spPr>
          <a:xfrm>
            <a:off x="9053311" y="5607739"/>
            <a:ext cx="41443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</a:t>
            </a:r>
          </a:p>
        </p:txBody>
      </p:sp>
      <p:sp>
        <p:nvSpPr>
          <p:cNvPr id="1381" name="TextBox 1380"/>
          <p:cNvSpPr txBox="1"/>
          <p:nvPr/>
        </p:nvSpPr>
        <p:spPr>
          <a:xfrm>
            <a:off x="8574868" y="5799983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82" name="TextBox 1381"/>
          <p:cNvSpPr txBox="1"/>
          <p:nvPr/>
        </p:nvSpPr>
        <p:spPr>
          <a:xfrm>
            <a:off x="8625409" y="5799983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383" name="TextBox 1382"/>
          <p:cNvSpPr txBox="1"/>
          <p:nvPr/>
        </p:nvSpPr>
        <p:spPr>
          <a:xfrm>
            <a:off x="8695328" y="5799983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</a:t>
            </a:r>
          </a:p>
        </p:txBody>
      </p:sp>
      <p:sp>
        <p:nvSpPr>
          <p:cNvPr id="1384" name="TextBox 1383"/>
          <p:cNvSpPr txBox="1"/>
          <p:nvPr/>
        </p:nvSpPr>
        <p:spPr>
          <a:xfrm>
            <a:off x="8777067" y="5799983"/>
            <a:ext cx="7009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c</a:t>
            </a:r>
          </a:p>
        </p:txBody>
      </p:sp>
      <p:sp>
        <p:nvSpPr>
          <p:cNvPr id="1385" name="TextBox 1384"/>
          <p:cNvSpPr txBox="1"/>
          <p:nvPr/>
        </p:nvSpPr>
        <p:spPr>
          <a:xfrm>
            <a:off x="8852560" y="5799983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86" name="TextBox 1385"/>
          <p:cNvSpPr txBox="1"/>
          <p:nvPr/>
        </p:nvSpPr>
        <p:spPr>
          <a:xfrm>
            <a:off x="8927106" y="5799983"/>
            <a:ext cx="6297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s</a:t>
            </a:r>
          </a:p>
        </p:txBody>
      </p:sp>
      <p:sp>
        <p:nvSpPr>
          <p:cNvPr id="1387" name="TextBox 1386"/>
          <p:cNvSpPr txBox="1"/>
          <p:nvPr/>
        </p:nvSpPr>
        <p:spPr>
          <a:xfrm>
            <a:off x="8992230" y="5799983"/>
            <a:ext cx="12601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b</a:t>
            </a:r>
          </a:p>
        </p:txBody>
      </p:sp>
      <p:sp>
        <p:nvSpPr>
          <p:cNvPr id="1388" name="TextBox 1387"/>
          <p:cNvSpPr txBox="1"/>
          <p:nvPr/>
        </p:nvSpPr>
        <p:spPr>
          <a:xfrm>
            <a:off x="9121054" y="5799983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89" name="TextBox 1388"/>
          <p:cNvSpPr txBox="1"/>
          <p:nvPr/>
        </p:nvSpPr>
        <p:spPr>
          <a:xfrm>
            <a:off x="8570707" y="5992226"/>
            <a:ext cx="40148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f</a:t>
            </a:r>
          </a:p>
        </p:txBody>
      </p:sp>
      <p:sp>
        <p:nvSpPr>
          <p:cNvPr id="1390" name="TextBox 1389"/>
          <p:cNvSpPr txBox="1"/>
          <p:nvPr/>
        </p:nvSpPr>
        <p:spPr>
          <a:xfrm>
            <a:off x="8616720" y="5992226"/>
            <a:ext cx="142542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ro</a:t>
            </a:r>
          </a:p>
        </p:txBody>
      </p:sp>
      <p:sp>
        <p:nvSpPr>
          <p:cNvPr id="1391" name="TextBox 1390"/>
          <p:cNvSpPr txBox="1"/>
          <p:nvPr/>
        </p:nvSpPr>
        <p:spPr>
          <a:xfrm>
            <a:off x="8763016" y="5992226"/>
            <a:ext cx="12465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m</a:t>
            </a:r>
          </a:p>
        </p:txBody>
      </p:sp>
      <p:sp>
        <p:nvSpPr>
          <p:cNvPr id="1392" name="TextBox 1391"/>
          <p:cNvSpPr txBox="1"/>
          <p:nvPr/>
        </p:nvSpPr>
        <p:spPr>
          <a:xfrm>
            <a:off x="8890628" y="5992226"/>
            <a:ext cx="22716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 th</a:t>
            </a:r>
          </a:p>
        </p:txBody>
      </p:sp>
      <p:sp>
        <p:nvSpPr>
          <p:cNvPr id="1393" name="TextBox 1392"/>
          <p:cNvSpPr txBox="1"/>
          <p:nvPr/>
        </p:nvSpPr>
        <p:spPr>
          <a:xfrm>
            <a:off x="9120601" y="5992226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394" name="TextBox 1393"/>
          <p:cNvSpPr txBox="1"/>
          <p:nvPr/>
        </p:nvSpPr>
        <p:spPr>
          <a:xfrm>
            <a:off x="8570690" y="6184470"/>
            <a:ext cx="3512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</a:t>
            </a:r>
          </a:p>
        </p:txBody>
      </p:sp>
      <p:sp>
        <p:nvSpPr>
          <p:cNvPr id="1395" name="TextBox 1394"/>
          <p:cNvSpPr txBox="1"/>
          <p:nvPr/>
        </p:nvSpPr>
        <p:spPr>
          <a:xfrm>
            <a:off x="8606776" y="6184470"/>
            <a:ext cx="164579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nd</a:t>
            </a:r>
          </a:p>
        </p:txBody>
      </p:sp>
      <p:sp>
        <p:nvSpPr>
          <p:cNvPr id="1396" name="TextBox 1395"/>
          <p:cNvSpPr txBox="1"/>
          <p:nvPr/>
        </p:nvSpPr>
        <p:spPr>
          <a:xfrm>
            <a:off x="8771547" y="6184470"/>
            <a:ext cx="106181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ic</a:t>
            </a:r>
          </a:p>
        </p:txBody>
      </p:sp>
      <p:sp>
        <p:nvSpPr>
          <p:cNvPr id="1397" name="TextBox 1396"/>
          <p:cNvSpPr txBox="1"/>
          <p:nvPr/>
        </p:nvSpPr>
        <p:spPr>
          <a:xfrm>
            <a:off x="8879171" y="6184470"/>
            <a:ext cx="68317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</a:t>
            </a:r>
          </a:p>
        </p:txBody>
      </p:sp>
      <p:sp>
        <p:nvSpPr>
          <p:cNvPr id="1398" name="TextBox 1397"/>
          <p:cNvSpPr txBox="1"/>
          <p:nvPr/>
        </p:nvSpPr>
        <p:spPr>
          <a:xfrm>
            <a:off x="8953089" y="6184470"/>
            <a:ext cx="4678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t</a:t>
            </a:r>
          </a:p>
        </p:txBody>
      </p:sp>
      <p:sp>
        <p:nvSpPr>
          <p:cNvPr id="1399" name="TextBox 1398"/>
          <p:cNvSpPr txBox="1"/>
          <p:nvPr/>
        </p:nvSpPr>
        <p:spPr>
          <a:xfrm>
            <a:off x="9007262" y="6184470"/>
            <a:ext cx="70746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</a:t>
            </a:r>
          </a:p>
        </p:txBody>
      </p:sp>
      <p:sp>
        <p:nvSpPr>
          <p:cNvPr id="1400" name="TextBox 1399"/>
          <p:cNvSpPr txBox="1"/>
          <p:nvPr/>
        </p:nvSpPr>
        <p:spPr>
          <a:xfrm>
            <a:off x="9081926" y="6184470"/>
            <a:ext cx="82725" cy="190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d</a:t>
            </a:r>
          </a:p>
        </p:txBody>
      </p:sp>
      <p:sp>
        <p:nvSpPr>
          <p:cNvPr id="1401" name="TextBox 1400"/>
          <p:cNvSpPr txBox="1"/>
          <p:nvPr/>
        </p:nvSpPr>
        <p:spPr>
          <a:xfrm>
            <a:off x="1318417" y="2194587"/>
            <a:ext cx="126810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a</a:t>
            </a:r>
          </a:p>
        </p:txBody>
      </p:sp>
      <p:sp>
        <p:nvSpPr>
          <p:cNvPr id="1402" name="TextBox 1401"/>
          <p:cNvSpPr txBox="1"/>
          <p:nvPr/>
        </p:nvSpPr>
        <p:spPr>
          <a:xfrm>
            <a:off x="3477586" y="2203982"/>
            <a:ext cx="139066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b</a:t>
            </a:r>
          </a:p>
        </p:txBody>
      </p:sp>
      <p:sp>
        <p:nvSpPr>
          <p:cNvPr id="1403" name="TextBox 1402"/>
          <p:cNvSpPr txBox="1"/>
          <p:nvPr/>
        </p:nvSpPr>
        <p:spPr>
          <a:xfrm>
            <a:off x="5950497" y="2199086"/>
            <a:ext cx="118556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c</a:t>
            </a:r>
          </a:p>
        </p:txBody>
      </p:sp>
      <p:sp>
        <p:nvSpPr>
          <p:cNvPr id="1404" name="TextBox 1403"/>
          <p:cNvSpPr txBox="1"/>
          <p:nvPr/>
        </p:nvSpPr>
        <p:spPr>
          <a:xfrm>
            <a:off x="1322898" y="4497204"/>
            <a:ext cx="139066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d</a:t>
            </a:r>
          </a:p>
        </p:txBody>
      </p:sp>
      <p:sp>
        <p:nvSpPr>
          <p:cNvPr id="1405" name="TextBox 1404"/>
          <p:cNvSpPr txBox="1"/>
          <p:nvPr/>
        </p:nvSpPr>
        <p:spPr>
          <a:xfrm>
            <a:off x="3288975" y="4505321"/>
            <a:ext cx="126810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e</a:t>
            </a:r>
          </a:p>
        </p:txBody>
      </p:sp>
      <p:sp>
        <p:nvSpPr>
          <p:cNvPr id="1406" name="TextBox 1405"/>
          <p:cNvSpPr txBox="1"/>
          <p:nvPr/>
        </p:nvSpPr>
        <p:spPr>
          <a:xfrm>
            <a:off x="5691004" y="4542145"/>
            <a:ext cx="78787" cy="285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f</a:t>
            </a:r>
          </a:p>
        </p:txBody>
      </p:sp>
      <p:sp>
        <p:nvSpPr>
          <p:cNvPr id="1407" name="TextBox 1406"/>
          <p:cNvSpPr txBox="1"/>
          <p:nvPr/>
        </p:nvSpPr>
        <p:spPr>
          <a:xfrm>
            <a:off x="312135" y="3766362"/>
            <a:ext cx="218918" cy="3146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g Group  http://neurosci.nature.com</a:t>
            </a:r>
          </a:p>
        </p:txBody>
      </p:sp>
      <p:sp>
        <p:nvSpPr>
          <p:cNvPr id="1408" name="TextBox 1407"/>
          <p:cNvSpPr txBox="1"/>
          <p:nvPr/>
        </p:nvSpPr>
        <p:spPr>
          <a:xfrm>
            <a:off x="4239485" y="429014"/>
            <a:ext cx="4990904" cy="2189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© 2001 Nature Publishing Group  http://neurosci.nature.c</a:t>
            </a:r>
          </a:p>
        </p:txBody>
      </p:sp>
      <p:sp>
        <p:nvSpPr>
          <p:cNvPr id="1409" name="TextBox 1408"/>
          <p:cNvSpPr txBox="1"/>
          <p:nvPr/>
        </p:nvSpPr>
        <p:spPr>
          <a:xfrm>
            <a:off x="348261" y="4561087"/>
            <a:ext cx="817076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The maximum glutamate sensitivity is significantly correlated with the volume of dendritic spine </a:t>
            </a:r>
          </a:p>
        </p:txBody>
      </p:sp>
      <p:sp>
        <p:nvSpPr>
          <p:cNvPr id="1410" name="TextBox 1409"/>
          <p:cNvSpPr txBox="1"/>
          <p:nvPr/>
        </p:nvSpPr>
        <p:spPr>
          <a:xfrm>
            <a:off x="348261" y="4744549"/>
            <a:ext cx="51363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head. </a:t>
            </a:r>
          </a:p>
        </p:txBody>
      </p:sp>
      <p:sp>
        <p:nvSpPr>
          <p:cNvPr id="1411" name="TextBox 1410"/>
          <p:cNvSpPr txBox="1"/>
          <p:nvPr/>
        </p:nvSpPr>
        <p:spPr>
          <a:xfrm>
            <a:off x="729261" y="4953411"/>
            <a:ext cx="795480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• Spines with large heads are stable, express large numbers of AMPA-type glutamate receptors, and </a:t>
            </a:r>
          </a:p>
        </p:txBody>
      </p:sp>
      <p:sp>
        <p:nvSpPr>
          <p:cNvPr id="1412" name="TextBox 1411"/>
          <p:cNvSpPr txBox="1"/>
          <p:nvPr/>
        </p:nvSpPr>
        <p:spPr>
          <a:xfrm>
            <a:off x="869630" y="5156611"/>
            <a:ext cx="327152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contribute to strong synaptic connections </a:t>
            </a:r>
          </a:p>
        </p:txBody>
      </p:sp>
      <p:sp>
        <p:nvSpPr>
          <p:cNvPr id="1413" name="TextBox 1412"/>
          <p:cNvSpPr txBox="1"/>
          <p:nvPr/>
        </p:nvSpPr>
        <p:spPr>
          <a:xfrm>
            <a:off x="729261" y="5385211"/>
            <a:ext cx="720714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• Spines with small heads are motile and unstable and contribute to weak or silent synaptic 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869630" y="5588410"/>
            <a:ext cx="948954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connections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8764356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5</a:t>
            </a:r>
          </a:p>
        </p:txBody>
      </p:sp>
      <p:sp>
        <p:nvSpPr>
          <p:cNvPr id="1416" name="TextBox 1415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3568" y="5742871"/>
            <a:ext cx="4964331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Sheefhals et al., Mol and Cellular Neursci. (2018) 91, 82-94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992" y="5141273"/>
            <a:ext cx="4113839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The spatial segregation of receptor types has important functional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98" y="5321168"/>
            <a:ext cx="4328920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implications as the distinct localization with respect to the presynaptic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98" y="5502037"/>
            <a:ext cx="4330006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release site is predicted to greatly impact the activation kinetics of these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98" y="5681930"/>
            <a:ext cx="432887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receptors types. As has been extensively investigated by numerous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98" y="5862800"/>
            <a:ext cx="432874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computational models that incorporate realistic features of glutamate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98" y="6043669"/>
            <a:ext cx="432989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release and synapse geometry single release events produce a very steep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8" y="6223562"/>
            <a:ext cx="4329044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peak in synaptic cleft glutamate concentration, restricted to a small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98" y="6404431"/>
            <a:ext cx="3508720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area (&lt; 100 nm) for only a brief period of time (~100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7618" y="6401132"/>
            <a:ext cx="102246" cy="2118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9521" y="6404431"/>
            <a:ext cx="21872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s) (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8518" y="6404431"/>
            <a:ext cx="499627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Boucher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98" y="6584324"/>
            <a:ext cx="76067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et al., 2010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517" y="6584324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8865" y="6584324"/>
            <a:ext cx="131478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Franks et al., 2003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3648" y="6584324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1996" y="6584324"/>
            <a:ext cx="213796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Raghavachari and Lisman, 2004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9963" y="6584324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98" y="6765194"/>
            <a:ext cx="158458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Uteshev and Pennefather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4140" y="6765194"/>
            <a:ext cx="30898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1996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63126" y="6765194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1474" y="6765194"/>
            <a:ext cx="634383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Xie et 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84427" y="6765194"/>
            <a:ext cx="30898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4359" y="6765194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2707" y="6765194"/>
            <a:ext cx="115552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Xu Friedman and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094" y="5141203"/>
            <a:ext cx="3750977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exogenous glutamate resulted in larger amplitude responses (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49507" y="5141203"/>
            <a:ext cx="578277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Liu et al.,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98094" y="5321096"/>
            <a:ext cx="30898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1999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08028" y="5321096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6376" y="5321096"/>
            <a:ext cx="1836844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McAllister and Stevens, 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4223" y="5321096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2572" y="5321096"/>
            <a:ext cx="1848567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Pankratov and Krishtal, 2003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2142" y="5321096"/>
            <a:ext cx="8989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).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3189" y="5501966"/>
            <a:ext cx="4113429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Even further displaced from the release site are the mGluRs, located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8094" y="5681860"/>
            <a:ext cx="43282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at the perisynaptic domain surrounding the PSD, strongly constraining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094" y="5862729"/>
            <a:ext cx="377614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the activation probability of these receptors. The binding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73946" y="5877299"/>
            <a:ext cx="131401" cy="1481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ﬃ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04962" y="5862729"/>
            <a:ext cx="42251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nity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98094" y="6043599"/>
            <a:ext cx="432928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group I mGluRs for glutamate is comparable to AMPARs as measured 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8094" y="6223492"/>
            <a:ext cx="138603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heterologous systems (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83487" y="6223492"/>
            <a:ext cx="121234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Conn and Pin, 1997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95828" y="6223492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34176" y="6223492"/>
            <a:ext cx="133628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Traynelis et al., 2010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71447" y="6223492"/>
            <a:ext cx="356006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), and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98094" y="6404362"/>
            <a:ext cx="2420342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although one glutamate molecule is su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18863" y="6418932"/>
            <a:ext cx="131401" cy="1481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ﬃ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50855" y="6404362"/>
            <a:ext cx="177698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cient to activate mGluR5 di-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98094" y="6584255"/>
            <a:ext cx="432895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mers, occupation of both subunits is required for optimal activation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98094" y="6765125"/>
            <a:ext cx="51543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(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9913" y="6765125"/>
            <a:ext cx="407674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Kniaze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57587" y="6779694"/>
            <a:ext cx="89479" cy="1481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47067" y="6765125"/>
            <a:ext cx="34857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et 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34435" y="6765125"/>
            <a:ext cx="308985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2004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44382" y="6765125"/>
            <a:ext cx="38348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82731" y="6765125"/>
            <a:ext cx="1784061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Niswender and Conn 2010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67781" y="6765125"/>
            <a:ext cx="1115483" cy="1705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) Thus these bio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901" y="3581919"/>
            <a:ext cx="5406716" cy="1552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Fig. 1. Subsynaptic segregation of glutamate receptor types at the postsynaptic membrane.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901" y="3747903"/>
            <a:ext cx="46388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833" y="3746171"/>
            <a:ext cx="84860" cy="1552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0892" y="3747903"/>
            <a:ext cx="8836115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 Side view of an excitatory synapse with an active zone (orange) at the presynaptic terminal and postsynaptic density (PSD) (blue), and perisynaptic domain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901" y="3913134"/>
            <a:ext cx="8967798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(green) at the postsynaptic terminal (left). A single release event of glutamate is predicted to create a subsynaptic hotspot of maximally activated postsynaptic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901" y="4078364"/>
            <a:ext cx="8968666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glutamate receptors (dark blue shaded area) aligned with the presynaptic vesicle release site. Top view of the lateral patterning of the postsynaptic membrane with 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901" y="4243594"/>
            <a:ext cx="8968381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central PSD (blue) containing AMPA- (dark blue) and NMDA-type (pink) receptors, and a surrounding perisynaptic domain (green) enriched in mGluR1/5 (dark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901" y="4407846"/>
            <a:ext cx="5004275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green) (right). Additionally, PSD components, most notably AMPARs, are organized in ~1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63719" y="4420958"/>
            <a:ext cx="61851" cy="152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25311" y="4407846"/>
            <a:ext cx="3371816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3 distinct nanodomains per synapse (dark blue shaded area).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901" y="4573075"/>
            <a:ext cx="46388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5833" y="4571343"/>
            <a:ext cx="79046" cy="1552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5028" y="4573075"/>
            <a:ext cx="5463645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 Top view of an excitatory postsynapse to make a clear distinction between the PSD, on average 500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48389" y="4586187"/>
            <a:ext cx="61851" cy="152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0957" y="4573075"/>
            <a:ext cx="3316251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1000 nm in diameter, the perisynaptic domain, an annulus of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1" y="4738305"/>
            <a:ext cx="208562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8131" y="4751417"/>
            <a:ext cx="61851" cy="152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–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9723" y="4738305"/>
            <a:ext cx="5834840" cy="1535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200 nm surrounding the PSD, and the extrasynaptic domain, everything beyond the perisynaptic domain.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901" y="833686"/>
            <a:ext cx="1509890" cy="1360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N. Scheefhals, H.D. MacGillavry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71614" y="654693"/>
            <a:ext cx="194804" cy="4074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�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66754" y="654693"/>
            <a:ext cx="2525135" cy="4074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��������������������������������������������������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3810" y="4209143"/>
            <a:ext cx="19867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A single release event of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3897" y="4412343"/>
            <a:ext cx="198660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glutamate is predicted to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2118" y="4615543"/>
            <a:ext cx="2530171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activate postsynaptic glutamate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1604" y="4818743"/>
            <a:ext cx="243120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receptors within a subsynaptic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76149" y="5021943"/>
            <a:ext cx="63265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hotspot.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45259" y="4209143"/>
            <a:ext cx="205212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Most AMPA receptors are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08883" y="4412343"/>
            <a:ext cx="212492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localised within the central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91495" y="4615543"/>
            <a:ext cx="2559685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postsynaptic density (PSD; blue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14366" y="4818743"/>
            <a:ext cx="513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area).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98388" y="4412343"/>
            <a:ext cx="199630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Top view of an excitatory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47966" y="4615543"/>
            <a:ext cx="109713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post synapse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64356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31664" y="115616"/>
            <a:ext cx="2532189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AMPA receptors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63788" y="115616"/>
            <a:ext cx="4440275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 are the primary conduits of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02792" y="432737"/>
            <a:ext cx="5138518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excitatory synaptic 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8337" y="2703973"/>
            <a:ext cx="3328410" cy="20065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Miniature excitatory postsynaptic AMPA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442" y="2907173"/>
            <a:ext cx="2414010" cy="20065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receptor-mediated currents (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1466" y="2907173"/>
            <a:ext cx="743075" cy="20065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mEPSCs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4657" y="2907173"/>
            <a:ext cx="74972" cy="20065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0400" y="6517529"/>
            <a:ext cx="452377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Lisman et al., 2007 Nat.Review Neurosci. 8, 597-609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057" y="1011466"/>
            <a:ext cx="125014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074" y="1012161"/>
            <a:ext cx="70206" cy="87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281" y="1011466"/>
            <a:ext cx="493933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elevation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6062" y="1139254"/>
            <a:ext cx="454542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occurs in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062" y="1267044"/>
            <a:ext cx="629635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microdomain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2081" y="1011466"/>
            <a:ext cx="125014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7099" y="1012161"/>
            <a:ext cx="70206" cy="87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7305" y="1011466"/>
            <a:ext cx="448419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binds to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2086" y="1139254"/>
            <a:ext cx="705173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synaptotagmin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2086" y="1267044"/>
            <a:ext cx="792718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causing opening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2086" y="1394832"/>
            <a:ext cx="678993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of fusion pore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71981" y="1011456"/>
            <a:ext cx="864217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Glutamate passes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1981" y="1139242"/>
            <a:ext cx="729069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through fusion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1981" y="1267031"/>
            <a:ext cx="856847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pore and diffuses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1981" y="1394830"/>
            <a:ext cx="521999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 the cleft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6771" y="3434714"/>
            <a:ext cx="574621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Opening of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16771" y="3562501"/>
            <a:ext cx="689800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AMPA channel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6771" y="3690290"/>
            <a:ext cx="724722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generates EPSC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3241" y="3678612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2108" y="2210434"/>
            <a:ext cx="125014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7111" y="2211129"/>
            <a:ext cx="70206" cy="87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53182" y="3678616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53182" y="3503829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44424" y="3333421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2099" y="3189216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0327" y="3053754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7206" y="2830910"/>
            <a:ext cx="131111" cy="228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48317" y="2830910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1833" y="2795952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28461" y="2787219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17876" y="2817804"/>
            <a:ext cx="195088" cy="241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 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3310" y="3058131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4078" y="3202336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21738" y="3346541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08630" y="3678630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08630" y="3503843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2814" y="2402703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2151" y="2219160"/>
            <a:ext cx="103314" cy="3155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7258" y="2066211"/>
            <a:ext cx="120829" cy="236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109" y="2000667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944" y="1572449"/>
            <a:ext cx="81490" cy="5034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+++++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62108" y="2210434"/>
            <a:ext cx="125014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7111" y="2211129"/>
            <a:ext cx="70206" cy="87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53182" y="3503821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44424" y="3333415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22099" y="3189207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0327" y="3053745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7206" y="2830904"/>
            <a:ext cx="131111" cy="2281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48317" y="2830904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31833" y="2795944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28461" y="2787215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7876" y="2817795"/>
            <a:ext cx="195088" cy="2412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 +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53310" y="3058122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44078" y="3202330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21738" y="3346534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08630" y="3678625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08630" y="3503838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2814" y="2402696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2151" y="2219151"/>
            <a:ext cx="103314" cy="3155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+++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7258" y="2066203"/>
            <a:ext cx="120829" cy="236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6109" y="2000661"/>
            <a:ext cx="64017" cy="1582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944" y="1572442"/>
            <a:ext cx="81490" cy="5034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+++++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36548" y="1011466"/>
            <a:ext cx="385730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rization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57083" y="1139254"/>
            <a:ext cx="125014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930" y="1139949"/>
            <a:ext cx="70206" cy="87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6525" y="1267046"/>
            <a:ext cx="43833" cy="137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68370" y="4510669"/>
            <a:ext cx="1506482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dications that the smaller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59" y="4680020"/>
            <a:ext cx="1396478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may have found a one-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51514" y="4849371"/>
            <a:ext cx="1359696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napses, substantial Ca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13811" y="4856390"/>
            <a:ext cx="90382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04603" y="4849386"/>
            <a:ext cx="32153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-68126" y="5018749"/>
            <a:ext cx="1070640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he action potential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03223" y="5025749"/>
            <a:ext cx="79680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83314" y="5018744"/>
            <a:ext cx="353830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 This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59638" y="5188103"/>
            <a:ext cx="1495404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hannels prevent the peak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611" y="5357466"/>
            <a:ext cx="1395091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becoming too positive,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-25801" y="5526820"/>
            <a:ext cx="761625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driving force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8238" y="5533824"/>
            <a:ext cx="80828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0623" y="5526820"/>
            <a:ext cx="616723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 For such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-37017" y="5696178"/>
            <a:ext cx="1473086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nnels must open rapidly,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101562" y="5865541"/>
            <a:ext cx="1539993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mple to show that this can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322" y="6373328"/>
            <a:ext cx="1235598" cy="1811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in the microdomain.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54491" y="6373612"/>
            <a:ext cx="182552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-41206" y="6542970"/>
            <a:ext cx="1447898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terminal, it can be effec-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-3950" y="6712333"/>
            <a:ext cx="1440803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 the concentration near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78770" y="4510673"/>
            <a:ext cx="2606042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an action potential. It was concluded that Ca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86361" y="4517673"/>
            <a:ext cx="88392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75613" y="4510669"/>
            <a:ext cx="407257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in the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578757" y="4680020"/>
            <a:ext cx="1589542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microdomain rises to 25 μM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67439" y="4687032"/>
            <a:ext cx="78862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45883" y="4680027"/>
            <a:ext cx="1404200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(or 10 μM using a differ-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78761" y="4849391"/>
            <a:ext cx="665676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ent method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45267" y="4856390"/>
            <a:ext cx="79895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25774" y="4849386"/>
            <a:ext cx="2357602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). The duration of this elevation is about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78766" y="5018749"/>
            <a:ext cx="244111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300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32423" y="5005575"/>
            <a:ext cx="81587" cy="1845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µ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17030" y="5018749"/>
            <a:ext cx="86814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13338" y="5043446"/>
            <a:ext cx="431354" cy="1284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(FIG. 2b)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447866" y="5018744"/>
            <a:ext cx="2236155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 In complementary experiments, the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78759" y="5188095"/>
            <a:ext cx="2035517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artificial production of such brief Ca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615223" y="5195107"/>
            <a:ext cx="87120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01934" y="5188103"/>
            <a:ext cx="980044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signals triggered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78772" y="5357466"/>
            <a:ext cx="3103394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release that satisfactorily mimicked those produced by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78772" y="5526830"/>
            <a:ext cx="1043981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an action potential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21705" y="5533824"/>
            <a:ext cx="78862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00163" y="5526820"/>
            <a:ext cx="32295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53322" y="5696170"/>
            <a:ext cx="2928738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Although much is now known about the structure of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78757" y="5865534"/>
            <a:ext cx="958541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central synapses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40197" y="5890238"/>
            <a:ext cx="349099" cy="1284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(FIG. 3)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0015" y="5865536"/>
            <a:ext cx="1672035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, the distance between the Ca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63322" y="5872541"/>
            <a:ext cx="87889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50803" y="5865536"/>
            <a:ext cx="32153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78759" y="6034900"/>
            <a:ext cx="3073477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channels and the vesicles has not been directly meas-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78759" y="6204264"/>
            <a:ext cx="1271846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ured. The fact that Ca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50831" y="6211258"/>
            <a:ext cx="88244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39805" y="6204253"/>
            <a:ext cx="1743085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channels can bind directly to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78766" y="6373616"/>
            <a:ext cx="3103526" cy="1808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vesicle proteins suggests that some close associations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578766" y="6542981"/>
            <a:ext cx="330401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occur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11215" y="6549976"/>
            <a:ext cx="206249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28–30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18664" y="6542970"/>
            <a:ext cx="2442591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. However, the influence of exogenous Ca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562490" y="6549976"/>
            <a:ext cx="88723" cy="1054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50803" y="6542970"/>
            <a:ext cx="32153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78759" y="6712333"/>
            <a:ext cx="3104070" cy="1808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buffer on release is greater than would be expected if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-24773" y="3873186"/>
            <a:ext cx="1808986" cy="151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f chemical synaptic transmission.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77328" y="3873186"/>
            <a:ext cx="2858808" cy="151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These steps occur in both vertebrates and invertebrates,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-54273" y="4027152"/>
            <a:ext cx="3941350" cy="151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nd central synapses. Cartoons based on a drawing by J. A. Ernst and A. Brunger.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45138" y="1604791"/>
            <a:ext cx="69883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Presynaptic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51054" y="1730936"/>
            <a:ext cx="45170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terminal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50363" y="3837115"/>
            <a:ext cx="755323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Postsynaptic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80897" y="3963260"/>
            <a:ext cx="458971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dendrite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04695" y="6275146"/>
            <a:ext cx="369910" cy="1287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Figure 7.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593284" y="6276452"/>
            <a:ext cx="2372479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AMPA receptor mini-EPSCs are smaller at CxAC1KO TC synapses.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65764" y="6275146"/>
            <a:ext cx="80141" cy="1287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 A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045905" y="6276452"/>
            <a:ext cx="23025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,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68931" y="6275146"/>
            <a:ext cx="82798" cy="1287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 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51730" y="6276452"/>
            <a:ext cx="1034269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, Sample traces of evoked 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04695" y="6416091"/>
            <a:ext cx="1245301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mediated current responses in Ca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349996" y="6401733"/>
            <a:ext cx="13922" cy="13135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3919" y="6401733"/>
            <a:ext cx="34943" cy="824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98862" y="6402424"/>
            <a:ext cx="75605" cy="810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74473" y="6416127"/>
            <a:ext cx="731370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-ACSF (gray) and Sr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205843" y="6401733"/>
            <a:ext cx="13938" cy="1313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219782" y="6401733"/>
            <a:ext cx="34943" cy="824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254726" y="6402424"/>
            <a:ext cx="75605" cy="810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330336" y="6416127"/>
            <a:ext cx="1742850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-ACSF (black) from recordings in P9 CxAC1KO (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73128" y="6414822"/>
            <a:ext cx="55428" cy="12877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B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128557" y="6416127"/>
            <a:ext cx="30028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104699" y="6555718"/>
            <a:ext cx="450964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control (AC1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555663" y="6541369"/>
            <a:ext cx="13949" cy="1313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69613" y="6541369"/>
            <a:ext cx="128520" cy="824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flox/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698142" y="6542061"/>
            <a:ext cx="75605" cy="810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773747" y="6555763"/>
            <a:ext cx="83024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 (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856772" y="6554458"/>
            <a:ext cx="52817" cy="1287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A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909590" y="6555763"/>
            <a:ext cx="1148686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 neurons. In the presence of Sr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58276" y="6541369"/>
            <a:ext cx="13944" cy="1313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072221" y="6541369"/>
            <a:ext cx="34943" cy="824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107164" y="6542061"/>
            <a:ext cx="75605" cy="8102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�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182774" y="6555763"/>
            <a:ext cx="1999874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-ACSF, responses to evoked synchronous release is low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104693" y="6695356"/>
            <a:ext cx="4049387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events (evoked mini-EPSCs) in response to asynchronous release appear. The amplitudes of these quantal event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0595" y="6834994"/>
            <a:ext cx="523140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 C AC1KO i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051036" y="6833689"/>
            <a:ext cx="45577" cy="1287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C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096613" y="6834994"/>
            <a:ext cx="90003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A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449314" y="6834994"/>
            <a:ext cx="27061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826904" y="6834994"/>
            <a:ext cx="69908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hi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261228" y="6834994"/>
            <a:ext cx="27061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33364" y="6834994"/>
            <a:ext cx="1156306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k d i i EPSC Th C AC1KOhi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908628" y="6834994"/>
            <a:ext cx="167116" cy="127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 hi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04695" y="1499677"/>
            <a:ext cx="457491" cy="119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Iwasato et al.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562187" y="1478899"/>
            <a:ext cx="68991" cy="1455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•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631178" y="1499677"/>
            <a:ext cx="1771979" cy="119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Cortical AC1-Dependent Barrel Cortex Development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08756" y="3270607"/>
            <a:ext cx="185216" cy="7732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Amplitude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44034" y="3706208"/>
            <a:ext cx="862685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Number of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332340" y="3858608"/>
            <a:ext cx="432396" cy="185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Event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31144" y="4690779"/>
            <a:ext cx="340628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Basal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21099" y="4570129"/>
            <a:ext cx="752457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Increase in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82341" y="4692049"/>
            <a:ext cx="829952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nanodomain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928379" y="4813968"/>
            <a:ext cx="537891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number 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842117" y="6095335"/>
            <a:ext cx="748420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Increased in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06273" y="6221065"/>
            <a:ext cx="579912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Amplitude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2517" y="-49551"/>
            <a:ext cx="295139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were transsynaptically aligned with postsynaptic nanodomains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-43419" y="83645"/>
            <a:ext cx="66123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ng et al., 2016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18529" y="83645"/>
            <a:ext cx="237609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 Thus, evoked release is more likely to activate the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-7789" y="216125"/>
            <a:ext cx="300189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ptors that are enriched in nanodomains, while spontaneous quantal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-40989" y="349322"/>
            <a:ext cx="3035543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nts are likely to probe a larger fraction of the postsynaptic pool of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-7789" y="481801"/>
            <a:ext cx="300250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ptors, including areas that are less dense in receptors. One predic-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2282" y="614998"/>
            <a:ext cx="147180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from this organization is that the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84084" y="615403"/>
            <a:ext cx="386908" cy="1252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variance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870993" y="614998"/>
            <a:ext cx="112364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in the peak amplitude of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-35625" y="747477"/>
            <a:ext cx="2163003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ked EPSCs is much smaller than of mEPSCs (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127650" y="747477"/>
            <a:ext cx="86719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MacGillavry et al.,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-22972" y="880675"/>
            <a:ext cx="5688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4612" y="880675"/>
            <a:ext cx="131415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), which has indeed been con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48620" y="891404"/>
            <a:ext cx="63567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412703" y="880675"/>
            <a:ext cx="100056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rmed experimentally (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413510" y="880675"/>
            <a:ext cx="58137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Freche et al.,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-22962" y="1013154"/>
            <a:ext cx="5688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4622" y="1013154"/>
            <a:ext cx="295999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 Alignment of presynaptic release with postsynaptic nanodo-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-25493" y="1146350"/>
            <a:ext cx="260932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ns thus gives rise to more reliable synaptic transmission (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584149" y="1146350"/>
            <a:ext cx="25776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Fig. 2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841910" y="1146350"/>
            <a:ext cx="6619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-35220" y="1278829"/>
            <a:ext cx="283267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How could changes in postsynaptic nanodomain organization a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797991" y="1289558"/>
            <a:ext cx="65895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ﬀ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864230" y="1278829"/>
            <a:ext cx="13098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ect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-42599" y="1412026"/>
            <a:ext cx="303697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aptic responses? Since evoked release events are spatially aligned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-49381" y="1544505"/>
            <a:ext cx="304355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 postsynaptic nanodomains, evoked EPSCs are likely more directly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-42427" y="1677703"/>
            <a:ext cx="303676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uenced by changes in receptor organization than spontaneous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-40989" y="1810181"/>
            <a:ext cx="303590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nts. As such, an increase in the number of postsynaptic receptor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-27628" y="1943379"/>
            <a:ext cx="302256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odomains is predicted to decrease the failure rate of evoked re-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-41900" y="2075858"/>
            <a:ext cx="26061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nses (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18926" y="2075858"/>
            <a:ext cx="25919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Fig. 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78124" y="2075858"/>
            <a:ext cx="251682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B), while an increase in nanodomain content (i.e. more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7799" y="2209055"/>
            <a:ext cx="300263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ptors per nanodomain) would increase the amplitude of evoked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-7698" y="2341534"/>
            <a:ext cx="31495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onses (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07475" y="2341534"/>
            <a:ext cx="25704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Fig. 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64517" y="2341534"/>
            <a:ext cx="129563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C).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-35240" y="2474732"/>
            <a:ext cx="302964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Given that spontaneous release events seem to take place at random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-11241" y="2607211"/>
            <a:ext cx="300530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tions, not preferentially aligned with postsynaptic nanodomains,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-37052" y="2740407"/>
            <a:ext cx="20011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nges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46266" y="2740407"/>
            <a:ext cx="8796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7624" y="2740407"/>
            <a:ext cx="55833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nanodomain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59115" y="2740407"/>
            <a:ext cx="56228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organization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704930" y="2740407"/>
            <a:ext cx="14059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are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928123" y="2740407"/>
            <a:ext cx="39840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probably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409786" y="2740407"/>
            <a:ext cx="15992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less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652423" y="2740407"/>
            <a:ext cx="34172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directly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222787" y="-49622"/>
            <a:ext cx="318835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spontaneous event activates receptors, and could be measured as a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22787" y="83575"/>
            <a:ext cx="79627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change in mEPSC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019067" y="83980"/>
            <a:ext cx="447399" cy="1252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frequency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466466" y="83575"/>
            <a:ext cx="7444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(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541117" y="83575"/>
            <a:ext cx="25919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Fig. 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800315" y="83575"/>
            <a:ext cx="161057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B). Thus, while a change in mEPSC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222787" y="216053"/>
            <a:ext cx="318790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frequency is generally interpreted as a change in presynaptic function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222787" y="349251"/>
            <a:ext cx="318806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or in the number of synaptic connections, perhaps it could also be in-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222787" y="481729"/>
            <a:ext cx="318792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terpreted as a change in the functional organization of postsynaptic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222787" y="614928"/>
            <a:ext cx="3187812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receptors. For instance, the genetic removal of individual GluA2-con-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222787" y="747406"/>
            <a:ext cx="136453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taining AMPA receptors signi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87192" y="758136"/>
            <a:ext cx="63567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651275" y="747406"/>
            <a:ext cx="176000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cantly reduced mEPSC frequency, but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222787" y="880604"/>
            <a:ext cx="318816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not amplitude, even though both the total number of synapses and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222787" y="1013082"/>
            <a:ext cx="194927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measures of presynaptic function are not 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171838" y="1023812"/>
            <a:ext cx="65895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ﬀ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238077" y="1013082"/>
            <a:ext cx="436103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ected in (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674355" y="1013186"/>
            <a:ext cx="67034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Lu et al., 2009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344695" y="1013186"/>
            <a:ext cx="6619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222739" y="1146384"/>
            <a:ext cx="318806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This might suggest that in the remaining fraction of functional sy-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222740" y="1278863"/>
            <a:ext cx="318799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napses, GluA2-lacking AMPA receptors are still capable of populating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222740" y="1412061"/>
            <a:ext cx="318809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subsynaptic nanodomains that can produce similar response amplitudes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222740" y="1544539"/>
            <a:ext cx="318824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as normal synapses. It would be of interest to investigate how the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22740" y="1677737"/>
            <a:ext cx="3188350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subunit composition and levels of AMPARs at individual synapses is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222740" y="1810216"/>
            <a:ext cx="2261099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related to the molecular organization of synapses.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381141" y="1943412"/>
            <a:ext cx="302924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 a recent study, GluA1-containing AMPA receptors were selec-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222740" y="2075891"/>
            <a:ext cx="3187771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tively recruited to the PSD by an elegant optogenetic approach. Using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222740" y="2209088"/>
            <a:ext cx="318727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this recruitment assay, it was shown that adding GluA1-containing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222740" y="2341567"/>
            <a:ext cx="1964288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AMPA receptors to existing synapses signi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186903" y="2352297"/>
            <a:ext cx="63567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250986" y="2341567"/>
            <a:ext cx="115945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cantly increased synaptic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3222740" y="2474765"/>
            <a:ext cx="318815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responses as measured by evoked EPSCs, glutamate uncaging, and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222740" y="2607243"/>
            <a:ext cx="1443136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mEPSC frequency, but did not a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666341" y="2617973"/>
            <a:ext cx="65895" cy="109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ﬀ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4731862" y="2607243"/>
            <a:ext cx="1374235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ect the amplitude of mEPSCs (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106349" y="2607243"/>
            <a:ext cx="304777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Sinnen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222740" y="2740441"/>
            <a:ext cx="497534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et al., 2017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720274" y="2740441"/>
            <a:ext cx="2690652" cy="125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). These experiments thus indicate that the global addition of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417668" y="3285732"/>
            <a:ext cx="1404655" cy="149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organization in nanodomains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834272" y="6181657"/>
            <a:ext cx="571510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basal mEPSC 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38651" y="5049337"/>
            <a:ext cx="362648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top view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234719" y="3929758"/>
            <a:ext cx="444599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active zone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720036" y="4475129"/>
            <a:ext cx="791377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postsynaptic density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916687" y="3505894"/>
            <a:ext cx="406545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side view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356041" y="3285738"/>
            <a:ext cx="1166416" cy="149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increase in nanodomain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522490" y="3283980"/>
            <a:ext cx="433351" cy="1573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 number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53436" y="6177123"/>
            <a:ext cx="1323979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eEPSCs:  decrease in failure rate 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553436" y="6282574"/>
            <a:ext cx="1240797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mEPSCs: increase in frequency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975302" y="5049337"/>
            <a:ext cx="362718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top view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2953331" y="3505894"/>
            <a:ext cx="406625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side view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396451" y="3285732"/>
            <a:ext cx="1166438" cy="149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increase in nanodomain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562856" y="3283974"/>
            <a:ext cx="427221" cy="1573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 content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592576" y="6177123"/>
            <a:ext cx="1235973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eEPSCs:  increase in amplitude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4592576" y="6282574"/>
            <a:ext cx="1235876" cy="1199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mEPSCs: increase in amplitude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011927" y="5049337"/>
            <a:ext cx="362718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top view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89957" y="3505894"/>
            <a:ext cx="406625" cy="13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side view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230109" y="3009997"/>
            <a:ext cx="142766" cy="283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A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233588" y="3009997"/>
            <a:ext cx="142766" cy="283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B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237067" y="3009997"/>
            <a:ext cx="142766" cy="283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500" b="1"/>
              <a:t>C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-2126" y="6484512"/>
            <a:ext cx="2344634" cy="114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2. Physiological implications of AMPAR organization.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-34520" y="6607468"/>
            <a:ext cx="6444967" cy="1130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Overview of AMPAR organization in distinct nanodomains, aligned with the presynaptic release site in side view (top), top view (middle) and the hypothetical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-10343" y="6729147"/>
            <a:ext cx="2119321" cy="1130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 trace (bottom), that is maintained throughout this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2108978" y="6738804"/>
            <a:ext cx="78763" cy="982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ﬁ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188133" y="6729147"/>
            <a:ext cx="260960" cy="1130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gure. (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2448775" y="6727872"/>
            <a:ext cx="58211" cy="114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507096" y="6729147"/>
            <a:ext cx="3904022" cy="1130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 An increase in the number of nanodomains per synapse is likely to increase the probability that a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4829635" y="4570129"/>
            <a:ext cx="752457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Increase in 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790878" y="4707289"/>
            <a:ext cx="829953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nanodomain 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943674" y="4844449"/>
            <a:ext cx="479709" cy="1543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content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2795482" y="6057235"/>
            <a:ext cx="748420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Increased in 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852743" y="6182965"/>
            <a:ext cx="593708" cy="138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Frequency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8764356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7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31664" y="115616"/>
            <a:ext cx="2532189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AMPA receptors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663788" y="115616"/>
            <a:ext cx="4440275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 are the primary conduits of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002792" y="432737"/>
            <a:ext cx="5138518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excitatory synaptic transmission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2863291" y="4183966"/>
            <a:ext cx="378319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The spatial segregation of receptor types has important functional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665485" y="4349402"/>
            <a:ext cx="398099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implications as the distinct localization with respect to the presynaptic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665485" y="4515734"/>
            <a:ext cx="398199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release site is predicted to greatly impact the activation kinetics of these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2665485" y="4681168"/>
            <a:ext cx="3980953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receptors types. As has been extensively investigated by numerous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665485" y="4847501"/>
            <a:ext cx="398082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computational models that incorporate realistic features of glutamate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2665485" y="5013833"/>
            <a:ext cx="3981888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release and synapse geometry single release events produce a very steep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665485" y="5179268"/>
            <a:ext cx="3981105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peak in synaptic cleft glutamate concentration, restricted to a small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665485" y="5345600"/>
            <a:ext cx="322671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area (&lt; 100 nm) for only a brief period of time (~100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5892198" y="5342566"/>
            <a:ext cx="94029" cy="1947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μ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5985911" y="5345600"/>
            <a:ext cx="201143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s) (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187306" y="5345600"/>
            <a:ext cx="459471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Boucher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665485" y="5511035"/>
            <a:ext cx="699533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et al., 2010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365890" y="5511035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401156" y="5511035"/>
            <a:ext cx="120910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Franks et al., 2003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4610266" y="5511035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4645532" y="5511035"/>
            <a:ext cx="196613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Raghavachari and Lisman, 2004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6611664" y="5511035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2665485" y="5677367"/>
            <a:ext cx="1843141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Uteshev and Pennefather, 1996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508627" y="5677367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543893" y="5677367"/>
            <a:ext cx="1004175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Xie et al., 1997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548939" y="5677367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5584205" y="5677367"/>
            <a:ext cx="106264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Xu-Friedman and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2665485" y="5842802"/>
            <a:ext cx="769648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Regehr, 2004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3435133" y="5842802"/>
            <a:ext cx="119076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). Importantly, the a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4625548" y="5856201"/>
            <a:ext cx="120840" cy="136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ﬃ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4746932" y="5842802"/>
            <a:ext cx="1900135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nity of AMPARs for glutamate is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665485" y="6009134"/>
            <a:ext cx="398181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relatively low and the number of glutamate molecules bound to AMPAR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2665485" y="6174569"/>
            <a:ext cx="3324547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subunits determines the open probability of the receptor (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90412" y="6174569"/>
            <a:ext cx="65615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Rosenmund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2665485" y="6340901"/>
            <a:ext cx="65546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et al., 1998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3321839" y="6340901"/>
            <a:ext cx="3324825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). Initially it was thought that receptor activation requires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2665485" y="6506336"/>
            <a:ext cx="3981407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binding of at least two glutamate molecules, however recently it was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665485" y="6672669"/>
            <a:ext cx="3981283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proposed that in the presence of auxiliary subunits binding of a single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6931814" y="4183901"/>
            <a:ext cx="218522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exogenous glutamate resulted in larger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931814" y="4349336"/>
            <a:ext cx="28415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1999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7216838" y="4349336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7252104" y="4349336"/>
            <a:ext cx="168921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McAllister and Stevens, 2000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8942238" y="4349336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8977504" y="4349336"/>
            <a:ext cx="179451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Pa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7129622" y="4515668"/>
            <a:ext cx="201245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Even further displaced from the rele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931814" y="4681103"/>
            <a:ext cx="223274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at the perisynaptic domain surrounding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6931814" y="4847437"/>
            <a:ext cx="221465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the activation probability of these rec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931814" y="5013769"/>
            <a:ext cx="2225434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group I mGluRs for glutamate is compar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6931814" y="5179204"/>
            <a:ext cx="1274638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heterologous systems (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8205858" y="5179204"/>
            <a:ext cx="972827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Conn and Pin, 19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931814" y="5345536"/>
            <a:ext cx="2225812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although one glutamate molecule is su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931814" y="5510971"/>
            <a:ext cx="223688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mers, occupation of both subunits is r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6931814" y="5677303"/>
            <a:ext cx="4740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(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6979469" y="5677303"/>
            <a:ext cx="374908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Kniaze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7354377" y="5690702"/>
            <a:ext cx="82288" cy="1362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ﬀ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7436665" y="5677303"/>
            <a:ext cx="732347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et al., 2004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8169897" y="5677303"/>
            <a:ext cx="3526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;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8205163" y="5677303"/>
            <a:ext cx="916098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Niswender and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931814" y="5842739"/>
            <a:ext cx="2251335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physical properties predict that the low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6931814" y="6009069"/>
            <a:ext cx="2211733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the periphery of the synapse during sin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6931814" y="6174504"/>
            <a:ext cx="2236330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activation. Moreover, glutamate transpo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6931814" y="6340836"/>
            <a:ext cx="1719699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at the perisynaptic domain (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8651816" y="6340836"/>
            <a:ext cx="538446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Dehnes e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931802" y="6506271"/>
            <a:ext cx="2221047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compete for the residual glutamate th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6931802" y="6672604"/>
            <a:ext cx="2271064" cy="1568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cleft, which further enhances the rap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2665487" y="2749942"/>
            <a:ext cx="4972161" cy="142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Fig. 1. Subsynaptic segregation of glutamate receptor types at the postsynaptic membrane.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2665487" y="2902585"/>
            <a:ext cx="42660" cy="1411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2708648" y="2900993"/>
            <a:ext cx="78039" cy="142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2786870" y="2902585"/>
            <a:ext cx="6401117" cy="1411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Side view of an excitatory synapse with an active zone (orange) at the presynaptic terminal and postsynaptic density (PSD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2665487" y="3054537"/>
            <a:ext cx="6495095" cy="1411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(green) at the postsynaptic terminal (left). A single release event of glutamate is predicted to create a subsynaptic hotspot of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2665487" y="3206486"/>
            <a:ext cx="6493309" cy="1411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glutamate receptors (dark blue shaded area) aligned with the presynaptic vesicle release site. Top view of the lateral patterning of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665487" y="3358436"/>
            <a:ext cx="6479623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central PSD (blue) containing AMPA- (dark blue) and NMDA-type (pink) receptors, and a surrounding perisynaptic domain (g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2665487" y="3509487"/>
            <a:ext cx="4602065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green) (right). Additionally, PSD components, most notably AMPARs, are organized in ~1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7268053" y="3521546"/>
            <a:ext cx="56880" cy="140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7324694" y="3509487"/>
            <a:ext cx="1818902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 distinct nanodomains per synapse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2665487" y="3661436"/>
            <a:ext cx="42660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2708648" y="3659843"/>
            <a:ext cx="72692" cy="142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2781477" y="3661436"/>
            <a:ext cx="5024515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Top view of an excitatory postsynapse to make a clear distinction between the PSD, on average 500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7805731" y="3673495"/>
            <a:ext cx="56880" cy="140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7863270" y="3661436"/>
            <a:ext cx="1263708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1000 nm in diameter, the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2665487" y="3813385"/>
            <a:ext cx="191800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100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857902" y="3825444"/>
            <a:ext cx="56880" cy="1402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2914543" y="3813385"/>
            <a:ext cx="5365875" cy="141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200 nm surrounding the PSD, and the extrasynaptic domain, everything beyond the perisynaptic domain.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2665487" y="222593"/>
            <a:ext cx="1388535" cy="1250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N. Scheefhals, H.D. MacGillavry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8562792" y="57986"/>
            <a:ext cx="179147" cy="3747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�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8650285" y="57986"/>
            <a:ext cx="583420" cy="37473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������������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6148058" y="4674300"/>
            <a:ext cx="741169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mEPSCs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6889210" y="4674300"/>
            <a:ext cx="1897878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: Spontaneous synaptic 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6148058" y="4877500"/>
            <a:ext cx="257967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current in a postsynaptic neuron 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6148058" y="5080700"/>
            <a:ext cx="250076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caused by the release of single 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6148058" y="5283900"/>
            <a:ext cx="1600846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vesicle of excitatory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6148058" y="5487100"/>
            <a:ext cx="263859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neurotransmitter (eg., glutamate) 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6148058" y="5690300"/>
            <a:ext cx="204545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from presynaptic terminal.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9142" y="2165744"/>
            <a:ext cx="566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8839" y="2252350"/>
            <a:ext cx="566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2499" y="2166385"/>
            <a:ext cx="56663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328" y="1329195"/>
            <a:ext cx="356800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Flip/flop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8460" y="1451493"/>
            <a:ext cx="158577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5786" y="2166383"/>
            <a:ext cx="56663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9548" y="2234794"/>
            <a:ext cx="89200" cy="2575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/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2436" y="1326791"/>
            <a:ext cx="76436" cy="135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9897" y="2540213"/>
            <a:ext cx="76436" cy="135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054" y="2222602"/>
            <a:ext cx="49581" cy="1001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3468" y="2222602"/>
            <a:ext cx="242789" cy="1001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1 3 4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4647" y="2826809"/>
            <a:ext cx="981092" cy="128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Individual subunit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4228" y="2826809"/>
            <a:ext cx="1042867" cy="128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Tetrameric channel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1055" y="1249758"/>
            <a:ext cx="93404" cy="171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1055" y="3614911"/>
            <a:ext cx="84996" cy="1716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3484" y="1431875"/>
            <a:ext cx="76436" cy="135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64" y="2670139"/>
            <a:ext cx="76436" cy="135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8555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4639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9195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0122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1743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62697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0666" y="5012126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9185" y="5012126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0666" y="5193086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185" y="5193086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90675" y="5379655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9185" y="5379655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49832" y="3655402"/>
            <a:ext cx="541417" cy="128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Long tails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9832" y="4779650"/>
            <a:ext cx="560656" cy="128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Short tails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6141" y="3670430"/>
            <a:ext cx="208198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P831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015" y="3670439"/>
            <a:ext cx="208198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P845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13605" y="4794657"/>
            <a:ext cx="208198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P863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2047" y="4794666"/>
            <a:ext cx="208251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P880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8750" y="3670443"/>
            <a:ext cx="520240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Protein 4.1N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89971" y="4082157"/>
            <a:ext cx="75664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EFCYKSRAEAKRMK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86849" y="4082157"/>
            <a:ext cx="486349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SEAIR KAR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05989" y="4082157"/>
            <a:ext cx="124286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 ITGS GENGRV TPD PKAVH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9484" y="4082157"/>
            <a:ext cx="432312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LAV A DI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92530" y="4264976"/>
            <a:ext cx="75664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EFCYKSRAEAKRMK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9381" y="4264976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05952" y="4264976"/>
            <a:ext cx="269787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 KAR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08531" y="4264976"/>
            <a:ext cx="1242774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 ITGS GENGRV TP FPKAVH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7890" y="4264976"/>
            <a:ext cx="215840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GM 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62120" y="4264976"/>
            <a:ext cx="162137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TDL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23093" y="5012130"/>
            <a:ext cx="2702394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EFCYKSRAEAKRMKVAKN QN NP SSQN QN ATY EGYNVYG E VKI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23093" y="5193090"/>
            <a:ext cx="756328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EFCYKSRAE KRMK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8108" y="5193090"/>
            <a:ext cx="43175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KN QNF 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36515" y="5193090"/>
            <a:ext cx="118895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 QN ATYREGYNVYGTE VKI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3093" y="5379659"/>
            <a:ext cx="918782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EFCYKSRAEAKRMKVAK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9904" y="5379659"/>
            <a:ext cx="54039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Q FNP SSQN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98328" y="5379659"/>
            <a:ext cx="81088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 ATYREGYNVYGTE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17486" y="5379659"/>
            <a:ext cx="108091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91959" y="3670430"/>
            <a:ext cx="188232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PKA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58838" y="4794657"/>
            <a:ext cx="267526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PKC,?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46074" y="4794666"/>
            <a:ext cx="188231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PKC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89971" y="3895531"/>
            <a:ext cx="756346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EFCYKSRSE KRMK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40985" y="3895531"/>
            <a:ext cx="21618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EAIR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05998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67776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30193" y="3895531"/>
            <a:ext cx="324274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GENGRV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16200" y="3895531"/>
            <a:ext cx="21618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DFPK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72932" y="3895531"/>
            <a:ext cx="216182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SSGM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1289" y="3895531"/>
            <a:ext cx="216480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AT 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76619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46696" y="3895531"/>
            <a:ext cx="594100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GFCLIPQQ 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7556" y="3895531"/>
            <a:ext cx="972464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TSTLPRN GAGA GG GS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54440" y="3895531"/>
            <a:ext cx="162137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VSQ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2779" y="3895531"/>
            <a:ext cx="540458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SMQSIPSMSH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89511" y="3895531"/>
            <a:ext cx="162136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PLG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59595" y="389553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6704" y="4082161"/>
            <a:ext cx="540054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-------L 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57556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73505" y="4082161"/>
            <a:ext cx="432366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--------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30210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V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08568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24499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48711" y="4082161"/>
            <a:ext cx="540457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TGTAIRQSSG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51289" y="4082161"/>
            <a:ext cx="16233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 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21356" y="4082161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49254" y="4264980"/>
            <a:ext cx="864897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-------M L DVM 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76037" y="4264980"/>
            <a:ext cx="432366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--------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32760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11126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72912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51279" y="4264980"/>
            <a:ext cx="486411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APYVS-PGM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45558" y="4264980"/>
            <a:ext cx="216380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 SV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123924" y="4264980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95739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58174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19979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52463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68404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00889" y="5012134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09739" y="5193093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79816" y="5193093"/>
            <a:ext cx="108091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95739" y="5193093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12310" y="5193093"/>
            <a:ext cx="323833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 APAT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452471" y="5193093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41612" y="5379663"/>
            <a:ext cx="216480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SA 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19979" y="5379663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44182" y="5379663"/>
            <a:ext cx="16233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H 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63340" y="5379663"/>
            <a:ext cx="54045" cy="1063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049825" y="3890639"/>
            <a:ext cx="2888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49825" y="4072514"/>
            <a:ext cx="2888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49825" y="4254360"/>
            <a:ext cx="509773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GluR2 long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49825" y="4998964"/>
            <a:ext cx="2888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49825" y="5180829"/>
            <a:ext cx="288864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49825" y="5362653"/>
            <a:ext cx="543710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GluR4 short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88046" y="3670430"/>
            <a:ext cx="282472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SAP97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13644" y="4794674"/>
            <a:ext cx="687080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GRIP and PICK1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43841" y="4794674"/>
            <a:ext cx="178333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NSF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16137" y="4482560"/>
            <a:ext cx="609514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Palmitoylation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43526" y="3670430"/>
            <a:ext cx="540046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CaMKII, PKC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98928" y="4794674"/>
            <a:ext cx="203114" cy="1001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AP-2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53758" y="1053394"/>
            <a:ext cx="181203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Q/R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00734" y="1175691"/>
            <a:ext cx="487148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editing site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62686" y="1623673"/>
            <a:ext cx="662938" cy="1144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Ligand binding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42668" y="812144"/>
            <a:ext cx="242824" cy="1001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20 ms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233248" y="572654"/>
            <a:ext cx="183433" cy="1001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5 pA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526832" y="5881712"/>
            <a:ext cx="142128" cy="1129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616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25742" y="5881712"/>
            <a:ext cx="329228" cy="1129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Shepherd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81142" y="5795594"/>
            <a:ext cx="72645" cy="4573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/>
              <a:t>·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53788" y="5881712"/>
            <a:ext cx="339557" cy="1482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Huganir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40492" y="95072"/>
            <a:ext cx="104918" cy="37591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Annu. Rev. Cell Dev. Biol. 2007.23:613-643. Downloaded from www.annualreviews.org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245411" y="342680"/>
            <a:ext cx="104918" cy="32639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Access provided by University of Bristol on 12/21/14. For personal use only.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8573" y="3168169"/>
            <a:ext cx="155827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AMPA receptors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26803" y="3168169"/>
            <a:ext cx="475158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, consist of four different subunits (GluA1, 2, 3 and 4)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878290" y="3168169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34745" y="3168169"/>
            <a:ext cx="167181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which can also be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53306" y="3396769"/>
            <a:ext cx="359205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alternatively spliced and RNA edited, to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45223" y="3396769"/>
            <a:ext cx="256369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form tetrameric ion channels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608837" y="3396769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016062" y="6150923"/>
            <a:ext cx="5297837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Shepherd and Huganir Annu. Rev. Cell Dev. Biol (2007) 23, 613-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33611" y="2044665"/>
            <a:ext cx="67596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50776" y="2147980"/>
            <a:ext cx="67596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858970" y="2045430"/>
            <a:ext cx="67596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07469" y="1046720"/>
            <a:ext cx="425638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Flip/flop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925727" y="1192612"/>
            <a:ext cx="189172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site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552728" y="2045427"/>
            <a:ext cx="67596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 b="1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235126" y="2127036"/>
            <a:ext cx="106409" cy="3071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100"/>
              <a:t>*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316331" y="1043851"/>
            <a:ext cx="91182" cy="1610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94009" y="2491380"/>
            <a:ext cx="91182" cy="1610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C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831545" y="2112492"/>
            <a:ext cx="59147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983541" y="2112492"/>
            <a:ext cx="289631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1 3 4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764036" y="2833268"/>
            <a:ext cx="1170374" cy="1535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Individual subunit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101680" y="2833268"/>
            <a:ext cx="1244068" cy="1535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Tetrameric channel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387882" y="951957"/>
            <a:ext cx="111425" cy="2047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b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387882" y="3773420"/>
            <a:ext cx="101394" cy="2047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c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691074" y="1169210"/>
            <a:ext cx="91182" cy="1610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50144" y="2646373"/>
            <a:ext cx="91182" cy="1610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 b="1"/>
              <a:t>C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925840" y="4108181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27796" y="4108181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926604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216075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929643" y="4548907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219146" y="4548907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17460" y="544020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513189" y="544020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417460" y="565607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513189" y="565607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417471" y="587863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513189" y="587863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744302" y="3821722"/>
            <a:ext cx="645873" cy="1535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Long tails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744302" y="5162872"/>
            <a:ext cx="668823" cy="1535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Short tails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851385" y="3839650"/>
            <a:ext cx="248365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P831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843753" y="3839660"/>
            <a:ext cx="248366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P845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325532" y="5180774"/>
            <a:ext cx="248366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P863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337665" y="5180786"/>
            <a:ext cx="248429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P880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745072" y="3839666"/>
            <a:ext cx="620610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Protein 4.1N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507943" y="4330812"/>
            <a:ext cx="90262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EFCYKSRAEAKRMK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055028" y="4330812"/>
            <a:ext cx="580181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SEAIR KAR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151498" y="4330812"/>
            <a:ext cx="1482651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 ITGS GENGRV TPD PKAVH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279084" y="4330812"/>
            <a:ext cx="51571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LAV A DI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510996" y="4548902"/>
            <a:ext cx="90262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EFCYKSRAEAKRMK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058048" y="454890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316403" y="4548902"/>
            <a:ext cx="32183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 KAR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154529" y="4548902"/>
            <a:ext cx="1482544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 ITGS GENGRV TP FPKAVH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217535" y="4548902"/>
            <a:ext cx="25748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GM V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604318" y="4548902"/>
            <a:ext cx="193419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TDL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547455" y="5440205"/>
            <a:ext cx="322376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EFCYKSRAEAKRMKVAKN QN NP SSQN QN ATY EGYNVYG E VKI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547455" y="5656077"/>
            <a:ext cx="90224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EFCYKSRAE KRMK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79357" y="5656077"/>
            <a:ext cx="515054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KN QNF P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352862" y="5656077"/>
            <a:ext cx="1418339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 QN ATYREGYNVYGTE VKI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547455" y="5878641"/>
            <a:ext cx="109604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EFCYKSRAEAKRMKVAK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772369" y="5878641"/>
            <a:ext cx="644654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Q FNP SSQN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545894" y="5878641"/>
            <a:ext cx="967329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 ATYREGYNVYGTE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642385" y="5878641"/>
            <a:ext cx="128946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KI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34760" y="3839650"/>
            <a:ext cx="224547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PKA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975957" y="5180774"/>
            <a:ext cx="319140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PKC,?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006386" y="5180786"/>
            <a:ext cx="224547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PKC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507943" y="4108181"/>
            <a:ext cx="90226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EFCYKSRSE KRMK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119609" y="4108181"/>
            <a:ext cx="257891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EAIR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1509" y="4108181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344498" y="4108181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538250" y="4108181"/>
            <a:ext cx="38683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GENGRV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118023" y="4108181"/>
            <a:ext cx="25789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DFPK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20752" y="4108181"/>
            <a:ext cx="257891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SSGM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472105" y="4108181"/>
            <a:ext cx="258246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AT 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088480" y="4108181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410663" y="4108181"/>
            <a:ext cx="708720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GFCLIPQQ IN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377962" y="4108181"/>
            <a:ext cx="116008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TSTLPRN GAGA GG GS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925054" y="4108181"/>
            <a:ext cx="193419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VSQ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376386" y="4108181"/>
            <a:ext cx="64472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SMQSIPSMSH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279115" y="4108181"/>
            <a:ext cx="19341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PLG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601308" y="4108181"/>
            <a:ext cx="6447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410673" y="4330816"/>
            <a:ext cx="64424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-------L F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377962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635575" y="4330816"/>
            <a:ext cx="51578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--------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538271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989625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247216" y="4330816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633979" y="4330816"/>
            <a:ext cx="644728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TGTAIRQSSG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472105" y="4330816"/>
            <a:ext cx="193654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 S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794276" y="4330816"/>
            <a:ext cx="6447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413714" y="4548907"/>
            <a:ext cx="103176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-------M L DVM S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638595" y="4548907"/>
            <a:ext cx="51578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--------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541312" y="4548907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992677" y="4548907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185677" y="4548907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37042" y="4548907"/>
            <a:ext cx="580256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APYVS-PGM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345975" y="4548907"/>
            <a:ext cx="25812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 SV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797339" y="4548907"/>
            <a:ext cx="64472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707754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901528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094550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610474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868076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383999" y="5440210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127990" y="565608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450173" y="5656082"/>
            <a:ext cx="128946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LT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707753" y="565608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966107" y="5656082"/>
            <a:ext cx="386310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 APAT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610482" y="5656082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Y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643184" y="5878645"/>
            <a:ext cx="258247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SA T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094549" y="5878645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481301" y="5878645"/>
            <a:ext cx="193655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 L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577793" y="5878645"/>
            <a:ext cx="64473" cy="1268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744294" y="4102344"/>
            <a:ext cx="344595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744294" y="4319309"/>
            <a:ext cx="344595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GluR4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744294" y="4536239"/>
            <a:ext cx="608124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GluR2 long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744294" y="5424498"/>
            <a:ext cx="344595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GluR2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744294" y="5641451"/>
            <a:ext cx="344595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GluR3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44294" y="5858355"/>
            <a:ext cx="648609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GluR4 short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396660" y="3839650"/>
            <a:ext cx="336970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SAP97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637801" y="5180795"/>
            <a:ext cx="819639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GRIP and PICK1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526550" y="5180795"/>
            <a:ext cx="212738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NSF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300571" y="4808464"/>
            <a:ext cx="727108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Palmitoylation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122639" y="3839650"/>
            <a:ext cx="644238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CaMKII, PKC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234386" y="5180795"/>
            <a:ext cx="242301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 b="1"/>
              <a:t>AP-2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180501" y="717708"/>
            <a:ext cx="216162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Q/R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997955" y="863600"/>
            <a:ext cx="581133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editing site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769943" y="1398012"/>
            <a:ext cx="790840" cy="136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Ligand binding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461821" y="429914"/>
            <a:ext cx="289673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20 ms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7927756" y="144219"/>
            <a:ext cx="218823" cy="1194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5 pA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313330" y="6477555"/>
            <a:ext cx="169550" cy="1347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616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669908" y="6477555"/>
            <a:ext cx="392747" cy="1347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Shepherd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093876" y="6374823"/>
            <a:ext cx="86661" cy="5455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/>
              <a:t>·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180538" y="6477555"/>
            <a:ext cx="405067" cy="1768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Huganir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9523" y="2045"/>
            <a:ext cx="125160" cy="40568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Annu. Rev. Cell Dev. Biol. 2007.23:613-643. Downloaded from www.annualrev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784683" y="-1459"/>
            <a:ext cx="125160" cy="37649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900"/>
              <a:t> Access provided by University of Bristol on 12/21/14. For personal use on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727323" y="4102112"/>
            <a:ext cx="352977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GluA1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714623" y="4300232"/>
            <a:ext cx="352977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GluA4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709543" y="4508512"/>
            <a:ext cx="628389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 long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40023" y="5433072"/>
            <a:ext cx="67061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 short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740023" y="5652956"/>
            <a:ext cx="67061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GluA3 short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740023" y="5858516"/>
            <a:ext cx="67061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GluA4 short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8764356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8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91055" y="1095921"/>
            <a:ext cx="2273965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Glutamine (Q)-Ca2+ permeable 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91055" y="1256439"/>
            <a:ext cx="871973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/>
              <a:t>Arginine (R)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131664" y="115616"/>
            <a:ext cx="2532189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AMPA receptors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63788" y="115616"/>
            <a:ext cx="4440275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 are the primary conduits of 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2002792" y="432737"/>
            <a:ext cx="5138518" cy="3688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600" b="1"/>
              <a:t>excitatory synaptic transmission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1739" y="6104513"/>
            <a:ext cx="4540698" cy="170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Adapted from Collingridge et al, 2004 Nat Review Neurosci. 5, 954-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252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6319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16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6240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051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0116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8566" y="179558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1131" y="179558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8566" y="2067969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51131" y="2067969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8580" y="234879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1132" y="234879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638" y="1445660"/>
            <a:ext cx="843906" cy="1938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300" b="1"/>
              <a:t>Short 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2575" y="1468249"/>
            <a:ext cx="313382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P863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9660" y="1468263"/>
            <a:ext cx="313461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P880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184" y="395786"/>
            <a:ext cx="1138908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EFCYKSRAEAKRMK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11259" y="395786"/>
            <a:ext cx="732058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SEAIR KAR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4759" y="395786"/>
            <a:ext cx="1870774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 ITGS GENGRV TPD PKAVH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9295" y="395786"/>
            <a:ext cx="650722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LAV A DI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035" y="670968"/>
            <a:ext cx="1138908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EFCYKSRAEAKRMK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5070" y="67096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055" y="670968"/>
            <a:ext cx="406087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R KAR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98584" y="670968"/>
            <a:ext cx="1870638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 ITGS GENGRV TP FPKAVH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1634" y="670968"/>
            <a:ext cx="324887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GM 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9669" y="670968"/>
            <a:ext cx="244051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TDL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09039" y="1795592"/>
            <a:ext cx="4067674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EFCYKSRAEAKRMKVAKN QN NP SSQN QN ATY EGYNVYG E VKI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9039" y="2067975"/>
            <a:ext cx="113843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EFCYKSRAE KRMK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1069" y="2067975"/>
            <a:ext cx="64988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KN QNF 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7059" y="2067975"/>
            <a:ext cx="1789626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QN ATYREGYNVYGTE VKI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9039" y="2348800"/>
            <a:ext cx="138296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EFCYKSRAEAKRMKVAK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4606" y="2348800"/>
            <a:ext cx="813409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Q FNP SSQN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0621" y="2348800"/>
            <a:ext cx="122055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ATYREGYNVYGTE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4148" y="2348800"/>
            <a:ext cx="16270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3265" y="1468249"/>
            <a:ext cx="402683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PKC,?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9883" y="1468263"/>
            <a:ext cx="283328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PKC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184" y="114876"/>
            <a:ext cx="1138461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EFCYKSRSE KRMK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92745" y="114876"/>
            <a:ext cx="325401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EAIR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94773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8282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2753" y="114876"/>
            <a:ext cx="488102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GENGRV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4297" y="114876"/>
            <a:ext cx="325401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DFPK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53339" y="114876"/>
            <a:ext cx="325401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SSGM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2846" y="114876"/>
            <a:ext cx="325849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AT 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1691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98213" y="114876"/>
            <a:ext cx="894246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GFCLIPQQ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18729" y="114876"/>
            <a:ext cx="1463764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TSTLPRN GAGA GG GS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70814" y="114876"/>
            <a:ext cx="2440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VSQ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0294" y="114876"/>
            <a:ext cx="81350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SMQSIPSMSH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79335" y="114876"/>
            <a:ext cx="2440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PLG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85870" y="11487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8227" y="395792"/>
            <a:ext cx="812895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-------L 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8729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43779" y="395792"/>
            <a:ext cx="65080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--------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2779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2287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77310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65318" y="395792"/>
            <a:ext cx="81350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TGTAIRQSSG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2846" y="395792"/>
            <a:ext cx="244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 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29353" y="395792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2064" y="670974"/>
            <a:ext cx="1301852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-------M L DVM 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47590" y="670974"/>
            <a:ext cx="650802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--------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86617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6138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99661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69182" y="670974"/>
            <a:ext cx="732153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APYVS-PGM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3697" y="670974"/>
            <a:ext cx="32570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N SV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33218" y="670974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73077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17576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1126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12106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F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37143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88124" y="1795598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41544" y="2067981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48067" y="2067981"/>
            <a:ext cx="16270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LT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73076" y="2067981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99061" y="2067981"/>
            <a:ext cx="487437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K APAT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12117" y="2067981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1603" y="2348806"/>
            <a:ext cx="325849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SA 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61125" y="234880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49119" y="2348806"/>
            <a:ext cx="244349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H 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2647" y="2348806"/>
            <a:ext cx="81350" cy="160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5629" y="107511"/>
            <a:ext cx="434802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95629" y="381272"/>
            <a:ext cx="434802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5629" y="654989"/>
            <a:ext cx="767316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GluR2 long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5629" y="1775774"/>
            <a:ext cx="434802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5629" y="2049520"/>
            <a:ext cx="434802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5629" y="2323204"/>
            <a:ext cx="818399" cy="172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/>
              <a:t>GluR4 short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8365" y="1468274"/>
            <a:ext cx="1034201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GRIP and PICK1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44437" y="1468274"/>
            <a:ext cx="268429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NSF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97526" y="998476"/>
            <a:ext cx="917448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Palmitoylation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75792" y="1468274"/>
            <a:ext cx="305730" cy="150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AP-2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13625" y="3104497"/>
            <a:ext cx="213934" cy="1700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616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63547" y="3104497"/>
            <a:ext cx="495559" cy="1700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Shepherd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98500" y="2974871"/>
            <a:ext cx="109347" cy="6883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/>
              <a:t>·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107847" y="3104497"/>
            <a:ext cx="511105" cy="2231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 Huganir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8269" y="1776284"/>
            <a:ext cx="670614" cy="141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/>
              <a:t>GluA2 short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5097" y="4468331"/>
            <a:ext cx="7113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6237" y="4468331"/>
            <a:ext cx="810863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The C-terminal tail of GluA2 AMPA receptor interacts with the PDZ domain-containing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5518" y="4696931"/>
            <a:ext cx="77940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proteins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18182" y="4696931"/>
            <a:ext cx="45176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AP2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63225" y="4696931"/>
            <a:ext cx="197133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(adaptor protein 2),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27775" y="4696931"/>
            <a:ext cx="406408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NSF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34175" y="4696931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83931" y="4696931"/>
            <a:ext cx="333419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(N-ethylmaleimide-sensitive factor),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111314" y="4696931"/>
            <a:ext cx="49670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GRIP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608103" y="4696931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5518" y="4925531"/>
            <a:ext cx="3711333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(glutamate receptor-interacting protein),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6717" y="4925531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84272" y="4925531"/>
            <a:ext cx="42903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ABP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3295" y="4925531"/>
            <a:ext cx="56455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40851" y="4925531"/>
            <a:ext cx="2374717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(AMPAR binding protein)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15472" y="4925531"/>
            <a:ext cx="52276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and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009615" y="4925531"/>
            <a:ext cx="65496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PICK1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5518" y="5154131"/>
            <a:ext cx="313969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(protein interacting with C-kinase).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5097" y="5535131"/>
            <a:ext cx="71139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•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6237" y="5535131"/>
            <a:ext cx="810841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 AMPA receptor interactomes play key roles in receptor surface expression /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5518" y="5763731"/>
            <a:ext cx="1310361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/>
              <a:t>internalisation.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800156" y="6565969"/>
            <a:ext cx="9888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883333" y="2919808"/>
            <a:ext cx="1813156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Δ AMPAR Number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56445" y="3148408"/>
            <a:ext cx="1010440" cy="2270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 b="1"/>
              <a:t>= Strength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35782" y="2427727"/>
            <a:ext cx="73761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AMPARs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13907" y="3657824"/>
            <a:ext cx="474482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Basal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6347" y="3138555"/>
            <a:ext cx="32256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LTP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70947" y="4068386"/>
            <a:ext cx="332373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LTD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29203" y="3779744"/>
            <a:ext cx="2390850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/>
              <a:t>GluA2 AMPARs endocytosis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76312" y="229906"/>
            <a:ext cx="7297303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LTD: Decrease in the number of surface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389310" y="577839"/>
            <a:ext cx="2025027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AMPAR by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414302" y="577839"/>
            <a:ext cx="4340411" cy="42564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000" b="1"/>
              <a:t>endocytotic mechanism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76952" y="6472890"/>
            <a:ext cx="4790297" cy="1986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/>
              <a:t>6BBYN309 (2025) Hippocampal LTD - Learning and Disease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