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7560005" cy="10043998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560005" cy="1004399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5759" y="1051780"/>
            <a:ext cx="576801" cy="16913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100"/>
              <a:t>ARTICLE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03998" y="1049840"/>
            <a:ext cx="374271" cy="18306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000" b="1"/>
              <a:t>OPEN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5759" y="1238066"/>
            <a:ext cx="5259024" cy="2825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900"/>
              <a:t>Schizophrenia interactome with 504 novel protein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15354" y="1270294"/>
            <a:ext cx="123362" cy="24672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900"/>
              <a:t>–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839185" y="1238066"/>
            <a:ext cx="746836" cy="2825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900"/>
              <a:t>protein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5760" y="1541193"/>
            <a:ext cx="1216603" cy="2825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900"/>
              <a:t>interactions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5759" y="1934407"/>
            <a:ext cx="1229294" cy="12446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Madhavi K Ganapathiraju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685519" y="1916013"/>
            <a:ext cx="106821" cy="8296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1,2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792799" y="1934407"/>
            <a:ext cx="888019" cy="12446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, Mohamed Thahir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681279" y="1916013"/>
            <a:ext cx="106599" cy="8296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1,2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787839" y="1934407"/>
            <a:ext cx="755598" cy="12446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, Adam Handen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543838" y="1916013"/>
            <a:ext cx="44409" cy="8296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588479" y="1934407"/>
            <a:ext cx="1042532" cy="12446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, Saumendra N Sarkar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631038" y="1916013"/>
            <a:ext cx="106599" cy="8296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3,4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738319" y="1934407"/>
            <a:ext cx="805143" cy="12446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, Robert A Sweet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543998" y="1916013"/>
            <a:ext cx="106599" cy="8296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5,6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650558" y="1934407"/>
            <a:ext cx="1203092" cy="12446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, Vishwajit L Nimgaonkar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853678" y="1916013"/>
            <a:ext cx="106598" cy="8296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5,7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960238" y="1934407"/>
            <a:ext cx="23685" cy="12446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,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55732" y="2074082"/>
            <a:ext cx="944465" cy="12446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Christine E Loscher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400399" y="2054973"/>
            <a:ext cx="44409" cy="8296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8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445039" y="2074086"/>
            <a:ext cx="802683" cy="12446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, Eileen M Bauer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247838" y="2054973"/>
            <a:ext cx="151017" cy="8296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9,10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398856" y="2022967"/>
            <a:ext cx="39063" cy="17558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 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437919" y="2074086"/>
            <a:ext cx="1247741" cy="12446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and Srilakshmi Chaparala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686398" y="2054973"/>
            <a:ext cx="44409" cy="8296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07679" y="2456363"/>
            <a:ext cx="6217230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Genome-wide association studies of schizophrenia (GWAS) have revealed the role of rare and common genetic variants, but the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07679" y="2595321"/>
            <a:ext cx="5997833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functional effects of the risk variants remain to be understood. Protein interactome-based studies can facilitate the study of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07679" y="2734279"/>
            <a:ext cx="4656762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molecular mechanisms by which the risk genes relate to schizophrenia (SZ) genesis, but protein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264657" y="2735532"/>
            <a:ext cx="56936" cy="12081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–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321536" y="2734279"/>
            <a:ext cx="1420348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protein interactions (PPIs) are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07679" y="2873966"/>
            <a:ext cx="6074013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unknown for many of the liability genes. We developed a computational model to discover PPIs, which is found to be highly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07679" y="3012924"/>
            <a:ext cx="6224621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accurate according to computational evaluations and experimental validations of selected PPIs. We present here, 365 novel PPIs of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07679" y="3151882"/>
            <a:ext cx="971715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liability genes identi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579680" y="3162457"/>
            <a:ext cx="59213" cy="11387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ﬁ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639440" y="3151882"/>
            <a:ext cx="5165760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ed by the SZ Working Group of the Psychiatric Genomics Consortium (PGC). Seventeen genes that had no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07679" y="3291558"/>
            <a:ext cx="6224757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previously known interactions have 57 novel interactions by our method. Among the new interactors are 19 drug targets that are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07679" y="3430516"/>
            <a:ext cx="6224313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targeted by 130 drugs. In addition, we computed 147 novel PPIs of 25 candidate genes investigated in the pre-GWAS era. While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07679" y="3569474"/>
            <a:ext cx="6224439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there is little overlap between the GWAS genes and the pre-GWAS genes, the interactomes reveal that they largely belong to the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07679" y="3708432"/>
            <a:ext cx="6224370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same pathways, thus reconciling the apparent disparities between the GWAS and prior gene association studies. The interactome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07679" y="3848119"/>
            <a:ext cx="6224541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including 504 novel PPIs overall, could motivate other systems biology studies and trials with repurposed drugs. The PPIs are made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07679" y="3987077"/>
            <a:ext cx="5632019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available on a webserver, called Schizo-Pi at http://severus.dbmi.pitt.edu/schizo-pi with advanced search capabilities.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07679" y="4266246"/>
            <a:ext cx="823032" cy="12685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npj Schizophrenia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430712" y="4264993"/>
            <a:ext cx="335102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 (2016)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765815" y="4262716"/>
            <a:ext cx="129108" cy="13038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 2,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894923" y="4264993"/>
            <a:ext cx="4056076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 Article number: 16012; doi:10.1038/npjschz.2016.12; published online 27 April 2016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455751" y="5034563"/>
            <a:ext cx="794143" cy="13038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INTRODUCTION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455751" y="5188757"/>
            <a:ext cx="3149290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Schizophrenia (SZ) is a common, potentially severe psychiatric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455751" y="5319801"/>
            <a:ext cx="815574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disorder that af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270790" y="5330376"/>
            <a:ext cx="59213" cy="11387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ﬂ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330550" y="5319801"/>
            <a:ext cx="997553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icts all populations.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2328478" y="5302622"/>
            <a:ext cx="43555" cy="8539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1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2372034" y="5269401"/>
            <a:ext cx="73085" cy="1785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 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2445119" y="5319801"/>
            <a:ext cx="1160333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Gene mapping studies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455752" y="5451562"/>
            <a:ext cx="3150349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suggest that SZ is a complex disorder, with a cumulative impact of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455752" y="5582606"/>
            <a:ext cx="2945812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variable genetic effects coupled with environmental factors.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3401998" y="5565422"/>
            <a:ext cx="43555" cy="8539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2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445553" y="5532201"/>
            <a:ext cx="46444" cy="1785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 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3491998" y="5582601"/>
            <a:ext cx="113758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As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455749" y="5713645"/>
            <a:ext cx="3150132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many as 38 genome-wide association studies (GWAS) have been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455749" y="5845406"/>
            <a:ext cx="3149780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reported on SZ out of a total of 1,750 GWAS publications on 1,087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455749" y="5976450"/>
            <a:ext cx="3150144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traits or diseases reported in the GWAS catalog maintained by the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455749" y="6107494"/>
            <a:ext cx="2524884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National Human Genome Research Institute of USA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2980799" y="6090301"/>
            <a:ext cx="43555" cy="8539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3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3024354" y="6057081"/>
            <a:ext cx="44284" cy="1785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 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3068638" y="6107481"/>
            <a:ext cx="536952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(as of April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455754" y="6239242"/>
            <a:ext cx="2748016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2015), revealing the common variants associated with SZ.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3203999" y="6221342"/>
            <a:ext cx="43555" cy="8539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4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247554" y="6188121"/>
            <a:ext cx="32044" cy="17922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 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3279598" y="6239240"/>
            <a:ext cx="326619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The SZ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455743" y="6370284"/>
            <a:ext cx="3150155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Working Group of the Psychiatric Genomics Consortium (PGC)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455743" y="6501328"/>
            <a:ext cx="272609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identi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727909" y="6511903"/>
            <a:ext cx="59213" cy="11387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ﬁ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787669" y="6501328"/>
            <a:ext cx="2282917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ed 108 genetic loci that likely confer risk for SZ.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3070798" y="6484142"/>
            <a:ext cx="43555" cy="8539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5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3114354" y="6450921"/>
            <a:ext cx="33485" cy="1785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 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3147839" y="6501321"/>
            <a:ext cx="458129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While the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455746" y="6633082"/>
            <a:ext cx="3150132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role of genetics has been clearly validated by this study, the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455746" y="6764127"/>
            <a:ext cx="3045473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functional impact of the risk variants is not well-understood.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3501359" y="6746943"/>
            <a:ext cx="104754" cy="8539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6,7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455759" y="6895880"/>
            <a:ext cx="3150178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Several of the genes implicated by the GWAS have unknown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455759" y="7026924"/>
            <a:ext cx="3150178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functions and could participate in possibly hitherto unknown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455759" y="7157968"/>
            <a:ext cx="476326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pathways.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932399" y="7140781"/>
            <a:ext cx="43555" cy="8539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8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975954" y="7107559"/>
            <a:ext cx="29165" cy="1785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 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1005119" y="7157959"/>
            <a:ext cx="2600746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Further, there is little or no overlap between the genes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455755" y="7289721"/>
            <a:ext cx="272609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identi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727921" y="7300296"/>
            <a:ext cx="59213" cy="11387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ﬁ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787681" y="7289721"/>
            <a:ext cx="1108020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ed through GWAS and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1895701" y="7290974"/>
            <a:ext cx="64257" cy="12081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 ‘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1959845" y="7289721"/>
            <a:ext cx="797912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candidate genes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2757610" y="7290974"/>
            <a:ext cx="22432" cy="12081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’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2780042" y="7289721"/>
            <a:ext cx="825936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 proposed in the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455767" y="7420765"/>
            <a:ext cx="694721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pre-GWAS era.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1150559" y="7403582"/>
            <a:ext cx="43555" cy="8539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9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569520" y="7547480"/>
            <a:ext cx="893553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Interactome-based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1563087" y="7547480"/>
            <a:ext cx="335239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studies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1997953" y="7547480"/>
            <a:ext cx="168302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can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2265791" y="7547480"/>
            <a:ext cx="120932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be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2485394" y="7547480"/>
            <a:ext cx="284338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useful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2869860" y="7547480"/>
            <a:ext cx="88934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in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3057783" y="7547480"/>
            <a:ext cx="547496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discovering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455761" y="7673479"/>
            <a:ext cx="2525943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the functional associations of genes. For example,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2981705" y="7674732"/>
            <a:ext cx="624382" cy="12685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 disrupted in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455761" y="7806494"/>
            <a:ext cx="719500" cy="12685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schizophrenia 1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1175262" y="7805241"/>
            <a:ext cx="2430404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 (DISC1), an SZ related candidate gene originally had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455761" y="7936285"/>
            <a:ext cx="3149472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no known homolog in humans. Although it had well-characterized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455761" y="8068046"/>
            <a:ext cx="3149530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protein domains such as coiled-coil domains and leucine-zipper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3834014" y="5036830"/>
            <a:ext cx="1740567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domains, its function was unknown.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5574958" y="5019662"/>
            <a:ext cx="190805" cy="8539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10,11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5765764" y="4986441"/>
            <a:ext cx="38154" cy="1785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 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5803918" y="5036841"/>
            <a:ext cx="778235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Once its protein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6582245" y="5038094"/>
            <a:ext cx="56936" cy="12081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–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6639124" y="5036841"/>
            <a:ext cx="344804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protein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3833990" y="5169320"/>
            <a:ext cx="556834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interactions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4497806" y="5169320"/>
            <a:ext cx="255984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(PPIs)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4861400" y="5169320"/>
            <a:ext cx="233551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were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5201957" y="5169320"/>
            <a:ext cx="555923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determined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5865057" y="5169320"/>
            <a:ext cx="258375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using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6230814" y="5169320"/>
            <a:ext cx="246419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yeast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6584329" y="5169320"/>
            <a:ext cx="399349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2-hybrid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3833990" y="5301081"/>
            <a:ext cx="558086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technology,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4391998" y="5283902"/>
            <a:ext cx="87118" cy="8539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12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4479117" y="5250681"/>
            <a:ext cx="67680" cy="1785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 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4546798" y="5301081"/>
            <a:ext cx="2437180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investigators successfully linked DISC1 to cAMP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3833993" y="5433560"/>
            <a:ext cx="3149894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signaling, axon elongation, and neuronal migration, and accelera-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3833993" y="5566039"/>
            <a:ext cx="3150315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ted the research pertaining to SZ in general, and DISC1 in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3833993" y="5698518"/>
            <a:ext cx="470177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particular.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4304879" y="5680622"/>
            <a:ext cx="87118" cy="8539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13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4391998" y="5647401"/>
            <a:ext cx="67680" cy="17922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 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4459678" y="5698521"/>
            <a:ext cx="2524611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Typically such studies are carried out on known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3833997" y="5830283"/>
            <a:ext cx="344804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protein</a:t>
            </a:r>
          </a:p>
        </p:txBody>
      </p:sp>
      <p:sp>
        <p:nvSpPr>
          <p:cNvPr id="135" name="TextBox 134"/>
          <p:cNvSpPr txBox="1"/>
          <p:nvPr/>
        </p:nvSpPr>
        <p:spPr>
          <a:xfrm>
            <a:off x="4178881" y="5831535"/>
            <a:ext cx="56936" cy="12081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–</a:t>
            </a:r>
          </a:p>
        </p:txBody>
      </p:sp>
      <p:sp>
        <p:nvSpPr>
          <p:cNvPr id="136" name="TextBox 135"/>
          <p:cNvSpPr txBox="1"/>
          <p:nvPr/>
        </p:nvSpPr>
        <p:spPr>
          <a:xfrm>
            <a:off x="4235760" y="5830283"/>
            <a:ext cx="2748176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protein interaction (PPI) networks, or as in the case</a:t>
            </a:r>
          </a:p>
        </p:txBody>
      </p:sp>
      <p:sp>
        <p:nvSpPr>
          <p:cNvPr id="137" name="TextBox 136"/>
          <p:cNvSpPr txBox="1"/>
          <p:nvPr/>
        </p:nvSpPr>
        <p:spPr>
          <a:xfrm>
            <a:off x="3833997" y="5962762"/>
            <a:ext cx="1579189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of DISC1, when there is a speci</a:t>
            </a:r>
          </a:p>
        </p:txBody>
      </p:sp>
      <p:sp>
        <p:nvSpPr>
          <p:cNvPr id="138" name="TextBox 137"/>
          <p:cNvSpPr txBox="1"/>
          <p:nvPr/>
        </p:nvSpPr>
        <p:spPr>
          <a:xfrm>
            <a:off x="5412957" y="5973336"/>
            <a:ext cx="59213" cy="11387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ﬁ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5472717" y="5962762"/>
            <a:ext cx="1511082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c gene of interest, its PPIs are</a:t>
            </a:r>
          </a:p>
        </p:txBody>
      </p:sp>
      <p:sp>
        <p:nvSpPr>
          <p:cNvPr id="140" name="TextBox 139"/>
          <p:cNvSpPr txBox="1"/>
          <p:nvPr/>
        </p:nvSpPr>
        <p:spPr>
          <a:xfrm>
            <a:off x="3833996" y="6095240"/>
            <a:ext cx="2885790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determined by methods such as yeast 2-hybrid technology.</a:t>
            </a:r>
          </a:p>
        </p:txBody>
      </p:sp>
      <p:sp>
        <p:nvSpPr>
          <p:cNvPr id="141" name="TextBox 140"/>
          <p:cNvSpPr txBox="1"/>
          <p:nvPr/>
        </p:nvSpPr>
        <p:spPr>
          <a:xfrm>
            <a:off x="3947755" y="6221240"/>
            <a:ext cx="3035805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Knowledge of human PPI networks is thus valuable for</a:t>
            </a:r>
          </a:p>
        </p:txBody>
      </p:sp>
      <p:sp>
        <p:nvSpPr>
          <p:cNvPr id="142" name="TextBox 141"/>
          <p:cNvSpPr txBox="1"/>
          <p:nvPr/>
        </p:nvSpPr>
        <p:spPr>
          <a:xfrm>
            <a:off x="3833996" y="6347956"/>
            <a:ext cx="3150110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accelerating discovery of protein function, and indeed, biomedical</a:t>
            </a:r>
          </a:p>
        </p:txBody>
      </p:sp>
      <p:sp>
        <p:nvSpPr>
          <p:cNvPr id="143" name="TextBox 142"/>
          <p:cNvSpPr txBox="1"/>
          <p:nvPr/>
        </p:nvSpPr>
        <p:spPr>
          <a:xfrm>
            <a:off x="3833996" y="6480435"/>
            <a:ext cx="3150327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research in general. However, of the hundreds of thousands of</a:t>
            </a:r>
          </a:p>
        </p:txBody>
      </p:sp>
      <p:sp>
        <p:nvSpPr>
          <p:cNvPr id="144" name="TextBox 143"/>
          <p:cNvSpPr txBox="1"/>
          <p:nvPr/>
        </p:nvSpPr>
        <p:spPr>
          <a:xfrm>
            <a:off x="3833996" y="6612914"/>
            <a:ext cx="2946450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biophysical PPIs thought to exist in the human interactome,</a:t>
            </a:r>
          </a:p>
        </p:txBody>
      </p:sp>
      <p:sp>
        <p:nvSpPr>
          <p:cNvPr id="145" name="TextBox 144"/>
          <p:cNvSpPr txBox="1"/>
          <p:nvPr/>
        </p:nvSpPr>
        <p:spPr>
          <a:xfrm>
            <a:off x="6780958" y="6595023"/>
            <a:ext cx="191593" cy="8539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14,15</a:t>
            </a:r>
          </a:p>
        </p:txBody>
      </p:sp>
      <p:sp>
        <p:nvSpPr>
          <p:cNvPr id="146" name="TextBox 145"/>
          <p:cNvSpPr txBox="1"/>
          <p:nvPr/>
        </p:nvSpPr>
        <p:spPr>
          <a:xfrm>
            <a:off x="3833999" y="6705624"/>
            <a:ext cx="111480" cy="17775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o</a:t>
            </a:r>
          </a:p>
        </p:txBody>
      </p:sp>
      <p:sp>
        <p:nvSpPr>
          <p:cNvPr id="147" name="TextBox 146"/>
          <p:cNvSpPr txBox="1"/>
          <p:nvPr/>
        </p:nvSpPr>
        <p:spPr>
          <a:xfrm>
            <a:off x="3956400" y="6744682"/>
            <a:ext cx="3027185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100,000 are known today (Human Protein Reference Database,</a:t>
            </a:r>
          </a:p>
        </p:txBody>
      </p:sp>
      <p:sp>
        <p:nvSpPr>
          <p:cNvPr id="148" name="TextBox 147"/>
          <p:cNvSpPr txBox="1"/>
          <p:nvPr/>
        </p:nvSpPr>
        <p:spPr>
          <a:xfrm>
            <a:off x="3833999" y="6877160"/>
            <a:ext cx="269079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HPRD</a:t>
            </a:r>
          </a:p>
        </p:txBody>
      </p:sp>
      <p:sp>
        <p:nvSpPr>
          <p:cNvPr id="149" name="TextBox 148"/>
          <p:cNvSpPr txBox="1"/>
          <p:nvPr/>
        </p:nvSpPr>
        <p:spPr>
          <a:xfrm>
            <a:off x="4103278" y="6859982"/>
            <a:ext cx="87118" cy="8539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16</a:t>
            </a:r>
          </a:p>
        </p:txBody>
      </p:sp>
      <p:sp>
        <p:nvSpPr>
          <p:cNvPr id="150" name="TextBox 149"/>
          <p:cNvSpPr txBox="1"/>
          <p:nvPr/>
        </p:nvSpPr>
        <p:spPr>
          <a:xfrm>
            <a:off x="4296958" y="6877161"/>
            <a:ext cx="181398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and</a:t>
            </a:r>
          </a:p>
        </p:txBody>
      </p:sp>
      <p:sp>
        <p:nvSpPr>
          <p:cNvPr id="151" name="TextBox 150"/>
          <p:cNvSpPr txBox="1"/>
          <p:nvPr/>
        </p:nvSpPr>
        <p:spPr>
          <a:xfrm>
            <a:off x="4584952" y="6877161"/>
            <a:ext cx="383976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BioGRID</a:t>
            </a:r>
          </a:p>
        </p:txBody>
      </p:sp>
      <p:sp>
        <p:nvSpPr>
          <p:cNvPr id="152" name="TextBox 151"/>
          <p:cNvSpPr txBox="1"/>
          <p:nvPr/>
        </p:nvSpPr>
        <p:spPr>
          <a:xfrm>
            <a:off x="4969438" y="6859982"/>
            <a:ext cx="87118" cy="8539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17</a:t>
            </a:r>
          </a:p>
        </p:txBody>
      </p:sp>
      <p:sp>
        <p:nvSpPr>
          <p:cNvPr id="153" name="TextBox 152"/>
          <p:cNvSpPr txBox="1"/>
          <p:nvPr/>
        </p:nvSpPr>
        <p:spPr>
          <a:xfrm>
            <a:off x="5163118" y="6877161"/>
            <a:ext cx="529618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databases).</a:t>
            </a:r>
          </a:p>
        </p:txBody>
      </p:sp>
      <p:sp>
        <p:nvSpPr>
          <p:cNvPr id="154" name="TextBox 153"/>
          <p:cNvSpPr txBox="1"/>
          <p:nvPr/>
        </p:nvSpPr>
        <p:spPr>
          <a:xfrm>
            <a:off x="5799583" y="6877161"/>
            <a:ext cx="225125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Gold</a:t>
            </a:r>
          </a:p>
        </p:txBody>
      </p:sp>
      <p:sp>
        <p:nvSpPr>
          <p:cNvPr id="155" name="TextBox 154"/>
          <p:cNvSpPr txBox="1"/>
          <p:nvPr/>
        </p:nvSpPr>
        <p:spPr>
          <a:xfrm>
            <a:off x="6131498" y="6877161"/>
            <a:ext cx="418251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standard</a:t>
            </a:r>
          </a:p>
        </p:txBody>
      </p:sp>
      <p:sp>
        <p:nvSpPr>
          <p:cNvPr id="156" name="TextBox 155"/>
          <p:cNvSpPr txBox="1"/>
          <p:nvPr/>
        </p:nvSpPr>
        <p:spPr>
          <a:xfrm>
            <a:off x="6656368" y="6877161"/>
            <a:ext cx="327154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experi-</a:t>
            </a:r>
          </a:p>
        </p:txBody>
      </p:sp>
      <p:sp>
        <p:nvSpPr>
          <p:cNvPr id="157" name="TextBox 156"/>
          <p:cNvSpPr txBox="1"/>
          <p:nvPr/>
        </p:nvSpPr>
        <p:spPr>
          <a:xfrm>
            <a:off x="3833993" y="7009640"/>
            <a:ext cx="3149689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mental methods for the determination of all the PPIs in human</a:t>
            </a:r>
          </a:p>
        </p:txBody>
      </p:sp>
      <p:sp>
        <p:nvSpPr>
          <p:cNvPr id="158" name="TextBox 157"/>
          <p:cNvSpPr txBox="1"/>
          <p:nvPr/>
        </p:nvSpPr>
        <p:spPr>
          <a:xfrm>
            <a:off x="3833993" y="7142119"/>
            <a:ext cx="3149883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interactome are time-consuming, expensive and may not even be</a:t>
            </a:r>
          </a:p>
        </p:txBody>
      </p:sp>
      <p:sp>
        <p:nvSpPr>
          <p:cNvPr id="159" name="TextBox 158"/>
          <p:cNvSpPr txBox="1"/>
          <p:nvPr/>
        </p:nvSpPr>
        <p:spPr>
          <a:xfrm>
            <a:off x="3833993" y="7273880"/>
            <a:ext cx="3149882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feasible, as about 250 million pairs of proteins would need to be</a:t>
            </a:r>
          </a:p>
        </p:txBody>
      </p:sp>
      <p:sp>
        <p:nvSpPr>
          <p:cNvPr id="160" name="TextBox 159"/>
          <p:cNvSpPr txBox="1"/>
          <p:nvPr/>
        </p:nvSpPr>
        <p:spPr>
          <a:xfrm>
            <a:off x="3833993" y="7406359"/>
            <a:ext cx="3149666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tested overall; high-throughput methods such as yeast 2-hybrid</a:t>
            </a:r>
          </a:p>
        </p:txBody>
      </p:sp>
      <p:sp>
        <p:nvSpPr>
          <p:cNvPr id="161" name="TextBox 160"/>
          <p:cNvSpPr txBox="1"/>
          <p:nvPr/>
        </p:nvSpPr>
        <p:spPr>
          <a:xfrm>
            <a:off x="3833993" y="7538838"/>
            <a:ext cx="3149871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have important limitations for whole interactome determination</a:t>
            </a:r>
          </a:p>
        </p:txBody>
      </p:sp>
      <p:sp>
        <p:nvSpPr>
          <p:cNvPr id="162" name="TextBox 161"/>
          <p:cNvSpPr txBox="1"/>
          <p:nvPr/>
        </p:nvSpPr>
        <p:spPr>
          <a:xfrm>
            <a:off x="3833993" y="7670599"/>
            <a:ext cx="3149563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as they have a low recall of 23% (i.e., remaining 77% of true</a:t>
            </a:r>
          </a:p>
        </p:txBody>
      </p:sp>
      <p:sp>
        <p:nvSpPr>
          <p:cNvPr id="163" name="TextBox 162"/>
          <p:cNvSpPr txBox="1"/>
          <p:nvPr/>
        </p:nvSpPr>
        <p:spPr>
          <a:xfrm>
            <a:off x="3833993" y="7803077"/>
            <a:ext cx="3149995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interactions need to be determined by other means), and a low</a:t>
            </a:r>
          </a:p>
        </p:txBody>
      </p:sp>
      <p:sp>
        <p:nvSpPr>
          <p:cNvPr id="164" name="TextBox 163"/>
          <p:cNvSpPr txBox="1"/>
          <p:nvPr/>
        </p:nvSpPr>
        <p:spPr>
          <a:xfrm>
            <a:off x="3833993" y="7935556"/>
            <a:ext cx="3150236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precision (i.e., the screens have to be repeated multiple times</a:t>
            </a:r>
          </a:p>
        </p:txBody>
      </p:sp>
      <p:sp>
        <p:nvSpPr>
          <p:cNvPr id="165" name="TextBox 164"/>
          <p:cNvSpPr txBox="1"/>
          <p:nvPr/>
        </p:nvSpPr>
        <p:spPr>
          <a:xfrm>
            <a:off x="3833993" y="8068035"/>
            <a:ext cx="1440128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to achieve high selectivity).</a:t>
            </a:r>
          </a:p>
        </p:txBody>
      </p:sp>
      <p:sp>
        <p:nvSpPr>
          <p:cNvPr id="166" name="TextBox 165"/>
          <p:cNvSpPr txBox="1"/>
          <p:nvPr/>
        </p:nvSpPr>
        <p:spPr>
          <a:xfrm>
            <a:off x="5274719" y="8050141"/>
            <a:ext cx="191522" cy="8539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18,19</a:t>
            </a:r>
          </a:p>
        </p:txBody>
      </p:sp>
      <p:sp>
        <p:nvSpPr>
          <p:cNvPr id="167" name="TextBox 166"/>
          <p:cNvSpPr txBox="1"/>
          <p:nvPr/>
        </p:nvSpPr>
        <p:spPr>
          <a:xfrm>
            <a:off x="5466241" y="8016920"/>
            <a:ext cx="79916" cy="17922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 </a:t>
            </a:r>
          </a:p>
        </p:txBody>
      </p:sp>
      <p:sp>
        <p:nvSpPr>
          <p:cNvPr id="168" name="TextBox 167"/>
          <p:cNvSpPr txBox="1"/>
          <p:nvPr/>
        </p:nvSpPr>
        <p:spPr>
          <a:xfrm>
            <a:off x="5546158" y="8068040"/>
            <a:ext cx="1437623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Computational methods are</a:t>
            </a:r>
          </a:p>
        </p:txBody>
      </p:sp>
      <p:sp>
        <p:nvSpPr>
          <p:cNvPr id="169" name="TextBox 168"/>
          <p:cNvSpPr txBox="1"/>
          <p:nvPr/>
        </p:nvSpPr>
        <p:spPr>
          <a:xfrm>
            <a:off x="455759" y="8417702"/>
            <a:ext cx="33875" cy="6641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400"/>
              <a:t>1</a:t>
            </a:r>
          </a:p>
        </p:txBody>
      </p:sp>
      <p:sp>
        <p:nvSpPr>
          <p:cNvPr id="170" name="TextBox 169"/>
          <p:cNvSpPr txBox="1"/>
          <p:nvPr/>
        </p:nvSpPr>
        <p:spPr>
          <a:xfrm>
            <a:off x="489600" y="8431463"/>
            <a:ext cx="3841075" cy="9963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Department of Biomedical Informatics, School of Medicine, University of Pittsburgh, Pittsburgh, PA, USA;</a:t>
            </a:r>
          </a:p>
        </p:txBody>
      </p:sp>
      <p:sp>
        <p:nvSpPr>
          <p:cNvPr id="171" name="TextBox 170"/>
          <p:cNvSpPr txBox="1"/>
          <p:nvPr/>
        </p:nvSpPr>
        <p:spPr>
          <a:xfrm>
            <a:off x="4330675" y="8417702"/>
            <a:ext cx="56319" cy="10601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400"/>
              <a:t> 2</a:t>
            </a:r>
          </a:p>
        </p:txBody>
      </p:sp>
      <p:sp>
        <p:nvSpPr>
          <p:cNvPr id="172" name="TextBox 171"/>
          <p:cNvSpPr txBox="1"/>
          <p:nvPr/>
        </p:nvSpPr>
        <p:spPr>
          <a:xfrm>
            <a:off x="4386958" y="8431463"/>
            <a:ext cx="2597122" cy="9963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Intelligent Systems Program, School of Arts and Sciences, University of</a:t>
            </a:r>
          </a:p>
        </p:txBody>
      </p:sp>
      <p:sp>
        <p:nvSpPr>
          <p:cNvPr id="173" name="TextBox 172"/>
          <p:cNvSpPr txBox="1"/>
          <p:nvPr/>
        </p:nvSpPr>
        <p:spPr>
          <a:xfrm>
            <a:off x="455759" y="8545219"/>
            <a:ext cx="1205560" cy="9963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Pittsburgh, Pittsburgh, PA, USA;</a:t>
            </a:r>
          </a:p>
        </p:txBody>
      </p:sp>
      <p:sp>
        <p:nvSpPr>
          <p:cNvPr id="174" name="TextBox 173"/>
          <p:cNvSpPr txBox="1"/>
          <p:nvPr/>
        </p:nvSpPr>
        <p:spPr>
          <a:xfrm>
            <a:off x="1661319" y="8532182"/>
            <a:ext cx="37159" cy="10529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400"/>
              <a:t> </a:t>
            </a:r>
          </a:p>
        </p:txBody>
      </p:sp>
      <p:sp>
        <p:nvSpPr>
          <p:cNvPr id="175" name="TextBox 174"/>
          <p:cNvSpPr txBox="1"/>
          <p:nvPr/>
        </p:nvSpPr>
        <p:spPr>
          <a:xfrm>
            <a:off x="1698478" y="8532182"/>
            <a:ext cx="33876" cy="6641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400"/>
              <a:t>3</a:t>
            </a:r>
          </a:p>
        </p:txBody>
      </p:sp>
      <p:sp>
        <p:nvSpPr>
          <p:cNvPr id="176" name="TextBox 175"/>
          <p:cNvSpPr txBox="1"/>
          <p:nvPr/>
        </p:nvSpPr>
        <p:spPr>
          <a:xfrm>
            <a:off x="1732319" y="8545222"/>
            <a:ext cx="4583342" cy="9963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Department of Microbiology and Molecular Genetics, School of Medicine, University of Pittsburgh, Pittsburgh, PA, USA;</a:t>
            </a:r>
          </a:p>
        </p:txBody>
      </p:sp>
      <p:sp>
        <p:nvSpPr>
          <p:cNvPr id="177" name="TextBox 176"/>
          <p:cNvSpPr txBox="1"/>
          <p:nvPr/>
        </p:nvSpPr>
        <p:spPr>
          <a:xfrm>
            <a:off x="6315662" y="8532182"/>
            <a:ext cx="37617" cy="10529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400"/>
              <a:t> </a:t>
            </a:r>
          </a:p>
        </p:txBody>
      </p:sp>
      <p:sp>
        <p:nvSpPr>
          <p:cNvPr id="178" name="TextBox 177"/>
          <p:cNvSpPr txBox="1"/>
          <p:nvPr/>
        </p:nvSpPr>
        <p:spPr>
          <a:xfrm>
            <a:off x="6353279" y="8532182"/>
            <a:ext cx="33875" cy="6641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400"/>
              <a:t>4</a:t>
            </a:r>
          </a:p>
        </p:txBody>
      </p:sp>
      <p:sp>
        <p:nvSpPr>
          <p:cNvPr id="179" name="TextBox 178"/>
          <p:cNvSpPr txBox="1"/>
          <p:nvPr/>
        </p:nvSpPr>
        <p:spPr>
          <a:xfrm>
            <a:off x="6387118" y="8545222"/>
            <a:ext cx="596545" cy="9963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Cancer Virology</a:t>
            </a:r>
          </a:p>
        </p:txBody>
      </p:sp>
      <p:sp>
        <p:nvSpPr>
          <p:cNvPr id="180" name="TextBox 179"/>
          <p:cNvSpPr txBox="1"/>
          <p:nvPr/>
        </p:nvSpPr>
        <p:spPr>
          <a:xfrm>
            <a:off x="455750" y="8658978"/>
            <a:ext cx="2601920" cy="9963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Program, University of Pittsburgh Cancer Institute, Pittsburgh, PA, USA;</a:t>
            </a:r>
          </a:p>
        </p:txBody>
      </p:sp>
      <p:sp>
        <p:nvSpPr>
          <p:cNvPr id="181" name="TextBox 180"/>
          <p:cNvSpPr txBox="1"/>
          <p:nvPr/>
        </p:nvSpPr>
        <p:spPr>
          <a:xfrm>
            <a:off x="3057671" y="8645942"/>
            <a:ext cx="21767" cy="10529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400"/>
              <a:t> </a:t>
            </a:r>
          </a:p>
        </p:txBody>
      </p:sp>
      <p:sp>
        <p:nvSpPr>
          <p:cNvPr id="182" name="TextBox 181"/>
          <p:cNvSpPr txBox="1"/>
          <p:nvPr/>
        </p:nvSpPr>
        <p:spPr>
          <a:xfrm>
            <a:off x="3079438" y="8645942"/>
            <a:ext cx="33876" cy="6641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400"/>
              <a:t>5</a:t>
            </a:r>
          </a:p>
        </p:txBody>
      </p:sp>
      <p:sp>
        <p:nvSpPr>
          <p:cNvPr id="183" name="TextBox 182"/>
          <p:cNvSpPr txBox="1"/>
          <p:nvPr/>
        </p:nvSpPr>
        <p:spPr>
          <a:xfrm>
            <a:off x="3113279" y="8658983"/>
            <a:ext cx="3367089" cy="9963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Department of Psychiatry, School of Medicine, University of Pittsburgh, Pittsburgh, PA, USA;</a:t>
            </a:r>
          </a:p>
        </p:txBody>
      </p:sp>
      <p:sp>
        <p:nvSpPr>
          <p:cNvPr id="184" name="TextBox 183"/>
          <p:cNvSpPr txBox="1"/>
          <p:nvPr/>
        </p:nvSpPr>
        <p:spPr>
          <a:xfrm>
            <a:off x="6480368" y="8645942"/>
            <a:ext cx="21949" cy="10529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400"/>
              <a:t> </a:t>
            </a:r>
          </a:p>
        </p:txBody>
      </p:sp>
      <p:sp>
        <p:nvSpPr>
          <p:cNvPr id="185" name="TextBox 184"/>
          <p:cNvSpPr txBox="1"/>
          <p:nvPr/>
        </p:nvSpPr>
        <p:spPr>
          <a:xfrm>
            <a:off x="6502317" y="8645942"/>
            <a:ext cx="33875" cy="6641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400"/>
              <a:t>6</a:t>
            </a:r>
          </a:p>
        </p:txBody>
      </p:sp>
      <p:sp>
        <p:nvSpPr>
          <p:cNvPr id="186" name="TextBox 185"/>
          <p:cNvSpPr txBox="1"/>
          <p:nvPr/>
        </p:nvSpPr>
        <p:spPr>
          <a:xfrm>
            <a:off x="6536157" y="8658983"/>
            <a:ext cx="448239" cy="9963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Department</a:t>
            </a:r>
          </a:p>
        </p:txBody>
      </p:sp>
      <p:sp>
        <p:nvSpPr>
          <p:cNvPr id="187" name="TextBox 186"/>
          <p:cNvSpPr txBox="1"/>
          <p:nvPr/>
        </p:nvSpPr>
        <p:spPr>
          <a:xfrm>
            <a:off x="455749" y="8772738"/>
            <a:ext cx="3017938" cy="9963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of Neurology, School of Medicine, University of Pittsburgh, Pittsburgh, PA, USA;</a:t>
            </a:r>
          </a:p>
        </p:txBody>
      </p:sp>
      <p:sp>
        <p:nvSpPr>
          <p:cNvPr id="188" name="TextBox 187"/>
          <p:cNvSpPr txBox="1"/>
          <p:nvPr/>
        </p:nvSpPr>
        <p:spPr>
          <a:xfrm>
            <a:off x="3473687" y="8759701"/>
            <a:ext cx="29110" cy="10529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400"/>
              <a:t> </a:t>
            </a:r>
          </a:p>
        </p:txBody>
      </p:sp>
      <p:sp>
        <p:nvSpPr>
          <p:cNvPr id="189" name="TextBox 188"/>
          <p:cNvSpPr txBox="1"/>
          <p:nvPr/>
        </p:nvSpPr>
        <p:spPr>
          <a:xfrm>
            <a:off x="3502798" y="8759701"/>
            <a:ext cx="33875" cy="6641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400"/>
              <a:t>7</a:t>
            </a:r>
          </a:p>
        </p:txBody>
      </p:sp>
      <p:sp>
        <p:nvSpPr>
          <p:cNvPr id="190" name="TextBox 189"/>
          <p:cNvSpPr txBox="1"/>
          <p:nvPr/>
        </p:nvSpPr>
        <p:spPr>
          <a:xfrm>
            <a:off x="3536638" y="8772742"/>
            <a:ext cx="3446172" cy="9963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Department of Human Genetics, Graduate School of Public Health, University of Pittsburgh,</a:t>
            </a:r>
          </a:p>
        </p:txBody>
      </p:sp>
      <p:sp>
        <p:nvSpPr>
          <p:cNvPr id="191" name="TextBox 190"/>
          <p:cNvSpPr txBox="1"/>
          <p:nvPr/>
        </p:nvSpPr>
        <p:spPr>
          <a:xfrm>
            <a:off x="455755" y="8887224"/>
            <a:ext cx="771943" cy="9963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Pittsburgh, PA, USA;</a:t>
            </a:r>
          </a:p>
        </p:txBody>
      </p:sp>
      <p:sp>
        <p:nvSpPr>
          <p:cNvPr id="192" name="TextBox 191"/>
          <p:cNvSpPr txBox="1"/>
          <p:nvPr/>
        </p:nvSpPr>
        <p:spPr>
          <a:xfrm>
            <a:off x="1227699" y="8873463"/>
            <a:ext cx="40220" cy="10601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400"/>
              <a:t> </a:t>
            </a:r>
          </a:p>
        </p:txBody>
      </p:sp>
      <p:sp>
        <p:nvSpPr>
          <p:cNvPr id="193" name="TextBox 192"/>
          <p:cNvSpPr txBox="1"/>
          <p:nvPr/>
        </p:nvSpPr>
        <p:spPr>
          <a:xfrm>
            <a:off x="1267919" y="8873463"/>
            <a:ext cx="33876" cy="6641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400"/>
              <a:t>8</a:t>
            </a:r>
          </a:p>
        </p:txBody>
      </p:sp>
      <p:sp>
        <p:nvSpPr>
          <p:cNvPr id="194" name="TextBox 193"/>
          <p:cNvSpPr txBox="1"/>
          <p:nvPr/>
        </p:nvSpPr>
        <p:spPr>
          <a:xfrm>
            <a:off x="1301758" y="8887221"/>
            <a:ext cx="3904802" cy="9963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Immunomodulation Research Group, School of Biotechnology, Dublin City University, Dublin, Ireland;</a:t>
            </a:r>
          </a:p>
        </p:txBody>
      </p:sp>
      <p:sp>
        <p:nvSpPr>
          <p:cNvPr id="195" name="TextBox 194"/>
          <p:cNvSpPr txBox="1"/>
          <p:nvPr/>
        </p:nvSpPr>
        <p:spPr>
          <a:xfrm>
            <a:off x="5206561" y="8873463"/>
            <a:ext cx="40797" cy="10601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400"/>
              <a:t> </a:t>
            </a:r>
          </a:p>
        </p:txBody>
      </p:sp>
      <p:sp>
        <p:nvSpPr>
          <p:cNvPr id="196" name="TextBox 195"/>
          <p:cNvSpPr txBox="1"/>
          <p:nvPr/>
        </p:nvSpPr>
        <p:spPr>
          <a:xfrm>
            <a:off x="5247359" y="8873463"/>
            <a:ext cx="33875" cy="6641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400"/>
              <a:t>9</a:t>
            </a:r>
          </a:p>
        </p:txBody>
      </p:sp>
      <p:sp>
        <p:nvSpPr>
          <p:cNvPr id="197" name="TextBox 196"/>
          <p:cNvSpPr txBox="1"/>
          <p:nvPr/>
        </p:nvSpPr>
        <p:spPr>
          <a:xfrm>
            <a:off x="5281198" y="8887221"/>
            <a:ext cx="1702413" cy="9963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Department of Surgery, School of Medicine,</a:t>
            </a:r>
          </a:p>
        </p:txBody>
      </p:sp>
      <p:sp>
        <p:nvSpPr>
          <p:cNvPr id="198" name="TextBox 197"/>
          <p:cNvSpPr txBox="1"/>
          <p:nvPr/>
        </p:nvSpPr>
        <p:spPr>
          <a:xfrm>
            <a:off x="455753" y="9000987"/>
            <a:ext cx="1836132" cy="9963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University of Pittsburgh, Pittsburgh, PA, USA and</a:t>
            </a:r>
          </a:p>
        </p:txBody>
      </p:sp>
      <p:sp>
        <p:nvSpPr>
          <p:cNvPr id="199" name="TextBox 198"/>
          <p:cNvSpPr txBox="1"/>
          <p:nvPr/>
        </p:nvSpPr>
        <p:spPr>
          <a:xfrm>
            <a:off x="2291885" y="8987221"/>
            <a:ext cx="29393" cy="10601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400"/>
              <a:t> </a:t>
            </a:r>
          </a:p>
        </p:txBody>
      </p:sp>
      <p:sp>
        <p:nvSpPr>
          <p:cNvPr id="200" name="TextBox 199"/>
          <p:cNvSpPr txBox="1"/>
          <p:nvPr/>
        </p:nvSpPr>
        <p:spPr>
          <a:xfrm>
            <a:off x="2321279" y="8987221"/>
            <a:ext cx="67745" cy="6641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400"/>
              <a:t>10</a:t>
            </a:r>
          </a:p>
        </p:txBody>
      </p:sp>
      <p:sp>
        <p:nvSpPr>
          <p:cNvPr id="201" name="TextBox 200"/>
          <p:cNvSpPr txBox="1"/>
          <p:nvPr/>
        </p:nvSpPr>
        <p:spPr>
          <a:xfrm>
            <a:off x="2389678" y="9000982"/>
            <a:ext cx="2736528" cy="9963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Vascular Medicine Institute, University of Pittsburgh, Pittsburgh, PA, USA.</a:t>
            </a:r>
          </a:p>
        </p:txBody>
      </p:sp>
      <p:sp>
        <p:nvSpPr>
          <p:cNvPr id="202" name="TextBox 201"/>
          <p:cNvSpPr txBox="1"/>
          <p:nvPr/>
        </p:nvSpPr>
        <p:spPr>
          <a:xfrm>
            <a:off x="455759" y="9114738"/>
            <a:ext cx="2078664" cy="9963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Correspondence: MK Ganapathiraju (madhavi@pitt.edu)</a:t>
            </a:r>
          </a:p>
        </p:txBody>
      </p:sp>
      <p:sp>
        <p:nvSpPr>
          <p:cNvPr id="203" name="TextBox 202"/>
          <p:cNvSpPr txBox="1"/>
          <p:nvPr/>
        </p:nvSpPr>
        <p:spPr>
          <a:xfrm>
            <a:off x="455759" y="9228494"/>
            <a:ext cx="3063383" cy="9963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Received 21 October 2015; revised 17 February 2016; accepted 23 February 2016</a:t>
            </a:r>
          </a:p>
        </p:txBody>
      </p:sp>
      <p:sp>
        <p:nvSpPr>
          <p:cNvPr id="204" name="TextBox 203"/>
          <p:cNvSpPr txBox="1"/>
          <p:nvPr/>
        </p:nvSpPr>
        <p:spPr>
          <a:xfrm>
            <a:off x="5843518" y="301087"/>
            <a:ext cx="1138853" cy="11589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www.nature.com/npjschz</a:t>
            </a:r>
          </a:p>
        </p:txBody>
      </p:sp>
      <p:sp>
        <p:nvSpPr>
          <p:cNvPr id="205" name="TextBox 204"/>
          <p:cNvSpPr txBox="1"/>
          <p:nvPr/>
        </p:nvSpPr>
        <p:spPr>
          <a:xfrm>
            <a:off x="5587198" y="416870"/>
            <a:ext cx="1394538" cy="11387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All rights reserved 2334-265X/16</a:t>
            </a:r>
          </a:p>
        </p:txBody>
      </p:sp>
      <p:sp>
        <p:nvSpPr>
          <p:cNvPr id="206" name="TextBox 205"/>
          <p:cNvSpPr txBox="1"/>
          <p:nvPr/>
        </p:nvSpPr>
        <p:spPr>
          <a:xfrm>
            <a:off x="455759" y="9546470"/>
            <a:ext cx="3052059" cy="11387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© 2016 Schizophrenia International Research Society/Nature Publishing Group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560005" cy="1004399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75999" y="751224"/>
            <a:ext cx="393876" cy="9963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22. Zhu, J.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69875" y="752198"/>
            <a:ext cx="207583" cy="9866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 et al.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77459" y="751224"/>
            <a:ext cx="2547779" cy="9963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 Antiviral activity of human OASL protein is mediated by enhancing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27919" y="865706"/>
            <a:ext cx="1266875" cy="9963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signaling of the RIG-I RNA sensor.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94794" y="866680"/>
            <a:ext cx="371123" cy="9866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 Immunity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365917" y="863935"/>
            <a:ext cx="127315" cy="10140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 40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93365" y="865706"/>
            <a:ext cx="183024" cy="9963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, 936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676248" y="866680"/>
            <a:ext cx="44283" cy="9396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–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720886" y="865706"/>
            <a:ext cx="413494" cy="9963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948 (2014).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76008" y="979462"/>
            <a:ext cx="804102" cy="9963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23. Saia-Cereda, V. M.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380110" y="980436"/>
            <a:ext cx="194794" cy="9866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 et al.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574905" y="979462"/>
            <a:ext cx="2150599" cy="9963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 Proteomics of the corpus callosum unravel pivotal players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27927" y="1093944"/>
            <a:ext cx="2997117" cy="9963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in the dysfunction of cell signaling, structure, and myelination in schizophrenia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27927" y="1208426"/>
            <a:ext cx="243214" cy="9963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brains.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71142" y="1209400"/>
            <a:ext cx="1296554" cy="9866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 Eur. Arch. Psychiatry Clin. Neurosci.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267696" y="1206655"/>
            <a:ext cx="176522" cy="10140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 265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444414" y="1208426"/>
            <a:ext cx="183033" cy="9963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, 601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627296" y="1209400"/>
            <a:ext cx="44283" cy="9396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–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671934" y="1208426"/>
            <a:ext cx="413556" cy="9963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612 (2015).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76017" y="1322182"/>
            <a:ext cx="355385" cy="9963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24. Qi, Y.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931402" y="1323156"/>
            <a:ext cx="230956" cy="9866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 et al.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162359" y="1322182"/>
            <a:ext cx="2562641" cy="9963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 Systematic prediction of human membrane receptor interactions.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27936" y="1437638"/>
            <a:ext cx="392202" cy="9866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Proteomics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120139" y="1434893"/>
            <a:ext cx="77886" cy="10140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 9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198096" y="1436664"/>
            <a:ext cx="228220" cy="9963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, 5243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426334" y="1437638"/>
            <a:ext cx="44283" cy="9396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–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470971" y="1436664"/>
            <a:ext cx="458849" cy="9963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5255 (2009).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76008" y="1550420"/>
            <a:ext cx="3149789" cy="9963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25. Kohl, M., Wiese, S. &amp; Warscheid, B. Cytoscape: software for visualization and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27927" y="1664902"/>
            <a:ext cx="1164358" cy="9963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analysis of biological networks.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892286" y="1665876"/>
            <a:ext cx="697582" cy="9866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 Methods Mol. Biol.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589868" y="1663131"/>
            <a:ext cx="176904" cy="10140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 696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766967" y="1664902"/>
            <a:ext cx="183033" cy="9963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, 291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949850" y="1665876"/>
            <a:ext cx="44283" cy="9396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–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994488" y="1664902"/>
            <a:ext cx="413698" cy="9963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303 (2011).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76008" y="1778667"/>
            <a:ext cx="3148779" cy="9963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26. Schizophrenia Psychiatric Genome-Wide Association Study (GWAS) Consortium.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727927" y="1893149"/>
            <a:ext cx="1414481" cy="9963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Genome-wide association study identi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142727" y="1901374"/>
            <a:ext cx="46054" cy="8856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ﬁ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188809" y="1893149"/>
            <a:ext cx="79267" cy="9963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es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268077" y="1901374"/>
            <a:ext cx="68303" cy="8856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 ﬁ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336406" y="1893149"/>
            <a:ext cx="969855" cy="9963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ve new schizophrenia loci.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306262" y="1894123"/>
            <a:ext cx="419587" cy="9866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 Nat. Genet.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27927" y="2005142"/>
            <a:ext cx="97787" cy="10140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43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825847" y="2006913"/>
            <a:ext cx="183033" cy="9963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, 969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008730" y="2007887"/>
            <a:ext cx="44283" cy="9396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–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053368" y="2006913"/>
            <a:ext cx="413564" cy="9963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976 (2011).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76008" y="2121395"/>
            <a:ext cx="3149620" cy="9963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27. Chen, P. W. &amp; Kroog, G. S. Leupaxin is similar to paxillin in focal adhesion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727927" y="2235151"/>
            <a:ext cx="2997861" cy="9963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targeting and tyrosine phosphorylation but has distinct roles in cell adhesion and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727927" y="2349633"/>
            <a:ext cx="385347" cy="9963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spreading.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113274" y="2350608"/>
            <a:ext cx="559302" cy="9866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 Cell Adh. Migr.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672577" y="2347862"/>
            <a:ext cx="78399" cy="10140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 4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751047" y="2349633"/>
            <a:ext cx="182315" cy="9963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, 527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933930" y="2350608"/>
            <a:ext cx="44283" cy="9396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–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977850" y="2349633"/>
            <a:ext cx="413565" cy="9963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540 (2010).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576008" y="2463389"/>
            <a:ext cx="389943" cy="9963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28. Fan, Y.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965952" y="2464363"/>
            <a:ext cx="195680" cy="9866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 et al.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161632" y="2463389"/>
            <a:ext cx="2011628" cy="9963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 Focal adhesion dynamics are altered in schizophrenia.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3173261" y="2464363"/>
            <a:ext cx="551888" cy="9866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 Biol. Psychiatry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727927" y="2576100"/>
            <a:ext cx="97787" cy="10140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74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825847" y="2577871"/>
            <a:ext cx="183033" cy="9963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, 418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008730" y="2578846"/>
            <a:ext cx="44283" cy="9396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–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1053368" y="2577871"/>
            <a:ext cx="413564" cy="9963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426 (2013).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576008" y="2691627"/>
            <a:ext cx="591567" cy="9963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29. Wong, A. H.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167575" y="2692601"/>
            <a:ext cx="206627" cy="9866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 et al.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374203" y="2691627"/>
            <a:ext cx="2351700" cy="9963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 Association between schizophrenia and the syntaxin 1A gene.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727928" y="2807084"/>
            <a:ext cx="536983" cy="9866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Biol. Psychiatry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264911" y="2804338"/>
            <a:ext cx="128165" cy="10140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 56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1393209" y="2806109"/>
            <a:ext cx="137863" cy="9963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, 24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1530728" y="2807084"/>
            <a:ext cx="44283" cy="9396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–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1575366" y="2806109"/>
            <a:ext cx="368201" cy="9963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29 (2004).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576008" y="2919874"/>
            <a:ext cx="3149514" cy="9963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30. Funk, A. J., McCullumsmith, R. E., Haroutunian, V. &amp; Meador-Woodruff, J. H.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727928" y="3034356"/>
            <a:ext cx="2997941" cy="9963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Abnormal activity of the MAPK- and cAMP-associated signaling pathways in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727928" y="3148838"/>
            <a:ext cx="2447671" cy="9963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frontal cortical areas in postmortem brain in schizophrenia.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3175599" y="3149812"/>
            <a:ext cx="550453" cy="9866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 Neuropsycho-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727928" y="3264294"/>
            <a:ext cx="517941" cy="9866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pharmacology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1245869" y="3261549"/>
            <a:ext cx="127766" cy="10140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 37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1373769" y="3263320"/>
            <a:ext cx="183041" cy="9963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, 896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1556651" y="3264294"/>
            <a:ext cx="44283" cy="9396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–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601289" y="3263320"/>
            <a:ext cx="413494" cy="9963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905 (2012).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576008" y="3377084"/>
            <a:ext cx="355252" cy="9963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31. Tu, T.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931260" y="3378059"/>
            <a:ext cx="218132" cy="9866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 et al.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149393" y="3377084"/>
            <a:ext cx="2576138" cy="9963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 CD146 deletion in the nervous system impairs appetite, locomotor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727928" y="3491567"/>
            <a:ext cx="1360269" cy="9963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activity and spatial learning in mice.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2088197" y="3492541"/>
            <a:ext cx="386126" cy="9866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 PLoS ONE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2474323" y="3489795"/>
            <a:ext cx="78009" cy="10140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 8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2552404" y="3491567"/>
            <a:ext cx="595722" cy="9963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, e74124 (2013).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575999" y="3605322"/>
            <a:ext cx="820088" cy="9963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32. Kumarasinghe, N.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1396088" y="3606297"/>
            <a:ext cx="240725" cy="9866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 et al.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1636814" y="3605322"/>
            <a:ext cx="850236" cy="9963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 Gene expression pro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2487599" y="3613547"/>
            <a:ext cx="46054" cy="8856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ﬁ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2533681" y="3605322"/>
            <a:ext cx="1192407" cy="9963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ling in treatment-naive schizo-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727918" y="3719805"/>
            <a:ext cx="860121" cy="9963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phrenia patients identi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1588323" y="3728029"/>
            <a:ext cx="46055" cy="8856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ﬁ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1634404" y="3719805"/>
            <a:ext cx="2091277" cy="9963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es abnormalities in biological pathways involving AKT1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727927" y="3834287"/>
            <a:ext cx="1754606" cy="9963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that are corrected by antipsychotic medication.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2482534" y="3835261"/>
            <a:ext cx="1103078" cy="9866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 Int. J. Neuropsychopharmacol.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3585612" y="3832516"/>
            <a:ext cx="122984" cy="10140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 16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3708729" y="3834287"/>
            <a:ext cx="17447" cy="9963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,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727927" y="3948043"/>
            <a:ext cx="180703" cy="9963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1483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909366" y="3949017"/>
            <a:ext cx="44283" cy="9396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–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953287" y="3948043"/>
            <a:ext cx="458920" cy="9963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1503 (2013).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576008" y="4061798"/>
            <a:ext cx="3149568" cy="9963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33. Orii, N. &amp; Ganapathiraju, M. K. Wiki-pi: a web-server of annotated human protein-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727927" y="4176281"/>
            <a:ext cx="2435059" cy="9963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protein interactions to aid in discovery of protein function.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3162987" y="4177255"/>
            <a:ext cx="439479" cy="9866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 PLoS ONE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3602466" y="4174492"/>
            <a:ext cx="106181" cy="10142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 7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3708718" y="4176263"/>
            <a:ext cx="17447" cy="9963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,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727917" y="4290745"/>
            <a:ext cx="549072" cy="9963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e49029 (2012).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575997" y="4404510"/>
            <a:ext cx="474127" cy="9963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34. Battle, A.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1050124" y="4405484"/>
            <a:ext cx="193572" cy="9866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 et al.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1243697" y="4404510"/>
            <a:ext cx="2482390" cy="9963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 Characterizing the genetic basis of transcriptome diversity through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727917" y="4518992"/>
            <a:ext cx="1327889" cy="9963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RNA-sequencing of 922 individuals.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2055806" y="4519967"/>
            <a:ext cx="494700" cy="9866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 Genome Res.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2550506" y="4517221"/>
            <a:ext cx="127758" cy="10140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 24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2678398" y="4518992"/>
            <a:ext cx="137146" cy="9963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, 14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2815916" y="4519967"/>
            <a:ext cx="44283" cy="9396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–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2860554" y="4518992"/>
            <a:ext cx="368138" cy="9963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24 (2014).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575997" y="4632757"/>
            <a:ext cx="3149558" cy="9963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35. Schuster-Bockler, B. &amp; Bateman, A. Protein interactions in human genetic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727917" y="4747239"/>
            <a:ext cx="324572" cy="9963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diseases.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1052489" y="4748214"/>
            <a:ext cx="505586" cy="9866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 Genome Biol.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1558076" y="4745468"/>
            <a:ext cx="79134" cy="10140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 9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1637281" y="4747239"/>
            <a:ext cx="417143" cy="9963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, R9 (2008).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575997" y="4860995"/>
            <a:ext cx="3149665" cy="9963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36. Maere, S., Heymans, K. &amp; Kuiper, M. BiNGO: a Cytoscape plugin to assess over-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727917" y="4975477"/>
            <a:ext cx="2463870" cy="9963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representation of gene ontology categories in biological networks.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3191787" y="4976452"/>
            <a:ext cx="534281" cy="9866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 Bioinformatics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727917" y="5088188"/>
            <a:ext cx="97787" cy="10140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21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825837" y="5089959"/>
            <a:ext cx="228220" cy="9963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, 3448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1054075" y="5090934"/>
            <a:ext cx="44283" cy="9396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–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1098713" y="5089959"/>
            <a:ext cx="459070" cy="9963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3449 (2005).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575989" y="5203715"/>
            <a:ext cx="3149329" cy="9963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37. Imbrici, P., Camerino, D. C. &amp; Tricarico, D. Major channels involved in neuro-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727908" y="5318197"/>
            <a:ext cx="1899245" cy="9963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psychiatric disorders and therapeutic perspectives.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2627153" y="5319172"/>
            <a:ext cx="493868" cy="9866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 Front. Genet.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3121022" y="5316426"/>
            <a:ext cx="79294" cy="10140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 4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3200387" y="5318197"/>
            <a:ext cx="415814" cy="9963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, 76 (2013).</a:t>
            </a:r>
          </a:p>
        </p:txBody>
      </p:sp>
      <p:sp>
        <p:nvSpPr>
          <p:cNvPr id="135" name="TextBox 134"/>
          <p:cNvSpPr txBox="1"/>
          <p:nvPr/>
        </p:nvSpPr>
        <p:spPr>
          <a:xfrm>
            <a:off x="575989" y="5431962"/>
            <a:ext cx="1941491" cy="9963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38. Volknandt, W. The synaptic vesicle and its targets.</a:t>
            </a:r>
          </a:p>
        </p:txBody>
      </p:sp>
      <p:sp>
        <p:nvSpPr>
          <p:cNvPr id="136" name="TextBox 135"/>
          <p:cNvSpPr txBox="1"/>
          <p:nvPr/>
        </p:nvSpPr>
        <p:spPr>
          <a:xfrm>
            <a:off x="2517481" y="5432936"/>
            <a:ext cx="470451" cy="9866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 Neuroscience</a:t>
            </a:r>
          </a:p>
        </p:txBody>
      </p:sp>
      <p:sp>
        <p:nvSpPr>
          <p:cNvPr id="137" name="TextBox 136"/>
          <p:cNvSpPr txBox="1"/>
          <p:nvPr/>
        </p:nvSpPr>
        <p:spPr>
          <a:xfrm>
            <a:off x="2987932" y="5430191"/>
            <a:ext cx="123108" cy="10140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 64</a:t>
            </a:r>
          </a:p>
        </p:txBody>
      </p:sp>
      <p:sp>
        <p:nvSpPr>
          <p:cNvPr id="138" name="TextBox 137"/>
          <p:cNvSpPr txBox="1"/>
          <p:nvPr/>
        </p:nvSpPr>
        <p:spPr>
          <a:xfrm>
            <a:off x="3108950" y="5431962"/>
            <a:ext cx="176213" cy="9963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, 277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3283189" y="5432936"/>
            <a:ext cx="44283" cy="9396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–</a:t>
            </a:r>
          </a:p>
        </p:txBody>
      </p:sp>
      <p:sp>
        <p:nvSpPr>
          <p:cNvPr id="140" name="TextBox 139"/>
          <p:cNvSpPr txBox="1"/>
          <p:nvPr/>
        </p:nvSpPr>
        <p:spPr>
          <a:xfrm>
            <a:off x="3324948" y="5431962"/>
            <a:ext cx="394061" cy="9963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300 (1995).</a:t>
            </a:r>
          </a:p>
        </p:txBody>
      </p:sp>
      <p:sp>
        <p:nvSpPr>
          <p:cNvPr id="141" name="TextBox 140"/>
          <p:cNvSpPr txBox="1"/>
          <p:nvPr/>
        </p:nvSpPr>
        <p:spPr>
          <a:xfrm>
            <a:off x="575989" y="5545718"/>
            <a:ext cx="3149452" cy="9963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39. Nascimento, J. M. &amp; Martins-de-Souza, D. The proteome of schizophrenia.</a:t>
            </a:r>
          </a:p>
        </p:txBody>
      </p:sp>
      <p:sp>
        <p:nvSpPr>
          <p:cNvPr id="142" name="TextBox 141"/>
          <p:cNvSpPr txBox="1"/>
          <p:nvPr/>
        </p:nvSpPr>
        <p:spPr>
          <a:xfrm>
            <a:off x="727908" y="5661174"/>
            <a:ext cx="526266" cy="9866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NPJ Schizophr.</a:t>
            </a:r>
          </a:p>
        </p:txBody>
      </p:sp>
      <p:sp>
        <p:nvSpPr>
          <p:cNvPr id="143" name="TextBox 142"/>
          <p:cNvSpPr txBox="1"/>
          <p:nvPr/>
        </p:nvSpPr>
        <p:spPr>
          <a:xfrm>
            <a:off x="1254175" y="5658429"/>
            <a:ext cx="79179" cy="10140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 1</a:t>
            </a:r>
          </a:p>
        </p:txBody>
      </p:sp>
      <p:sp>
        <p:nvSpPr>
          <p:cNvPr id="144" name="TextBox 143"/>
          <p:cNvSpPr txBox="1"/>
          <p:nvPr/>
        </p:nvSpPr>
        <p:spPr>
          <a:xfrm>
            <a:off x="1333425" y="5660200"/>
            <a:ext cx="551092" cy="9963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, 14003 (2015).</a:t>
            </a:r>
          </a:p>
        </p:txBody>
      </p:sp>
      <p:sp>
        <p:nvSpPr>
          <p:cNvPr id="145" name="TextBox 144"/>
          <p:cNvSpPr txBox="1"/>
          <p:nvPr/>
        </p:nvSpPr>
        <p:spPr>
          <a:xfrm>
            <a:off x="3954228" y="751236"/>
            <a:ext cx="620600" cy="9963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40. Nomoto, M.</a:t>
            </a:r>
          </a:p>
        </p:txBody>
      </p:sp>
      <p:sp>
        <p:nvSpPr>
          <p:cNvPr id="146" name="TextBox 145"/>
          <p:cNvSpPr txBox="1"/>
          <p:nvPr/>
        </p:nvSpPr>
        <p:spPr>
          <a:xfrm>
            <a:off x="4574828" y="752211"/>
            <a:ext cx="265984" cy="9866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 et al.</a:t>
            </a:r>
          </a:p>
        </p:txBody>
      </p:sp>
      <p:sp>
        <p:nvSpPr>
          <p:cNvPr id="147" name="TextBox 146"/>
          <p:cNvSpPr txBox="1"/>
          <p:nvPr/>
        </p:nvSpPr>
        <p:spPr>
          <a:xfrm>
            <a:off x="4840812" y="751236"/>
            <a:ext cx="2263611" cy="9963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 Dysfunction of the RAR/RXR signaling pathway in the</a:t>
            </a:r>
          </a:p>
        </p:txBody>
      </p:sp>
      <p:sp>
        <p:nvSpPr>
          <p:cNvPr id="148" name="TextBox 147"/>
          <p:cNvSpPr txBox="1"/>
          <p:nvPr/>
        </p:nvSpPr>
        <p:spPr>
          <a:xfrm>
            <a:off x="4106147" y="865001"/>
            <a:ext cx="2461376" cy="9963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forebrain impairs hippocampal memory and synaptic plasticity.</a:t>
            </a:r>
          </a:p>
        </p:txBody>
      </p:sp>
      <p:sp>
        <p:nvSpPr>
          <p:cNvPr id="149" name="TextBox 148"/>
          <p:cNvSpPr txBox="1"/>
          <p:nvPr/>
        </p:nvSpPr>
        <p:spPr>
          <a:xfrm>
            <a:off x="6567523" y="865975"/>
            <a:ext cx="425969" cy="9866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 Mol. Brain</a:t>
            </a:r>
          </a:p>
        </p:txBody>
      </p:sp>
      <p:sp>
        <p:nvSpPr>
          <p:cNvPr id="150" name="TextBox 149"/>
          <p:cNvSpPr txBox="1"/>
          <p:nvPr/>
        </p:nvSpPr>
        <p:spPr>
          <a:xfrm>
            <a:off x="6993493" y="863229"/>
            <a:ext cx="93385" cy="10140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 5</a:t>
            </a:r>
          </a:p>
        </p:txBody>
      </p:sp>
      <p:sp>
        <p:nvSpPr>
          <p:cNvPr id="151" name="TextBox 150"/>
          <p:cNvSpPr txBox="1"/>
          <p:nvPr/>
        </p:nvSpPr>
        <p:spPr>
          <a:xfrm>
            <a:off x="7086949" y="865001"/>
            <a:ext cx="17447" cy="9963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,</a:t>
            </a:r>
          </a:p>
        </p:txBody>
      </p:sp>
      <p:sp>
        <p:nvSpPr>
          <p:cNvPr id="152" name="TextBox 151"/>
          <p:cNvSpPr txBox="1"/>
          <p:nvPr/>
        </p:nvSpPr>
        <p:spPr>
          <a:xfrm>
            <a:off x="4106147" y="978757"/>
            <a:ext cx="323669" cy="9963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8 (2012).</a:t>
            </a:r>
          </a:p>
        </p:txBody>
      </p:sp>
      <p:sp>
        <p:nvSpPr>
          <p:cNvPr id="153" name="TextBox 152"/>
          <p:cNvSpPr txBox="1"/>
          <p:nvPr/>
        </p:nvSpPr>
        <p:spPr>
          <a:xfrm>
            <a:off x="3954228" y="1092512"/>
            <a:ext cx="3149624" cy="9963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41. Goodman, A. B. Three independent lines of evidence suggest retinoids as causal</a:t>
            </a:r>
          </a:p>
        </p:txBody>
      </p:sp>
      <p:sp>
        <p:nvSpPr>
          <p:cNvPr id="154" name="TextBox 153"/>
          <p:cNvSpPr txBox="1"/>
          <p:nvPr/>
        </p:nvSpPr>
        <p:spPr>
          <a:xfrm>
            <a:off x="4106147" y="1206995"/>
            <a:ext cx="636542" cy="9963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to schizophrenia.</a:t>
            </a:r>
          </a:p>
        </p:txBody>
      </p:sp>
      <p:sp>
        <p:nvSpPr>
          <p:cNvPr id="155" name="TextBox 154"/>
          <p:cNvSpPr txBox="1"/>
          <p:nvPr/>
        </p:nvSpPr>
        <p:spPr>
          <a:xfrm>
            <a:off x="4742690" y="1207969"/>
            <a:ext cx="929406" cy="9866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 Proc. Natl Acad. Sci. USA</a:t>
            </a:r>
          </a:p>
        </p:txBody>
      </p:sp>
      <p:sp>
        <p:nvSpPr>
          <p:cNvPr id="156" name="TextBox 155"/>
          <p:cNvSpPr txBox="1"/>
          <p:nvPr/>
        </p:nvSpPr>
        <p:spPr>
          <a:xfrm>
            <a:off x="5672096" y="1205223"/>
            <a:ext cx="127360" cy="10140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 95</a:t>
            </a:r>
          </a:p>
        </p:txBody>
      </p:sp>
      <p:sp>
        <p:nvSpPr>
          <p:cNvPr id="157" name="TextBox 156"/>
          <p:cNvSpPr txBox="1"/>
          <p:nvPr/>
        </p:nvSpPr>
        <p:spPr>
          <a:xfrm>
            <a:off x="5799589" y="1206995"/>
            <a:ext cx="228220" cy="9963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, 7240</a:t>
            </a:r>
          </a:p>
        </p:txBody>
      </p:sp>
      <p:sp>
        <p:nvSpPr>
          <p:cNvPr id="158" name="TextBox 157"/>
          <p:cNvSpPr txBox="1"/>
          <p:nvPr/>
        </p:nvSpPr>
        <p:spPr>
          <a:xfrm>
            <a:off x="6027827" y="1207969"/>
            <a:ext cx="44283" cy="9396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–</a:t>
            </a:r>
          </a:p>
        </p:txBody>
      </p:sp>
      <p:sp>
        <p:nvSpPr>
          <p:cNvPr id="159" name="TextBox 158"/>
          <p:cNvSpPr txBox="1"/>
          <p:nvPr/>
        </p:nvSpPr>
        <p:spPr>
          <a:xfrm>
            <a:off x="6072465" y="1206995"/>
            <a:ext cx="459063" cy="9963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7244 (1998).</a:t>
            </a:r>
          </a:p>
        </p:txBody>
      </p:sp>
      <p:sp>
        <p:nvSpPr>
          <p:cNvPr id="160" name="TextBox 159"/>
          <p:cNvSpPr txBox="1"/>
          <p:nvPr/>
        </p:nvSpPr>
        <p:spPr>
          <a:xfrm>
            <a:off x="3954219" y="1320759"/>
            <a:ext cx="504984" cy="9963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42. Napoli, E.</a:t>
            </a:r>
          </a:p>
        </p:txBody>
      </p:sp>
      <p:sp>
        <p:nvSpPr>
          <p:cNvPr id="161" name="TextBox 160"/>
          <p:cNvSpPr txBox="1"/>
          <p:nvPr/>
        </p:nvSpPr>
        <p:spPr>
          <a:xfrm>
            <a:off x="4459204" y="1321733"/>
            <a:ext cx="223198" cy="9866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 et al.</a:t>
            </a:r>
          </a:p>
        </p:txBody>
      </p:sp>
      <p:sp>
        <p:nvSpPr>
          <p:cNvPr id="162" name="TextBox 161"/>
          <p:cNvSpPr txBox="1"/>
          <p:nvPr/>
        </p:nvSpPr>
        <p:spPr>
          <a:xfrm>
            <a:off x="4682402" y="1320759"/>
            <a:ext cx="1780816" cy="9963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 Mitochondrial dysfunction in Pten haplo-insuf</a:t>
            </a:r>
          </a:p>
        </p:txBody>
      </p:sp>
      <p:sp>
        <p:nvSpPr>
          <p:cNvPr id="163" name="TextBox 162"/>
          <p:cNvSpPr txBox="1"/>
          <p:nvPr/>
        </p:nvSpPr>
        <p:spPr>
          <a:xfrm>
            <a:off x="6464144" y="1328984"/>
            <a:ext cx="46055" cy="8856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ﬁ</a:t>
            </a:r>
          </a:p>
        </p:txBody>
      </p:sp>
      <p:sp>
        <p:nvSpPr>
          <p:cNvPr id="164" name="TextBox 163"/>
          <p:cNvSpPr txBox="1"/>
          <p:nvPr/>
        </p:nvSpPr>
        <p:spPr>
          <a:xfrm>
            <a:off x="6510226" y="1320759"/>
            <a:ext cx="593514" cy="9963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cient mice with</a:t>
            </a:r>
          </a:p>
        </p:txBody>
      </p:sp>
      <p:sp>
        <p:nvSpPr>
          <p:cNvPr id="165" name="TextBox 164"/>
          <p:cNvSpPr txBox="1"/>
          <p:nvPr/>
        </p:nvSpPr>
        <p:spPr>
          <a:xfrm>
            <a:off x="4106147" y="1434515"/>
            <a:ext cx="323005" cy="9963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social de</a:t>
            </a:r>
          </a:p>
        </p:txBody>
      </p:sp>
      <p:sp>
        <p:nvSpPr>
          <p:cNvPr id="166" name="TextBox 165"/>
          <p:cNvSpPr txBox="1"/>
          <p:nvPr/>
        </p:nvSpPr>
        <p:spPr>
          <a:xfrm>
            <a:off x="4429427" y="1442740"/>
            <a:ext cx="46054" cy="8856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ﬁ</a:t>
            </a:r>
          </a:p>
        </p:txBody>
      </p:sp>
      <p:sp>
        <p:nvSpPr>
          <p:cNvPr id="167" name="TextBox 166"/>
          <p:cNvSpPr txBox="1"/>
          <p:nvPr/>
        </p:nvSpPr>
        <p:spPr>
          <a:xfrm>
            <a:off x="4475508" y="1434515"/>
            <a:ext cx="2257663" cy="9963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cits and repetitive behavior: interplay between Pten and p53.</a:t>
            </a:r>
          </a:p>
        </p:txBody>
      </p:sp>
      <p:sp>
        <p:nvSpPr>
          <p:cNvPr id="168" name="TextBox 167"/>
          <p:cNvSpPr txBox="1"/>
          <p:nvPr/>
        </p:nvSpPr>
        <p:spPr>
          <a:xfrm>
            <a:off x="6733172" y="1435489"/>
            <a:ext cx="371490" cy="9866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 PLoS ONE</a:t>
            </a:r>
          </a:p>
        </p:txBody>
      </p:sp>
      <p:sp>
        <p:nvSpPr>
          <p:cNvPr id="169" name="TextBox 168"/>
          <p:cNvSpPr txBox="1"/>
          <p:nvPr/>
        </p:nvSpPr>
        <p:spPr>
          <a:xfrm>
            <a:off x="4106147" y="1546499"/>
            <a:ext cx="48889" cy="10140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7</a:t>
            </a:r>
          </a:p>
        </p:txBody>
      </p:sp>
      <p:sp>
        <p:nvSpPr>
          <p:cNvPr id="170" name="TextBox 169"/>
          <p:cNvSpPr txBox="1"/>
          <p:nvPr/>
        </p:nvSpPr>
        <p:spPr>
          <a:xfrm>
            <a:off x="4155107" y="1548271"/>
            <a:ext cx="595722" cy="9963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, e42504 (2012).</a:t>
            </a:r>
          </a:p>
        </p:txBody>
      </p:sp>
      <p:sp>
        <p:nvSpPr>
          <p:cNvPr id="171" name="TextBox 170"/>
          <p:cNvSpPr txBox="1"/>
          <p:nvPr/>
        </p:nvSpPr>
        <p:spPr>
          <a:xfrm>
            <a:off x="3954228" y="1662035"/>
            <a:ext cx="587973" cy="9963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43. Wong, T. H.</a:t>
            </a:r>
          </a:p>
        </p:txBody>
      </p:sp>
      <p:sp>
        <p:nvSpPr>
          <p:cNvPr id="172" name="TextBox 171"/>
          <p:cNvSpPr txBox="1"/>
          <p:nvPr/>
        </p:nvSpPr>
        <p:spPr>
          <a:xfrm>
            <a:off x="4542201" y="1663009"/>
            <a:ext cx="213648" cy="9866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 et al.</a:t>
            </a:r>
          </a:p>
        </p:txBody>
      </p:sp>
      <p:sp>
        <p:nvSpPr>
          <p:cNvPr id="173" name="TextBox 172"/>
          <p:cNvSpPr txBox="1"/>
          <p:nvPr/>
        </p:nvSpPr>
        <p:spPr>
          <a:xfrm>
            <a:off x="4755850" y="1662035"/>
            <a:ext cx="2348043" cy="9963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 PRKAR1B mutation associated with a new neurodegenerative</a:t>
            </a:r>
          </a:p>
        </p:txBody>
      </p:sp>
      <p:sp>
        <p:nvSpPr>
          <p:cNvPr id="174" name="TextBox 173"/>
          <p:cNvSpPr txBox="1"/>
          <p:nvPr/>
        </p:nvSpPr>
        <p:spPr>
          <a:xfrm>
            <a:off x="4106147" y="1775791"/>
            <a:ext cx="1210599" cy="9963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disorder with unique pathology.</a:t>
            </a:r>
          </a:p>
        </p:txBody>
      </p:sp>
      <p:sp>
        <p:nvSpPr>
          <p:cNvPr id="175" name="TextBox 174"/>
          <p:cNvSpPr txBox="1"/>
          <p:nvPr/>
        </p:nvSpPr>
        <p:spPr>
          <a:xfrm>
            <a:off x="5316747" y="1776765"/>
            <a:ext cx="214474" cy="9866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 Brain</a:t>
            </a:r>
          </a:p>
        </p:txBody>
      </p:sp>
      <p:sp>
        <p:nvSpPr>
          <p:cNvPr id="176" name="TextBox 175"/>
          <p:cNvSpPr txBox="1"/>
          <p:nvPr/>
        </p:nvSpPr>
        <p:spPr>
          <a:xfrm>
            <a:off x="5531222" y="1774020"/>
            <a:ext cx="176736" cy="10140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 137</a:t>
            </a:r>
          </a:p>
        </p:txBody>
      </p:sp>
      <p:sp>
        <p:nvSpPr>
          <p:cNvPr id="177" name="TextBox 176"/>
          <p:cNvSpPr txBox="1"/>
          <p:nvPr/>
        </p:nvSpPr>
        <p:spPr>
          <a:xfrm>
            <a:off x="5708152" y="1775791"/>
            <a:ext cx="228202" cy="9963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, 1361</a:t>
            </a:r>
          </a:p>
        </p:txBody>
      </p:sp>
      <p:sp>
        <p:nvSpPr>
          <p:cNvPr id="178" name="TextBox 177"/>
          <p:cNvSpPr txBox="1"/>
          <p:nvPr/>
        </p:nvSpPr>
        <p:spPr>
          <a:xfrm>
            <a:off x="5936390" y="1776765"/>
            <a:ext cx="44283" cy="9396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–</a:t>
            </a:r>
          </a:p>
        </p:txBody>
      </p:sp>
      <p:sp>
        <p:nvSpPr>
          <p:cNvPr id="179" name="TextBox 178"/>
          <p:cNvSpPr txBox="1"/>
          <p:nvPr/>
        </p:nvSpPr>
        <p:spPr>
          <a:xfrm>
            <a:off x="5981028" y="1775791"/>
            <a:ext cx="458999" cy="9963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1373 (2014).</a:t>
            </a:r>
          </a:p>
        </p:txBody>
      </p:sp>
      <p:sp>
        <p:nvSpPr>
          <p:cNvPr id="180" name="TextBox 179"/>
          <p:cNvSpPr txBox="1"/>
          <p:nvPr/>
        </p:nvSpPr>
        <p:spPr>
          <a:xfrm>
            <a:off x="3954228" y="1890273"/>
            <a:ext cx="2962284" cy="9963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44. Mayr, M. &amp; Schmid, R. M. Pancreatic cancer and depression: myth and truth.</a:t>
            </a:r>
          </a:p>
        </p:txBody>
      </p:sp>
      <p:sp>
        <p:nvSpPr>
          <p:cNvPr id="181" name="TextBox 180"/>
          <p:cNvSpPr txBox="1"/>
          <p:nvPr/>
        </p:nvSpPr>
        <p:spPr>
          <a:xfrm>
            <a:off x="6916512" y="1891247"/>
            <a:ext cx="187273" cy="9866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 BMC</a:t>
            </a:r>
          </a:p>
        </p:txBody>
      </p:sp>
      <p:sp>
        <p:nvSpPr>
          <p:cNvPr id="182" name="TextBox 181"/>
          <p:cNvSpPr txBox="1"/>
          <p:nvPr/>
        </p:nvSpPr>
        <p:spPr>
          <a:xfrm>
            <a:off x="4106147" y="2005003"/>
            <a:ext cx="246890" cy="9866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Cancer</a:t>
            </a:r>
          </a:p>
        </p:txBody>
      </p:sp>
      <p:sp>
        <p:nvSpPr>
          <p:cNvPr id="183" name="TextBox 182"/>
          <p:cNvSpPr txBox="1"/>
          <p:nvPr/>
        </p:nvSpPr>
        <p:spPr>
          <a:xfrm>
            <a:off x="4353038" y="2002258"/>
            <a:ext cx="127377" cy="10140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 10</a:t>
            </a:r>
          </a:p>
        </p:txBody>
      </p:sp>
      <p:sp>
        <p:nvSpPr>
          <p:cNvPr id="184" name="TextBox 183"/>
          <p:cNvSpPr txBox="1"/>
          <p:nvPr/>
        </p:nvSpPr>
        <p:spPr>
          <a:xfrm>
            <a:off x="4480548" y="2004029"/>
            <a:ext cx="460301" cy="9963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, 569 (2010).</a:t>
            </a:r>
          </a:p>
        </p:txBody>
      </p:sp>
      <p:sp>
        <p:nvSpPr>
          <p:cNvPr id="185" name="TextBox 184"/>
          <p:cNvSpPr txBox="1"/>
          <p:nvPr/>
        </p:nvSpPr>
        <p:spPr>
          <a:xfrm>
            <a:off x="3954228" y="2117793"/>
            <a:ext cx="446822" cy="9963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45. Hinz, A.</a:t>
            </a:r>
          </a:p>
        </p:txBody>
      </p:sp>
      <p:sp>
        <p:nvSpPr>
          <p:cNvPr id="186" name="TextBox 185"/>
          <p:cNvSpPr txBox="1"/>
          <p:nvPr/>
        </p:nvSpPr>
        <p:spPr>
          <a:xfrm>
            <a:off x="4401050" y="2118767"/>
            <a:ext cx="233834" cy="9866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 et al.</a:t>
            </a:r>
          </a:p>
        </p:txBody>
      </p:sp>
      <p:sp>
        <p:nvSpPr>
          <p:cNvPr id="187" name="TextBox 186"/>
          <p:cNvSpPr txBox="1"/>
          <p:nvPr/>
        </p:nvSpPr>
        <p:spPr>
          <a:xfrm>
            <a:off x="4634885" y="2117793"/>
            <a:ext cx="2469203" cy="9963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 Anxiety and depression in cancer patients compared with the</a:t>
            </a:r>
          </a:p>
        </p:txBody>
      </p:sp>
      <p:sp>
        <p:nvSpPr>
          <p:cNvPr id="188" name="TextBox 187"/>
          <p:cNvSpPr txBox="1"/>
          <p:nvPr/>
        </p:nvSpPr>
        <p:spPr>
          <a:xfrm>
            <a:off x="4106147" y="2231549"/>
            <a:ext cx="729414" cy="9963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general population.</a:t>
            </a:r>
          </a:p>
        </p:txBody>
      </p:sp>
      <p:sp>
        <p:nvSpPr>
          <p:cNvPr id="189" name="TextBox 188"/>
          <p:cNvSpPr txBox="1"/>
          <p:nvPr/>
        </p:nvSpPr>
        <p:spPr>
          <a:xfrm>
            <a:off x="4835561" y="2232523"/>
            <a:ext cx="711432" cy="9866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 Eur. J. Cancer Care</a:t>
            </a:r>
          </a:p>
        </p:txBody>
      </p:sp>
      <p:sp>
        <p:nvSpPr>
          <p:cNvPr id="190" name="TextBox 189"/>
          <p:cNvSpPr txBox="1"/>
          <p:nvPr/>
        </p:nvSpPr>
        <p:spPr>
          <a:xfrm>
            <a:off x="5546994" y="2229778"/>
            <a:ext cx="127901" cy="10140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 19</a:t>
            </a:r>
          </a:p>
        </p:txBody>
      </p:sp>
      <p:sp>
        <p:nvSpPr>
          <p:cNvPr id="191" name="TextBox 190"/>
          <p:cNvSpPr txBox="1"/>
          <p:nvPr/>
        </p:nvSpPr>
        <p:spPr>
          <a:xfrm>
            <a:off x="5675028" y="2231549"/>
            <a:ext cx="182316" cy="9963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, 522</a:t>
            </a:r>
          </a:p>
        </p:txBody>
      </p:sp>
      <p:sp>
        <p:nvSpPr>
          <p:cNvPr id="192" name="TextBox 191"/>
          <p:cNvSpPr txBox="1"/>
          <p:nvPr/>
        </p:nvSpPr>
        <p:spPr>
          <a:xfrm>
            <a:off x="5857911" y="2232523"/>
            <a:ext cx="44283" cy="9396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–</a:t>
            </a:r>
          </a:p>
        </p:txBody>
      </p:sp>
      <p:sp>
        <p:nvSpPr>
          <p:cNvPr id="193" name="TextBox 192"/>
          <p:cNvSpPr txBox="1"/>
          <p:nvPr/>
        </p:nvSpPr>
        <p:spPr>
          <a:xfrm>
            <a:off x="5902549" y="2231549"/>
            <a:ext cx="413653" cy="9963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529 (2010).</a:t>
            </a:r>
          </a:p>
        </p:txBody>
      </p:sp>
      <p:sp>
        <p:nvSpPr>
          <p:cNvPr id="194" name="TextBox 193"/>
          <p:cNvSpPr txBox="1"/>
          <p:nvPr/>
        </p:nvSpPr>
        <p:spPr>
          <a:xfrm>
            <a:off x="3954228" y="2345305"/>
            <a:ext cx="490866" cy="9963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46. Moore, L.</a:t>
            </a:r>
          </a:p>
        </p:txBody>
      </p:sp>
      <p:sp>
        <p:nvSpPr>
          <p:cNvPr id="195" name="TextBox 194"/>
          <p:cNvSpPr txBox="1"/>
          <p:nvPr/>
        </p:nvSpPr>
        <p:spPr>
          <a:xfrm>
            <a:off x="4445095" y="2346279"/>
            <a:ext cx="194829" cy="9866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 et al.</a:t>
            </a:r>
          </a:p>
        </p:txBody>
      </p:sp>
      <p:sp>
        <p:nvSpPr>
          <p:cNvPr id="196" name="TextBox 195"/>
          <p:cNvSpPr txBox="1"/>
          <p:nvPr/>
        </p:nvSpPr>
        <p:spPr>
          <a:xfrm>
            <a:off x="4639925" y="2345305"/>
            <a:ext cx="2464050" cy="9963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 Serum testosterone levels are related to cognitive function in men</a:t>
            </a:r>
          </a:p>
        </p:txBody>
      </p:sp>
      <p:sp>
        <p:nvSpPr>
          <p:cNvPr id="197" name="TextBox 196"/>
          <p:cNvSpPr txBox="1"/>
          <p:nvPr/>
        </p:nvSpPr>
        <p:spPr>
          <a:xfrm>
            <a:off x="4106148" y="2459069"/>
            <a:ext cx="723365" cy="9963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with schizophrenia.</a:t>
            </a:r>
          </a:p>
        </p:txBody>
      </p:sp>
      <p:sp>
        <p:nvSpPr>
          <p:cNvPr id="198" name="TextBox 197"/>
          <p:cNvSpPr txBox="1"/>
          <p:nvPr/>
        </p:nvSpPr>
        <p:spPr>
          <a:xfrm>
            <a:off x="4829513" y="2460044"/>
            <a:ext cx="989976" cy="9866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 Psychoneuroendocrinology</a:t>
            </a:r>
          </a:p>
        </p:txBody>
      </p:sp>
      <p:sp>
        <p:nvSpPr>
          <p:cNvPr id="199" name="TextBox 198"/>
          <p:cNvSpPr txBox="1"/>
          <p:nvPr/>
        </p:nvSpPr>
        <p:spPr>
          <a:xfrm>
            <a:off x="5819489" y="2457298"/>
            <a:ext cx="126846" cy="10140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 38</a:t>
            </a:r>
          </a:p>
        </p:txBody>
      </p:sp>
      <p:sp>
        <p:nvSpPr>
          <p:cNvPr id="200" name="TextBox 199"/>
          <p:cNvSpPr txBox="1"/>
          <p:nvPr/>
        </p:nvSpPr>
        <p:spPr>
          <a:xfrm>
            <a:off x="5947186" y="2459069"/>
            <a:ext cx="227485" cy="9963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, 1717</a:t>
            </a:r>
          </a:p>
        </p:txBody>
      </p:sp>
      <p:sp>
        <p:nvSpPr>
          <p:cNvPr id="201" name="TextBox 200"/>
          <p:cNvSpPr txBox="1"/>
          <p:nvPr/>
        </p:nvSpPr>
        <p:spPr>
          <a:xfrm>
            <a:off x="6174707" y="2460044"/>
            <a:ext cx="44283" cy="9396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–</a:t>
            </a:r>
          </a:p>
        </p:txBody>
      </p:sp>
      <p:sp>
        <p:nvSpPr>
          <p:cNvPr id="202" name="TextBox 201"/>
          <p:cNvSpPr txBox="1"/>
          <p:nvPr/>
        </p:nvSpPr>
        <p:spPr>
          <a:xfrm>
            <a:off x="6219345" y="2459069"/>
            <a:ext cx="458849" cy="9963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1728 (2013).</a:t>
            </a:r>
          </a:p>
        </p:txBody>
      </p:sp>
      <p:sp>
        <p:nvSpPr>
          <p:cNvPr id="203" name="TextBox 202"/>
          <p:cNvSpPr txBox="1"/>
          <p:nvPr/>
        </p:nvSpPr>
        <p:spPr>
          <a:xfrm>
            <a:off x="3954219" y="2573551"/>
            <a:ext cx="3150020" cy="9963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47. Begemann, M. J., Dekker, C. F., van Lunenburg, M. &amp; Sommer, I. E. Estrogen</a:t>
            </a:r>
          </a:p>
        </p:txBody>
      </p:sp>
      <p:sp>
        <p:nvSpPr>
          <p:cNvPr id="204" name="TextBox 203"/>
          <p:cNvSpPr txBox="1"/>
          <p:nvPr/>
        </p:nvSpPr>
        <p:spPr>
          <a:xfrm>
            <a:off x="4106139" y="2687307"/>
            <a:ext cx="2998065" cy="9963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augmentation in schizophrenia: a quantitative review of current evidence.</a:t>
            </a:r>
          </a:p>
        </p:txBody>
      </p:sp>
      <p:sp>
        <p:nvSpPr>
          <p:cNvPr id="205" name="TextBox 204"/>
          <p:cNvSpPr txBox="1"/>
          <p:nvPr/>
        </p:nvSpPr>
        <p:spPr>
          <a:xfrm>
            <a:off x="4106139" y="2802037"/>
            <a:ext cx="532271" cy="9866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Schizophr. Res.</a:t>
            </a:r>
          </a:p>
        </p:txBody>
      </p:sp>
      <p:sp>
        <p:nvSpPr>
          <p:cNvPr id="206" name="TextBox 205"/>
          <p:cNvSpPr txBox="1"/>
          <p:nvPr/>
        </p:nvSpPr>
        <p:spPr>
          <a:xfrm>
            <a:off x="4638410" y="2799292"/>
            <a:ext cx="176019" cy="10140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 141</a:t>
            </a:r>
          </a:p>
        </p:txBody>
      </p:sp>
      <p:sp>
        <p:nvSpPr>
          <p:cNvPr id="207" name="TextBox 206"/>
          <p:cNvSpPr txBox="1"/>
          <p:nvPr/>
        </p:nvSpPr>
        <p:spPr>
          <a:xfrm>
            <a:off x="4814623" y="2801063"/>
            <a:ext cx="183033" cy="9963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, 179</a:t>
            </a:r>
          </a:p>
        </p:txBody>
      </p:sp>
      <p:sp>
        <p:nvSpPr>
          <p:cNvPr id="208" name="TextBox 207"/>
          <p:cNvSpPr txBox="1"/>
          <p:nvPr/>
        </p:nvSpPr>
        <p:spPr>
          <a:xfrm>
            <a:off x="4998238" y="2802037"/>
            <a:ext cx="44283" cy="9396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–</a:t>
            </a:r>
          </a:p>
        </p:txBody>
      </p:sp>
      <p:sp>
        <p:nvSpPr>
          <p:cNvPr id="209" name="TextBox 208"/>
          <p:cNvSpPr txBox="1"/>
          <p:nvPr/>
        </p:nvSpPr>
        <p:spPr>
          <a:xfrm>
            <a:off x="5042159" y="2801062"/>
            <a:ext cx="413493" cy="9963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184 (2012).</a:t>
            </a:r>
          </a:p>
        </p:txBody>
      </p:sp>
      <p:sp>
        <p:nvSpPr>
          <p:cNvPr id="210" name="TextBox 209"/>
          <p:cNvSpPr txBox="1"/>
          <p:nvPr/>
        </p:nvSpPr>
        <p:spPr>
          <a:xfrm>
            <a:off x="3954234" y="2914827"/>
            <a:ext cx="3150058" cy="9963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48. Kulkarni, J., Gavrilidis, E., Worsley, R., Van Rheenen, T. &amp; Hayes, E. The role of</a:t>
            </a:r>
          </a:p>
        </p:txBody>
      </p:sp>
      <p:sp>
        <p:nvSpPr>
          <p:cNvPr id="211" name="TextBox 210"/>
          <p:cNvSpPr txBox="1"/>
          <p:nvPr/>
        </p:nvSpPr>
        <p:spPr>
          <a:xfrm>
            <a:off x="4106154" y="3028582"/>
            <a:ext cx="1969444" cy="9963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estrogen in the treatment of men with schizophrenia.</a:t>
            </a:r>
          </a:p>
        </p:txBody>
      </p:sp>
      <p:sp>
        <p:nvSpPr>
          <p:cNvPr id="212" name="TextBox 211"/>
          <p:cNvSpPr txBox="1"/>
          <p:nvPr/>
        </p:nvSpPr>
        <p:spPr>
          <a:xfrm>
            <a:off x="6075598" y="3029557"/>
            <a:ext cx="891509" cy="9866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 Int. J. Endocrinol. Metab.</a:t>
            </a:r>
          </a:p>
        </p:txBody>
      </p:sp>
      <p:sp>
        <p:nvSpPr>
          <p:cNvPr id="213" name="TextBox 212"/>
          <p:cNvSpPr txBox="1"/>
          <p:nvPr/>
        </p:nvSpPr>
        <p:spPr>
          <a:xfrm>
            <a:off x="6967108" y="3026811"/>
            <a:ext cx="119706" cy="10140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 11</a:t>
            </a:r>
          </a:p>
        </p:txBody>
      </p:sp>
      <p:sp>
        <p:nvSpPr>
          <p:cNvPr id="214" name="TextBox 213"/>
          <p:cNvSpPr txBox="1"/>
          <p:nvPr/>
        </p:nvSpPr>
        <p:spPr>
          <a:xfrm>
            <a:off x="7086955" y="3028582"/>
            <a:ext cx="17447" cy="9963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,</a:t>
            </a:r>
          </a:p>
        </p:txBody>
      </p:sp>
      <p:sp>
        <p:nvSpPr>
          <p:cNvPr id="215" name="TextBox 214"/>
          <p:cNvSpPr txBox="1"/>
          <p:nvPr/>
        </p:nvSpPr>
        <p:spPr>
          <a:xfrm>
            <a:off x="4106154" y="3142338"/>
            <a:ext cx="135525" cy="9963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129</a:t>
            </a:r>
          </a:p>
        </p:txBody>
      </p:sp>
      <p:sp>
        <p:nvSpPr>
          <p:cNvPr id="216" name="TextBox 215"/>
          <p:cNvSpPr txBox="1"/>
          <p:nvPr/>
        </p:nvSpPr>
        <p:spPr>
          <a:xfrm>
            <a:off x="4242237" y="3143313"/>
            <a:ext cx="44283" cy="9396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–</a:t>
            </a:r>
          </a:p>
        </p:txBody>
      </p:sp>
      <p:sp>
        <p:nvSpPr>
          <p:cNvPr id="217" name="TextBox 216"/>
          <p:cNvSpPr txBox="1"/>
          <p:nvPr/>
        </p:nvSpPr>
        <p:spPr>
          <a:xfrm>
            <a:off x="4286875" y="3142338"/>
            <a:ext cx="413653" cy="9963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136 (2013).</a:t>
            </a:r>
          </a:p>
        </p:txBody>
      </p:sp>
      <p:sp>
        <p:nvSpPr>
          <p:cNvPr id="218" name="TextBox 217"/>
          <p:cNvSpPr txBox="1"/>
          <p:nvPr/>
        </p:nvSpPr>
        <p:spPr>
          <a:xfrm>
            <a:off x="3954234" y="3256103"/>
            <a:ext cx="528888" cy="9963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49. Min, J. A.</a:t>
            </a:r>
          </a:p>
        </p:txBody>
      </p:sp>
      <p:sp>
        <p:nvSpPr>
          <p:cNvPr id="219" name="TextBox 218"/>
          <p:cNvSpPr txBox="1"/>
          <p:nvPr/>
        </p:nvSpPr>
        <p:spPr>
          <a:xfrm>
            <a:off x="4483123" y="3257077"/>
            <a:ext cx="249688" cy="9866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 et al.</a:t>
            </a:r>
          </a:p>
        </p:txBody>
      </p:sp>
      <p:sp>
        <p:nvSpPr>
          <p:cNvPr id="220" name="TextBox 219"/>
          <p:cNvSpPr txBox="1"/>
          <p:nvPr/>
        </p:nvSpPr>
        <p:spPr>
          <a:xfrm>
            <a:off x="4732811" y="3256103"/>
            <a:ext cx="2370911" cy="9963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 Association of estrogen receptor genes and schizophrenia:</a:t>
            </a:r>
          </a:p>
        </p:txBody>
      </p:sp>
      <p:sp>
        <p:nvSpPr>
          <p:cNvPr id="221" name="TextBox 220"/>
          <p:cNvSpPr txBox="1"/>
          <p:nvPr/>
        </p:nvSpPr>
        <p:spPr>
          <a:xfrm>
            <a:off x="4106154" y="3370585"/>
            <a:ext cx="740281" cy="9963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a preliminary study.</a:t>
            </a:r>
          </a:p>
        </p:txBody>
      </p:sp>
      <p:sp>
        <p:nvSpPr>
          <p:cNvPr id="222" name="TextBox 221"/>
          <p:cNvSpPr txBox="1"/>
          <p:nvPr/>
        </p:nvSpPr>
        <p:spPr>
          <a:xfrm>
            <a:off x="4846435" y="3371559"/>
            <a:ext cx="1673414" cy="9866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 Prog. Neuropsychopharmacol. Biol. Psychiatry</a:t>
            </a:r>
          </a:p>
        </p:txBody>
      </p:sp>
      <p:sp>
        <p:nvSpPr>
          <p:cNvPr id="223" name="TextBox 222"/>
          <p:cNvSpPr txBox="1"/>
          <p:nvPr/>
        </p:nvSpPr>
        <p:spPr>
          <a:xfrm>
            <a:off x="6519850" y="3368814"/>
            <a:ext cx="126332" cy="10140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 36</a:t>
            </a:r>
          </a:p>
        </p:txBody>
      </p:sp>
      <p:sp>
        <p:nvSpPr>
          <p:cNvPr id="224" name="TextBox 223"/>
          <p:cNvSpPr txBox="1"/>
          <p:nvPr/>
        </p:nvSpPr>
        <p:spPr>
          <a:xfrm>
            <a:off x="6646316" y="3370585"/>
            <a:ext cx="91251" cy="9963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, 1</a:t>
            </a:r>
          </a:p>
        </p:txBody>
      </p:sp>
      <p:sp>
        <p:nvSpPr>
          <p:cNvPr id="225" name="TextBox 224"/>
          <p:cNvSpPr txBox="1"/>
          <p:nvPr/>
        </p:nvSpPr>
        <p:spPr>
          <a:xfrm>
            <a:off x="6737753" y="3371559"/>
            <a:ext cx="44283" cy="9396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–</a:t>
            </a:r>
          </a:p>
        </p:txBody>
      </p:sp>
      <p:sp>
        <p:nvSpPr>
          <p:cNvPr id="226" name="TextBox 225"/>
          <p:cNvSpPr txBox="1"/>
          <p:nvPr/>
        </p:nvSpPr>
        <p:spPr>
          <a:xfrm>
            <a:off x="6782390" y="3370585"/>
            <a:ext cx="321382" cy="9963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4 (2012).</a:t>
            </a:r>
          </a:p>
        </p:txBody>
      </p:sp>
      <p:sp>
        <p:nvSpPr>
          <p:cNvPr id="227" name="TextBox 226"/>
          <p:cNvSpPr txBox="1"/>
          <p:nvPr/>
        </p:nvSpPr>
        <p:spPr>
          <a:xfrm>
            <a:off x="3954225" y="3484341"/>
            <a:ext cx="3150499" cy="9963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50. English, J. A., Pennington, K., Dunn, M. J. &amp; Cotter, D. R. The neuroproteomics of</a:t>
            </a:r>
          </a:p>
        </p:txBody>
      </p:sp>
      <p:sp>
        <p:nvSpPr>
          <p:cNvPr id="228" name="TextBox 227"/>
          <p:cNvSpPr txBox="1"/>
          <p:nvPr/>
        </p:nvSpPr>
        <p:spPr>
          <a:xfrm>
            <a:off x="4106144" y="3598097"/>
            <a:ext cx="530952" cy="9963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schizophrenia.</a:t>
            </a:r>
          </a:p>
        </p:txBody>
      </p:sp>
      <p:sp>
        <p:nvSpPr>
          <p:cNvPr id="229" name="TextBox 228"/>
          <p:cNvSpPr txBox="1"/>
          <p:nvPr/>
        </p:nvSpPr>
        <p:spPr>
          <a:xfrm>
            <a:off x="4637097" y="3599071"/>
            <a:ext cx="566909" cy="9866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 Biol. Psychiatry</a:t>
            </a:r>
          </a:p>
        </p:txBody>
      </p:sp>
      <p:sp>
        <p:nvSpPr>
          <p:cNvPr id="230" name="TextBox 229"/>
          <p:cNvSpPr txBox="1"/>
          <p:nvPr/>
        </p:nvSpPr>
        <p:spPr>
          <a:xfrm>
            <a:off x="5204006" y="3596325"/>
            <a:ext cx="128166" cy="10140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 69</a:t>
            </a:r>
          </a:p>
        </p:txBody>
      </p:sp>
      <p:sp>
        <p:nvSpPr>
          <p:cNvPr id="231" name="TextBox 230"/>
          <p:cNvSpPr txBox="1"/>
          <p:nvPr/>
        </p:nvSpPr>
        <p:spPr>
          <a:xfrm>
            <a:off x="5332305" y="3598097"/>
            <a:ext cx="182324" cy="9963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, 163</a:t>
            </a:r>
          </a:p>
        </p:txBody>
      </p:sp>
      <p:sp>
        <p:nvSpPr>
          <p:cNvPr id="232" name="TextBox 231"/>
          <p:cNvSpPr txBox="1"/>
          <p:nvPr/>
        </p:nvSpPr>
        <p:spPr>
          <a:xfrm>
            <a:off x="5515188" y="3599071"/>
            <a:ext cx="44283" cy="9396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–</a:t>
            </a:r>
          </a:p>
        </p:txBody>
      </p:sp>
      <p:sp>
        <p:nvSpPr>
          <p:cNvPr id="233" name="TextBox 232"/>
          <p:cNvSpPr txBox="1"/>
          <p:nvPr/>
        </p:nvSpPr>
        <p:spPr>
          <a:xfrm>
            <a:off x="5559826" y="3598097"/>
            <a:ext cx="413653" cy="9963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172 (2011).</a:t>
            </a:r>
          </a:p>
        </p:txBody>
      </p:sp>
      <p:sp>
        <p:nvSpPr>
          <p:cNvPr id="234" name="TextBox 233"/>
          <p:cNvSpPr txBox="1"/>
          <p:nvPr/>
        </p:nvSpPr>
        <p:spPr>
          <a:xfrm>
            <a:off x="3954225" y="3711852"/>
            <a:ext cx="653653" cy="9963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51. Kinnings, S. L.</a:t>
            </a:r>
          </a:p>
        </p:txBody>
      </p:sp>
      <p:sp>
        <p:nvSpPr>
          <p:cNvPr id="235" name="TextBox 234"/>
          <p:cNvSpPr txBox="1"/>
          <p:nvPr/>
        </p:nvSpPr>
        <p:spPr>
          <a:xfrm>
            <a:off x="4607879" y="3712827"/>
            <a:ext cx="196201" cy="9866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 et al.</a:t>
            </a:r>
          </a:p>
        </p:txBody>
      </p:sp>
      <p:sp>
        <p:nvSpPr>
          <p:cNvPr id="236" name="TextBox 235"/>
          <p:cNvSpPr txBox="1"/>
          <p:nvPr/>
        </p:nvSpPr>
        <p:spPr>
          <a:xfrm>
            <a:off x="4804081" y="3711852"/>
            <a:ext cx="2299108" cy="9963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 Drug discovery using chemical systems biology: repositioning</a:t>
            </a:r>
          </a:p>
        </p:txBody>
      </p:sp>
      <p:sp>
        <p:nvSpPr>
          <p:cNvPr id="237" name="TextBox 236"/>
          <p:cNvSpPr txBox="1"/>
          <p:nvPr/>
        </p:nvSpPr>
        <p:spPr>
          <a:xfrm>
            <a:off x="4106145" y="3825608"/>
            <a:ext cx="2997765" cy="9963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the safe medicine Comtan to treat multi-drug and extensively drug resistant</a:t>
            </a:r>
          </a:p>
        </p:txBody>
      </p:sp>
      <p:sp>
        <p:nvSpPr>
          <p:cNvPr id="238" name="TextBox 237"/>
          <p:cNvSpPr txBox="1"/>
          <p:nvPr/>
        </p:nvSpPr>
        <p:spPr>
          <a:xfrm>
            <a:off x="4106145" y="3939364"/>
            <a:ext cx="463543" cy="9963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tuberculosis.</a:t>
            </a:r>
          </a:p>
        </p:txBody>
      </p:sp>
      <p:sp>
        <p:nvSpPr>
          <p:cNvPr id="239" name="TextBox 238"/>
          <p:cNvSpPr txBox="1"/>
          <p:nvPr/>
        </p:nvSpPr>
        <p:spPr>
          <a:xfrm>
            <a:off x="4569688" y="3940338"/>
            <a:ext cx="712115" cy="9866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 PLoS Comput. Biol.</a:t>
            </a:r>
          </a:p>
        </p:txBody>
      </p:sp>
      <p:sp>
        <p:nvSpPr>
          <p:cNvPr id="240" name="TextBox 239"/>
          <p:cNvSpPr txBox="1"/>
          <p:nvPr/>
        </p:nvSpPr>
        <p:spPr>
          <a:xfrm>
            <a:off x="5281804" y="3937593"/>
            <a:ext cx="79232" cy="10140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 5</a:t>
            </a:r>
          </a:p>
        </p:txBody>
      </p:sp>
      <p:sp>
        <p:nvSpPr>
          <p:cNvPr id="241" name="TextBox 240"/>
          <p:cNvSpPr txBox="1"/>
          <p:nvPr/>
        </p:nvSpPr>
        <p:spPr>
          <a:xfrm>
            <a:off x="5361107" y="3939364"/>
            <a:ext cx="685625" cy="9963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, e1000423 (2009).</a:t>
            </a:r>
          </a:p>
        </p:txBody>
      </p:sp>
      <p:sp>
        <p:nvSpPr>
          <p:cNvPr id="242" name="TextBox 241"/>
          <p:cNvSpPr txBox="1"/>
          <p:nvPr/>
        </p:nvSpPr>
        <p:spPr>
          <a:xfrm>
            <a:off x="3954225" y="4053846"/>
            <a:ext cx="799736" cy="9963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52. MacDonald, M. L.</a:t>
            </a:r>
          </a:p>
        </p:txBody>
      </p:sp>
      <p:sp>
        <p:nvSpPr>
          <p:cNvPr id="243" name="TextBox 242"/>
          <p:cNvSpPr txBox="1"/>
          <p:nvPr/>
        </p:nvSpPr>
        <p:spPr>
          <a:xfrm>
            <a:off x="4753961" y="4054821"/>
            <a:ext cx="212844" cy="9866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 et al.</a:t>
            </a:r>
          </a:p>
        </p:txBody>
      </p:sp>
      <p:sp>
        <p:nvSpPr>
          <p:cNvPr id="244" name="TextBox 243"/>
          <p:cNvSpPr txBox="1"/>
          <p:nvPr/>
        </p:nvSpPr>
        <p:spPr>
          <a:xfrm>
            <a:off x="4966805" y="4053846"/>
            <a:ext cx="2136687" cy="9963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 Altered glutamate protein co-expression network topol-</a:t>
            </a:r>
          </a:p>
        </p:txBody>
      </p:sp>
      <p:sp>
        <p:nvSpPr>
          <p:cNvPr id="245" name="TextBox 244"/>
          <p:cNvSpPr txBox="1"/>
          <p:nvPr/>
        </p:nvSpPr>
        <p:spPr>
          <a:xfrm>
            <a:off x="4106144" y="4167602"/>
            <a:ext cx="2426791" cy="9963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ogy linked to spine loss in the auditory cortex of schizophrenia.</a:t>
            </a:r>
          </a:p>
        </p:txBody>
      </p:sp>
      <p:sp>
        <p:nvSpPr>
          <p:cNvPr id="246" name="TextBox 245"/>
          <p:cNvSpPr txBox="1"/>
          <p:nvPr/>
        </p:nvSpPr>
        <p:spPr>
          <a:xfrm>
            <a:off x="6532936" y="4168576"/>
            <a:ext cx="570430" cy="9866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 Biol. Psychiatry</a:t>
            </a:r>
          </a:p>
        </p:txBody>
      </p:sp>
      <p:sp>
        <p:nvSpPr>
          <p:cNvPr id="247" name="TextBox 246"/>
          <p:cNvSpPr txBox="1"/>
          <p:nvPr/>
        </p:nvSpPr>
        <p:spPr>
          <a:xfrm>
            <a:off x="4106144" y="4279587"/>
            <a:ext cx="97787" cy="10140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77</a:t>
            </a:r>
          </a:p>
        </p:txBody>
      </p:sp>
      <p:sp>
        <p:nvSpPr>
          <p:cNvPr id="248" name="TextBox 247"/>
          <p:cNvSpPr txBox="1"/>
          <p:nvPr/>
        </p:nvSpPr>
        <p:spPr>
          <a:xfrm>
            <a:off x="4204064" y="4281358"/>
            <a:ext cx="183033" cy="9963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, 959</a:t>
            </a:r>
          </a:p>
        </p:txBody>
      </p:sp>
      <p:sp>
        <p:nvSpPr>
          <p:cNvPr id="249" name="TextBox 248"/>
          <p:cNvSpPr txBox="1"/>
          <p:nvPr/>
        </p:nvSpPr>
        <p:spPr>
          <a:xfrm>
            <a:off x="4386947" y="4282332"/>
            <a:ext cx="44283" cy="9396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–</a:t>
            </a:r>
          </a:p>
        </p:txBody>
      </p:sp>
      <p:sp>
        <p:nvSpPr>
          <p:cNvPr id="250" name="TextBox 249"/>
          <p:cNvSpPr txBox="1"/>
          <p:nvPr/>
        </p:nvSpPr>
        <p:spPr>
          <a:xfrm>
            <a:off x="4431585" y="4281358"/>
            <a:ext cx="413493" cy="9963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968 (2015).</a:t>
            </a:r>
          </a:p>
        </p:txBody>
      </p:sp>
      <p:sp>
        <p:nvSpPr>
          <p:cNvPr id="251" name="TextBox 250"/>
          <p:cNvSpPr txBox="1"/>
          <p:nvPr/>
        </p:nvSpPr>
        <p:spPr>
          <a:xfrm>
            <a:off x="3954225" y="4395114"/>
            <a:ext cx="2105415" cy="9963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53. Thahir, M., Sharma, T. &amp; Ganapathiraju, M. K. An ef</a:t>
            </a:r>
          </a:p>
        </p:txBody>
      </p:sp>
      <p:sp>
        <p:nvSpPr>
          <p:cNvPr id="252" name="TextBox 251"/>
          <p:cNvSpPr txBox="1"/>
          <p:nvPr/>
        </p:nvSpPr>
        <p:spPr>
          <a:xfrm>
            <a:off x="6059504" y="4403338"/>
            <a:ext cx="46054" cy="8856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ﬁ</a:t>
            </a:r>
          </a:p>
        </p:txBody>
      </p:sp>
      <p:sp>
        <p:nvSpPr>
          <p:cNvPr id="253" name="TextBox 252"/>
          <p:cNvSpPr txBox="1"/>
          <p:nvPr/>
        </p:nvSpPr>
        <p:spPr>
          <a:xfrm>
            <a:off x="6105586" y="4395114"/>
            <a:ext cx="998703" cy="9963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cient heuristic method for</a:t>
            </a:r>
          </a:p>
        </p:txBody>
      </p:sp>
      <p:sp>
        <p:nvSpPr>
          <p:cNvPr id="254" name="TextBox 253"/>
          <p:cNvSpPr txBox="1"/>
          <p:nvPr/>
        </p:nvSpPr>
        <p:spPr>
          <a:xfrm>
            <a:off x="4106144" y="4508879"/>
            <a:ext cx="2997136" cy="9963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active feature acquisition and its application to protein-protein interaction</a:t>
            </a:r>
          </a:p>
        </p:txBody>
      </p:sp>
      <p:sp>
        <p:nvSpPr>
          <p:cNvPr id="255" name="TextBox 254"/>
          <p:cNvSpPr txBox="1"/>
          <p:nvPr/>
        </p:nvSpPr>
        <p:spPr>
          <a:xfrm>
            <a:off x="4106144" y="4622643"/>
            <a:ext cx="396304" cy="9963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prediction.</a:t>
            </a:r>
          </a:p>
        </p:txBody>
      </p:sp>
      <p:sp>
        <p:nvSpPr>
          <p:cNvPr id="256" name="TextBox 255"/>
          <p:cNvSpPr txBox="1"/>
          <p:nvPr/>
        </p:nvSpPr>
        <p:spPr>
          <a:xfrm>
            <a:off x="4502448" y="4623618"/>
            <a:ext cx="395398" cy="9866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 BMC Proc.</a:t>
            </a:r>
          </a:p>
        </p:txBody>
      </p:sp>
      <p:sp>
        <p:nvSpPr>
          <p:cNvPr id="257" name="TextBox 256"/>
          <p:cNvSpPr txBox="1"/>
          <p:nvPr/>
        </p:nvSpPr>
        <p:spPr>
          <a:xfrm>
            <a:off x="4897847" y="4620872"/>
            <a:ext cx="78709" cy="10140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 6</a:t>
            </a:r>
          </a:p>
        </p:txBody>
      </p:sp>
      <p:sp>
        <p:nvSpPr>
          <p:cNvPr id="258" name="TextBox 257"/>
          <p:cNvSpPr txBox="1"/>
          <p:nvPr/>
        </p:nvSpPr>
        <p:spPr>
          <a:xfrm>
            <a:off x="4976627" y="4622643"/>
            <a:ext cx="749820" cy="9963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(Suppl 7): S2 (2012).</a:t>
            </a:r>
          </a:p>
        </p:txBody>
      </p:sp>
      <p:sp>
        <p:nvSpPr>
          <p:cNvPr id="259" name="TextBox 258"/>
          <p:cNvSpPr txBox="1"/>
          <p:nvPr/>
        </p:nvSpPr>
        <p:spPr>
          <a:xfrm>
            <a:off x="4638238" y="4976903"/>
            <a:ext cx="2465641" cy="9963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This work is licensed under a Creative Commons Attribution 4.0</a:t>
            </a:r>
          </a:p>
        </p:txBody>
      </p:sp>
      <p:sp>
        <p:nvSpPr>
          <p:cNvPr id="260" name="TextBox 259"/>
          <p:cNvSpPr txBox="1"/>
          <p:nvPr/>
        </p:nvSpPr>
        <p:spPr>
          <a:xfrm>
            <a:off x="4566241" y="5090659"/>
            <a:ext cx="2537313" cy="9963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International License. The images or other third party material in this</a:t>
            </a:r>
          </a:p>
        </p:txBody>
      </p:sp>
      <p:sp>
        <p:nvSpPr>
          <p:cNvPr id="261" name="TextBox 260"/>
          <p:cNvSpPr txBox="1"/>
          <p:nvPr/>
        </p:nvSpPr>
        <p:spPr>
          <a:xfrm>
            <a:off x="3954241" y="5204414"/>
            <a:ext cx="1322559" cy="9963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article are included in the article</a:t>
            </a:r>
          </a:p>
        </p:txBody>
      </p:sp>
      <p:sp>
        <p:nvSpPr>
          <p:cNvPr id="262" name="TextBox 261"/>
          <p:cNvSpPr txBox="1"/>
          <p:nvPr/>
        </p:nvSpPr>
        <p:spPr>
          <a:xfrm>
            <a:off x="5277604" y="5205389"/>
            <a:ext cx="17447" cy="9396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’</a:t>
            </a:r>
          </a:p>
        </p:txBody>
      </p:sp>
      <p:sp>
        <p:nvSpPr>
          <p:cNvPr id="263" name="TextBox 262"/>
          <p:cNvSpPr txBox="1"/>
          <p:nvPr/>
        </p:nvSpPr>
        <p:spPr>
          <a:xfrm>
            <a:off x="5294884" y="5204414"/>
            <a:ext cx="1808932" cy="9963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s Creative Commons license, unless indicated</a:t>
            </a:r>
          </a:p>
        </p:txBody>
      </p:sp>
      <p:sp>
        <p:nvSpPr>
          <p:cNvPr id="264" name="TextBox 263"/>
          <p:cNvSpPr txBox="1"/>
          <p:nvPr/>
        </p:nvSpPr>
        <p:spPr>
          <a:xfrm>
            <a:off x="3954241" y="5318897"/>
            <a:ext cx="3150140" cy="9963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otherwise in the credit line; if the material is not included under the Creative Commons</a:t>
            </a:r>
          </a:p>
        </p:txBody>
      </p:sp>
      <p:sp>
        <p:nvSpPr>
          <p:cNvPr id="265" name="TextBox 264"/>
          <p:cNvSpPr txBox="1"/>
          <p:nvPr/>
        </p:nvSpPr>
        <p:spPr>
          <a:xfrm>
            <a:off x="3954241" y="5432661"/>
            <a:ext cx="3149799" cy="9963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license, users will need to obtain permission from the license holder to reproduce the</a:t>
            </a:r>
          </a:p>
        </p:txBody>
      </p:sp>
      <p:sp>
        <p:nvSpPr>
          <p:cNvPr id="266" name="TextBox 265"/>
          <p:cNvSpPr txBox="1"/>
          <p:nvPr/>
        </p:nvSpPr>
        <p:spPr>
          <a:xfrm>
            <a:off x="3954241" y="5546426"/>
            <a:ext cx="3149825" cy="9963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material. To view a copy of this license, visit http://creativecommons.org/licenses/</a:t>
            </a:r>
          </a:p>
        </p:txBody>
      </p:sp>
      <p:sp>
        <p:nvSpPr>
          <p:cNvPr id="267" name="TextBox 266"/>
          <p:cNvSpPr txBox="1"/>
          <p:nvPr/>
        </p:nvSpPr>
        <p:spPr>
          <a:xfrm>
            <a:off x="3954241" y="5660191"/>
            <a:ext cx="257996" cy="9963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by/4.0/</a:t>
            </a:r>
          </a:p>
        </p:txBody>
      </p:sp>
      <p:sp>
        <p:nvSpPr>
          <p:cNvPr id="268" name="TextBox 267"/>
          <p:cNvSpPr txBox="1"/>
          <p:nvPr/>
        </p:nvSpPr>
        <p:spPr>
          <a:xfrm>
            <a:off x="575999" y="5894247"/>
            <a:ext cx="2647122" cy="12454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Supplementary Information accompanies the paper on the</a:t>
            </a:r>
          </a:p>
        </p:txBody>
      </p:sp>
      <p:sp>
        <p:nvSpPr>
          <p:cNvPr id="269" name="TextBox 268"/>
          <p:cNvSpPr txBox="1"/>
          <p:nvPr/>
        </p:nvSpPr>
        <p:spPr>
          <a:xfrm>
            <a:off x="3223122" y="5895465"/>
            <a:ext cx="798080" cy="123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 npj Schizophrenia</a:t>
            </a:r>
          </a:p>
        </p:txBody>
      </p:sp>
      <p:sp>
        <p:nvSpPr>
          <p:cNvPr id="270" name="TextBox 269"/>
          <p:cNvSpPr txBox="1"/>
          <p:nvPr/>
        </p:nvSpPr>
        <p:spPr>
          <a:xfrm>
            <a:off x="4021202" y="5894247"/>
            <a:ext cx="1865853" cy="12454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 website (http://www.nature.com/npjschz)</a:t>
            </a:r>
          </a:p>
        </p:txBody>
      </p:sp>
      <p:sp>
        <p:nvSpPr>
          <p:cNvPr id="271" name="TextBox 270"/>
          <p:cNvSpPr txBox="1"/>
          <p:nvPr/>
        </p:nvSpPr>
        <p:spPr>
          <a:xfrm>
            <a:off x="1573199" y="297352"/>
            <a:ext cx="2150907" cy="11387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Schizophrenia interactome with novel interactions</a:t>
            </a:r>
          </a:p>
        </p:txBody>
      </p:sp>
      <p:sp>
        <p:nvSpPr>
          <p:cNvPr id="272" name="TextBox 271"/>
          <p:cNvSpPr txBox="1"/>
          <p:nvPr/>
        </p:nvSpPr>
        <p:spPr>
          <a:xfrm>
            <a:off x="2741039" y="424071"/>
            <a:ext cx="763210" cy="11387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MK Ganapathiraju</a:t>
            </a:r>
          </a:p>
        </p:txBody>
      </p:sp>
      <p:sp>
        <p:nvSpPr>
          <p:cNvPr id="273" name="TextBox 272"/>
          <p:cNvSpPr txBox="1"/>
          <p:nvPr/>
        </p:nvSpPr>
        <p:spPr>
          <a:xfrm>
            <a:off x="3504250" y="425185"/>
            <a:ext cx="219407" cy="11276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 et al</a:t>
            </a:r>
          </a:p>
        </p:txBody>
      </p:sp>
      <p:sp>
        <p:nvSpPr>
          <p:cNvPr id="274" name="TextBox 273"/>
          <p:cNvSpPr txBox="1"/>
          <p:nvPr/>
        </p:nvSpPr>
        <p:spPr>
          <a:xfrm>
            <a:off x="298080" y="585455"/>
            <a:ext cx="125714" cy="12799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10</a:t>
            </a:r>
          </a:p>
        </p:txBody>
      </p:sp>
      <p:sp>
        <p:nvSpPr>
          <p:cNvPr id="275" name="TextBox 274"/>
          <p:cNvSpPr txBox="1"/>
          <p:nvPr/>
        </p:nvSpPr>
        <p:spPr>
          <a:xfrm>
            <a:off x="575999" y="9546470"/>
            <a:ext cx="1352471" cy="11387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npj Schizophrenia (2016) 16012</a:t>
            </a:r>
          </a:p>
        </p:txBody>
      </p:sp>
      <p:sp>
        <p:nvSpPr>
          <p:cNvPr id="276" name="TextBox 275"/>
          <p:cNvSpPr txBox="1"/>
          <p:nvPr/>
        </p:nvSpPr>
        <p:spPr>
          <a:xfrm>
            <a:off x="3761229" y="9546470"/>
            <a:ext cx="3343630" cy="11387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© 2016 Schizophrenia International Research Society/Nature Publishing Group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560005" cy="1004399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75999" y="729082"/>
            <a:ext cx="3149711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therefore necessary to complete the interactome expeditiously.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75999" y="855799"/>
            <a:ext cx="3149609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Algorithms have begun emerging to predict PPIs using statistical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75999" y="981799"/>
            <a:ext cx="3149825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machine learning on the characteristics of the proteins, but these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5999" y="1108516"/>
            <a:ext cx="3150052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algorithms are employed predominantly to study yeast. Two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75999" y="1235232"/>
            <a:ext cx="222847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signi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98482" y="1245807"/>
            <a:ext cx="59213" cy="11387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ﬁ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58242" y="1235232"/>
            <a:ext cx="2867332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cant computational predictions have been reported for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75999" y="1361949"/>
            <a:ext cx="3150019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human interactome; although they have had high false positive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75999" y="1487948"/>
            <a:ext cx="3149301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rates, these methods have laid the foundation for computational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75999" y="1614665"/>
            <a:ext cx="1246146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prediction of human PPIs.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822319" y="1597502"/>
            <a:ext cx="191523" cy="8539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20,21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89759" y="1741402"/>
            <a:ext cx="3036580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We have created a new PPI prediction model called High-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76001" y="1870282"/>
            <a:ext cx="189596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Con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65359" y="1880857"/>
            <a:ext cx="59213" cy="11387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ﬁ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24402" y="1870282"/>
            <a:ext cx="668861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dence Protein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493286" y="1871535"/>
            <a:ext cx="56935" cy="12081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–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550165" y="1870282"/>
            <a:ext cx="2175525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Protein Interaction Prediction (HiPPIP) model.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76001" y="1999163"/>
            <a:ext cx="3150019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Novel interactions predicted with this model are making trans-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76001" y="2128043"/>
            <a:ext cx="3150304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lational impact. For example, we discovered a PPI between OASL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76001" y="2256923"/>
            <a:ext cx="3149506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and DDX58, which on validation showed that an increased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76001" y="2385803"/>
            <a:ext cx="3149620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expression of OASL could boost innate immunity to combat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76001" y="2514684"/>
            <a:ext cx="88934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in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4560" y="2525259"/>
            <a:ext cx="59213" cy="11387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ﬂ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23602" y="2514684"/>
            <a:ext cx="1853313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uenza by activating the RIG-I pathway.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576879" y="2497503"/>
            <a:ext cx="87119" cy="8539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22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663998" y="2464282"/>
            <a:ext cx="36001" cy="1785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 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699999" y="2514682"/>
            <a:ext cx="1025429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Also, the interactome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75990" y="2643562"/>
            <a:ext cx="3149837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of the genes associated with congenital heart disease showed that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75990" y="2772443"/>
            <a:ext cx="3150144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the disease morphogenesis has a close connection with the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75990" y="2901323"/>
            <a:ext cx="1527991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structure and function of cilia.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104558" y="2884142"/>
            <a:ext cx="87119" cy="8539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23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191678" y="2850921"/>
            <a:ext cx="56881" cy="17850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 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248559" y="2901322"/>
            <a:ext cx="1477683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Here, we describe the HiPPIP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75995" y="3030203"/>
            <a:ext cx="3150395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model and its application to SZ genes to construct the SZ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75995" y="3159083"/>
            <a:ext cx="3149666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interactome. After computational evaluations and experimental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75995" y="3288681"/>
            <a:ext cx="3150167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validations of selected novel PPIs, we present here 504 highly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954248" y="729066"/>
            <a:ext cx="175362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con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129212" y="739641"/>
            <a:ext cx="59213" cy="11387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ﬁ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188972" y="729066"/>
            <a:ext cx="2915180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dent novel PPIs in the SZ interactome, shedding new light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954248" y="857229"/>
            <a:ext cx="3087845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onto several uncharacterized genes that are associated with SZ.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954248" y="1209195"/>
            <a:ext cx="444556" cy="13038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RESULTS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954248" y="1363390"/>
            <a:ext cx="3149643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We developed a computational model called HiPPIP to predict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954248" y="1491553"/>
            <a:ext cx="3149929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PPIs (see Methods and Supplementary File 1). The model has been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3954248" y="1620433"/>
            <a:ext cx="3150156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evaluated by computational methods and experimental valida-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954248" y="1748596"/>
            <a:ext cx="3150144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tions and is found to be highly accurate. Evaluations on a held-out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3954248" y="1876759"/>
            <a:ext cx="175248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test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4223521" y="1876759"/>
            <a:ext cx="209752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data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4528072" y="1876759"/>
            <a:ext cx="373386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showed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4995334" y="1876759"/>
            <a:ext cx="54544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a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5144370" y="1876759"/>
            <a:ext cx="430094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precision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5669240" y="1876759"/>
            <a:ext cx="94741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of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857881" y="1876759"/>
            <a:ext cx="286729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97.5%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6239477" y="1876759"/>
            <a:ext cx="181398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and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6515230" y="1876759"/>
            <a:ext cx="54544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a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6663548" y="1876759"/>
            <a:ext cx="251201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recall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7009138" y="1876759"/>
            <a:ext cx="94741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of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3954248" y="2004922"/>
            <a:ext cx="3149621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5%. 5% recall out of 150,000 to 600,000 estimated number of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954248" y="2133085"/>
            <a:ext cx="3092878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interactions in the human interactome corresponds to 7,500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7047376" y="2134337"/>
            <a:ext cx="56936" cy="12081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–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3954248" y="2261965"/>
            <a:ext cx="3149757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30,000 novel PPIs in the whole interactome. Note that, it is likely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954248" y="2390128"/>
            <a:ext cx="3149870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that the real precision would be higher than 97.5% because in this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3954248" y="2518291"/>
            <a:ext cx="3149643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test data, randomly paired proteins are treated as non-interacting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954248" y="2646454"/>
            <a:ext cx="3149666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protein pairs, whereas some of them may actually be interacting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3954248" y="2775334"/>
            <a:ext cx="3149745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pairs with a small probability; thus, some of the pairs that are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3954248" y="2903497"/>
            <a:ext cx="3150212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treated as false positives in test set are likely to be true but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3954248" y="3031660"/>
            <a:ext cx="3150143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hitherto unknown interactions. In Figure 1a, we show the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3954248" y="3159823"/>
            <a:ext cx="2065524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precision versus recall of our method on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6019772" y="3161076"/>
            <a:ext cx="77318" cy="12081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 ‘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6097694" y="3159823"/>
            <a:ext cx="632422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hub proteins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6730572" y="3161076"/>
            <a:ext cx="22432" cy="12081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’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6753005" y="3159823"/>
            <a:ext cx="351021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 where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3954248" y="3287986"/>
            <a:ext cx="2105049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we considered all pairs that received a score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6059297" y="3293794"/>
            <a:ext cx="144355" cy="13061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 4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6203539" y="3287986"/>
            <a:ext cx="900670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0.5 by HiPPIP to be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575999" y="8756135"/>
            <a:ext cx="347277" cy="12098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Figure 1.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1031038" y="8759576"/>
            <a:ext cx="2216676" cy="11754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Computational evaluation of predicted protein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3247908" y="8756881"/>
            <a:ext cx="53772" cy="10754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–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3301906" y="8759576"/>
            <a:ext cx="1832317" cy="11754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protein interactions on hub proteins: (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5134299" y="8757318"/>
            <a:ext cx="57106" cy="1198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a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5191180" y="8759576"/>
            <a:ext cx="1169220" cy="11754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) precision recall curve. (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6360454" y="8757318"/>
            <a:ext cx="66033" cy="1198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b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6426692" y="8759576"/>
            <a:ext cx="678724" cy="11754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) True positive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575988" y="8874059"/>
            <a:ext cx="4630120" cy="11754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versus false positives in ranked lists of hub type membrane receptors for our method and that by Qi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5206108" y="8871801"/>
            <a:ext cx="240891" cy="1198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 et al.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5447000" y="8874059"/>
            <a:ext cx="1658125" cy="11754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 True positives versus false positives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575988" y="8987821"/>
            <a:ext cx="3039706" cy="11754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are shown for individual membrane receptors by our method in (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3615823" y="8985563"/>
            <a:ext cx="49256" cy="1198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c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3664778" y="8987821"/>
            <a:ext cx="516909" cy="11754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) and by Qi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4181688" y="8985563"/>
            <a:ext cx="245065" cy="1198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 et al.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4426753" y="8987821"/>
            <a:ext cx="179752" cy="11754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 in (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4606527" y="8985563"/>
            <a:ext cx="64958" cy="1198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d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4671324" y="8987821"/>
            <a:ext cx="2432577" cy="11754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). Thick line is the average, which is also the same as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575978" y="9101583"/>
            <a:ext cx="510446" cy="11754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shown in (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1086456" y="9099325"/>
            <a:ext cx="66033" cy="1198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b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1151973" y="9101583"/>
            <a:ext cx="341319" cy="11754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). Note: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1493292" y="9099325"/>
            <a:ext cx="90156" cy="1198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 x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1583255" y="9101583"/>
            <a:ext cx="807069" cy="11754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-axis is recall in (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2390378" y="9099325"/>
            <a:ext cx="57106" cy="1198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a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2447259" y="9101583"/>
            <a:ext cx="2142641" cy="11754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), whereas it is number of false positives in (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4589976" y="9099325"/>
            <a:ext cx="66033" cy="1198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b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4656214" y="9098888"/>
            <a:ext cx="53773" cy="10754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–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4709492" y="9099325"/>
            <a:ext cx="64958" cy="1198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d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4775009" y="9101583"/>
            <a:ext cx="710665" cy="11754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). The range of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5485675" y="9099325"/>
            <a:ext cx="89444" cy="1198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 y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5574927" y="9101583"/>
            <a:ext cx="1528767" cy="11754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-axis is observed by varying the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575978" y="9215346"/>
            <a:ext cx="868596" cy="11754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threshold from 1.0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1445015" y="9212651"/>
            <a:ext cx="53773" cy="10754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–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1499014" y="9215346"/>
            <a:ext cx="245495" cy="11754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0 in (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1744531" y="9213088"/>
            <a:ext cx="57106" cy="1198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a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1801412" y="9215346"/>
            <a:ext cx="757393" cy="11754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), and to 0.5 in (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2558849" y="9213088"/>
            <a:ext cx="66033" cy="1198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b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2625086" y="9212651"/>
            <a:ext cx="53773" cy="10754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–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2678365" y="9213088"/>
            <a:ext cx="64957" cy="1198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d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2743882" y="9215346"/>
            <a:ext cx="52590" cy="11754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).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1573199" y="297352"/>
            <a:ext cx="2150907" cy="11387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Schizophrenia interactome with novel interactions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2741039" y="424071"/>
            <a:ext cx="763210" cy="11387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MK Ganapathiraju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3504250" y="425185"/>
            <a:ext cx="219407" cy="11276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 et al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298080" y="585455"/>
            <a:ext cx="62857" cy="12799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2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575999" y="9546470"/>
            <a:ext cx="1352471" cy="11387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npj Schizophrenia (2016) 16012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3761229" y="9546470"/>
            <a:ext cx="3343630" cy="11387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© 2016 Schizophrenia International Research Society/Nature Publishing Group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560005" cy="1004399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5759" y="729082"/>
            <a:ext cx="3149836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novel interactions. In Figure 1b, we show the number of true posi-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5759" y="863007"/>
            <a:ext cx="3149813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tives versus false positives observed in hub proteins. Both these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5759" y="1007507"/>
            <a:ext cx="59213" cy="11387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ﬁ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4802" y="996933"/>
            <a:ext cx="3091249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gures also show our method to be superior in comparison to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5759" y="1130857"/>
            <a:ext cx="2724285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the prediction of membrane-receptor interactome by Qi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180045" y="1132109"/>
            <a:ext cx="248399" cy="12685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 et al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428650" y="1132109"/>
            <a:ext cx="22432" cy="12081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’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450969" y="1130857"/>
            <a:ext cx="67412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s.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518639" y="1113663"/>
            <a:ext cx="87118" cy="8539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24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5759" y="1264762"/>
            <a:ext cx="3149927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True positives versus false positives are also shown for individual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5759" y="1398687"/>
            <a:ext cx="2578894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hub proteins by our method in Figure 1c and by Qi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034653" y="1399940"/>
            <a:ext cx="259866" cy="12685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 et al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294737" y="1399940"/>
            <a:ext cx="22432" cy="12081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’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317773" y="1398687"/>
            <a:ext cx="67412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s.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384718" y="1381503"/>
            <a:ext cx="87118" cy="8539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23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471837" y="1348282"/>
            <a:ext cx="45361" cy="17850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517198" y="1398681"/>
            <a:ext cx="88934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in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55749" y="1532606"/>
            <a:ext cx="3149723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Figure 1d. These evaluations showed that our predictions contain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55749" y="1666531"/>
            <a:ext cx="3150121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mostly true positives. Unlike in other domains where ranked lists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55749" y="1801173"/>
            <a:ext cx="3149688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are commonly used such as information retrieval, in PPI prediction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55749" y="1935098"/>
            <a:ext cx="156460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the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12210" y="1936350"/>
            <a:ext cx="63973" cy="12081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 ‘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6069" y="1935098"/>
            <a:ext cx="673609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false positives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349986" y="1936350"/>
            <a:ext cx="22432" cy="12081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’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372419" y="1935098"/>
            <a:ext cx="2233076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 may actually be unlabeled instances that are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55738" y="2069023"/>
            <a:ext cx="3149938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indeed true interactions that are not yet discovered. In fact, such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55738" y="2202948"/>
            <a:ext cx="3149973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unlabeled pairs predicted as interactors of the hub gene HMGB1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55738" y="2336872"/>
            <a:ext cx="3149825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(namely, the pairs HMGB1-KL and HMGB1-FLT1) were validated by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55738" y="2470798"/>
            <a:ext cx="3150144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experimental methods and found to be true PPIs (See the Figures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55738" y="2604723"/>
            <a:ext cx="56936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e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12617" y="2605975"/>
            <a:ext cx="56936" cy="12081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–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69496" y="2604723"/>
            <a:ext cx="3036101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g in Supplementary File 3). Thus, we concluded that the protein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55738" y="2738647"/>
            <a:ext cx="1381335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pairs that received a score of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837074" y="2731587"/>
            <a:ext cx="109123" cy="15646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 ⩾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946198" y="2738647"/>
            <a:ext cx="872259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 0.5 are highly con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818070" y="2749222"/>
            <a:ext cx="59213" cy="11387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ﬁ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877830" y="2738647"/>
            <a:ext cx="728268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dent to be true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55738" y="2872572"/>
            <a:ext cx="3150269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interactions. The pairs that receive a score less than but close to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55738" y="3006497"/>
            <a:ext cx="1256725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0.5 (i.e., in the range of 0.4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712145" y="3007749"/>
            <a:ext cx="56936" cy="12081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–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769024" y="3006497"/>
            <a:ext cx="1836550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0.5) may also contain several true PPIs;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455738" y="3140422"/>
            <a:ext cx="1185487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however, we cannot con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640861" y="3150997"/>
            <a:ext cx="59213" cy="11387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ﬁ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700621" y="3140422"/>
            <a:ext cx="1904714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dently say that all in this range are true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833990" y="729136"/>
            <a:ext cx="1950958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PPIs. Only the PPIs predicted with a score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784948" y="734944"/>
            <a:ext cx="142203" cy="13061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 4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5927038" y="729136"/>
            <a:ext cx="1057165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0.5 are included in the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3833990" y="860180"/>
            <a:ext cx="597144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interactome.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3833990" y="1151067"/>
            <a:ext cx="730944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SZ interactome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833990" y="1302983"/>
            <a:ext cx="3149734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By applying HiPPIP to the GWAS genes and Historic (pre-GWAS)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833990" y="1434745"/>
            <a:ext cx="1853631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genes, we predicted over 500 high con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687998" y="1445319"/>
            <a:ext cx="59213" cy="11387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ﬁ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5747040" y="1434745"/>
            <a:ext cx="1237288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dence new PPIs adding to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3833990" y="1565789"/>
            <a:ext cx="3149814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about 1400 previously known PPIs. Many genes that had no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3833990" y="1696832"/>
            <a:ext cx="3149961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known PPIs previously have several novel PPIs following our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833990" y="1827876"/>
            <a:ext cx="2439947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analyses. Figure 2 shows the network of protein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274803" y="1829129"/>
            <a:ext cx="56936" cy="12081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–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6331682" y="1827876"/>
            <a:ext cx="652464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protein inter-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3833990" y="1959637"/>
            <a:ext cx="3150292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actions between SZ genes, where a gene is shown as a square or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3833990" y="2090681"/>
            <a:ext cx="1436291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circular node and a protein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5271112" y="2091934"/>
            <a:ext cx="56936" cy="12081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–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5327991" y="2090681"/>
            <a:ext cx="1655801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protein interaction between two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833990" y="2221725"/>
            <a:ext cx="1785468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genes is shown as a line (also called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5619459" y="2222978"/>
            <a:ext cx="63608" cy="12081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 ‘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5683670" y="2221725"/>
            <a:ext cx="240725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edge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5924157" y="2222978"/>
            <a:ext cx="22432" cy="12081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’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5946476" y="2221725"/>
            <a:ext cx="1037785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) between the genes.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3833990" y="2352769"/>
            <a:ext cx="3149530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SZ-associated genes are shown as square shaped dark blue nodes,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833990" y="2484531"/>
            <a:ext cx="3149747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of which those with bold labels are GWAS genes, and those with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3833990" y="2615574"/>
            <a:ext cx="3149780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italicized labels are Historic genes. Genes that are novel interactors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3833990" y="2746618"/>
            <a:ext cx="3150281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are shown as red colored nodes and those that are known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3833990" y="2878380"/>
            <a:ext cx="3149837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interactors as blue colored nodes. Novel PPIs are shown as red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3833990" y="3009424"/>
            <a:ext cx="2774264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edges and known PPIs as blue edges. The interactome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6608255" y="3019998"/>
            <a:ext cx="112402" cy="11387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 ﬁ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6721204" y="3009424"/>
            <a:ext cx="263044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gures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3833990" y="3140467"/>
            <a:ext cx="2576116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presented here have been generated with Cytoscape.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6410877" y="3123183"/>
            <a:ext cx="87118" cy="8539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25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6497996" y="3089962"/>
            <a:ext cx="34562" cy="17850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 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6532558" y="3140361"/>
            <a:ext cx="451263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There are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455759" y="8528615"/>
            <a:ext cx="337920" cy="12098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Figure 2.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901441" y="8532057"/>
            <a:ext cx="6082563" cy="11754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Schizophrenia interactome: network view of the schizophrenia interactome is shown as a graph, where genes are shown as nodes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455759" y="8645819"/>
            <a:ext cx="6528213" cy="11754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and PPIs as edges connecting the nodes. Schizophrenia-associated genes are shown as dark blue nodes, novel interactors as red color nodes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455759" y="8759582"/>
            <a:ext cx="6527986" cy="11754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and known interactors as blue color nodes. The source of the schizophrenia genes is indicated by its label font, where Historic genes are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455759" y="8874065"/>
            <a:ext cx="6528265" cy="11754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shown italicized, GWAS genes are shown in bold, and the one gene that is common to both is shown in italicized and bold. For clarity, the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455759" y="8987827"/>
            <a:ext cx="6527653" cy="11754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source is also indicated by the shape of the node (triangular for GWAS and square for Historic and hexagonal for both). Symbols are shown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455759" y="9101589"/>
            <a:ext cx="6528181" cy="11754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only for the schizophrenia-associated genes; actual interactions may be accessed on the web. Red edges are the novel interactions, whereas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455759" y="9215352"/>
            <a:ext cx="4984956" cy="11754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blue edges are known interactions. GWAS, genome-wide association studies of schizophrenia; PPI, protein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5441749" y="9212657"/>
            <a:ext cx="53773" cy="10754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–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5495027" y="9215352"/>
            <a:ext cx="896300" cy="11754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protein interaction.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3833999" y="297352"/>
            <a:ext cx="2150652" cy="11387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Schizophrenia interactome with novel interactions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3833999" y="424071"/>
            <a:ext cx="763513" cy="11387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MK Ganapathiraju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4597512" y="425185"/>
            <a:ext cx="219104" cy="11276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 et al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7197118" y="585455"/>
            <a:ext cx="62857" cy="12799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3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455759" y="9546470"/>
            <a:ext cx="3342902" cy="11387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© 2016 Schizophrenia International Research Society/Nature Publishing Group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5631734" y="9546470"/>
            <a:ext cx="1353201" cy="11387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npj Schizophrenia (2016) 16012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560005" cy="1004399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75999" y="4018761"/>
            <a:ext cx="3150098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altogether 101 SZ genes (77 GWAS genes and 25 Historic genes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75999" y="4146924"/>
            <a:ext cx="3150258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with 1 gene in common). We predicted 504 novel PPIs adding to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75999" y="4275087"/>
            <a:ext cx="3150076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1,397 previously known PPIs. The lists of GWAS and Historic genes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5999" y="4403968"/>
            <a:ext cx="3150291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and the number of interactions for each of them are given in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75999" y="4532131"/>
            <a:ext cx="3149860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Supplementary File 2. Figure 3 shows the number of known and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75999" y="4660294"/>
            <a:ext cx="3149848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novel PPIs for each of the GWAS genes; it may be seen that novel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75999" y="4788457"/>
            <a:ext cx="3149871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PPIs have been predicted for several genes that previously had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75999" y="4916620"/>
            <a:ext cx="786810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few known PPIs.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89757" y="5043337"/>
            <a:ext cx="3035931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We calculated the average distance (average length of shortest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75999" y="5171500"/>
            <a:ext cx="3149620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paths) between pairs of SZ genes with and without predicted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75999" y="5299663"/>
            <a:ext cx="3149620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interactions, and compared them with those of random pairs of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75999" y="5427826"/>
            <a:ext cx="3149859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genes. The average distance dropped by 4.1 edges when novel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75999" y="5556706"/>
            <a:ext cx="3149905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PPIs are included (average distance was 5.6 vs 9.7 edges,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75999" y="5684870"/>
            <a:ext cx="3150064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respectively, with and without novel PPIs). For a set of random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75999" y="5813033"/>
            <a:ext cx="3150008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genes, the drop in average distance was 3.4 edges (average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75999" y="5941196"/>
            <a:ext cx="3149779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distance was 9.4 vs 12.8 edges, respectively, with and without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75999" y="6069359"/>
            <a:ext cx="3149665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predicted PPIs), averaged over 1,000 trials. The drop in average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75999" y="6198239"/>
            <a:ext cx="2155267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distance between the SZ genes was signi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731687" y="6208814"/>
            <a:ext cx="59213" cy="11387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ﬁ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790730" y="6198239"/>
            <a:ext cx="935470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cantly higher than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75999" y="6326402"/>
            <a:ext cx="3149757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the drop in average distance between random genes, with a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75999" y="6455819"/>
            <a:ext cx="56936" cy="12685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P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32935" y="6454566"/>
            <a:ext cx="307647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 value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951834" y="6415508"/>
            <a:ext cx="111480" cy="17775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o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4952" y="6454566"/>
            <a:ext cx="2651157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0.005 (i.e., the predicted interactions make SZ genes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75988" y="6582729"/>
            <a:ext cx="2728590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come closer to each other than they do random genes).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75988" y="6873615"/>
            <a:ext cx="2395651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Experimental validations of predicted interactions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75988" y="7025531"/>
            <a:ext cx="3149654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We carried out experimental validations of nine predicted PPIs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75988" y="7153695"/>
            <a:ext cx="3149609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namely STT3A-RPS25, STT3A-MCAM, STT3A-SCN4B, HMGB1-KL,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75988" y="7281857"/>
            <a:ext cx="3149871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HMGB1-FLT1 and STX3-LPXN with a score of 0.6, STX4-MAPK3 and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75988" y="7410738"/>
            <a:ext cx="3149654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STT3A-SYCP3 with score 0.5, and DDX58-OASL with score 0.4.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75988" y="7538901"/>
            <a:ext cx="3149802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Seven of the interactions were studied with co-immunoprecipi-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75988" y="7667063"/>
            <a:ext cx="3150122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tation and two by co-localization. Supplementary File 3 shows the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75988" y="7795227"/>
            <a:ext cx="3150144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validation results of the six interactions, while the remaining three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75988" y="7923390"/>
            <a:ext cx="3149745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validations along with protocol details for all the experiments are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75988" y="8052270"/>
            <a:ext cx="3149916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presented in Supplementary File 1. Forward and reciprocal co-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75988" y="8180433"/>
            <a:ext cx="3150292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immunoprecipitation was performed for each protein pair in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75988" y="8308595"/>
            <a:ext cx="3149825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question and it provided strong evidence for each of these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75988" y="8436758"/>
            <a:ext cx="3150053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interactions. All validations tested positive. Validation at 100% hit-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75988" y="8564921"/>
            <a:ext cx="3150143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rate of all the selected predicted interactions in addition to the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75988" y="8693084"/>
            <a:ext cx="3149609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computational validations further supports that these predicted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75988" y="8821964"/>
            <a:ext cx="1338121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interactions are highly con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914474" y="8832539"/>
            <a:ext cx="59213" cy="11387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ﬁ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973516" y="8821964"/>
            <a:ext cx="1752547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dent to be true interactions. While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75988" y="8950128"/>
            <a:ext cx="3149757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some validated interactions are those of SZ-associated gene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75988" y="9078290"/>
            <a:ext cx="316336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STT3A,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892079" y="9061022"/>
            <a:ext cx="87119" cy="8539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26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979198" y="9027801"/>
            <a:ext cx="28801" cy="1785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 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008000" y="9078201"/>
            <a:ext cx="2717840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some of the other interactions were of proteins that have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576004" y="9206364"/>
            <a:ext cx="3149689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previously been reported to be associated with SZ: LPXN is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954256" y="4018743"/>
            <a:ext cx="1999570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involved in adhesion-mediated signaling.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953678" y="4001582"/>
            <a:ext cx="87118" cy="8539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27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6040797" y="3968361"/>
            <a:ext cx="43920" cy="17850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 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6084718" y="4018761"/>
            <a:ext cx="1019257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Interestingly, there is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3954229" y="4146924"/>
            <a:ext cx="2555789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evidence for altered focal adhesion dynamics in SZ.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6510238" y="4129743"/>
            <a:ext cx="87119" cy="8539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28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597357" y="4096522"/>
            <a:ext cx="46079" cy="17850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 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6643437" y="4146922"/>
            <a:ext cx="460749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STX3 and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3954224" y="4275085"/>
            <a:ext cx="3149745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STX4 are members of the SNARE family of proteins which are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3954224" y="4403965"/>
            <a:ext cx="3149700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known to be involved in facilitating secretion from a wide variety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954224" y="4532128"/>
            <a:ext cx="3149517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of cell types including neuronal cells. Furthermore, syntaxin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3954224" y="4660291"/>
            <a:ext cx="1865326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proteins have been implicated in SZ;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5819758" y="4643102"/>
            <a:ext cx="87118" cy="8539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29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5906877" y="4609881"/>
            <a:ext cx="55441" cy="17850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 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5962318" y="4660281"/>
            <a:ext cx="1141829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and MAPK genes have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3954231" y="4788444"/>
            <a:ext cx="2191490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been shown to have altered activity in SZ.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6146638" y="4771261"/>
            <a:ext cx="87118" cy="8539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30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6233757" y="4738041"/>
            <a:ext cx="58320" cy="1785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 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6292077" y="4788441"/>
            <a:ext cx="811907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MCAM, which is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3954228" y="4916604"/>
            <a:ext cx="3149541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predicted to interact with STT3A, has been shown to have strong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3954228" y="5044767"/>
            <a:ext cx="1383021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effects on learning in mice.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5338079" y="5027582"/>
            <a:ext cx="87118" cy="8539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31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5425197" y="4994361"/>
            <a:ext cx="54001" cy="1785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 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5479199" y="5044761"/>
            <a:ext cx="1624623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Another predicted and validated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3954236" y="5173641"/>
            <a:ext cx="3149768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STT3 interactor, RPS25, has also been found to be downregulated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3954236" y="5301805"/>
            <a:ext cx="1251760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in some mental disorders.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5206319" y="5283902"/>
            <a:ext cx="191522" cy="8539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30,32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3954238" y="5592681"/>
            <a:ext cx="1405568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Webserver of SZ interactome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3954238" y="5744598"/>
            <a:ext cx="2766464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We have made the known and novel interactions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6811847" y="5744598"/>
            <a:ext cx="292457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of all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3954238" y="5872761"/>
            <a:ext cx="3149689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SZ-associated genes available on a webserver called Schizo-Pi, at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3954238" y="6000924"/>
            <a:ext cx="3149529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the address http://severus.dbmi.pitt.edu/schizo-pi. This webserver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3954238" y="6129087"/>
            <a:ext cx="919243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is similar to Wiki-Pi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4873678" y="6111902"/>
            <a:ext cx="87118" cy="8539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33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4960797" y="6078681"/>
            <a:ext cx="39601" cy="17850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 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5000399" y="6129080"/>
            <a:ext cx="2103843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which presents comprehensive annotations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3954234" y="6257961"/>
            <a:ext cx="3149415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of both participating proteins of a PPI side-by-side. The difference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3954234" y="6386124"/>
            <a:ext cx="3150122" cy="12810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between Wiki-Pi which we developed earlier, and Schizo-Pi, is the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3954234" y="6514287"/>
            <a:ext cx="3150122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inclusion of novel predicted interactions of the SZ genes into the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3954234" y="6642451"/>
            <a:ext cx="3149791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latter. Novel PPIs are shown highlighted in yellow in search results.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3954234" y="6770613"/>
            <a:ext cx="3150065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For each protein in a PPI, annotations of pathways, other GWAS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3954234" y="6898776"/>
            <a:ext cx="3149927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associations, Gene Ontology (GO), diseases, drugs, and other such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3954234" y="7027657"/>
            <a:ext cx="3149563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annotations are shown. Schizo-Pi allows users to search for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3954234" y="7155819"/>
            <a:ext cx="3149473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interactions by specifying criteria about both the proteins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3954234" y="7283982"/>
            <a:ext cx="3149814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involved, in ways that were not possible with search engines on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3954234" y="7412145"/>
            <a:ext cx="3149893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other databases. Queries can be constructed to include or exclude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3954234" y="7540308"/>
            <a:ext cx="170694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any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4124928" y="7550883"/>
            <a:ext cx="97314" cy="11387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 ﬁ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4222072" y="7540308"/>
            <a:ext cx="2881588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eld of annotations such as GO annotations, diseases, drugs,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3954234" y="7668471"/>
            <a:ext cx="3150076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and/or pathways for either gene involved in an interaction. For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3954234" y="7797351"/>
            <a:ext cx="1492179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example, a user may search for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5446413" y="7798604"/>
            <a:ext cx="55933" cy="12081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 ‘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5502233" y="7797351"/>
            <a:ext cx="1601883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interactions between one protein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3954222" y="7925514"/>
            <a:ext cx="3149803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that is associated with SZ and the other protein that is associated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3954222" y="8053677"/>
            <a:ext cx="543909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with cilium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4495661" y="8054930"/>
            <a:ext cx="22432" cy="12081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’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4518094" y="8053677"/>
            <a:ext cx="2586547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 to obtain these results: http://severus.dbmi.pitt.edu/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3954222" y="8181840"/>
            <a:ext cx="3143119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schizo-pi/index.php/search/adv?a-all = schizophrenia&amp;b-all = cilium&amp;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3954222" y="8310003"/>
            <a:ext cx="2075682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a-any= &amp;b-any = &amp;a-none = cilium&amp;b-none=.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4067981" y="8436719"/>
            <a:ext cx="3036443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Schizo-Pi currently includes novel PPIs of the GWAS genes,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3954222" y="8564883"/>
            <a:ext cx="3150235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Historic genes, as well other genes listed in the OMIM database to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3954222" y="8693046"/>
            <a:ext cx="3149563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be SZ-associated genes. The functional role of the associated SNPs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3954222" y="8821926"/>
            <a:ext cx="3150316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in regulating expression of the set of 77 genes is a work in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3954222" y="8950089"/>
            <a:ext cx="3149871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progress. A recent comprehensive analysis indicated that non-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3954222" y="9078252"/>
            <a:ext cx="3149461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coding variants from many GWAS studies function as cis-acting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3954222" y="9206414"/>
            <a:ext cx="1846048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regulators of adjoining coding regions.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5800318" y="9189182"/>
            <a:ext cx="87118" cy="8539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34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5887437" y="9155961"/>
            <a:ext cx="30240" cy="1785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 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5917677" y="9206361"/>
            <a:ext cx="1186079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Many genetic risk factors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1597971" y="2627895"/>
            <a:ext cx="42367" cy="10142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0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1597971" y="2392109"/>
            <a:ext cx="42367" cy="10142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5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1555588" y="2156308"/>
            <a:ext cx="84749" cy="10142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10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1555588" y="1920523"/>
            <a:ext cx="84749" cy="10142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15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1555588" y="1684737"/>
            <a:ext cx="84749" cy="10142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20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1555588" y="1448951"/>
            <a:ext cx="84749" cy="10142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25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1555588" y="1213166"/>
            <a:ext cx="84749" cy="10142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30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1555588" y="977380"/>
            <a:ext cx="84749" cy="10142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35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1555588" y="741595"/>
            <a:ext cx="84749" cy="10142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40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1656690" y="2739514"/>
            <a:ext cx="101422" cy="30064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APOPT1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721994" y="2739499"/>
            <a:ext cx="101422" cy="31346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C10orf32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1787305" y="2739445"/>
            <a:ext cx="101422" cy="55056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C10orf32-ASMT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1852608" y="2739499"/>
            <a:ext cx="101422" cy="31346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C11orf31</a:t>
            </a:r>
          </a:p>
        </p:txBody>
      </p:sp>
      <p:sp>
        <p:nvSpPr>
          <p:cNvPr id="135" name="TextBox 134"/>
          <p:cNvSpPr txBox="1"/>
          <p:nvPr/>
        </p:nvSpPr>
        <p:spPr>
          <a:xfrm>
            <a:off x="1917912" y="2739491"/>
            <a:ext cx="101422" cy="27108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C3orf49</a:t>
            </a:r>
          </a:p>
        </p:txBody>
      </p:sp>
      <p:sp>
        <p:nvSpPr>
          <p:cNvPr id="136" name="TextBox 135"/>
          <p:cNvSpPr txBox="1"/>
          <p:nvPr/>
        </p:nvSpPr>
        <p:spPr>
          <a:xfrm>
            <a:off x="1983215" y="2739476"/>
            <a:ext cx="101422" cy="33029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CACNA1I</a:t>
            </a:r>
          </a:p>
        </p:txBody>
      </p:sp>
      <p:sp>
        <p:nvSpPr>
          <p:cNvPr id="137" name="TextBox 136"/>
          <p:cNvSpPr txBox="1"/>
          <p:nvPr/>
        </p:nvSpPr>
        <p:spPr>
          <a:xfrm>
            <a:off x="2048526" y="2739476"/>
            <a:ext cx="101422" cy="27518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CENPM</a:t>
            </a:r>
          </a:p>
        </p:txBody>
      </p:sp>
      <p:sp>
        <p:nvSpPr>
          <p:cNvPr id="138" name="TextBox 137"/>
          <p:cNvSpPr txBox="1"/>
          <p:nvPr/>
        </p:nvSpPr>
        <p:spPr>
          <a:xfrm>
            <a:off x="2113829" y="2739469"/>
            <a:ext cx="101422" cy="27095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CNNM2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2179133" y="2739484"/>
            <a:ext cx="101422" cy="26673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CSMD1</a:t>
            </a:r>
          </a:p>
        </p:txBody>
      </p:sp>
      <p:sp>
        <p:nvSpPr>
          <p:cNvPr id="140" name="TextBox 139"/>
          <p:cNvSpPr txBox="1"/>
          <p:nvPr/>
        </p:nvSpPr>
        <p:spPr>
          <a:xfrm>
            <a:off x="2244436" y="2739467"/>
            <a:ext cx="101422" cy="39820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EP300-AS1</a:t>
            </a:r>
          </a:p>
        </p:txBody>
      </p:sp>
      <p:sp>
        <p:nvSpPr>
          <p:cNvPr id="141" name="TextBox 140"/>
          <p:cNvSpPr txBox="1"/>
          <p:nvPr/>
        </p:nvSpPr>
        <p:spPr>
          <a:xfrm>
            <a:off x="2309747" y="2739498"/>
            <a:ext cx="101422" cy="17782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GID4</a:t>
            </a:r>
          </a:p>
        </p:txBody>
      </p:sp>
      <p:sp>
        <p:nvSpPr>
          <p:cNvPr id="142" name="TextBox 141"/>
          <p:cNvSpPr txBox="1"/>
          <p:nvPr/>
        </p:nvSpPr>
        <p:spPr>
          <a:xfrm>
            <a:off x="2375050" y="2739453"/>
            <a:ext cx="101422" cy="37685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GRAMD1B</a:t>
            </a:r>
          </a:p>
        </p:txBody>
      </p:sp>
      <p:sp>
        <p:nvSpPr>
          <p:cNvPr id="143" name="TextBox 142"/>
          <p:cNvSpPr txBox="1"/>
          <p:nvPr/>
        </p:nvSpPr>
        <p:spPr>
          <a:xfrm>
            <a:off x="2440354" y="2739483"/>
            <a:ext cx="101422" cy="27100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IGSF9B</a:t>
            </a:r>
          </a:p>
        </p:txBody>
      </p:sp>
      <p:sp>
        <p:nvSpPr>
          <p:cNvPr id="144" name="TextBox 143"/>
          <p:cNvSpPr txBox="1"/>
          <p:nvPr/>
        </p:nvSpPr>
        <p:spPr>
          <a:xfrm>
            <a:off x="2505657" y="2739499"/>
            <a:ext cx="101422" cy="38548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LINC01470</a:t>
            </a:r>
          </a:p>
        </p:txBody>
      </p:sp>
      <p:sp>
        <p:nvSpPr>
          <p:cNvPr id="145" name="TextBox 144"/>
          <p:cNvSpPr txBox="1"/>
          <p:nvPr/>
        </p:nvSpPr>
        <p:spPr>
          <a:xfrm>
            <a:off x="2570968" y="2739498"/>
            <a:ext cx="101422" cy="53805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LOC100507431</a:t>
            </a:r>
          </a:p>
        </p:txBody>
      </p:sp>
      <p:sp>
        <p:nvSpPr>
          <p:cNvPr id="146" name="TextBox 145"/>
          <p:cNvSpPr txBox="1"/>
          <p:nvPr/>
        </p:nvSpPr>
        <p:spPr>
          <a:xfrm>
            <a:off x="2636271" y="2739498"/>
            <a:ext cx="101422" cy="41093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LOC642484</a:t>
            </a:r>
          </a:p>
        </p:txBody>
      </p:sp>
      <p:sp>
        <p:nvSpPr>
          <p:cNvPr id="147" name="TextBox 146"/>
          <p:cNvSpPr txBox="1"/>
          <p:nvPr/>
        </p:nvSpPr>
        <p:spPr>
          <a:xfrm>
            <a:off x="2701575" y="2739453"/>
            <a:ext cx="101422" cy="38112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MIR137HG</a:t>
            </a:r>
          </a:p>
        </p:txBody>
      </p:sp>
      <p:sp>
        <p:nvSpPr>
          <p:cNvPr id="148" name="TextBox 147"/>
          <p:cNvSpPr txBox="1"/>
          <p:nvPr/>
        </p:nvSpPr>
        <p:spPr>
          <a:xfrm>
            <a:off x="2766893" y="2739460"/>
            <a:ext cx="101422" cy="24565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PLCH2</a:t>
            </a:r>
          </a:p>
        </p:txBody>
      </p:sp>
      <p:sp>
        <p:nvSpPr>
          <p:cNvPr id="149" name="TextBox 148"/>
          <p:cNvSpPr txBox="1"/>
          <p:nvPr/>
        </p:nvSpPr>
        <p:spPr>
          <a:xfrm>
            <a:off x="2832197" y="2739506"/>
            <a:ext cx="101422" cy="3683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SDCCAG8</a:t>
            </a:r>
          </a:p>
        </p:txBody>
      </p:sp>
      <p:sp>
        <p:nvSpPr>
          <p:cNvPr id="150" name="TextBox 149"/>
          <p:cNvSpPr txBox="1"/>
          <p:nvPr/>
        </p:nvSpPr>
        <p:spPr>
          <a:xfrm>
            <a:off x="2897500" y="2739443"/>
            <a:ext cx="101422" cy="33451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SOX2-OT</a:t>
            </a:r>
          </a:p>
        </p:txBody>
      </p:sp>
      <p:sp>
        <p:nvSpPr>
          <p:cNvPr id="151" name="TextBox 150"/>
          <p:cNvSpPr txBox="1"/>
          <p:nvPr/>
        </p:nvSpPr>
        <p:spPr>
          <a:xfrm>
            <a:off x="2962804" y="2739444"/>
            <a:ext cx="101422" cy="53766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TMX2-CTNND1</a:t>
            </a:r>
          </a:p>
        </p:txBody>
      </p:sp>
      <p:sp>
        <p:nvSpPr>
          <p:cNvPr id="152" name="TextBox 151"/>
          <p:cNvSpPr txBox="1"/>
          <p:nvPr/>
        </p:nvSpPr>
        <p:spPr>
          <a:xfrm>
            <a:off x="3028122" y="2739497"/>
            <a:ext cx="101422" cy="35143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TSNARE1</a:t>
            </a:r>
          </a:p>
        </p:txBody>
      </p:sp>
      <p:sp>
        <p:nvSpPr>
          <p:cNvPr id="153" name="TextBox 152"/>
          <p:cNvSpPr txBox="1"/>
          <p:nvPr/>
        </p:nvSpPr>
        <p:spPr>
          <a:xfrm>
            <a:off x="3093426" y="2739505"/>
            <a:ext cx="101422" cy="21163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TYW5</a:t>
            </a:r>
          </a:p>
        </p:txBody>
      </p:sp>
      <p:sp>
        <p:nvSpPr>
          <p:cNvPr id="154" name="TextBox 153"/>
          <p:cNvSpPr txBox="1"/>
          <p:nvPr/>
        </p:nvSpPr>
        <p:spPr>
          <a:xfrm>
            <a:off x="3158729" y="2739497"/>
            <a:ext cx="101422" cy="27523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ZNF536</a:t>
            </a:r>
          </a:p>
        </p:txBody>
      </p:sp>
      <p:sp>
        <p:nvSpPr>
          <p:cNvPr id="155" name="TextBox 154"/>
          <p:cNvSpPr txBox="1"/>
          <p:nvPr/>
        </p:nvSpPr>
        <p:spPr>
          <a:xfrm>
            <a:off x="3224032" y="2739460"/>
            <a:ext cx="101422" cy="31333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CHRNA5</a:t>
            </a:r>
          </a:p>
        </p:txBody>
      </p:sp>
      <p:sp>
        <p:nvSpPr>
          <p:cNvPr id="156" name="TextBox 155"/>
          <p:cNvSpPr txBox="1"/>
          <p:nvPr/>
        </p:nvSpPr>
        <p:spPr>
          <a:xfrm>
            <a:off x="3289351" y="2739473"/>
            <a:ext cx="101422" cy="33464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CYP26B1</a:t>
            </a:r>
          </a:p>
        </p:txBody>
      </p:sp>
      <p:sp>
        <p:nvSpPr>
          <p:cNvPr id="157" name="TextBox 156"/>
          <p:cNvSpPr txBox="1"/>
          <p:nvPr/>
        </p:nvSpPr>
        <p:spPr>
          <a:xfrm>
            <a:off x="3354654" y="2739459"/>
            <a:ext cx="101422" cy="18630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DGKI</a:t>
            </a:r>
          </a:p>
        </p:txBody>
      </p:sp>
      <p:sp>
        <p:nvSpPr>
          <p:cNvPr id="158" name="TextBox 157"/>
          <p:cNvSpPr txBox="1"/>
          <p:nvPr/>
        </p:nvSpPr>
        <p:spPr>
          <a:xfrm>
            <a:off x="3419957" y="2739482"/>
            <a:ext cx="101422" cy="28369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IMMP2L</a:t>
            </a:r>
          </a:p>
        </p:txBody>
      </p:sp>
      <p:sp>
        <p:nvSpPr>
          <p:cNvPr id="159" name="TextBox 158"/>
          <p:cNvSpPr txBox="1"/>
          <p:nvPr/>
        </p:nvSpPr>
        <p:spPr>
          <a:xfrm>
            <a:off x="3485261" y="2739466"/>
            <a:ext cx="101422" cy="30491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MAN2A1</a:t>
            </a:r>
          </a:p>
        </p:txBody>
      </p:sp>
      <p:sp>
        <p:nvSpPr>
          <p:cNvPr id="160" name="TextBox 159"/>
          <p:cNvSpPr txBox="1"/>
          <p:nvPr/>
        </p:nvSpPr>
        <p:spPr>
          <a:xfrm>
            <a:off x="3550579" y="2739497"/>
            <a:ext cx="101422" cy="25394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TMTC1</a:t>
            </a:r>
          </a:p>
        </p:txBody>
      </p:sp>
      <p:sp>
        <p:nvSpPr>
          <p:cNvPr id="161" name="TextBox 160"/>
          <p:cNvSpPr txBox="1"/>
          <p:nvPr/>
        </p:nvSpPr>
        <p:spPr>
          <a:xfrm>
            <a:off x="3615883" y="2739483"/>
            <a:ext cx="101422" cy="30910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CACNB2</a:t>
            </a:r>
          </a:p>
        </p:txBody>
      </p:sp>
      <p:sp>
        <p:nvSpPr>
          <p:cNvPr id="162" name="TextBox 161"/>
          <p:cNvSpPr txBox="1"/>
          <p:nvPr/>
        </p:nvSpPr>
        <p:spPr>
          <a:xfrm>
            <a:off x="3681186" y="2739460"/>
            <a:ext cx="101422" cy="31333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CHRNA3</a:t>
            </a:r>
          </a:p>
        </p:txBody>
      </p:sp>
      <p:sp>
        <p:nvSpPr>
          <p:cNvPr id="163" name="TextBox 162"/>
          <p:cNvSpPr txBox="1"/>
          <p:nvPr/>
        </p:nvSpPr>
        <p:spPr>
          <a:xfrm>
            <a:off x="3746489" y="2739483"/>
            <a:ext cx="101422" cy="25400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CNTN4</a:t>
            </a:r>
          </a:p>
        </p:txBody>
      </p:sp>
      <p:sp>
        <p:nvSpPr>
          <p:cNvPr id="164" name="TextBox 163"/>
          <p:cNvSpPr txBox="1"/>
          <p:nvPr/>
        </p:nvSpPr>
        <p:spPr>
          <a:xfrm>
            <a:off x="3811793" y="2739475"/>
            <a:ext cx="101422" cy="2117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DPYD</a:t>
            </a:r>
          </a:p>
        </p:txBody>
      </p:sp>
      <p:sp>
        <p:nvSpPr>
          <p:cNvPr id="165" name="TextBox 164"/>
          <p:cNvSpPr txBox="1"/>
          <p:nvPr/>
        </p:nvSpPr>
        <p:spPr>
          <a:xfrm>
            <a:off x="3877111" y="2739475"/>
            <a:ext cx="101422" cy="19905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EPC2</a:t>
            </a:r>
          </a:p>
        </p:txBody>
      </p:sp>
      <p:sp>
        <p:nvSpPr>
          <p:cNvPr id="166" name="TextBox 165"/>
          <p:cNvSpPr txBox="1"/>
          <p:nvPr/>
        </p:nvSpPr>
        <p:spPr>
          <a:xfrm>
            <a:off x="3942415" y="2739498"/>
            <a:ext cx="101422" cy="33878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GALNT10</a:t>
            </a:r>
          </a:p>
        </p:txBody>
      </p:sp>
      <p:sp>
        <p:nvSpPr>
          <p:cNvPr id="167" name="TextBox 166"/>
          <p:cNvSpPr txBox="1"/>
          <p:nvPr/>
        </p:nvSpPr>
        <p:spPr>
          <a:xfrm>
            <a:off x="4007718" y="2739628"/>
            <a:ext cx="101422" cy="26677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GPM6A</a:t>
            </a:r>
          </a:p>
        </p:txBody>
      </p:sp>
      <p:sp>
        <p:nvSpPr>
          <p:cNvPr id="168" name="TextBox 167"/>
          <p:cNvSpPr txBox="1"/>
          <p:nvPr/>
        </p:nvSpPr>
        <p:spPr>
          <a:xfrm>
            <a:off x="4073021" y="2739483"/>
            <a:ext cx="101422" cy="20746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HCN1</a:t>
            </a:r>
          </a:p>
        </p:txBody>
      </p:sp>
      <p:sp>
        <p:nvSpPr>
          <p:cNvPr id="169" name="TextBox 168"/>
          <p:cNvSpPr txBox="1"/>
          <p:nvPr/>
        </p:nvSpPr>
        <p:spPr>
          <a:xfrm>
            <a:off x="4138325" y="2739476"/>
            <a:ext cx="101422" cy="30491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NLGN4X</a:t>
            </a:r>
          </a:p>
        </p:txBody>
      </p:sp>
      <p:sp>
        <p:nvSpPr>
          <p:cNvPr id="170" name="TextBox 169"/>
          <p:cNvSpPr txBox="1"/>
          <p:nvPr/>
        </p:nvSpPr>
        <p:spPr>
          <a:xfrm>
            <a:off x="4203628" y="2739468"/>
            <a:ext cx="101422" cy="26253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PRRG2</a:t>
            </a:r>
          </a:p>
        </p:txBody>
      </p:sp>
      <p:sp>
        <p:nvSpPr>
          <p:cNvPr id="171" name="TextBox 170"/>
          <p:cNvSpPr txBox="1"/>
          <p:nvPr/>
        </p:nvSpPr>
        <p:spPr>
          <a:xfrm>
            <a:off x="4268947" y="2739604"/>
            <a:ext cx="101422" cy="326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ZNF804A</a:t>
            </a:r>
          </a:p>
        </p:txBody>
      </p:sp>
      <p:sp>
        <p:nvSpPr>
          <p:cNvPr id="172" name="TextBox 171"/>
          <p:cNvSpPr txBox="1"/>
          <p:nvPr/>
        </p:nvSpPr>
        <p:spPr>
          <a:xfrm>
            <a:off x="4334250" y="2739498"/>
            <a:ext cx="101422" cy="22861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PTGIS</a:t>
            </a:r>
          </a:p>
        </p:txBody>
      </p:sp>
      <p:sp>
        <p:nvSpPr>
          <p:cNvPr id="173" name="TextBox 172"/>
          <p:cNvSpPr txBox="1"/>
          <p:nvPr/>
        </p:nvSpPr>
        <p:spPr>
          <a:xfrm>
            <a:off x="4399569" y="2739497"/>
            <a:ext cx="101422" cy="21592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SMG6</a:t>
            </a:r>
          </a:p>
        </p:txBody>
      </p:sp>
      <p:sp>
        <p:nvSpPr>
          <p:cNvPr id="174" name="TextBox 173"/>
          <p:cNvSpPr txBox="1"/>
          <p:nvPr/>
        </p:nvSpPr>
        <p:spPr>
          <a:xfrm>
            <a:off x="4464872" y="2739475"/>
            <a:ext cx="101422" cy="24984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CLCN3</a:t>
            </a:r>
          </a:p>
        </p:txBody>
      </p:sp>
      <p:sp>
        <p:nvSpPr>
          <p:cNvPr id="175" name="TextBox 174"/>
          <p:cNvSpPr txBox="1"/>
          <p:nvPr/>
        </p:nvSpPr>
        <p:spPr>
          <a:xfrm>
            <a:off x="4530160" y="2739467"/>
            <a:ext cx="101422" cy="26253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KDM3B</a:t>
            </a:r>
          </a:p>
        </p:txBody>
      </p:sp>
      <p:sp>
        <p:nvSpPr>
          <p:cNvPr id="176" name="TextBox 175"/>
          <p:cNvSpPr txBox="1"/>
          <p:nvPr/>
        </p:nvSpPr>
        <p:spPr>
          <a:xfrm>
            <a:off x="4595479" y="2739498"/>
            <a:ext cx="101422" cy="42763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MPHOSPH9</a:t>
            </a:r>
          </a:p>
        </p:txBody>
      </p:sp>
      <p:sp>
        <p:nvSpPr>
          <p:cNvPr id="177" name="TextBox 176"/>
          <p:cNvSpPr txBox="1"/>
          <p:nvPr/>
        </p:nvSpPr>
        <p:spPr>
          <a:xfrm>
            <a:off x="4660797" y="2739445"/>
            <a:ext cx="101422" cy="30910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OTUD7B</a:t>
            </a:r>
          </a:p>
        </p:txBody>
      </p:sp>
      <p:sp>
        <p:nvSpPr>
          <p:cNvPr id="178" name="TextBox 177"/>
          <p:cNvSpPr txBox="1"/>
          <p:nvPr/>
        </p:nvSpPr>
        <p:spPr>
          <a:xfrm>
            <a:off x="4726085" y="2739483"/>
            <a:ext cx="101422" cy="20749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RGS6</a:t>
            </a:r>
          </a:p>
        </p:txBody>
      </p:sp>
      <p:sp>
        <p:nvSpPr>
          <p:cNvPr id="179" name="TextBox 178"/>
          <p:cNvSpPr txBox="1"/>
          <p:nvPr/>
        </p:nvSpPr>
        <p:spPr>
          <a:xfrm>
            <a:off x="4791404" y="2739467"/>
            <a:ext cx="101422" cy="24140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SATB2</a:t>
            </a:r>
          </a:p>
        </p:txBody>
      </p:sp>
      <p:sp>
        <p:nvSpPr>
          <p:cNvPr id="180" name="TextBox 179"/>
          <p:cNvSpPr txBox="1"/>
          <p:nvPr/>
        </p:nvSpPr>
        <p:spPr>
          <a:xfrm>
            <a:off x="4856707" y="2739499"/>
            <a:ext cx="101422" cy="18626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ETF1</a:t>
            </a:r>
          </a:p>
        </p:txBody>
      </p:sp>
      <p:sp>
        <p:nvSpPr>
          <p:cNvPr id="181" name="TextBox 180"/>
          <p:cNvSpPr txBox="1"/>
          <p:nvPr/>
        </p:nvSpPr>
        <p:spPr>
          <a:xfrm>
            <a:off x="4922011" y="2739476"/>
            <a:ext cx="101422" cy="22014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GRM3</a:t>
            </a:r>
          </a:p>
        </p:txBody>
      </p:sp>
      <p:sp>
        <p:nvSpPr>
          <p:cNvPr id="182" name="TextBox 181"/>
          <p:cNvSpPr txBox="1"/>
          <p:nvPr/>
        </p:nvSpPr>
        <p:spPr>
          <a:xfrm>
            <a:off x="4987314" y="2739490"/>
            <a:ext cx="101422" cy="40225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ADAMTSL3</a:t>
            </a:r>
          </a:p>
        </p:txBody>
      </p:sp>
      <p:sp>
        <p:nvSpPr>
          <p:cNvPr id="183" name="TextBox 182"/>
          <p:cNvSpPr txBox="1"/>
          <p:nvPr/>
        </p:nvSpPr>
        <p:spPr>
          <a:xfrm>
            <a:off x="5052617" y="2739490"/>
            <a:ext cx="101422" cy="31333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AMBRA1</a:t>
            </a:r>
          </a:p>
        </p:txBody>
      </p:sp>
      <p:sp>
        <p:nvSpPr>
          <p:cNvPr id="184" name="TextBox 183"/>
          <p:cNvSpPr txBox="1"/>
          <p:nvPr/>
        </p:nvSpPr>
        <p:spPr>
          <a:xfrm>
            <a:off x="5117936" y="2739505"/>
            <a:ext cx="101422" cy="27942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GIGYF2</a:t>
            </a:r>
          </a:p>
        </p:txBody>
      </p:sp>
      <p:sp>
        <p:nvSpPr>
          <p:cNvPr id="185" name="TextBox 184"/>
          <p:cNvSpPr txBox="1"/>
          <p:nvPr/>
        </p:nvSpPr>
        <p:spPr>
          <a:xfrm>
            <a:off x="5183239" y="2739483"/>
            <a:ext cx="101422" cy="29634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NFATC3</a:t>
            </a:r>
          </a:p>
        </p:txBody>
      </p:sp>
      <p:sp>
        <p:nvSpPr>
          <p:cNvPr id="186" name="TextBox 185"/>
          <p:cNvSpPr txBox="1"/>
          <p:nvPr/>
        </p:nvSpPr>
        <p:spPr>
          <a:xfrm>
            <a:off x="5248543" y="2739475"/>
            <a:ext cx="101422" cy="22435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NRGN</a:t>
            </a:r>
          </a:p>
        </p:txBody>
      </p:sp>
      <p:sp>
        <p:nvSpPr>
          <p:cNvPr id="187" name="TextBox 186"/>
          <p:cNvSpPr txBox="1"/>
          <p:nvPr/>
        </p:nvSpPr>
        <p:spPr>
          <a:xfrm>
            <a:off x="5313861" y="2739483"/>
            <a:ext cx="101422" cy="25824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SHMT2</a:t>
            </a:r>
          </a:p>
        </p:txBody>
      </p:sp>
      <p:sp>
        <p:nvSpPr>
          <p:cNvPr id="188" name="TextBox 187"/>
          <p:cNvSpPr txBox="1"/>
          <p:nvPr/>
        </p:nvSpPr>
        <p:spPr>
          <a:xfrm>
            <a:off x="5379165" y="2739490"/>
            <a:ext cx="101422" cy="24982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STAG1</a:t>
            </a:r>
          </a:p>
        </p:txBody>
      </p:sp>
      <p:sp>
        <p:nvSpPr>
          <p:cNvPr id="189" name="TextBox 188"/>
          <p:cNvSpPr txBox="1"/>
          <p:nvPr/>
        </p:nvSpPr>
        <p:spPr>
          <a:xfrm>
            <a:off x="5444468" y="2739497"/>
            <a:ext cx="101422" cy="19055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AKT3</a:t>
            </a:r>
          </a:p>
        </p:txBody>
      </p:sp>
      <p:sp>
        <p:nvSpPr>
          <p:cNvPr id="190" name="TextBox 189"/>
          <p:cNvSpPr txBox="1"/>
          <p:nvPr/>
        </p:nvSpPr>
        <p:spPr>
          <a:xfrm>
            <a:off x="5509771" y="2739474"/>
            <a:ext cx="101422" cy="29226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SNAP91</a:t>
            </a:r>
          </a:p>
        </p:txBody>
      </p:sp>
      <p:sp>
        <p:nvSpPr>
          <p:cNvPr id="191" name="TextBox 190"/>
          <p:cNvSpPr txBox="1"/>
          <p:nvPr/>
        </p:nvSpPr>
        <p:spPr>
          <a:xfrm>
            <a:off x="5575090" y="2739490"/>
            <a:ext cx="101422" cy="23286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TCF20</a:t>
            </a:r>
          </a:p>
        </p:txBody>
      </p:sp>
      <p:sp>
        <p:nvSpPr>
          <p:cNvPr id="192" name="TextBox 191"/>
          <p:cNvSpPr txBox="1"/>
          <p:nvPr/>
        </p:nvSpPr>
        <p:spPr>
          <a:xfrm>
            <a:off x="5640378" y="2739490"/>
            <a:ext cx="101422" cy="28376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ATP2A2</a:t>
            </a:r>
          </a:p>
        </p:txBody>
      </p:sp>
      <p:sp>
        <p:nvSpPr>
          <p:cNvPr id="193" name="TextBox 192"/>
          <p:cNvSpPr txBox="1"/>
          <p:nvPr/>
        </p:nvSpPr>
        <p:spPr>
          <a:xfrm>
            <a:off x="5705681" y="2739452"/>
            <a:ext cx="101422" cy="28384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BCL11B</a:t>
            </a:r>
          </a:p>
        </p:txBody>
      </p:sp>
      <p:sp>
        <p:nvSpPr>
          <p:cNvPr id="194" name="TextBox 193"/>
          <p:cNvSpPr txBox="1"/>
          <p:nvPr/>
        </p:nvSpPr>
        <p:spPr>
          <a:xfrm>
            <a:off x="5771000" y="2739482"/>
            <a:ext cx="101422" cy="19905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VRK2</a:t>
            </a:r>
          </a:p>
        </p:txBody>
      </p:sp>
      <p:sp>
        <p:nvSpPr>
          <p:cNvPr id="195" name="TextBox 194"/>
          <p:cNvSpPr txBox="1"/>
          <p:nvPr/>
        </p:nvSpPr>
        <p:spPr>
          <a:xfrm>
            <a:off x="5836318" y="2739498"/>
            <a:ext cx="101422" cy="36412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CACNA1C</a:t>
            </a:r>
          </a:p>
        </p:txBody>
      </p:sp>
      <p:sp>
        <p:nvSpPr>
          <p:cNvPr id="196" name="TextBox 195"/>
          <p:cNvSpPr txBox="1"/>
          <p:nvPr/>
        </p:nvSpPr>
        <p:spPr>
          <a:xfrm>
            <a:off x="5901622" y="2739474"/>
            <a:ext cx="101422" cy="38547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PPP1R16B</a:t>
            </a:r>
          </a:p>
        </p:txBody>
      </p:sp>
      <p:sp>
        <p:nvSpPr>
          <p:cNvPr id="197" name="TextBox 196"/>
          <p:cNvSpPr txBox="1"/>
          <p:nvPr/>
        </p:nvSpPr>
        <p:spPr>
          <a:xfrm>
            <a:off x="5966925" y="2739490"/>
            <a:ext cx="101422" cy="19484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PAK6</a:t>
            </a:r>
          </a:p>
        </p:txBody>
      </p:sp>
      <p:sp>
        <p:nvSpPr>
          <p:cNvPr id="198" name="TextBox 197"/>
          <p:cNvSpPr txBox="1"/>
          <p:nvPr/>
        </p:nvSpPr>
        <p:spPr>
          <a:xfrm>
            <a:off x="6032213" y="2739460"/>
            <a:ext cx="101422" cy="21172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RERE</a:t>
            </a:r>
          </a:p>
        </p:txBody>
      </p:sp>
      <p:sp>
        <p:nvSpPr>
          <p:cNvPr id="199" name="TextBox 198"/>
          <p:cNvSpPr txBox="1"/>
          <p:nvPr/>
        </p:nvSpPr>
        <p:spPr>
          <a:xfrm>
            <a:off x="6097532" y="2739605"/>
            <a:ext cx="101422" cy="28372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GRIN2A</a:t>
            </a:r>
          </a:p>
        </p:txBody>
      </p:sp>
      <p:sp>
        <p:nvSpPr>
          <p:cNvPr id="200" name="TextBox 199"/>
          <p:cNvSpPr txBox="1"/>
          <p:nvPr/>
        </p:nvSpPr>
        <p:spPr>
          <a:xfrm>
            <a:off x="6162835" y="2739490"/>
            <a:ext cx="101422" cy="20749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MPP6</a:t>
            </a:r>
          </a:p>
        </p:txBody>
      </p:sp>
      <p:sp>
        <p:nvSpPr>
          <p:cNvPr id="201" name="TextBox 200"/>
          <p:cNvSpPr txBox="1"/>
          <p:nvPr/>
        </p:nvSpPr>
        <p:spPr>
          <a:xfrm>
            <a:off x="1402365" y="1247769"/>
            <a:ext cx="123215" cy="97308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 b="1"/>
              <a:t>Number of Interactions</a:t>
            </a:r>
          </a:p>
        </p:txBody>
      </p:sp>
      <p:sp>
        <p:nvSpPr>
          <p:cNvPr id="202" name="TextBox 201"/>
          <p:cNvSpPr txBox="1"/>
          <p:nvPr/>
        </p:nvSpPr>
        <p:spPr>
          <a:xfrm>
            <a:off x="3808896" y="3324780"/>
            <a:ext cx="271767" cy="12321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 b="1"/>
              <a:t>Genes</a:t>
            </a:r>
          </a:p>
        </p:txBody>
      </p:sp>
      <p:sp>
        <p:nvSpPr>
          <p:cNvPr id="203" name="TextBox 202"/>
          <p:cNvSpPr txBox="1"/>
          <p:nvPr/>
        </p:nvSpPr>
        <p:spPr>
          <a:xfrm>
            <a:off x="4918947" y="874785"/>
            <a:ext cx="439761" cy="11832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Novel PPIs</a:t>
            </a:r>
          </a:p>
        </p:txBody>
      </p:sp>
      <p:sp>
        <p:nvSpPr>
          <p:cNvPr id="204" name="TextBox 203"/>
          <p:cNvSpPr txBox="1"/>
          <p:nvPr/>
        </p:nvSpPr>
        <p:spPr>
          <a:xfrm>
            <a:off x="4918947" y="1055859"/>
            <a:ext cx="484229" cy="11832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Known PPIs</a:t>
            </a:r>
          </a:p>
        </p:txBody>
      </p:sp>
      <p:sp>
        <p:nvSpPr>
          <p:cNvPr id="205" name="TextBox 204"/>
          <p:cNvSpPr txBox="1"/>
          <p:nvPr/>
        </p:nvSpPr>
        <p:spPr>
          <a:xfrm>
            <a:off x="1898862" y="902745"/>
            <a:ext cx="2541218" cy="13441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Hub genes with more than 30 interactions are not shown</a:t>
            </a:r>
          </a:p>
        </p:txBody>
      </p:sp>
      <p:sp>
        <p:nvSpPr>
          <p:cNvPr id="206" name="TextBox 205"/>
          <p:cNvSpPr txBox="1"/>
          <p:nvPr/>
        </p:nvSpPr>
        <p:spPr>
          <a:xfrm>
            <a:off x="575999" y="3518136"/>
            <a:ext cx="335759" cy="12098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Figure 3.</a:t>
            </a:r>
          </a:p>
        </p:txBody>
      </p:sp>
      <p:sp>
        <p:nvSpPr>
          <p:cNvPr id="207" name="TextBox 206"/>
          <p:cNvSpPr txBox="1"/>
          <p:nvPr/>
        </p:nvSpPr>
        <p:spPr>
          <a:xfrm>
            <a:off x="1019519" y="3521578"/>
            <a:ext cx="6085199" cy="11754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Number of novel and known PPIs of GWAS genes. For each gene, the number of known PPIs is shown in light blue color and novel</a:t>
            </a:r>
          </a:p>
        </p:txBody>
      </p:sp>
      <p:sp>
        <p:nvSpPr>
          <p:cNvPr id="208" name="TextBox 207"/>
          <p:cNvSpPr txBox="1"/>
          <p:nvPr/>
        </p:nvSpPr>
        <p:spPr>
          <a:xfrm>
            <a:off x="575999" y="3636061"/>
            <a:ext cx="4097948" cy="11754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PPIs is red color. GWAS, genome-wide association studies of schizophrenia; PPI, protein</a:t>
            </a:r>
          </a:p>
        </p:txBody>
      </p:sp>
      <p:sp>
        <p:nvSpPr>
          <p:cNvPr id="209" name="TextBox 208"/>
          <p:cNvSpPr txBox="1"/>
          <p:nvPr/>
        </p:nvSpPr>
        <p:spPr>
          <a:xfrm>
            <a:off x="4674228" y="3633366"/>
            <a:ext cx="53773" cy="10754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–</a:t>
            </a:r>
          </a:p>
        </p:txBody>
      </p:sp>
      <p:sp>
        <p:nvSpPr>
          <p:cNvPr id="210" name="TextBox 209"/>
          <p:cNvSpPr txBox="1"/>
          <p:nvPr/>
        </p:nvSpPr>
        <p:spPr>
          <a:xfrm>
            <a:off x="4728227" y="3636061"/>
            <a:ext cx="895580" cy="11754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protein interaction.</a:t>
            </a:r>
          </a:p>
        </p:txBody>
      </p:sp>
      <p:sp>
        <p:nvSpPr>
          <p:cNvPr id="211" name="TextBox 210"/>
          <p:cNvSpPr txBox="1"/>
          <p:nvPr/>
        </p:nvSpPr>
        <p:spPr>
          <a:xfrm>
            <a:off x="1573199" y="297352"/>
            <a:ext cx="2150907" cy="11387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Schizophrenia interactome with novel interactions</a:t>
            </a:r>
          </a:p>
        </p:txBody>
      </p:sp>
      <p:sp>
        <p:nvSpPr>
          <p:cNvPr id="212" name="TextBox 211"/>
          <p:cNvSpPr txBox="1"/>
          <p:nvPr/>
        </p:nvSpPr>
        <p:spPr>
          <a:xfrm>
            <a:off x="2741039" y="424071"/>
            <a:ext cx="763210" cy="11387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MK Ganapathiraju</a:t>
            </a:r>
          </a:p>
        </p:txBody>
      </p:sp>
      <p:sp>
        <p:nvSpPr>
          <p:cNvPr id="213" name="TextBox 212"/>
          <p:cNvSpPr txBox="1"/>
          <p:nvPr/>
        </p:nvSpPr>
        <p:spPr>
          <a:xfrm>
            <a:off x="3504250" y="425185"/>
            <a:ext cx="219407" cy="11276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 et al</a:t>
            </a:r>
          </a:p>
        </p:txBody>
      </p:sp>
      <p:sp>
        <p:nvSpPr>
          <p:cNvPr id="214" name="TextBox 213"/>
          <p:cNvSpPr txBox="1"/>
          <p:nvPr/>
        </p:nvSpPr>
        <p:spPr>
          <a:xfrm>
            <a:off x="298080" y="585455"/>
            <a:ext cx="62857" cy="12799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4</a:t>
            </a:r>
          </a:p>
        </p:txBody>
      </p:sp>
      <p:sp>
        <p:nvSpPr>
          <p:cNvPr id="215" name="TextBox 214"/>
          <p:cNvSpPr txBox="1"/>
          <p:nvPr/>
        </p:nvSpPr>
        <p:spPr>
          <a:xfrm>
            <a:off x="575999" y="9546470"/>
            <a:ext cx="1352471" cy="11387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npj Schizophrenia (2016) 16012</a:t>
            </a:r>
          </a:p>
        </p:txBody>
      </p:sp>
      <p:sp>
        <p:nvSpPr>
          <p:cNvPr id="216" name="TextBox 215"/>
          <p:cNvSpPr txBox="1"/>
          <p:nvPr/>
        </p:nvSpPr>
        <p:spPr>
          <a:xfrm>
            <a:off x="3761229" y="9546470"/>
            <a:ext cx="3343630" cy="11387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© 2016 Schizophrenia International Research Society/Nature Publishing Group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560005" cy="1004399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5759" y="729082"/>
            <a:ext cx="1290659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for SZ remain to be identi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46726" y="739657"/>
            <a:ext cx="59213" cy="11387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ﬁ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05769" y="729082"/>
            <a:ext cx="1800054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ed, particularly the rare variants. Our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5759" y="856528"/>
            <a:ext cx="1742811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motivation to pick the genes identi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98889" y="867103"/>
            <a:ext cx="59213" cy="11387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ﬁ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57932" y="856528"/>
            <a:ext cx="1347254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ed in the recent Psychiatric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5771" y="984691"/>
            <a:ext cx="1020760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Genomic Consortium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477453" y="985943"/>
            <a:ext cx="22432" cy="12081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’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499772" y="984691"/>
            <a:ext cx="2106370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s GWAS genes analysis was to use a set of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5771" y="1112136"/>
            <a:ext cx="3150280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SNPs and related genes about which there is broad consensus in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5771" y="1239582"/>
            <a:ext cx="156460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the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12231" y="1250157"/>
            <a:ext cx="87077" cy="11387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 ﬁ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856" y="1239582"/>
            <a:ext cx="1606005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eld. As additional genes are identi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306180" y="1250157"/>
            <a:ext cx="59213" cy="11387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ﬁ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365940" y="1239582"/>
            <a:ext cx="1239781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ed, their novel PPIs will be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55771" y="1367016"/>
            <a:ext cx="3149836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predicted and presented on Schizo-Pi. To facilitate this, we have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55771" y="1495179"/>
            <a:ext cx="3149780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added a feature on the website where a user may submit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55771" y="1622613"/>
            <a:ext cx="3150121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information about other genes that should be included in the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55771" y="1750047"/>
            <a:ext cx="3149860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webserver. The user would need to provide the gene symbol and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55771" y="1877481"/>
            <a:ext cx="3150178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a publication that describes its relevance to SZ. Each month, we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55771" y="2005644"/>
            <a:ext cx="3149859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will verify this information and include the PPIs of these newly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55771" y="2133089"/>
            <a:ext cx="1568199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submitted genes to the website.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55771" y="2485056"/>
            <a:ext cx="627093" cy="13038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DISCUSSION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55771" y="2639250"/>
            <a:ext cx="3150122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Despite the many advances in biomedical research, identifying the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55771" y="2766696"/>
            <a:ext cx="3149802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molecular mechanisms underlying the disease is still challenging.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55771" y="2894141"/>
            <a:ext cx="3150087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Studies based on protein interactions were proven to be valuable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55771" y="3022304"/>
            <a:ext cx="3149882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in identifying novel gene associations that could shed new light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55771" y="3149750"/>
            <a:ext cx="1040881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on disease pathology.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96879" y="3132543"/>
            <a:ext cx="87119" cy="8539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35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583998" y="3099322"/>
            <a:ext cx="31681" cy="17850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 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615680" y="3149721"/>
            <a:ext cx="1990005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The interactome including more than 500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55756" y="3277167"/>
            <a:ext cx="3149665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novel PPIs will help to identify pathways and biological processes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55756" y="3405330"/>
            <a:ext cx="3149654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associated with the disease and also its relation to other complex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55756" y="3532775"/>
            <a:ext cx="3149870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diseases. It also helps identify potential drugs that could be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55756" y="3660221"/>
            <a:ext cx="1745111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repurposed to use for SZ treatment.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55756" y="3951107"/>
            <a:ext cx="2646078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Functional and pathway enrichment in SZ interactome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55756" y="4103024"/>
            <a:ext cx="3150326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When a gene of interest has little known information, functions of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55756" y="4230470"/>
            <a:ext cx="3149654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its interacting partners serve as a starting point to hypothesize its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55756" y="4358633"/>
            <a:ext cx="2176868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own function. We computed statistically signi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632329" y="4369208"/>
            <a:ext cx="59213" cy="11387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ﬁ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692089" y="4358633"/>
            <a:ext cx="914073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cant enrichment of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455756" y="4486078"/>
            <a:ext cx="3150326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GO biological process terms among the interacting partners of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455756" y="4613524"/>
            <a:ext cx="1590268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each of the genes using BinGO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046239" y="4596303"/>
            <a:ext cx="87119" cy="8539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36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2133358" y="4563082"/>
            <a:ext cx="54000" cy="17850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 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2187359" y="4613481"/>
            <a:ext cx="1417684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(see online at http://severus.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455752" y="4740927"/>
            <a:ext cx="1151587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dbmi.pitt.edu/schizo-pi).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569511" y="4867644"/>
            <a:ext cx="3036101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For example, for the GWAS genes MPHOSPH9 and PRRG2 that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455752" y="4995090"/>
            <a:ext cx="3149677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have no known GO terms, we predicted several enriched GO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455752" y="5123253"/>
            <a:ext cx="3149882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terms by including their interacting partners. The terms include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455752" y="5250698"/>
            <a:ext cx="3149984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regulation of ion channels, sodium ion transport, sodium ion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455752" y="5378144"/>
            <a:ext cx="3150144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transmembrane transport, negative regulation of voltage-gated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455752" y="5506307"/>
            <a:ext cx="3150178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calcium channel activity, which could be very relevant as voltage-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455752" y="5633753"/>
            <a:ext cx="3149871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gated ion channels have important role in neurotransmission and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455752" y="5761199"/>
            <a:ext cx="3149905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synaptic plasticity in the nervous system and are known to be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455752" y="5888644"/>
            <a:ext cx="3149529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involved in major neuropsychiatric disorders like SZ and bipolar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455752" y="6016807"/>
            <a:ext cx="458334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disorders.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914400" y="5998861"/>
            <a:ext cx="87119" cy="8539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37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01519" y="5965640"/>
            <a:ext cx="56161" cy="17922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 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057680" y="6016761"/>
            <a:ext cx="2548569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The GO term enrichment analysis of Historic gene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455752" y="6145459"/>
            <a:ext cx="336605" cy="12685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PRODH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792358" y="6144206"/>
            <a:ext cx="2813720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 revealed that the neuronal terms like synaptic vesicle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455752" y="6271652"/>
            <a:ext cx="3149620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targeting, regulation of synaptic vesicle transport and exocytosis,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455752" y="6399098"/>
            <a:ext cx="3149541" cy="12810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and parasympathetic nervous system development are enriched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455752" y="6527261"/>
            <a:ext cx="3150064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among the interacting partners. Synaptic vesicles are regarded as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455752" y="6654706"/>
            <a:ext cx="3150076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key organelles in synaptic function and release of neuro-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455752" y="6782152"/>
            <a:ext cx="590995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transmitters.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1047600" y="6764942"/>
            <a:ext cx="87119" cy="8539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38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1134719" y="6731721"/>
            <a:ext cx="53280" cy="1785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 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1187999" y="6782121"/>
            <a:ext cx="277392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These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1465391" y="6792696"/>
            <a:ext cx="112300" cy="11387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 ﬁ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1577521" y="6782121"/>
            <a:ext cx="2028083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ndings further support the role of these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455757" y="6910284"/>
            <a:ext cx="3149609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novel genes in nervous system development and neurotrans-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455757" y="7037730"/>
            <a:ext cx="383862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mission.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569515" y="7164446"/>
            <a:ext cx="752841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Next, we identi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1321913" y="7175020"/>
            <a:ext cx="59213" cy="11387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ﬁ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1381673" y="7164446"/>
            <a:ext cx="1959452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ed the pathways that have highly signi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3341524" y="7175020"/>
            <a:ext cx="59213" cy="11387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ﬁ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3400567" y="7164446"/>
            <a:ext cx="204969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cant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455757" y="7291892"/>
            <a:ext cx="3149950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overlap with SZ interactome using IPA (Ingenuity Systems, www.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455757" y="7419337"/>
            <a:ext cx="3149746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ingenuity.com). Supplementary File 4 shows the pathways that are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455757" y="7546783"/>
            <a:ext cx="2053704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associated with the interactomes with their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2509461" y="7548036"/>
            <a:ext cx="86201" cy="12685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 P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2595662" y="7546783"/>
            <a:ext cx="1009862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 values and pathway-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455757" y="7674946"/>
            <a:ext cx="3149871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associated genes. Pathways related to neuronal function and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455757" y="7802391"/>
            <a:ext cx="3149176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development, including synaptic plasticity and neurotransmission,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455757" y="7929836"/>
            <a:ext cx="780843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are found signi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1236235" y="7940411"/>
            <a:ext cx="59213" cy="11387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ﬁ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1295995" y="7929836"/>
            <a:ext cx="2309655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cantly enriched in the interactome. Examples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455757" y="8057282"/>
            <a:ext cx="3149973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are synaptic long-term potentiation, neuropathic pain signaling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455757" y="8185445"/>
            <a:ext cx="1702352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in dorsal horn neurons, dopamine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2158565" y="8186697"/>
            <a:ext cx="56936" cy="12081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–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2215444" y="8185445"/>
            <a:ext cx="1390320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DARPP32 feedback in cAMP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455757" y="8312891"/>
            <a:ext cx="3149973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signaling, neuregulin signaling, reelin signaling, CREB signaling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455757" y="8440336"/>
            <a:ext cx="3149871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in neurons, calcium signaling, 14-3-3-mediated signaling, and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455757" y="8568499"/>
            <a:ext cx="808013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eNOS signaling.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1355016" y="8568499"/>
            <a:ext cx="1067698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There are 15 novel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2514210" y="8568499"/>
            <a:ext cx="504566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interactors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3110353" y="8568499"/>
            <a:ext cx="495229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associated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455757" y="8695945"/>
            <a:ext cx="3150088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with dopamine signaling, 17 with axonal guidance signaling,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455757" y="8823390"/>
            <a:ext cx="3149700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8 with synaptic pathways. In addition, other immune system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455757" y="8950835"/>
            <a:ext cx="302774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and in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758873" y="8961410"/>
            <a:ext cx="59213" cy="11387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ﬂ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817915" y="8950835"/>
            <a:ext cx="2787849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ammation-related pathways were also observed with high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455757" y="9078998"/>
            <a:ext cx="689392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statistical signi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1145514" y="9089573"/>
            <a:ext cx="59213" cy="11387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ﬁ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1204556" y="9078998"/>
            <a:ext cx="2400410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cance. These processes such as neurotransmission,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455757" y="9206444"/>
            <a:ext cx="393313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synaptic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946784" y="9206444"/>
            <a:ext cx="441709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plasticity,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1486765" y="9206444"/>
            <a:ext cx="364959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calcium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1949712" y="9206444"/>
            <a:ext cx="451616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signaling,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2499771" y="9206444"/>
            <a:ext cx="397185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immune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2994397" y="9206444"/>
            <a:ext cx="331709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system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3424230" y="9206444"/>
            <a:ext cx="181398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and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3834009" y="729128"/>
            <a:ext cx="88934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in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3922567" y="739703"/>
            <a:ext cx="59213" cy="11387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ﬂ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3982327" y="729128"/>
            <a:ext cx="3002042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ammation were previously shown to be dysregulated in SZ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3834008" y="858008"/>
            <a:ext cx="1308753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through proteomic studies.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5142958" y="840063"/>
            <a:ext cx="87118" cy="8539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39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3947759" y="983961"/>
            <a:ext cx="2008407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We observed that while all the signi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5955846" y="994536"/>
            <a:ext cx="59213" cy="11387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ﬁ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6015606" y="983961"/>
            <a:ext cx="968208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cant pathways are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3834000" y="1112842"/>
            <a:ext cx="3149678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retrieved even when the interactome with only known PPIs is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3834000" y="1241004"/>
            <a:ext cx="3150383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used, inclusion of novel PPIs reveals more connections of the SZ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3834000" y="1369885"/>
            <a:ext cx="1986691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genes with these pathways. For example,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5820692" y="1371138"/>
            <a:ext cx="218223" cy="12685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 RAR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6038915" y="1369885"/>
            <a:ext cx="945035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 activation pathway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3834000" y="1498048"/>
            <a:ext cx="3149689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is retrieved even when the interactome with only known PPIs is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3834000" y="1626928"/>
            <a:ext cx="3149974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analyzed; however, including the novel PPIs in the analysis shows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3834000" y="1755091"/>
            <a:ext cx="3149883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that GWAS genes connect to eight more genes of this pathway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3834000" y="1883971"/>
            <a:ext cx="1465487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through novel interactions (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5299203" y="1885224"/>
            <a:ext cx="1684759" cy="12685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PTEN, CRABP1, GTF2H2, PRKAR1B,</a:t>
            </a:r>
          </a:p>
        </p:txBody>
      </p:sp>
      <p:sp>
        <p:nvSpPr>
          <p:cNvPr id="135" name="TextBox 134"/>
          <p:cNvSpPr txBox="1"/>
          <p:nvPr/>
        </p:nvSpPr>
        <p:spPr>
          <a:xfrm>
            <a:off x="3834000" y="2013387"/>
            <a:ext cx="1332906" cy="12685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RDH5, SRA1, GNAS, PRKAG1</a:t>
            </a:r>
          </a:p>
        </p:txBody>
      </p:sp>
      <p:sp>
        <p:nvSpPr>
          <p:cNvPr id="136" name="TextBox 135"/>
          <p:cNvSpPr txBox="1"/>
          <p:nvPr/>
        </p:nvSpPr>
        <p:spPr>
          <a:xfrm>
            <a:off x="5166724" y="2012134"/>
            <a:ext cx="1817078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) and Historic genes connect to two</a:t>
            </a:r>
          </a:p>
        </p:txBody>
      </p:sp>
      <p:sp>
        <p:nvSpPr>
          <p:cNvPr id="137" name="TextBox 136"/>
          <p:cNvSpPr txBox="1"/>
          <p:nvPr/>
        </p:nvSpPr>
        <p:spPr>
          <a:xfrm>
            <a:off x="3834000" y="2141015"/>
            <a:ext cx="884444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additional genes (</a:t>
            </a:r>
          </a:p>
        </p:txBody>
      </p:sp>
      <p:sp>
        <p:nvSpPr>
          <p:cNvPr id="138" name="TextBox 137"/>
          <p:cNvSpPr txBox="1"/>
          <p:nvPr/>
        </p:nvSpPr>
        <p:spPr>
          <a:xfrm>
            <a:off x="4718160" y="2142267"/>
            <a:ext cx="369742" cy="12685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ADCY10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5087902" y="2141015"/>
            <a:ext cx="227095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 and</a:t>
            </a:r>
          </a:p>
        </p:txBody>
      </p:sp>
      <p:sp>
        <p:nvSpPr>
          <p:cNvPr id="140" name="TextBox 139"/>
          <p:cNvSpPr txBox="1"/>
          <p:nvPr/>
        </p:nvSpPr>
        <p:spPr>
          <a:xfrm>
            <a:off x="5314997" y="2142267"/>
            <a:ext cx="402879" cy="12685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 CRABP2</a:t>
            </a:r>
          </a:p>
        </p:txBody>
      </p:sp>
      <p:sp>
        <p:nvSpPr>
          <p:cNvPr id="141" name="TextBox 140"/>
          <p:cNvSpPr txBox="1"/>
          <p:nvPr/>
        </p:nvSpPr>
        <p:spPr>
          <a:xfrm>
            <a:off x="5718241" y="2141015"/>
            <a:ext cx="1266086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) through novel PPIs. RAR</a:t>
            </a:r>
          </a:p>
        </p:txBody>
      </p:sp>
      <p:sp>
        <p:nvSpPr>
          <p:cNvPr id="142" name="TextBox 141"/>
          <p:cNvSpPr txBox="1"/>
          <p:nvPr/>
        </p:nvSpPr>
        <p:spPr>
          <a:xfrm>
            <a:off x="3833990" y="2269177"/>
            <a:ext cx="3149552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signaling pathways have been linked to synaptic plasticity,</a:t>
            </a:r>
          </a:p>
        </p:txBody>
      </p:sp>
      <p:sp>
        <p:nvSpPr>
          <p:cNvPr id="143" name="TextBox 142"/>
          <p:cNvSpPr txBox="1"/>
          <p:nvPr/>
        </p:nvSpPr>
        <p:spPr>
          <a:xfrm>
            <a:off x="3833990" y="2397340"/>
            <a:ext cx="2717897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dopamine regulation, and learning and memory de</a:t>
            </a:r>
          </a:p>
        </p:txBody>
      </p:sp>
      <p:sp>
        <p:nvSpPr>
          <p:cNvPr id="144" name="TextBox 143"/>
          <p:cNvSpPr txBox="1"/>
          <p:nvPr/>
        </p:nvSpPr>
        <p:spPr>
          <a:xfrm>
            <a:off x="6552000" y="2407915"/>
            <a:ext cx="59213" cy="11387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ﬁ</a:t>
            </a:r>
          </a:p>
        </p:txBody>
      </p:sp>
      <p:sp>
        <p:nvSpPr>
          <p:cNvPr id="145" name="TextBox 144"/>
          <p:cNvSpPr txBox="1"/>
          <p:nvPr/>
        </p:nvSpPr>
        <p:spPr>
          <a:xfrm>
            <a:off x="6611043" y="2397340"/>
            <a:ext cx="181056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cits.</a:t>
            </a:r>
          </a:p>
        </p:txBody>
      </p:sp>
      <p:sp>
        <p:nvSpPr>
          <p:cNvPr id="146" name="TextBox 145"/>
          <p:cNvSpPr txBox="1"/>
          <p:nvPr/>
        </p:nvSpPr>
        <p:spPr>
          <a:xfrm>
            <a:off x="6792478" y="2380142"/>
            <a:ext cx="191524" cy="8539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40,41</a:t>
            </a:r>
          </a:p>
        </p:txBody>
      </p:sp>
      <p:sp>
        <p:nvSpPr>
          <p:cNvPr id="147" name="TextBox 146"/>
          <p:cNvSpPr txBox="1"/>
          <p:nvPr/>
        </p:nvSpPr>
        <p:spPr>
          <a:xfrm>
            <a:off x="3833999" y="2526203"/>
            <a:ext cx="3150315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Some of these novel interactors such as PTEN, PRKAR1B in</a:t>
            </a:r>
          </a:p>
        </p:txBody>
      </p:sp>
      <p:sp>
        <p:nvSpPr>
          <p:cNvPr id="148" name="TextBox 147"/>
          <p:cNvSpPr txBox="1"/>
          <p:nvPr/>
        </p:nvSpPr>
        <p:spPr>
          <a:xfrm>
            <a:off x="3833999" y="2654365"/>
            <a:ext cx="3149803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this pathway are shown to be associated with neurodegenerative</a:t>
            </a:r>
          </a:p>
        </p:txBody>
      </p:sp>
      <p:sp>
        <p:nvSpPr>
          <p:cNvPr id="149" name="TextBox 148"/>
          <p:cNvSpPr txBox="1"/>
          <p:nvPr/>
        </p:nvSpPr>
        <p:spPr>
          <a:xfrm>
            <a:off x="3833999" y="2783246"/>
            <a:ext cx="2248380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and neuropsychiatric disorders such as autism.</a:t>
            </a:r>
          </a:p>
        </p:txBody>
      </p:sp>
      <p:sp>
        <p:nvSpPr>
          <p:cNvPr id="150" name="TextBox 149"/>
          <p:cNvSpPr txBox="1"/>
          <p:nvPr/>
        </p:nvSpPr>
        <p:spPr>
          <a:xfrm>
            <a:off x="6082558" y="2766062"/>
            <a:ext cx="191522" cy="8539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42,43</a:t>
            </a:r>
          </a:p>
        </p:txBody>
      </p:sp>
      <p:sp>
        <p:nvSpPr>
          <p:cNvPr id="151" name="TextBox 150"/>
          <p:cNvSpPr txBox="1"/>
          <p:nvPr/>
        </p:nvSpPr>
        <p:spPr>
          <a:xfrm>
            <a:off x="6274080" y="2732841"/>
            <a:ext cx="36717" cy="1785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 </a:t>
            </a:r>
          </a:p>
        </p:txBody>
      </p:sp>
      <p:sp>
        <p:nvSpPr>
          <p:cNvPr id="152" name="TextBox 151"/>
          <p:cNvSpPr txBox="1"/>
          <p:nvPr/>
        </p:nvSpPr>
        <p:spPr>
          <a:xfrm>
            <a:off x="6310798" y="2783241"/>
            <a:ext cx="673405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Therefore, the</a:t>
            </a:r>
          </a:p>
        </p:txBody>
      </p:sp>
      <p:sp>
        <p:nvSpPr>
          <p:cNvPr id="153" name="TextBox 152"/>
          <p:cNvSpPr txBox="1"/>
          <p:nvPr/>
        </p:nvSpPr>
        <p:spPr>
          <a:xfrm>
            <a:off x="3833991" y="2911404"/>
            <a:ext cx="3149768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interactors of RAR activation pathway may have a potential role</a:t>
            </a:r>
          </a:p>
        </p:txBody>
      </p:sp>
      <p:sp>
        <p:nvSpPr>
          <p:cNvPr id="154" name="TextBox 153"/>
          <p:cNvSpPr txBox="1"/>
          <p:nvPr/>
        </p:nvSpPr>
        <p:spPr>
          <a:xfrm>
            <a:off x="3833991" y="3040284"/>
            <a:ext cx="3149723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in neuronal function such as neurotransmission. Supplementary</a:t>
            </a:r>
          </a:p>
        </p:txBody>
      </p:sp>
      <p:sp>
        <p:nvSpPr>
          <p:cNvPr id="155" name="TextBox 154"/>
          <p:cNvSpPr txBox="1"/>
          <p:nvPr/>
        </p:nvSpPr>
        <p:spPr>
          <a:xfrm>
            <a:off x="3833991" y="3168447"/>
            <a:ext cx="3149815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File 4 which lists the interactors and the genes involved in each</a:t>
            </a:r>
          </a:p>
        </p:txBody>
      </p:sp>
      <p:sp>
        <p:nvSpPr>
          <p:cNvPr id="156" name="TextBox 155"/>
          <p:cNvSpPr txBox="1"/>
          <p:nvPr/>
        </p:nvSpPr>
        <p:spPr>
          <a:xfrm>
            <a:off x="3833991" y="3297328"/>
            <a:ext cx="3149552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of the pathways, respectively, serves as a valuable resource for</a:t>
            </a:r>
          </a:p>
        </p:txBody>
      </p:sp>
      <p:sp>
        <p:nvSpPr>
          <p:cNvPr id="157" name="TextBox 156"/>
          <p:cNvSpPr txBox="1"/>
          <p:nvPr/>
        </p:nvSpPr>
        <p:spPr>
          <a:xfrm>
            <a:off x="3833991" y="3425490"/>
            <a:ext cx="2237140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prioritizing of genes for future research. Speci</a:t>
            </a:r>
          </a:p>
        </p:txBody>
      </p:sp>
      <p:sp>
        <p:nvSpPr>
          <p:cNvPr id="158" name="TextBox 157"/>
          <p:cNvSpPr txBox="1"/>
          <p:nvPr/>
        </p:nvSpPr>
        <p:spPr>
          <a:xfrm>
            <a:off x="6071758" y="3436065"/>
            <a:ext cx="59213" cy="11387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ﬁ</a:t>
            </a:r>
          </a:p>
        </p:txBody>
      </p:sp>
      <p:sp>
        <p:nvSpPr>
          <p:cNvPr id="159" name="TextBox 158"/>
          <p:cNvSpPr txBox="1"/>
          <p:nvPr/>
        </p:nvSpPr>
        <p:spPr>
          <a:xfrm>
            <a:off x="6130801" y="3425490"/>
            <a:ext cx="853607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cally, 17 genes of</a:t>
            </a:r>
          </a:p>
        </p:txBody>
      </p:sp>
      <p:sp>
        <p:nvSpPr>
          <p:cNvPr id="160" name="TextBox 159"/>
          <p:cNvSpPr txBox="1"/>
          <p:nvPr/>
        </p:nvSpPr>
        <p:spPr>
          <a:xfrm>
            <a:off x="3833991" y="3554371"/>
            <a:ext cx="1345239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axonal guidance signaling (</a:t>
            </a:r>
          </a:p>
        </p:txBody>
      </p:sp>
      <p:sp>
        <p:nvSpPr>
          <p:cNvPr id="161" name="TextBox 160"/>
          <p:cNvSpPr txBox="1"/>
          <p:nvPr/>
        </p:nvSpPr>
        <p:spPr>
          <a:xfrm>
            <a:off x="5179674" y="3555624"/>
            <a:ext cx="1804382" cy="12685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ERAP2, PDGFB, FZD3, PRKAR1B, GNAS,</a:t>
            </a:r>
          </a:p>
        </p:txBody>
      </p:sp>
      <p:sp>
        <p:nvSpPr>
          <p:cNvPr id="162" name="TextBox 161"/>
          <p:cNvSpPr txBox="1"/>
          <p:nvPr/>
        </p:nvSpPr>
        <p:spPr>
          <a:xfrm>
            <a:off x="3833991" y="3683787"/>
            <a:ext cx="3149996" cy="12685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PRKAG1, PDIA3, ARPC3, ADAMTS8, EPHA2, TUBA1C, RTN4R, ADAM23,</a:t>
            </a:r>
          </a:p>
        </p:txBody>
      </p:sp>
      <p:sp>
        <p:nvSpPr>
          <p:cNvPr id="163" name="TextBox 162"/>
          <p:cNvSpPr txBox="1"/>
          <p:nvPr/>
        </p:nvSpPr>
        <p:spPr>
          <a:xfrm>
            <a:off x="3833991" y="3812667"/>
            <a:ext cx="1339089" cy="12685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RND1, SEMA7A, NRP1, MYL9</a:t>
            </a:r>
          </a:p>
        </p:txBody>
      </p:sp>
      <p:sp>
        <p:nvSpPr>
          <p:cNvPr id="164" name="TextBox 163"/>
          <p:cNvSpPr txBox="1"/>
          <p:nvPr/>
        </p:nvSpPr>
        <p:spPr>
          <a:xfrm>
            <a:off x="5173194" y="3811415"/>
            <a:ext cx="1810816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), and 10 genes of dopamine-related</a:t>
            </a:r>
          </a:p>
        </p:txBody>
      </p:sp>
      <p:sp>
        <p:nvSpPr>
          <p:cNvPr id="165" name="TextBox 164"/>
          <p:cNvSpPr txBox="1"/>
          <p:nvPr/>
        </p:nvSpPr>
        <p:spPr>
          <a:xfrm>
            <a:off x="3833991" y="3939578"/>
            <a:ext cx="522296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pathways (</a:t>
            </a:r>
          </a:p>
        </p:txBody>
      </p:sp>
      <p:sp>
        <p:nvSpPr>
          <p:cNvPr id="166" name="TextBox 165"/>
          <p:cNvSpPr txBox="1"/>
          <p:nvPr/>
        </p:nvSpPr>
        <p:spPr>
          <a:xfrm>
            <a:off x="4356709" y="3940830"/>
            <a:ext cx="2627495" cy="12685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KCNJ3, ADCY10, KCNJ4, PRKAG1, GNAS, PDIA3, PPP1R11,</a:t>
            </a:r>
          </a:p>
        </p:txBody>
      </p:sp>
      <p:sp>
        <p:nvSpPr>
          <p:cNvPr id="167" name="TextBox 166"/>
          <p:cNvSpPr txBox="1"/>
          <p:nvPr/>
        </p:nvSpPr>
        <p:spPr>
          <a:xfrm>
            <a:off x="3833991" y="4069711"/>
            <a:ext cx="1205791" cy="12685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CREM, PRKAR1B, SLC18A1</a:t>
            </a:r>
          </a:p>
        </p:txBody>
      </p:sp>
      <p:sp>
        <p:nvSpPr>
          <p:cNvPr id="168" name="TextBox 167"/>
          <p:cNvSpPr txBox="1"/>
          <p:nvPr/>
        </p:nvSpPr>
        <p:spPr>
          <a:xfrm>
            <a:off x="5039998" y="4068458"/>
            <a:ext cx="1944410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) are discovered to be interactors of SZ</a:t>
            </a:r>
          </a:p>
        </p:txBody>
      </p:sp>
      <p:sp>
        <p:nvSpPr>
          <p:cNvPr id="169" name="TextBox 168"/>
          <p:cNvSpPr txBox="1"/>
          <p:nvPr/>
        </p:nvSpPr>
        <p:spPr>
          <a:xfrm>
            <a:off x="3833991" y="4196621"/>
            <a:ext cx="3149598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genes, in addition to the 73 and 41 genes from these pathways,</a:t>
            </a:r>
          </a:p>
        </p:txBody>
      </p:sp>
      <p:sp>
        <p:nvSpPr>
          <p:cNvPr id="170" name="TextBox 169"/>
          <p:cNvSpPr txBox="1"/>
          <p:nvPr/>
        </p:nvSpPr>
        <p:spPr>
          <a:xfrm>
            <a:off x="3833991" y="4325502"/>
            <a:ext cx="2531352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respectively, that were known to interact previously.</a:t>
            </a:r>
          </a:p>
        </p:txBody>
      </p:sp>
      <p:sp>
        <p:nvSpPr>
          <p:cNvPr id="171" name="TextBox 170"/>
          <p:cNvSpPr txBox="1"/>
          <p:nvPr/>
        </p:nvSpPr>
        <p:spPr>
          <a:xfrm>
            <a:off x="3947749" y="4451501"/>
            <a:ext cx="3036500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SZ interactome also showed an overlap of pathways related to</a:t>
            </a:r>
          </a:p>
        </p:txBody>
      </p:sp>
      <p:sp>
        <p:nvSpPr>
          <p:cNvPr id="172" name="TextBox 171"/>
          <p:cNvSpPr txBox="1"/>
          <p:nvPr/>
        </p:nvSpPr>
        <p:spPr>
          <a:xfrm>
            <a:off x="3833991" y="4580382"/>
            <a:ext cx="3149483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other diseases, most notably cancer. Cancer-associated pathways</a:t>
            </a:r>
          </a:p>
        </p:txBody>
      </p:sp>
      <p:sp>
        <p:nvSpPr>
          <p:cNvPr id="173" name="TextBox 172"/>
          <p:cNvSpPr txBox="1"/>
          <p:nvPr/>
        </p:nvSpPr>
        <p:spPr>
          <a:xfrm>
            <a:off x="3833991" y="4708545"/>
            <a:ext cx="3149529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such as molecular mechanisms of cancer, colorectal cancer</a:t>
            </a:r>
          </a:p>
        </p:txBody>
      </p:sp>
      <p:sp>
        <p:nvSpPr>
          <p:cNvPr id="174" name="TextBox 173"/>
          <p:cNvSpPr txBox="1"/>
          <p:nvPr/>
        </p:nvSpPr>
        <p:spPr>
          <a:xfrm>
            <a:off x="3833991" y="4837425"/>
            <a:ext cx="3149541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metastasis signaling, breast cancer regulation by stathmin1,</a:t>
            </a:r>
          </a:p>
        </p:txBody>
      </p:sp>
      <p:sp>
        <p:nvSpPr>
          <p:cNvPr id="175" name="TextBox 174"/>
          <p:cNvSpPr txBox="1"/>
          <p:nvPr/>
        </p:nvSpPr>
        <p:spPr>
          <a:xfrm>
            <a:off x="3833991" y="4965588"/>
            <a:ext cx="3150189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ovarian cancer signaling, prostate cancer signaling, small cell lung</a:t>
            </a:r>
          </a:p>
        </p:txBody>
      </p:sp>
      <p:sp>
        <p:nvSpPr>
          <p:cNvPr id="176" name="TextBox 175"/>
          <p:cNvSpPr txBox="1"/>
          <p:nvPr/>
        </p:nvSpPr>
        <p:spPr>
          <a:xfrm>
            <a:off x="3833991" y="5094469"/>
            <a:ext cx="2806148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cancer signaling and thyroid cancer signaling are signi</a:t>
            </a:r>
          </a:p>
        </p:txBody>
      </p:sp>
      <p:sp>
        <p:nvSpPr>
          <p:cNvPr id="177" name="TextBox 176"/>
          <p:cNvSpPr txBox="1"/>
          <p:nvPr/>
        </p:nvSpPr>
        <p:spPr>
          <a:xfrm>
            <a:off x="6640560" y="5105044"/>
            <a:ext cx="59213" cy="11387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ﬁ</a:t>
            </a:r>
          </a:p>
        </p:txBody>
      </p:sp>
      <p:sp>
        <p:nvSpPr>
          <p:cNvPr id="178" name="TextBox 177"/>
          <p:cNvSpPr txBox="1"/>
          <p:nvPr/>
        </p:nvSpPr>
        <p:spPr>
          <a:xfrm>
            <a:off x="6699603" y="5094469"/>
            <a:ext cx="284338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cantly</a:t>
            </a:r>
          </a:p>
        </p:txBody>
      </p:sp>
      <p:sp>
        <p:nvSpPr>
          <p:cNvPr id="179" name="TextBox 178"/>
          <p:cNvSpPr txBox="1"/>
          <p:nvPr/>
        </p:nvSpPr>
        <p:spPr>
          <a:xfrm>
            <a:off x="3833991" y="5222632"/>
            <a:ext cx="3149825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enriched in both the GWAS and Historic gene interactomes.</a:t>
            </a:r>
          </a:p>
        </p:txBody>
      </p:sp>
      <p:sp>
        <p:nvSpPr>
          <p:cNvPr id="180" name="TextBox 179"/>
          <p:cNvSpPr txBox="1"/>
          <p:nvPr/>
        </p:nvSpPr>
        <p:spPr>
          <a:xfrm>
            <a:off x="3833991" y="5351512"/>
            <a:ext cx="3150475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Cancer pathways often show association to several disease gene</a:t>
            </a:r>
          </a:p>
        </p:txBody>
      </p:sp>
      <p:sp>
        <p:nvSpPr>
          <p:cNvPr id="181" name="TextBox 180"/>
          <p:cNvSpPr txBox="1"/>
          <p:nvPr/>
        </p:nvSpPr>
        <p:spPr>
          <a:xfrm>
            <a:off x="3833991" y="5479675"/>
            <a:ext cx="3149758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networks owing to the fact that these pathways are not only very</a:t>
            </a:r>
          </a:p>
        </p:txBody>
      </p:sp>
      <p:sp>
        <p:nvSpPr>
          <p:cNvPr id="182" name="TextBox 181"/>
          <p:cNvSpPr txBox="1"/>
          <p:nvPr/>
        </p:nvSpPr>
        <p:spPr>
          <a:xfrm>
            <a:off x="3833991" y="5608556"/>
            <a:ext cx="3149665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heavily represented in the databases but also because they consist</a:t>
            </a:r>
          </a:p>
        </p:txBody>
      </p:sp>
      <p:sp>
        <p:nvSpPr>
          <p:cNvPr id="183" name="TextBox 182"/>
          <p:cNvSpPr txBox="1"/>
          <p:nvPr/>
        </p:nvSpPr>
        <p:spPr>
          <a:xfrm>
            <a:off x="3833991" y="5736719"/>
            <a:ext cx="3149859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of genes that carry out basic cellular functions that are central</a:t>
            </a:r>
          </a:p>
        </p:txBody>
      </p:sp>
      <p:sp>
        <p:nvSpPr>
          <p:cNvPr id="184" name="TextBox 183"/>
          <p:cNvSpPr txBox="1"/>
          <p:nvPr/>
        </p:nvSpPr>
        <p:spPr>
          <a:xfrm>
            <a:off x="3833991" y="5865600"/>
            <a:ext cx="2049275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to all biological processes. However, the</a:t>
            </a:r>
          </a:p>
        </p:txBody>
      </p:sp>
      <p:sp>
        <p:nvSpPr>
          <p:cNvPr id="185" name="TextBox 184"/>
          <p:cNvSpPr txBox="1"/>
          <p:nvPr/>
        </p:nvSpPr>
        <p:spPr>
          <a:xfrm>
            <a:off x="5883267" y="5866852"/>
            <a:ext cx="116547" cy="12685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 P</a:t>
            </a:r>
          </a:p>
        </p:txBody>
      </p:sp>
      <p:sp>
        <p:nvSpPr>
          <p:cNvPr id="186" name="TextBox 185"/>
          <p:cNvSpPr txBox="1"/>
          <p:nvPr/>
        </p:nvSpPr>
        <p:spPr>
          <a:xfrm>
            <a:off x="5999814" y="5865600"/>
            <a:ext cx="983557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 value computation</a:t>
            </a:r>
          </a:p>
        </p:txBody>
      </p:sp>
      <p:sp>
        <p:nvSpPr>
          <p:cNvPr id="187" name="TextBox 186"/>
          <p:cNvSpPr txBox="1"/>
          <p:nvPr/>
        </p:nvSpPr>
        <p:spPr>
          <a:xfrm>
            <a:off x="3833991" y="5993763"/>
            <a:ext cx="3149996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accounts for the total size of the pathway in the database, while</a:t>
            </a:r>
          </a:p>
        </p:txBody>
      </p:sp>
      <p:sp>
        <p:nvSpPr>
          <p:cNvPr id="188" name="TextBox 187"/>
          <p:cNvSpPr txBox="1"/>
          <p:nvPr/>
        </p:nvSpPr>
        <p:spPr>
          <a:xfrm>
            <a:off x="3833991" y="6121926"/>
            <a:ext cx="2715517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considering its overlap with the gene set. The observed</a:t>
            </a:r>
          </a:p>
        </p:txBody>
      </p:sp>
      <p:sp>
        <p:nvSpPr>
          <p:cNvPr id="189" name="TextBox 188"/>
          <p:cNvSpPr txBox="1"/>
          <p:nvPr/>
        </p:nvSpPr>
        <p:spPr>
          <a:xfrm>
            <a:off x="6549509" y="6123178"/>
            <a:ext cx="96153" cy="12685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 P</a:t>
            </a:r>
          </a:p>
        </p:txBody>
      </p:sp>
      <p:sp>
        <p:nvSpPr>
          <p:cNvPr id="190" name="TextBox 189"/>
          <p:cNvSpPr txBox="1"/>
          <p:nvPr/>
        </p:nvSpPr>
        <p:spPr>
          <a:xfrm>
            <a:off x="6645662" y="6121926"/>
            <a:ext cx="338234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 values</a:t>
            </a:r>
          </a:p>
        </p:txBody>
      </p:sp>
      <p:sp>
        <p:nvSpPr>
          <p:cNvPr id="191" name="TextBox 190"/>
          <p:cNvSpPr txBox="1"/>
          <p:nvPr/>
        </p:nvSpPr>
        <p:spPr>
          <a:xfrm>
            <a:off x="3834003" y="6250806"/>
            <a:ext cx="2749258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for these cancer pathways are found to be highly signi</a:t>
            </a:r>
          </a:p>
        </p:txBody>
      </p:sp>
      <p:sp>
        <p:nvSpPr>
          <p:cNvPr id="192" name="TextBox 191"/>
          <p:cNvSpPr txBox="1"/>
          <p:nvPr/>
        </p:nvSpPr>
        <p:spPr>
          <a:xfrm>
            <a:off x="6583693" y="6261381"/>
            <a:ext cx="59213" cy="11387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ﬁ</a:t>
            </a:r>
          </a:p>
        </p:txBody>
      </p:sp>
      <p:sp>
        <p:nvSpPr>
          <p:cNvPr id="193" name="TextBox 192"/>
          <p:cNvSpPr txBox="1"/>
          <p:nvPr/>
        </p:nvSpPr>
        <p:spPr>
          <a:xfrm>
            <a:off x="6642736" y="6250806"/>
            <a:ext cx="341650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cant in</a:t>
            </a:r>
          </a:p>
        </p:txBody>
      </p:sp>
      <p:sp>
        <p:nvSpPr>
          <p:cNvPr id="194" name="TextBox 193"/>
          <p:cNvSpPr txBox="1"/>
          <p:nvPr/>
        </p:nvSpPr>
        <p:spPr>
          <a:xfrm>
            <a:off x="3834003" y="6378969"/>
            <a:ext cx="2464874" cy="12810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the interactome. It is not only the statistical signi</a:t>
            </a:r>
          </a:p>
        </p:txBody>
      </p:sp>
      <p:sp>
        <p:nvSpPr>
          <p:cNvPr id="195" name="TextBox 194"/>
          <p:cNvSpPr txBox="1"/>
          <p:nvPr/>
        </p:nvSpPr>
        <p:spPr>
          <a:xfrm>
            <a:off x="6298569" y="6389544"/>
            <a:ext cx="59213" cy="11387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ﬁ</a:t>
            </a:r>
          </a:p>
        </p:txBody>
      </p:sp>
      <p:sp>
        <p:nvSpPr>
          <p:cNvPr id="196" name="TextBox 195"/>
          <p:cNvSpPr txBox="1"/>
          <p:nvPr/>
        </p:nvSpPr>
        <p:spPr>
          <a:xfrm>
            <a:off x="6358328" y="6378969"/>
            <a:ext cx="625898" cy="12810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cance of the</a:t>
            </a:r>
          </a:p>
        </p:txBody>
      </p:sp>
      <p:sp>
        <p:nvSpPr>
          <p:cNvPr id="197" name="TextBox 196"/>
          <p:cNvSpPr txBox="1"/>
          <p:nvPr/>
        </p:nvSpPr>
        <p:spPr>
          <a:xfrm>
            <a:off x="3834002" y="6507850"/>
            <a:ext cx="2879459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pathway that is revealed in this analysis, but also speci</a:t>
            </a:r>
          </a:p>
        </p:txBody>
      </p:sp>
      <p:sp>
        <p:nvSpPr>
          <p:cNvPr id="198" name="TextBox 197"/>
          <p:cNvSpPr txBox="1"/>
          <p:nvPr/>
        </p:nvSpPr>
        <p:spPr>
          <a:xfrm>
            <a:off x="6714008" y="6518424"/>
            <a:ext cx="59213" cy="11387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ﬁ</a:t>
            </a:r>
          </a:p>
        </p:txBody>
      </p:sp>
      <p:sp>
        <p:nvSpPr>
          <p:cNvPr id="199" name="TextBox 198"/>
          <p:cNvSpPr txBox="1"/>
          <p:nvPr/>
        </p:nvSpPr>
        <p:spPr>
          <a:xfrm>
            <a:off x="6773050" y="6507850"/>
            <a:ext cx="210891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cally</a:t>
            </a:r>
          </a:p>
        </p:txBody>
      </p:sp>
      <p:sp>
        <p:nvSpPr>
          <p:cNvPr id="200" name="TextBox 199"/>
          <p:cNvSpPr txBox="1"/>
          <p:nvPr/>
        </p:nvSpPr>
        <p:spPr>
          <a:xfrm>
            <a:off x="3834002" y="6636013"/>
            <a:ext cx="3149712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the novel interconnections of SZ genes with cancer pathway-</a:t>
            </a:r>
          </a:p>
        </p:txBody>
      </p:sp>
      <p:sp>
        <p:nvSpPr>
          <p:cNvPr id="201" name="TextBox 200"/>
          <p:cNvSpPr txBox="1"/>
          <p:nvPr/>
        </p:nvSpPr>
        <p:spPr>
          <a:xfrm>
            <a:off x="3834002" y="6764894"/>
            <a:ext cx="1189598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associated genes. These</a:t>
            </a:r>
          </a:p>
        </p:txBody>
      </p:sp>
      <p:sp>
        <p:nvSpPr>
          <p:cNvPr id="202" name="TextBox 201"/>
          <p:cNvSpPr txBox="1"/>
          <p:nvPr/>
        </p:nvSpPr>
        <p:spPr>
          <a:xfrm>
            <a:off x="5023601" y="6775468"/>
            <a:ext cx="113780" cy="11387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 ﬁ</a:t>
            </a:r>
          </a:p>
        </p:txBody>
      </p:sp>
      <p:sp>
        <p:nvSpPr>
          <p:cNvPr id="203" name="TextBox 202"/>
          <p:cNvSpPr txBox="1"/>
          <p:nvPr/>
        </p:nvSpPr>
        <p:spPr>
          <a:xfrm>
            <a:off x="5137210" y="6764894"/>
            <a:ext cx="1846799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ndings through interactome analyses</a:t>
            </a:r>
          </a:p>
        </p:txBody>
      </p:sp>
      <p:sp>
        <p:nvSpPr>
          <p:cNvPr id="204" name="TextBox 203"/>
          <p:cNvSpPr txBox="1"/>
          <p:nvPr/>
        </p:nvSpPr>
        <p:spPr>
          <a:xfrm>
            <a:off x="3834002" y="6893056"/>
            <a:ext cx="3149985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further strengthen the link between cancer and SZ, and highlight</a:t>
            </a:r>
          </a:p>
        </p:txBody>
      </p:sp>
      <p:sp>
        <p:nvSpPr>
          <p:cNvPr id="205" name="TextBox 204"/>
          <p:cNvSpPr txBox="1"/>
          <p:nvPr/>
        </p:nvSpPr>
        <p:spPr>
          <a:xfrm>
            <a:off x="3834002" y="7021937"/>
            <a:ext cx="242889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speci</a:t>
            </a:r>
          </a:p>
        </p:txBody>
      </p:sp>
      <p:sp>
        <p:nvSpPr>
          <p:cNvPr id="206" name="TextBox 205"/>
          <p:cNvSpPr txBox="1"/>
          <p:nvPr/>
        </p:nvSpPr>
        <p:spPr>
          <a:xfrm>
            <a:off x="4076641" y="7032511"/>
            <a:ext cx="59213" cy="11387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ﬁ</a:t>
            </a:r>
          </a:p>
        </p:txBody>
      </p:sp>
      <p:sp>
        <p:nvSpPr>
          <p:cNvPr id="207" name="TextBox 206"/>
          <p:cNvSpPr txBox="1"/>
          <p:nvPr/>
        </p:nvSpPr>
        <p:spPr>
          <a:xfrm>
            <a:off x="4136401" y="7021937"/>
            <a:ext cx="2847712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c proteins for future investigation (Supplementary File 4).</a:t>
            </a:r>
          </a:p>
        </p:txBody>
      </p:sp>
      <p:sp>
        <p:nvSpPr>
          <p:cNvPr id="208" name="TextBox 207"/>
          <p:cNvSpPr txBox="1"/>
          <p:nvPr/>
        </p:nvSpPr>
        <p:spPr>
          <a:xfrm>
            <a:off x="3834002" y="7150100"/>
            <a:ext cx="3149951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There are previous studies that suggested that there is a close</a:t>
            </a:r>
          </a:p>
        </p:txBody>
      </p:sp>
      <p:sp>
        <p:nvSpPr>
          <p:cNvPr id="209" name="TextBox 208"/>
          <p:cNvSpPr txBox="1"/>
          <p:nvPr/>
        </p:nvSpPr>
        <p:spPr>
          <a:xfrm>
            <a:off x="3834002" y="7278980"/>
            <a:ext cx="3149506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relationship between some cancers and psychiatric diseases</a:t>
            </a:r>
          </a:p>
        </p:txBody>
      </p:sp>
      <p:sp>
        <p:nvSpPr>
          <p:cNvPr id="210" name="TextBox 209"/>
          <p:cNvSpPr txBox="1"/>
          <p:nvPr/>
        </p:nvSpPr>
        <p:spPr>
          <a:xfrm>
            <a:off x="3834002" y="7407143"/>
            <a:ext cx="1031054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such as depression.</a:t>
            </a:r>
          </a:p>
        </p:txBody>
      </p:sp>
      <p:sp>
        <p:nvSpPr>
          <p:cNvPr id="211" name="TextBox 210"/>
          <p:cNvSpPr txBox="1"/>
          <p:nvPr/>
        </p:nvSpPr>
        <p:spPr>
          <a:xfrm>
            <a:off x="4865758" y="7389901"/>
            <a:ext cx="191522" cy="8539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44,45</a:t>
            </a:r>
          </a:p>
        </p:txBody>
      </p:sp>
      <p:sp>
        <p:nvSpPr>
          <p:cNvPr id="212" name="TextBox 211"/>
          <p:cNvSpPr txBox="1"/>
          <p:nvPr/>
        </p:nvSpPr>
        <p:spPr>
          <a:xfrm>
            <a:off x="5057281" y="7356680"/>
            <a:ext cx="84957" cy="1785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 </a:t>
            </a:r>
          </a:p>
        </p:txBody>
      </p:sp>
      <p:sp>
        <p:nvSpPr>
          <p:cNvPr id="213" name="TextBox 212"/>
          <p:cNvSpPr txBox="1"/>
          <p:nvPr/>
        </p:nvSpPr>
        <p:spPr>
          <a:xfrm>
            <a:off x="5142238" y="7407080"/>
            <a:ext cx="1841572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It is interesting to note that two</a:t>
            </a:r>
          </a:p>
        </p:txBody>
      </p:sp>
      <p:sp>
        <p:nvSpPr>
          <p:cNvPr id="214" name="TextBox 213"/>
          <p:cNvSpPr txBox="1"/>
          <p:nvPr/>
        </p:nvSpPr>
        <p:spPr>
          <a:xfrm>
            <a:off x="3833997" y="7535960"/>
            <a:ext cx="3149677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more pathways that are associated with sex hormones, estrogen</a:t>
            </a:r>
          </a:p>
        </p:txBody>
      </p:sp>
      <p:sp>
        <p:nvSpPr>
          <p:cNvPr id="215" name="TextBox 214"/>
          <p:cNvSpPr txBox="1"/>
          <p:nvPr/>
        </p:nvSpPr>
        <p:spPr>
          <a:xfrm>
            <a:off x="3833997" y="7664123"/>
            <a:ext cx="3149939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receptor signaling, and androgen signaling, are also asso-</a:t>
            </a:r>
          </a:p>
        </p:txBody>
      </p:sp>
      <p:sp>
        <p:nvSpPr>
          <p:cNvPr id="216" name="TextBox 215"/>
          <p:cNvSpPr txBox="1"/>
          <p:nvPr/>
        </p:nvSpPr>
        <p:spPr>
          <a:xfrm>
            <a:off x="3833997" y="7793004"/>
            <a:ext cx="3149278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ciated with the interactomes. These pathways are particularly</a:t>
            </a:r>
          </a:p>
        </p:txBody>
      </p:sp>
      <p:sp>
        <p:nvSpPr>
          <p:cNvPr id="217" name="TextBox 216"/>
          <p:cNvSpPr txBox="1"/>
          <p:nvPr/>
        </p:nvSpPr>
        <p:spPr>
          <a:xfrm>
            <a:off x="3833997" y="7921166"/>
            <a:ext cx="3149667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interesting, as clinical data has long suggested a link between</a:t>
            </a:r>
          </a:p>
        </p:txBody>
      </p:sp>
      <p:sp>
        <p:nvSpPr>
          <p:cNvPr id="218" name="TextBox 217"/>
          <p:cNvSpPr txBox="1"/>
          <p:nvPr/>
        </p:nvSpPr>
        <p:spPr>
          <a:xfrm>
            <a:off x="3833997" y="8050047"/>
            <a:ext cx="3150191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sex and SZ. Increased serum levels of testosterone have been</a:t>
            </a:r>
          </a:p>
        </p:txBody>
      </p:sp>
      <p:sp>
        <p:nvSpPr>
          <p:cNvPr id="219" name="TextBox 218"/>
          <p:cNvSpPr txBox="1"/>
          <p:nvPr/>
        </p:nvSpPr>
        <p:spPr>
          <a:xfrm>
            <a:off x="3833997" y="8178210"/>
            <a:ext cx="2637880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linked to impaired cognitive function in men with SZ.</a:t>
            </a:r>
          </a:p>
        </p:txBody>
      </p:sp>
      <p:sp>
        <p:nvSpPr>
          <p:cNvPr id="220" name="TextBox 219"/>
          <p:cNvSpPr txBox="1"/>
          <p:nvPr/>
        </p:nvSpPr>
        <p:spPr>
          <a:xfrm>
            <a:off x="6472078" y="8161022"/>
            <a:ext cx="87119" cy="8539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46</a:t>
            </a:r>
          </a:p>
        </p:txBody>
      </p:sp>
      <p:sp>
        <p:nvSpPr>
          <p:cNvPr id="221" name="TextBox 220"/>
          <p:cNvSpPr txBox="1"/>
          <p:nvPr/>
        </p:nvSpPr>
        <p:spPr>
          <a:xfrm>
            <a:off x="6559198" y="8127800"/>
            <a:ext cx="42478" cy="1785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 </a:t>
            </a:r>
          </a:p>
        </p:txBody>
      </p:sp>
      <p:sp>
        <p:nvSpPr>
          <p:cNvPr id="222" name="TextBox 221"/>
          <p:cNvSpPr txBox="1"/>
          <p:nvPr/>
        </p:nvSpPr>
        <p:spPr>
          <a:xfrm>
            <a:off x="6601676" y="8178200"/>
            <a:ext cx="382085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There is</a:t>
            </a:r>
          </a:p>
        </p:txBody>
      </p:sp>
      <p:sp>
        <p:nvSpPr>
          <p:cNvPr id="223" name="TextBox 222"/>
          <p:cNvSpPr txBox="1"/>
          <p:nvPr/>
        </p:nvSpPr>
        <p:spPr>
          <a:xfrm>
            <a:off x="3833983" y="8307081"/>
            <a:ext cx="3149996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also evidence to suggest that estrogen is protective and/or</a:t>
            </a:r>
          </a:p>
        </p:txBody>
      </p:sp>
      <p:sp>
        <p:nvSpPr>
          <p:cNvPr id="224" name="TextBox 223"/>
          <p:cNvSpPr txBox="1"/>
          <p:nvPr/>
        </p:nvSpPr>
        <p:spPr>
          <a:xfrm>
            <a:off x="3833983" y="8435244"/>
            <a:ext cx="1659297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therapeutic in women with SZ</a:t>
            </a:r>
          </a:p>
        </p:txBody>
      </p:sp>
      <p:sp>
        <p:nvSpPr>
          <p:cNvPr id="225" name="TextBox 224"/>
          <p:cNvSpPr txBox="1"/>
          <p:nvPr/>
        </p:nvSpPr>
        <p:spPr>
          <a:xfrm>
            <a:off x="5493598" y="8418062"/>
            <a:ext cx="87118" cy="8539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47</a:t>
            </a:r>
          </a:p>
        </p:txBody>
      </p:sp>
      <p:sp>
        <p:nvSpPr>
          <p:cNvPr id="226" name="TextBox 225"/>
          <p:cNvSpPr txBox="1"/>
          <p:nvPr/>
        </p:nvSpPr>
        <p:spPr>
          <a:xfrm>
            <a:off x="5580717" y="8384840"/>
            <a:ext cx="84961" cy="1785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 </a:t>
            </a:r>
          </a:p>
        </p:txBody>
      </p:sp>
      <p:sp>
        <p:nvSpPr>
          <p:cNvPr id="227" name="TextBox 226"/>
          <p:cNvSpPr txBox="1"/>
          <p:nvPr/>
        </p:nvSpPr>
        <p:spPr>
          <a:xfrm>
            <a:off x="5665678" y="8435240"/>
            <a:ext cx="1318250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and there is an interest</a:t>
            </a:r>
          </a:p>
        </p:txBody>
      </p:sp>
      <p:sp>
        <p:nvSpPr>
          <p:cNvPr id="228" name="TextBox 227"/>
          <p:cNvSpPr txBox="1"/>
          <p:nvPr/>
        </p:nvSpPr>
        <p:spPr>
          <a:xfrm>
            <a:off x="3833990" y="8564121"/>
            <a:ext cx="2667020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in leveraging this to develop compounds for men.</a:t>
            </a:r>
          </a:p>
        </p:txBody>
      </p:sp>
      <p:sp>
        <p:nvSpPr>
          <p:cNvPr id="229" name="TextBox 228"/>
          <p:cNvSpPr txBox="1"/>
          <p:nvPr/>
        </p:nvSpPr>
        <p:spPr>
          <a:xfrm>
            <a:off x="6500878" y="8546221"/>
            <a:ext cx="87119" cy="8539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48</a:t>
            </a:r>
          </a:p>
        </p:txBody>
      </p:sp>
      <p:sp>
        <p:nvSpPr>
          <p:cNvPr id="230" name="TextBox 229"/>
          <p:cNvSpPr txBox="1"/>
          <p:nvPr/>
        </p:nvSpPr>
        <p:spPr>
          <a:xfrm>
            <a:off x="6587997" y="8513000"/>
            <a:ext cx="69841" cy="17922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 </a:t>
            </a:r>
          </a:p>
        </p:txBody>
      </p:sp>
      <p:sp>
        <p:nvSpPr>
          <p:cNvPr id="231" name="TextBox 230"/>
          <p:cNvSpPr txBox="1"/>
          <p:nvPr/>
        </p:nvSpPr>
        <p:spPr>
          <a:xfrm>
            <a:off x="6657839" y="8564120"/>
            <a:ext cx="325901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Finally,</a:t>
            </a:r>
          </a:p>
        </p:txBody>
      </p:sp>
      <p:sp>
        <p:nvSpPr>
          <p:cNvPr id="232" name="TextBox 231"/>
          <p:cNvSpPr txBox="1"/>
          <p:nvPr/>
        </p:nvSpPr>
        <p:spPr>
          <a:xfrm>
            <a:off x="3833984" y="8692283"/>
            <a:ext cx="3149575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some studies have linked estrogen receptor alleles to risk for</a:t>
            </a:r>
          </a:p>
        </p:txBody>
      </p:sp>
      <p:sp>
        <p:nvSpPr>
          <p:cNvPr id="233" name="TextBox 232"/>
          <p:cNvSpPr txBox="1"/>
          <p:nvPr/>
        </p:nvSpPr>
        <p:spPr>
          <a:xfrm>
            <a:off x="3833984" y="8820446"/>
            <a:ext cx="415860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diseases.</a:t>
            </a:r>
          </a:p>
        </p:txBody>
      </p:sp>
      <p:sp>
        <p:nvSpPr>
          <p:cNvPr id="234" name="TextBox 233"/>
          <p:cNvSpPr txBox="1"/>
          <p:nvPr/>
        </p:nvSpPr>
        <p:spPr>
          <a:xfrm>
            <a:off x="4250159" y="8803261"/>
            <a:ext cx="87118" cy="8539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49</a:t>
            </a:r>
          </a:p>
        </p:txBody>
      </p:sp>
      <p:sp>
        <p:nvSpPr>
          <p:cNvPr id="235" name="TextBox 234"/>
          <p:cNvSpPr txBox="1"/>
          <p:nvPr/>
        </p:nvSpPr>
        <p:spPr>
          <a:xfrm>
            <a:off x="4337277" y="8770040"/>
            <a:ext cx="30960" cy="1785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 </a:t>
            </a:r>
          </a:p>
        </p:txBody>
      </p:sp>
      <p:sp>
        <p:nvSpPr>
          <p:cNvPr id="236" name="TextBox 235"/>
          <p:cNvSpPr txBox="1"/>
          <p:nvPr/>
        </p:nvSpPr>
        <p:spPr>
          <a:xfrm>
            <a:off x="4368238" y="8820440"/>
            <a:ext cx="176501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Our</a:t>
            </a:r>
          </a:p>
        </p:txBody>
      </p:sp>
      <p:sp>
        <p:nvSpPr>
          <p:cNvPr id="237" name="TextBox 236"/>
          <p:cNvSpPr txBox="1"/>
          <p:nvPr/>
        </p:nvSpPr>
        <p:spPr>
          <a:xfrm>
            <a:off x="4544740" y="8831015"/>
            <a:ext cx="90790" cy="11387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 ﬁ</a:t>
            </a:r>
          </a:p>
        </p:txBody>
      </p:sp>
      <p:sp>
        <p:nvSpPr>
          <p:cNvPr id="238" name="TextBox 237"/>
          <p:cNvSpPr txBox="1"/>
          <p:nvPr/>
        </p:nvSpPr>
        <p:spPr>
          <a:xfrm>
            <a:off x="4636077" y="8820440"/>
            <a:ext cx="2347586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ndings provide another link between genetic risk</a:t>
            </a:r>
          </a:p>
        </p:txBody>
      </p:sp>
      <p:sp>
        <p:nvSpPr>
          <p:cNvPr id="239" name="TextBox 238"/>
          <p:cNvSpPr txBox="1"/>
          <p:nvPr/>
        </p:nvSpPr>
        <p:spPr>
          <a:xfrm>
            <a:off x="3833996" y="8949321"/>
            <a:ext cx="3149996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for SZ and protein interactors within these sex hormone signaling</a:t>
            </a:r>
          </a:p>
        </p:txBody>
      </p:sp>
      <p:sp>
        <p:nvSpPr>
          <p:cNvPr id="240" name="TextBox 239"/>
          <p:cNvSpPr txBox="1"/>
          <p:nvPr/>
        </p:nvSpPr>
        <p:spPr>
          <a:xfrm>
            <a:off x="3833996" y="9077483"/>
            <a:ext cx="1567642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pathways, and highlight speci</a:t>
            </a:r>
          </a:p>
        </p:txBody>
      </p:sp>
      <p:sp>
        <p:nvSpPr>
          <p:cNvPr id="241" name="TextBox 240"/>
          <p:cNvSpPr txBox="1"/>
          <p:nvPr/>
        </p:nvSpPr>
        <p:spPr>
          <a:xfrm>
            <a:off x="5401445" y="9088058"/>
            <a:ext cx="59213" cy="11387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ﬁ</a:t>
            </a:r>
          </a:p>
        </p:txBody>
      </p:sp>
      <p:sp>
        <p:nvSpPr>
          <p:cNvPr id="242" name="TextBox 241"/>
          <p:cNvSpPr txBox="1"/>
          <p:nvPr/>
        </p:nvSpPr>
        <p:spPr>
          <a:xfrm>
            <a:off x="5461205" y="9077483"/>
            <a:ext cx="1522833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c genes and PPIs for future</a:t>
            </a:r>
          </a:p>
        </p:txBody>
      </p:sp>
      <p:sp>
        <p:nvSpPr>
          <p:cNvPr id="243" name="TextBox 242"/>
          <p:cNvSpPr txBox="1"/>
          <p:nvPr/>
        </p:nvSpPr>
        <p:spPr>
          <a:xfrm>
            <a:off x="3833996" y="9206364"/>
            <a:ext cx="901695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hypothesis testing.</a:t>
            </a:r>
          </a:p>
        </p:txBody>
      </p:sp>
      <p:sp>
        <p:nvSpPr>
          <p:cNvPr id="244" name="TextBox 243"/>
          <p:cNvSpPr txBox="1"/>
          <p:nvPr/>
        </p:nvSpPr>
        <p:spPr>
          <a:xfrm>
            <a:off x="3833999" y="297352"/>
            <a:ext cx="2150652" cy="11387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Schizophrenia interactome with novel interactions</a:t>
            </a:r>
          </a:p>
        </p:txBody>
      </p:sp>
      <p:sp>
        <p:nvSpPr>
          <p:cNvPr id="245" name="TextBox 244"/>
          <p:cNvSpPr txBox="1"/>
          <p:nvPr/>
        </p:nvSpPr>
        <p:spPr>
          <a:xfrm>
            <a:off x="3833999" y="424071"/>
            <a:ext cx="763513" cy="11387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MK Ganapathiraju</a:t>
            </a:r>
          </a:p>
        </p:txBody>
      </p:sp>
      <p:sp>
        <p:nvSpPr>
          <p:cNvPr id="246" name="TextBox 245"/>
          <p:cNvSpPr txBox="1"/>
          <p:nvPr/>
        </p:nvSpPr>
        <p:spPr>
          <a:xfrm>
            <a:off x="4597512" y="425185"/>
            <a:ext cx="219104" cy="11276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 et al</a:t>
            </a:r>
          </a:p>
        </p:txBody>
      </p:sp>
      <p:sp>
        <p:nvSpPr>
          <p:cNvPr id="247" name="TextBox 246"/>
          <p:cNvSpPr txBox="1"/>
          <p:nvPr/>
        </p:nvSpPr>
        <p:spPr>
          <a:xfrm>
            <a:off x="7197118" y="585455"/>
            <a:ext cx="62857" cy="12799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5</a:t>
            </a:r>
          </a:p>
        </p:txBody>
      </p:sp>
      <p:sp>
        <p:nvSpPr>
          <p:cNvPr id="248" name="TextBox 247"/>
          <p:cNvSpPr txBox="1"/>
          <p:nvPr/>
        </p:nvSpPr>
        <p:spPr>
          <a:xfrm>
            <a:off x="455759" y="9546470"/>
            <a:ext cx="3342902" cy="11387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© 2016 Schizophrenia International Research Society/Nature Publishing Group</a:t>
            </a:r>
          </a:p>
        </p:txBody>
      </p:sp>
      <p:sp>
        <p:nvSpPr>
          <p:cNvPr id="249" name="TextBox 248"/>
          <p:cNvSpPr txBox="1"/>
          <p:nvPr/>
        </p:nvSpPr>
        <p:spPr>
          <a:xfrm>
            <a:off x="5631734" y="9546470"/>
            <a:ext cx="1353201" cy="11387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npj Schizophrenia (2016) 16012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560005" cy="1004399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75999" y="729082"/>
            <a:ext cx="2426077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GWAS versus Historic (pre-GWAS) risk genes of SZ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75999" y="880999"/>
            <a:ext cx="3149586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We used the interactome analyses to study the apparent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75999" y="1009161"/>
            <a:ext cx="2537661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disconnectedness between the SZ risk genes identi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114013" y="1019736"/>
            <a:ext cx="59213" cy="11387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ﬁ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173773" y="1009161"/>
            <a:ext cx="552154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ed through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75999" y="1136607"/>
            <a:ext cx="3149825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GWAS studies and those considered as risk genes in pre-GWAS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75999" y="1264770"/>
            <a:ext cx="3150144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era. We compiled the interactomes of the 77 GWAS genes and the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75999" y="1392215"/>
            <a:ext cx="3149620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25 Historic genes separately. HiPPIP predicted 365 novel PPIs of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75999" y="1520378"/>
            <a:ext cx="3149802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GWAS genes adding to 819 previously known PPIs. Correspond-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75999" y="1648541"/>
            <a:ext cx="1787403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ingly, HiPPIP predicted 147 high con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363767" y="1659115"/>
            <a:ext cx="59213" cy="11387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ﬁ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422810" y="1648541"/>
            <a:ext cx="1302479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dence new PPIs of Historic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75999" y="1775986"/>
            <a:ext cx="3149723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genes adding to 519 previously known PPIs (see Supplementary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75999" y="1904149"/>
            <a:ext cx="3149689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Files 5 and 6). Seventeen GWAS genes that had no known PPIs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75999" y="2031583"/>
            <a:ext cx="2813276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now have altogether 58 novel PPIs. Two Historic genes (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389048" y="2032836"/>
            <a:ext cx="336605" cy="12685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PRODH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75999" y="2159746"/>
            <a:ext cx="181398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and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57397" y="2160999"/>
            <a:ext cx="460543" cy="12685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 ZDHHC8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218237" y="2159746"/>
            <a:ext cx="2507644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) that had previously no known PPIs now have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75999" y="2287909"/>
            <a:ext cx="3149655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12 novel PPIs. Although there is only one gene overlap bet-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75999" y="2415354"/>
            <a:ext cx="2885335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ween GWAS and Historic gene sets, there is a highly signi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461766" y="2425929"/>
            <a:ext cx="59213" cy="11387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ﬁ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520809" y="2415354"/>
            <a:ext cx="204969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cant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75999" y="2543517"/>
            <a:ext cx="3149654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overlap between their interactomes; 109 genes are common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75999" y="2670963"/>
            <a:ext cx="2653491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to the 2 interactomes, leading to a statistical signi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229205" y="2681538"/>
            <a:ext cx="59213" cy="11387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ﬁ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288965" y="2670963"/>
            <a:ext cx="436733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cance of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75999" y="2800378"/>
            <a:ext cx="56936" cy="12685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P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32935" y="2799126"/>
            <a:ext cx="295406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 value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940321" y="2760067"/>
            <a:ext cx="111480" cy="17775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o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062722" y="2799126"/>
            <a:ext cx="116149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10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178872" y="2830323"/>
            <a:ext cx="14167" cy="8051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 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193039" y="2779878"/>
            <a:ext cx="50643" cy="8051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−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243682" y="2781901"/>
            <a:ext cx="101996" cy="8539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 21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345679" y="2799081"/>
            <a:ext cx="2380460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. We compared the shortest path distances from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75995" y="2927243"/>
            <a:ext cx="3150144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each of the GWAS genes to its closest Historic gene. With the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75995" y="3054689"/>
            <a:ext cx="3149814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inclusion of novel PPIs, 16 GWAS genes that previously had no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75995" y="3182852"/>
            <a:ext cx="3149745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connecting paths to the Historic genes now get connected with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75995" y="3310297"/>
            <a:ext cx="3149837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2 to 4 edges between them. The histogram of shortest path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75995" y="3438460"/>
            <a:ext cx="3149734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distances with and without novel PPIs is shown in Supplementary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75995" y="3566623"/>
            <a:ext cx="3149664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File 7. Could it be that although the gene sets are different, they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75995" y="3694069"/>
            <a:ext cx="3149449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are related in biological functionality? To study this, we computed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75995" y="3822232"/>
            <a:ext cx="3150008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the pathways associated with the two interactomes separately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75995" y="3949678"/>
            <a:ext cx="1880881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and then compared the overlap. We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2456876" y="3960253"/>
            <a:ext cx="120897" cy="11387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 ﬁ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2578321" y="3949678"/>
            <a:ext cx="1147431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nd that the overlap is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575995" y="4077841"/>
            <a:ext cx="3149723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far richer than the simple overlap of the two interactomes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575995" y="4206004"/>
            <a:ext cx="3150053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themselves. Figure 4 shows the top 30 pathways of the GWAS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575995" y="4333450"/>
            <a:ext cx="3150133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interactome and some additional SZ relevant pathways, and the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575995" y="4461613"/>
            <a:ext cx="3150121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number of genes associated with each of the pathways from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575995" y="4589059"/>
            <a:ext cx="3149973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GWAS interactome only (green), Historic gene interactome only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75995" y="4717222"/>
            <a:ext cx="3149700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(blue), and common to both (yellow). It may be seen that almost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3954247" y="729128"/>
            <a:ext cx="3149085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all of the pathways are associated with both the interactomes;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3954247" y="855845"/>
            <a:ext cx="3149575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further, the common pathway association arises not only because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3954247" y="982562"/>
            <a:ext cx="3149803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of the shared interactors but also because of unique genes in each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954247" y="1109279"/>
            <a:ext cx="2031283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interactome. For example, consider the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5985531" y="1110532"/>
            <a:ext cx="254981" cy="12685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 RAR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6240512" y="1109279"/>
            <a:ext cx="863457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 activation path-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3954236" y="1235278"/>
            <a:ext cx="3149700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way; while 12 genes that are common to both interactomes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3954236" y="1361996"/>
            <a:ext cx="3150087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are associated with it, 30 genes that are unique to the GWAS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954236" y="1488713"/>
            <a:ext cx="3149756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interactome and 21 genes that are unique to the Historic gene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3954236" y="1615430"/>
            <a:ext cx="3149882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interactome are also associated with it. In summary, although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954236" y="1742147"/>
            <a:ext cx="3149734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GWAS and Historic gene sets appear to be distinct, they share a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3954236" y="1868864"/>
            <a:ext cx="222847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signi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4176719" y="1879438"/>
            <a:ext cx="59213" cy="11387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ﬁ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4236479" y="1868864"/>
            <a:ext cx="2207124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cant number of interactors, and show a signi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6444002" y="1879438"/>
            <a:ext cx="59213" cy="11387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ﬁ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6503044" y="1868864"/>
            <a:ext cx="601323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cant overlap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954236" y="1995581"/>
            <a:ext cx="3149950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of functional pathways. Our analyses thus help to reconcile an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3954236" y="2121580"/>
            <a:ext cx="3149711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ongoing, vigorous debate in the SZ genetics community regarding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3954236" y="2248297"/>
            <a:ext cx="995378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the pathogenic signi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4949283" y="2258872"/>
            <a:ext cx="59213" cy="11387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ﬁ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5009043" y="2248297"/>
            <a:ext cx="2095427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cance of research in the pre-GWAS era. We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3954236" y="2375014"/>
            <a:ext cx="3150088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repeated this approach with two randomly chosen sets of genes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3954236" y="2501731"/>
            <a:ext cx="3149927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of same sizes, and found that there was no visible relation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3954236" y="2628448"/>
            <a:ext cx="3149963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between them. As IPA analysis is cumbersome and the software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3954236" y="2755165"/>
            <a:ext cx="3149939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license permits computation of only two such sets a day, we did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3954236" y="2881883"/>
            <a:ext cx="3149620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not repeat this large number of times to compute statistical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3954236" y="3007882"/>
            <a:ext cx="222847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signi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4176719" y="3018457"/>
            <a:ext cx="59213" cy="11387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ﬁ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4236479" y="3007882"/>
            <a:ext cx="298572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cance.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3954236" y="3299485"/>
            <a:ext cx="2459168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Overlap of the interactome with proteomic studies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3954236" y="3450684"/>
            <a:ext cx="3150144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Some recent reviews of proteomics studies have cataloged the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3954236" y="3577401"/>
            <a:ext cx="3150144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proteins reported as differentially expressed in one or more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3954236" y="3704118"/>
            <a:ext cx="3149848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studies of SZ, explaining the common pathways or functions that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3954236" y="3830834"/>
            <a:ext cx="2201533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were recovered in various proteomic studies.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6155998" y="3813662"/>
            <a:ext cx="191522" cy="8539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39,50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6347521" y="3780442"/>
            <a:ext cx="43197" cy="1785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 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6390718" y="3830842"/>
            <a:ext cx="713442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We found that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3954233" y="3957558"/>
            <a:ext cx="1293393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only one Historical gene (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5247352" y="3958811"/>
            <a:ext cx="270218" cy="12685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DISC1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5518072" y="3957558"/>
            <a:ext cx="1586305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) and none of the GWAS genes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3954222" y="4084275"/>
            <a:ext cx="3149849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were found in these proteomic studies. We evaluated whether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3954222" y="4210992"/>
            <a:ext cx="730511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proteins identi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4685029" y="4221567"/>
            <a:ext cx="59213" cy="11387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ﬁ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4744072" y="4210992"/>
            <a:ext cx="2360145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ed in these reviews were represented in our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3954233" y="4336991"/>
            <a:ext cx="3149917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interactome. Of the differentially expressed proteins in the gray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3954233" y="4463708"/>
            <a:ext cx="1686000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matter of SZ postmortem brains,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5641197" y="4446542"/>
            <a:ext cx="87118" cy="8539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50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5728316" y="4413321"/>
            <a:ext cx="64082" cy="1785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 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5792398" y="4463721"/>
            <a:ext cx="1312159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34 were found as known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3954231" y="4590438"/>
            <a:ext cx="3149745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interactors and 7 as novel interactors in the interactome, with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3954231" y="4717154"/>
            <a:ext cx="705949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statistical signi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4659838" y="4727729"/>
            <a:ext cx="59213" cy="11387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ﬁ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4719598" y="4717154"/>
            <a:ext cx="415132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cance of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5134730" y="4718407"/>
            <a:ext cx="101880" cy="12685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 P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5236554" y="4717154"/>
            <a:ext cx="288096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-value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5536072" y="4678096"/>
            <a:ext cx="111480" cy="17775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o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5658473" y="4717154"/>
            <a:ext cx="116149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10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5774622" y="4748351"/>
            <a:ext cx="14895" cy="8051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 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5789518" y="4697958"/>
            <a:ext cx="50643" cy="8051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−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5840162" y="4699982"/>
            <a:ext cx="57714" cy="8539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 8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5897877" y="4666761"/>
            <a:ext cx="44281" cy="17850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 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5942158" y="4717160"/>
            <a:ext cx="1161722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by hypergeometric test.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2101282" y="6590772"/>
            <a:ext cx="296184" cy="18954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442118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2427091" y="6764972"/>
            <a:ext cx="47399" cy="11346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7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2504105" y="6624608"/>
            <a:ext cx="94729" cy="11346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24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2628536" y="6741093"/>
            <a:ext cx="100722" cy="14088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5 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2729259" y="6741093"/>
            <a:ext cx="47399" cy="11346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8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2806266" y="6555521"/>
            <a:ext cx="195384" cy="17425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2315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3007643" y="6711205"/>
            <a:ext cx="94729" cy="11346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13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3108366" y="6618990"/>
            <a:ext cx="195444" cy="13189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1715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3309744" y="6562341"/>
            <a:ext cx="94721" cy="11346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23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3410467" y="6637421"/>
            <a:ext cx="94729" cy="11346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13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3511181" y="6625631"/>
            <a:ext cx="94729" cy="11346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26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3712524" y="6664871"/>
            <a:ext cx="94729" cy="11346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13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3813264" y="6571387"/>
            <a:ext cx="296158" cy="15263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313237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4115339" y="6513195"/>
            <a:ext cx="94729" cy="11346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27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4216165" y="6699568"/>
            <a:ext cx="94721" cy="11346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10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4316862" y="6566229"/>
            <a:ext cx="94729" cy="11346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24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4441148" y="6801357"/>
            <a:ext cx="47399" cy="11346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4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4518222" y="6686577"/>
            <a:ext cx="171770" cy="14568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10 7</a:t>
            </a:r>
          </a:p>
        </p:txBody>
      </p:sp>
      <p:sp>
        <p:nvSpPr>
          <p:cNvPr id="135" name="TextBox 134"/>
          <p:cNvSpPr txBox="1"/>
          <p:nvPr/>
        </p:nvSpPr>
        <p:spPr>
          <a:xfrm>
            <a:off x="4719668" y="6572401"/>
            <a:ext cx="497536" cy="17848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2415142319</a:t>
            </a:r>
          </a:p>
        </p:txBody>
      </p:sp>
      <p:sp>
        <p:nvSpPr>
          <p:cNvPr id="136" name="TextBox 135"/>
          <p:cNvSpPr txBox="1"/>
          <p:nvPr/>
        </p:nvSpPr>
        <p:spPr>
          <a:xfrm>
            <a:off x="5323843" y="6546613"/>
            <a:ext cx="94729" cy="11346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17</a:t>
            </a:r>
          </a:p>
        </p:txBody>
      </p:sp>
      <p:sp>
        <p:nvSpPr>
          <p:cNvPr id="137" name="TextBox 136"/>
          <p:cNvSpPr txBox="1"/>
          <p:nvPr/>
        </p:nvSpPr>
        <p:spPr>
          <a:xfrm>
            <a:off x="5424558" y="6623687"/>
            <a:ext cx="94729" cy="11346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15</a:t>
            </a:r>
          </a:p>
        </p:txBody>
      </p:sp>
      <p:sp>
        <p:nvSpPr>
          <p:cNvPr id="138" name="TextBox 137"/>
          <p:cNvSpPr txBox="1"/>
          <p:nvPr/>
        </p:nvSpPr>
        <p:spPr>
          <a:xfrm>
            <a:off x="5649575" y="6666866"/>
            <a:ext cx="171795" cy="12940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9 11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5851012" y="6600500"/>
            <a:ext cx="47399" cy="11346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9</a:t>
            </a:r>
          </a:p>
        </p:txBody>
      </p:sp>
      <p:sp>
        <p:nvSpPr>
          <p:cNvPr id="140" name="TextBox 139"/>
          <p:cNvSpPr txBox="1"/>
          <p:nvPr/>
        </p:nvSpPr>
        <p:spPr>
          <a:xfrm>
            <a:off x="5928086" y="6526793"/>
            <a:ext cx="94729" cy="11346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11</a:t>
            </a:r>
          </a:p>
        </p:txBody>
      </p:sp>
      <p:sp>
        <p:nvSpPr>
          <p:cNvPr id="141" name="TextBox 140"/>
          <p:cNvSpPr txBox="1"/>
          <p:nvPr/>
        </p:nvSpPr>
        <p:spPr>
          <a:xfrm>
            <a:off x="6028732" y="6409403"/>
            <a:ext cx="94729" cy="11346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13</a:t>
            </a:r>
          </a:p>
        </p:txBody>
      </p:sp>
      <p:sp>
        <p:nvSpPr>
          <p:cNvPr id="142" name="TextBox 141"/>
          <p:cNvSpPr txBox="1"/>
          <p:nvPr/>
        </p:nvSpPr>
        <p:spPr>
          <a:xfrm>
            <a:off x="2105442" y="6083347"/>
            <a:ext cx="85830" cy="10253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22</a:t>
            </a:r>
          </a:p>
        </p:txBody>
      </p:sp>
      <p:sp>
        <p:nvSpPr>
          <p:cNvPr id="143" name="TextBox 142"/>
          <p:cNvSpPr txBox="1"/>
          <p:nvPr/>
        </p:nvSpPr>
        <p:spPr>
          <a:xfrm>
            <a:off x="2206094" y="6178768"/>
            <a:ext cx="85830" cy="10253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12</a:t>
            </a:r>
          </a:p>
        </p:txBody>
      </p:sp>
      <p:sp>
        <p:nvSpPr>
          <p:cNvPr id="144" name="TextBox 143"/>
          <p:cNvSpPr txBox="1"/>
          <p:nvPr/>
        </p:nvSpPr>
        <p:spPr>
          <a:xfrm>
            <a:off x="2306807" y="6244069"/>
            <a:ext cx="85830" cy="10253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11</a:t>
            </a:r>
          </a:p>
        </p:txBody>
      </p:sp>
      <p:sp>
        <p:nvSpPr>
          <p:cNvPr id="145" name="TextBox 144"/>
          <p:cNvSpPr txBox="1"/>
          <p:nvPr/>
        </p:nvSpPr>
        <p:spPr>
          <a:xfrm>
            <a:off x="2429143" y="6387189"/>
            <a:ext cx="42830" cy="10253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9</a:t>
            </a:r>
          </a:p>
        </p:txBody>
      </p:sp>
      <p:sp>
        <p:nvSpPr>
          <p:cNvPr id="146" name="TextBox 145"/>
          <p:cNvSpPr txBox="1"/>
          <p:nvPr/>
        </p:nvSpPr>
        <p:spPr>
          <a:xfrm>
            <a:off x="2508218" y="6167737"/>
            <a:ext cx="85830" cy="10253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12</a:t>
            </a:r>
          </a:p>
        </p:txBody>
      </p:sp>
      <p:sp>
        <p:nvSpPr>
          <p:cNvPr id="147" name="TextBox 146"/>
          <p:cNvSpPr txBox="1"/>
          <p:nvPr/>
        </p:nvSpPr>
        <p:spPr>
          <a:xfrm>
            <a:off x="2630554" y="6380078"/>
            <a:ext cx="143489" cy="1336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7 6</a:t>
            </a:r>
          </a:p>
        </p:txBody>
      </p:sp>
      <p:sp>
        <p:nvSpPr>
          <p:cNvPr id="148" name="TextBox 147"/>
          <p:cNvSpPr txBox="1"/>
          <p:nvPr/>
        </p:nvSpPr>
        <p:spPr>
          <a:xfrm>
            <a:off x="2810295" y="6003063"/>
            <a:ext cx="85830" cy="10253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11</a:t>
            </a:r>
          </a:p>
        </p:txBody>
      </p:sp>
      <p:sp>
        <p:nvSpPr>
          <p:cNvPr id="149" name="TextBox 148"/>
          <p:cNvSpPr txBox="1"/>
          <p:nvPr/>
        </p:nvSpPr>
        <p:spPr>
          <a:xfrm>
            <a:off x="2932632" y="6115501"/>
            <a:ext cx="42830" cy="10253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9</a:t>
            </a:r>
          </a:p>
        </p:txBody>
      </p:sp>
      <p:sp>
        <p:nvSpPr>
          <p:cNvPr id="150" name="TextBox 149"/>
          <p:cNvSpPr txBox="1"/>
          <p:nvPr/>
        </p:nvSpPr>
        <p:spPr>
          <a:xfrm>
            <a:off x="3011668" y="6256525"/>
            <a:ext cx="85830" cy="10253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14</a:t>
            </a:r>
          </a:p>
        </p:txBody>
      </p:sp>
      <p:sp>
        <p:nvSpPr>
          <p:cNvPr id="151" name="TextBox 150"/>
          <p:cNvSpPr txBox="1"/>
          <p:nvPr/>
        </p:nvSpPr>
        <p:spPr>
          <a:xfrm>
            <a:off x="3112365" y="6052280"/>
            <a:ext cx="85830" cy="10253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14</a:t>
            </a:r>
          </a:p>
        </p:txBody>
      </p:sp>
      <p:sp>
        <p:nvSpPr>
          <p:cNvPr id="152" name="TextBox 151"/>
          <p:cNvSpPr txBox="1"/>
          <p:nvPr/>
        </p:nvSpPr>
        <p:spPr>
          <a:xfrm>
            <a:off x="3234740" y="6189946"/>
            <a:ext cx="42830" cy="10253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8</a:t>
            </a:r>
          </a:p>
        </p:txBody>
      </p:sp>
      <p:sp>
        <p:nvSpPr>
          <p:cNvPr id="153" name="TextBox 152"/>
          <p:cNvSpPr txBox="1"/>
          <p:nvPr/>
        </p:nvSpPr>
        <p:spPr>
          <a:xfrm>
            <a:off x="3335423" y="6068341"/>
            <a:ext cx="265571" cy="19268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8 11 14</a:t>
            </a:r>
          </a:p>
        </p:txBody>
      </p:sp>
      <p:sp>
        <p:nvSpPr>
          <p:cNvPr id="154" name="TextBox 153"/>
          <p:cNvSpPr txBox="1"/>
          <p:nvPr/>
        </p:nvSpPr>
        <p:spPr>
          <a:xfrm>
            <a:off x="3738229" y="6258128"/>
            <a:ext cx="42830" cy="10253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7</a:t>
            </a:r>
          </a:p>
        </p:txBody>
      </p:sp>
      <p:sp>
        <p:nvSpPr>
          <p:cNvPr id="155" name="TextBox 154"/>
          <p:cNvSpPr txBox="1"/>
          <p:nvPr/>
        </p:nvSpPr>
        <p:spPr>
          <a:xfrm>
            <a:off x="3817249" y="6075598"/>
            <a:ext cx="287241" cy="17959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12 16 12</a:t>
            </a:r>
          </a:p>
        </p:txBody>
      </p:sp>
      <p:sp>
        <p:nvSpPr>
          <p:cNvPr id="156" name="TextBox 155"/>
          <p:cNvSpPr txBox="1"/>
          <p:nvPr/>
        </p:nvSpPr>
        <p:spPr>
          <a:xfrm>
            <a:off x="4119366" y="5772780"/>
            <a:ext cx="85822" cy="10253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21</a:t>
            </a:r>
          </a:p>
        </p:txBody>
      </p:sp>
      <p:sp>
        <p:nvSpPr>
          <p:cNvPr id="157" name="TextBox 156"/>
          <p:cNvSpPr txBox="1"/>
          <p:nvPr/>
        </p:nvSpPr>
        <p:spPr>
          <a:xfrm>
            <a:off x="4241718" y="6285258"/>
            <a:ext cx="42830" cy="10253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8</a:t>
            </a:r>
          </a:p>
        </p:txBody>
      </p:sp>
      <p:sp>
        <p:nvSpPr>
          <p:cNvPr id="158" name="TextBox 157"/>
          <p:cNvSpPr txBox="1"/>
          <p:nvPr/>
        </p:nvSpPr>
        <p:spPr>
          <a:xfrm>
            <a:off x="4342362" y="6098099"/>
            <a:ext cx="42830" cy="10253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7</a:t>
            </a:r>
          </a:p>
        </p:txBody>
      </p:sp>
      <p:sp>
        <p:nvSpPr>
          <p:cNvPr id="159" name="TextBox 158"/>
          <p:cNvSpPr txBox="1"/>
          <p:nvPr/>
        </p:nvSpPr>
        <p:spPr>
          <a:xfrm>
            <a:off x="4443098" y="6380094"/>
            <a:ext cx="42830" cy="10253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9</a:t>
            </a:r>
          </a:p>
        </p:txBody>
      </p:sp>
      <p:sp>
        <p:nvSpPr>
          <p:cNvPr id="160" name="TextBox 159"/>
          <p:cNvSpPr txBox="1"/>
          <p:nvPr/>
        </p:nvSpPr>
        <p:spPr>
          <a:xfrm>
            <a:off x="4522165" y="6150674"/>
            <a:ext cx="85822" cy="10253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12</a:t>
            </a:r>
          </a:p>
        </p:txBody>
      </p:sp>
      <p:sp>
        <p:nvSpPr>
          <p:cNvPr id="161" name="TextBox 160"/>
          <p:cNvSpPr txBox="1"/>
          <p:nvPr/>
        </p:nvSpPr>
        <p:spPr>
          <a:xfrm>
            <a:off x="4644493" y="6327041"/>
            <a:ext cx="42830" cy="10253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6</a:t>
            </a:r>
          </a:p>
        </p:txBody>
      </p:sp>
      <p:sp>
        <p:nvSpPr>
          <p:cNvPr id="162" name="TextBox 161"/>
          <p:cNvSpPr txBox="1"/>
          <p:nvPr/>
        </p:nvSpPr>
        <p:spPr>
          <a:xfrm>
            <a:off x="4723514" y="6067309"/>
            <a:ext cx="85822" cy="10253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10</a:t>
            </a:r>
          </a:p>
        </p:txBody>
      </p:sp>
      <p:sp>
        <p:nvSpPr>
          <p:cNvPr id="163" name="TextBox 162"/>
          <p:cNvSpPr txBox="1"/>
          <p:nvPr/>
        </p:nvSpPr>
        <p:spPr>
          <a:xfrm>
            <a:off x="4845881" y="6178791"/>
            <a:ext cx="143289" cy="10253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6 8</a:t>
            </a:r>
          </a:p>
        </p:txBody>
      </p:sp>
      <p:sp>
        <p:nvSpPr>
          <p:cNvPr id="164" name="TextBox 163"/>
          <p:cNvSpPr txBox="1"/>
          <p:nvPr/>
        </p:nvSpPr>
        <p:spPr>
          <a:xfrm>
            <a:off x="5025676" y="6005690"/>
            <a:ext cx="85822" cy="10253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14</a:t>
            </a:r>
          </a:p>
        </p:txBody>
      </p:sp>
      <p:sp>
        <p:nvSpPr>
          <p:cNvPr id="165" name="TextBox 164"/>
          <p:cNvSpPr txBox="1"/>
          <p:nvPr/>
        </p:nvSpPr>
        <p:spPr>
          <a:xfrm>
            <a:off x="5126389" y="6103391"/>
            <a:ext cx="85822" cy="10253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11</a:t>
            </a:r>
          </a:p>
        </p:txBody>
      </p:sp>
      <p:sp>
        <p:nvSpPr>
          <p:cNvPr id="166" name="TextBox 165"/>
          <p:cNvSpPr txBox="1"/>
          <p:nvPr/>
        </p:nvSpPr>
        <p:spPr>
          <a:xfrm>
            <a:off x="5327746" y="5916093"/>
            <a:ext cx="85822" cy="10253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11</a:t>
            </a:r>
          </a:p>
        </p:txBody>
      </p:sp>
      <p:sp>
        <p:nvSpPr>
          <p:cNvPr id="167" name="TextBox 166"/>
          <p:cNvSpPr txBox="1"/>
          <p:nvPr/>
        </p:nvSpPr>
        <p:spPr>
          <a:xfrm>
            <a:off x="5450098" y="6134674"/>
            <a:ext cx="42830" cy="10253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9</a:t>
            </a:r>
          </a:p>
        </p:txBody>
      </p:sp>
      <p:sp>
        <p:nvSpPr>
          <p:cNvPr id="168" name="TextBox 167"/>
          <p:cNvSpPr txBox="1"/>
          <p:nvPr/>
        </p:nvSpPr>
        <p:spPr>
          <a:xfrm>
            <a:off x="5651455" y="6288355"/>
            <a:ext cx="143566" cy="16153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4 4</a:t>
            </a:r>
          </a:p>
        </p:txBody>
      </p:sp>
      <p:sp>
        <p:nvSpPr>
          <p:cNvPr id="169" name="TextBox 168"/>
          <p:cNvSpPr txBox="1"/>
          <p:nvPr/>
        </p:nvSpPr>
        <p:spPr>
          <a:xfrm>
            <a:off x="5852904" y="6089217"/>
            <a:ext cx="42830" cy="10253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5</a:t>
            </a:r>
          </a:p>
        </p:txBody>
      </p:sp>
      <p:sp>
        <p:nvSpPr>
          <p:cNvPr id="170" name="TextBox 169"/>
          <p:cNvSpPr txBox="1"/>
          <p:nvPr/>
        </p:nvSpPr>
        <p:spPr>
          <a:xfrm>
            <a:off x="5953586" y="5810911"/>
            <a:ext cx="100736" cy="15952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7 </a:t>
            </a:r>
          </a:p>
        </p:txBody>
      </p:sp>
      <p:sp>
        <p:nvSpPr>
          <p:cNvPr id="171" name="TextBox 170"/>
          <p:cNvSpPr txBox="1"/>
          <p:nvPr/>
        </p:nvSpPr>
        <p:spPr>
          <a:xfrm>
            <a:off x="6054322" y="5810911"/>
            <a:ext cx="42830" cy="10253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2</a:t>
            </a:r>
          </a:p>
        </p:txBody>
      </p:sp>
      <p:sp>
        <p:nvSpPr>
          <p:cNvPr id="172" name="TextBox 171"/>
          <p:cNvSpPr txBox="1"/>
          <p:nvPr/>
        </p:nvSpPr>
        <p:spPr>
          <a:xfrm>
            <a:off x="2105389" y="5539916"/>
            <a:ext cx="387907" cy="23217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48 30 31 21</a:t>
            </a:r>
          </a:p>
        </p:txBody>
      </p:sp>
      <p:sp>
        <p:nvSpPr>
          <p:cNvPr id="173" name="TextBox 172"/>
          <p:cNvSpPr txBox="1"/>
          <p:nvPr/>
        </p:nvSpPr>
        <p:spPr>
          <a:xfrm>
            <a:off x="2508172" y="5590550"/>
            <a:ext cx="85830" cy="10253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33</a:t>
            </a:r>
          </a:p>
        </p:txBody>
      </p:sp>
      <p:sp>
        <p:nvSpPr>
          <p:cNvPr id="174" name="TextBox 173"/>
          <p:cNvSpPr txBox="1"/>
          <p:nvPr/>
        </p:nvSpPr>
        <p:spPr>
          <a:xfrm>
            <a:off x="2608823" y="5658917"/>
            <a:ext cx="186535" cy="16106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15 23</a:t>
            </a:r>
          </a:p>
        </p:txBody>
      </p:sp>
      <p:sp>
        <p:nvSpPr>
          <p:cNvPr id="175" name="TextBox 174"/>
          <p:cNvSpPr txBox="1"/>
          <p:nvPr/>
        </p:nvSpPr>
        <p:spPr>
          <a:xfrm>
            <a:off x="2810234" y="5495060"/>
            <a:ext cx="287194" cy="20018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20 18 25</a:t>
            </a:r>
          </a:p>
        </p:txBody>
      </p:sp>
      <p:sp>
        <p:nvSpPr>
          <p:cNvPr id="176" name="TextBox 175"/>
          <p:cNvSpPr txBox="1"/>
          <p:nvPr/>
        </p:nvSpPr>
        <p:spPr>
          <a:xfrm>
            <a:off x="3112320" y="5480747"/>
            <a:ext cx="85830" cy="10253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17</a:t>
            </a:r>
          </a:p>
        </p:txBody>
      </p:sp>
      <p:sp>
        <p:nvSpPr>
          <p:cNvPr id="177" name="TextBox 176"/>
          <p:cNvSpPr txBox="1"/>
          <p:nvPr/>
        </p:nvSpPr>
        <p:spPr>
          <a:xfrm>
            <a:off x="3213018" y="5553459"/>
            <a:ext cx="100713" cy="14900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22 </a:t>
            </a:r>
          </a:p>
        </p:txBody>
      </p:sp>
      <p:sp>
        <p:nvSpPr>
          <p:cNvPr id="178" name="TextBox 177"/>
          <p:cNvSpPr txBox="1"/>
          <p:nvPr/>
        </p:nvSpPr>
        <p:spPr>
          <a:xfrm>
            <a:off x="3313731" y="5507663"/>
            <a:ext cx="186482" cy="14832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24 15</a:t>
            </a:r>
          </a:p>
        </p:txBody>
      </p:sp>
      <p:sp>
        <p:nvSpPr>
          <p:cNvPr id="179" name="TextBox 178"/>
          <p:cNvSpPr txBox="1"/>
          <p:nvPr/>
        </p:nvSpPr>
        <p:spPr>
          <a:xfrm>
            <a:off x="3515103" y="5580243"/>
            <a:ext cx="85830" cy="10253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35</a:t>
            </a:r>
          </a:p>
        </p:txBody>
      </p:sp>
      <p:sp>
        <p:nvSpPr>
          <p:cNvPr id="180" name="TextBox 179"/>
          <p:cNvSpPr txBox="1"/>
          <p:nvPr/>
        </p:nvSpPr>
        <p:spPr>
          <a:xfrm>
            <a:off x="3615801" y="6052349"/>
            <a:ext cx="85830" cy="10253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27</a:t>
            </a:r>
          </a:p>
        </p:txBody>
      </p:sp>
      <p:sp>
        <p:nvSpPr>
          <p:cNvPr id="181" name="TextBox 180"/>
          <p:cNvSpPr txBox="1"/>
          <p:nvPr/>
        </p:nvSpPr>
        <p:spPr>
          <a:xfrm>
            <a:off x="3716522" y="5640699"/>
            <a:ext cx="85830" cy="10253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23</a:t>
            </a:r>
          </a:p>
        </p:txBody>
      </p:sp>
      <p:sp>
        <p:nvSpPr>
          <p:cNvPr id="182" name="TextBox 181"/>
          <p:cNvSpPr txBox="1"/>
          <p:nvPr/>
        </p:nvSpPr>
        <p:spPr>
          <a:xfrm>
            <a:off x="3817181" y="5551503"/>
            <a:ext cx="287241" cy="15623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33 40 48</a:t>
            </a:r>
          </a:p>
        </p:txBody>
      </p:sp>
      <p:sp>
        <p:nvSpPr>
          <p:cNvPr id="183" name="TextBox 182"/>
          <p:cNvSpPr txBox="1"/>
          <p:nvPr/>
        </p:nvSpPr>
        <p:spPr>
          <a:xfrm>
            <a:off x="4140936" y="5306930"/>
            <a:ext cx="42830" cy="10253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9</a:t>
            </a:r>
          </a:p>
        </p:txBody>
      </p:sp>
      <p:sp>
        <p:nvSpPr>
          <p:cNvPr id="184" name="TextBox 183"/>
          <p:cNvSpPr txBox="1"/>
          <p:nvPr/>
        </p:nvSpPr>
        <p:spPr>
          <a:xfrm>
            <a:off x="4219942" y="5579211"/>
            <a:ext cx="100720" cy="15636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20 </a:t>
            </a:r>
          </a:p>
        </p:txBody>
      </p:sp>
      <p:sp>
        <p:nvSpPr>
          <p:cNvPr id="185" name="TextBox 184"/>
          <p:cNvSpPr txBox="1"/>
          <p:nvPr/>
        </p:nvSpPr>
        <p:spPr>
          <a:xfrm>
            <a:off x="4320663" y="5579211"/>
            <a:ext cx="100713" cy="14946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27 </a:t>
            </a:r>
          </a:p>
        </p:txBody>
      </p:sp>
      <p:sp>
        <p:nvSpPr>
          <p:cNvPr id="186" name="TextBox 185"/>
          <p:cNvSpPr txBox="1"/>
          <p:nvPr/>
        </p:nvSpPr>
        <p:spPr>
          <a:xfrm>
            <a:off x="4421376" y="5626148"/>
            <a:ext cx="85822" cy="10253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14</a:t>
            </a:r>
          </a:p>
        </p:txBody>
      </p:sp>
      <p:sp>
        <p:nvSpPr>
          <p:cNvPr id="187" name="TextBox 186"/>
          <p:cNvSpPr txBox="1"/>
          <p:nvPr/>
        </p:nvSpPr>
        <p:spPr>
          <a:xfrm>
            <a:off x="4522089" y="5511453"/>
            <a:ext cx="85822" cy="10253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14</a:t>
            </a:r>
          </a:p>
        </p:txBody>
      </p:sp>
      <p:sp>
        <p:nvSpPr>
          <p:cNvPr id="188" name="TextBox 187"/>
          <p:cNvSpPr txBox="1"/>
          <p:nvPr/>
        </p:nvSpPr>
        <p:spPr>
          <a:xfrm>
            <a:off x="4622763" y="5655551"/>
            <a:ext cx="85822" cy="10253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16</a:t>
            </a:r>
          </a:p>
        </p:txBody>
      </p:sp>
      <p:sp>
        <p:nvSpPr>
          <p:cNvPr id="189" name="TextBox 188"/>
          <p:cNvSpPr txBox="1"/>
          <p:nvPr/>
        </p:nvSpPr>
        <p:spPr>
          <a:xfrm>
            <a:off x="4723461" y="5542258"/>
            <a:ext cx="85822" cy="10253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25</a:t>
            </a:r>
          </a:p>
        </p:txBody>
      </p:sp>
      <p:sp>
        <p:nvSpPr>
          <p:cNvPr id="190" name="TextBox 189"/>
          <p:cNvSpPr txBox="1"/>
          <p:nvPr/>
        </p:nvSpPr>
        <p:spPr>
          <a:xfrm>
            <a:off x="4824182" y="5588663"/>
            <a:ext cx="100697" cy="12363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21 </a:t>
            </a:r>
          </a:p>
        </p:txBody>
      </p:sp>
      <p:sp>
        <p:nvSpPr>
          <p:cNvPr id="191" name="TextBox 190"/>
          <p:cNvSpPr txBox="1"/>
          <p:nvPr/>
        </p:nvSpPr>
        <p:spPr>
          <a:xfrm>
            <a:off x="4924880" y="5588663"/>
            <a:ext cx="85822" cy="10253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20</a:t>
            </a:r>
          </a:p>
        </p:txBody>
      </p:sp>
      <p:sp>
        <p:nvSpPr>
          <p:cNvPr id="192" name="TextBox 191"/>
          <p:cNvSpPr txBox="1"/>
          <p:nvPr/>
        </p:nvSpPr>
        <p:spPr>
          <a:xfrm>
            <a:off x="5025601" y="5477781"/>
            <a:ext cx="85822" cy="10253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20</a:t>
            </a:r>
          </a:p>
        </p:txBody>
      </p:sp>
      <p:sp>
        <p:nvSpPr>
          <p:cNvPr id="193" name="TextBox 192"/>
          <p:cNvSpPr txBox="1"/>
          <p:nvPr/>
        </p:nvSpPr>
        <p:spPr>
          <a:xfrm>
            <a:off x="5126314" y="5541665"/>
            <a:ext cx="85807" cy="10253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22</a:t>
            </a:r>
          </a:p>
        </p:txBody>
      </p:sp>
      <p:sp>
        <p:nvSpPr>
          <p:cNvPr id="194" name="TextBox 193"/>
          <p:cNvSpPr txBox="1"/>
          <p:nvPr/>
        </p:nvSpPr>
        <p:spPr>
          <a:xfrm>
            <a:off x="5227027" y="6052341"/>
            <a:ext cx="85822" cy="10253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32</a:t>
            </a:r>
          </a:p>
        </p:txBody>
      </p:sp>
      <p:sp>
        <p:nvSpPr>
          <p:cNvPr id="195" name="TextBox 194"/>
          <p:cNvSpPr txBox="1"/>
          <p:nvPr/>
        </p:nvSpPr>
        <p:spPr>
          <a:xfrm>
            <a:off x="5327671" y="5416848"/>
            <a:ext cx="85822" cy="10253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11</a:t>
            </a:r>
          </a:p>
        </p:txBody>
      </p:sp>
      <p:sp>
        <p:nvSpPr>
          <p:cNvPr id="196" name="TextBox 195"/>
          <p:cNvSpPr txBox="1"/>
          <p:nvPr/>
        </p:nvSpPr>
        <p:spPr>
          <a:xfrm>
            <a:off x="5428369" y="5558343"/>
            <a:ext cx="85822" cy="10253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19</a:t>
            </a:r>
          </a:p>
        </p:txBody>
      </p:sp>
      <p:sp>
        <p:nvSpPr>
          <p:cNvPr id="197" name="TextBox 196"/>
          <p:cNvSpPr txBox="1"/>
          <p:nvPr/>
        </p:nvSpPr>
        <p:spPr>
          <a:xfrm>
            <a:off x="5529090" y="6052349"/>
            <a:ext cx="85822" cy="10253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30</a:t>
            </a:r>
          </a:p>
        </p:txBody>
      </p:sp>
      <p:sp>
        <p:nvSpPr>
          <p:cNvPr id="198" name="TextBox 197"/>
          <p:cNvSpPr txBox="1"/>
          <p:nvPr/>
        </p:nvSpPr>
        <p:spPr>
          <a:xfrm>
            <a:off x="5629842" y="5668832"/>
            <a:ext cx="186466" cy="14559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17 24</a:t>
            </a:r>
          </a:p>
        </p:txBody>
      </p:sp>
      <p:sp>
        <p:nvSpPr>
          <p:cNvPr id="199" name="TextBox 198"/>
          <p:cNvSpPr txBox="1"/>
          <p:nvPr/>
        </p:nvSpPr>
        <p:spPr>
          <a:xfrm>
            <a:off x="5831183" y="5536034"/>
            <a:ext cx="85807" cy="10253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10</a:t>
            </a:r>
          </a:p>
        </p:txBody>
      </p:sp>
      <p:sp>
        <p:nvSpPr>
          <p:cNvPr id="200" name="TextBox 199"/>
          <p:cNvSpPr txBox="1"/>
          <p:nvPr/>
        </p:nvSpPr>
        <p:spPr>
          <a:xfrm>
            <a:off x="5953550" y="5388438"/>
            <a:ext cx="143528" cy="1629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6 7</a:t>
            </a:r>
          </a:p>
        </p:txBody>
      </p:sp>
      <p:sp>
        <p:nvSpPr>
          <p:cNvPr id="201" name="TextBox 200"/>
          <p:cNvSpPr txBox="1"/>
          <p:nvPr/>
        </p:nvSpPr>
        <p:spPr>
          <a:xfrm>
            <a:off x="1909555" y="6926227"/>
            <a:ext cx="128478" cy="11832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0%</a:t>
            </a:r>
          </a:p>
        </p:txBody>
      </p:sp>
      <p:sp>
        <p:nvSpPr>
          <p:cNvPr id="202" name="TextBox 201"/>
          <p:cNvSpPr txBox="1"/>
          <p:nvPr/>
        </p:nvSpPr>
        <p:spPr>
          <a:xfrm>
            <a:off x="1860109" y="6749405"/>
            <a:ext cx="177888" cy="11832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10%</a:t>
            </a:r>
          </a:p>
        </p:txBody>
      </p:sp>
      <p:sp>
        <p:nvSpPr>
          <p:cNvPr id="203" name="TextBox 202"/>
          <p:cNvSpPr txBox="1"/>
          <p:nvPr/>
        </p:nvSpPr>
        <p:spPr>
          <a:xfrm>
            <a:off x="1860109" y="6572592"/>
            <a:ext cx="177888" cy="11832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20%</a:t>
            </a:r>
          </a:p>
        </p:txBody>
      </p:sp>
      <p:sp>
        <p:nvSpPr>
          <p:cNvPr id="204" name="TextBox 203"/>
          <p:cNvSpPr txBox="1"/>
          <p:nvPr/>
        </p:nvSpPr>
        <p:spPr>
          <a:xfrm>
            <a:off x="1860109" y="6395770"/>
            <a:ext cx="177888" cy="11832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30%</a:t>
            </a:r>
          </a:p>
        </p:txBody>
      </p:sp>
      <p:sp>
        <p:nvSpPr>
          <p:cNvPr id="205" name="TextBox 204"/>
          <p:cNvSpPr txBox="1"/>
          <p:nvPr/>
        </p:nvSpPr>
        <p:spPr>
          <a:xfrm>
            <a:off x="1860109" y="6218947"/>
            <a:ext cx="177888" cy="11832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40%</a:t>
            </a:r>
          </a:p>
        </p:txBody>
      </p:sp>
      <p:sp>
        <p:nvSpPr>
          <p:cNvPr id="206" name="TextBox 205"/>
          <p:cNvSpPr txBox="1"/>
          <p:nvPr/>
        </p:nvSpPr>
        <p:spPr>
          <a:xfrm>
            <a:off x="1860109" y="6042125"/>
            <a:ext cx="177888" cy="11832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50%</a:t>
            </a:r>
          </a:p>
        </p:txBody>
      </p:sp>
      <p:sp>
        <p:nvSpPr>
          <p:cNvPr id="207" name="TextBox 206"/>
          <p:cNvSpPr txBox="1"/>
          <p:nvPr/>
        </p:nvSpPr>
        <p:spPr>
          <a:xfrm>
            <a:off x="1860109" y="5865303"/>
            <a:ext cx="177888" cy="11832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60%</a:t>
            </a:r>
          </a:p>
        </p:txBody>
      </p:sp>
      <p:sp>
        <p:nvSpPr>
          <p:cNvPr id="208" name="TextBox 207"/>
          <p:cNvSpPr txBox="1"/>
          <p:nvPr/>
        </p:nvSpPr>
        <p:spPr>
          <a:xfrm>
            <a:off x="1860109" y="5688490"/>
            <a:ext cx="177888" cy="11832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70%</a:t>
            </a:r>
          </a:p>
        </p:txBody>
      </p:sp>
      <p:sp>
        <p:nvSpPr>
          <p:cNvPr id="209" name="TextBox 208"/>
          <p:cNvSpPr txBox="1"/>
          <p:nvPr/>
        </p:nvSpPr>
        <p:spPr>
          <a:xfrm>
            <a:off x="1860109" y="5511659"/>
            <a:ext cx="177888" cy="11832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80%</a:t>
            </a:r>
          </a:p>
        </p:txBody>
      </p:sp>
      <p:sp>
        <p:nvSpPr>
          <p:cNvPr id="210" name="TextBox 209"/>
          <p:cNvSpPr txBox="1"/>
          <p:nvPr/>
        </p:nvSpPr>
        <p:spPr>
          <a:xfrm>
            <a:off x="1860109" y="5334828"/>
            <a:ext cx="177888" cy="11832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90%</a:t>
            </a:r>
          </a:p>
        </p:txBody>
      </p:sp>
      <p:sp>
        <p:nvSpPr>
          <p:cNvPr id="211" name="TextBox 210"/>
          <p:cNvSpPr txBox="1"/>
          <p:nvPr/>
        </p:nvSpPr>
        <p:spPr>
          <a:xfrm>
            <a:off x="1810672" y="5158015"/>
            <a:ext cx="227317" cy="11832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100%</a:t>
            </a:r>
          </a:p>
        </p:txBody>
      </p:sp>
      <p:sp>
        <p:nvSpPr>
          <p:cNvPr id="212" name="TextBox 211"/>
          <p:cNvSpPr txBox="1"/>
          <p:nvPr/>
        </p:nvSpPr>
        <p:spPr>
          <a:xfrm>
            <a:off x="1661090" y="5706019"/>
            <a:ext cx="132016" cy="79112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 b="1"/>
              <a:t>Number of Genes</a:t>
            </a:r>
          </a:p>
        </p:txBody>
      </p:sp>
      <p:sp>
        <p:nvSpPr>
          <p:cNvPr id="213" name="TextBox 212"/>
          <p:cNvSpPr txBox="1"/>
          <p:nvPr/>
        </p:nvSpPr>
        <p:spPr>
          <a:xfrm>
            <a:off x="3891850" y="8667908"/>
            <a:ext cx="439388" cy="13201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 b="1"/>
              <a:t>Pathways</a:t>
            </a:r>
          </a:p>
        </p:txBody>
      </p:sp>
      <p:sp>
        <p:nvSpPr>
          <p:cNvPr id="214" name="TextBox 213"/>
          <p:cNvSpPr txBox="1"/>
          <p:nvPr/>
        </p:nvSpPr>
        <p:spPr>
          <a:xfrm>
            <a:off x="5593285" y="8167390"/>
            <a:ext cx="276568" cy="12321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 b="1"/>
              <a:t>GWAS</a:t>
            </a:r>
          </a:p>
        </p:txBody>
      </p:sp>
      <p:sp>
        <p:nvSpPr>
          <p:cNvPr id="215" name="TextBox 214"/>
          <p:cNvSpPr txBox="1"/>
          <p:nvPr/>
        </p:nvSpPr>
        <p:spPr>
          <a:xfrm>
            <a:off x="5593285" y="8287799"/>
            <a:ext cx="385203" cy="12321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 b="1"/>
              <a:t>Common</a:t>
            </a:r>
          </a:p>
        </p:txBody>
      </p:sp>
      <p:sp>
        <p:nvSpPr>
          <p:cNvPr id="216" name="TextBox 215"/>
          <p:cNvSpPr txBox="1"/>
          <p:nvPr/>
        </p:nvSpPr>
        <p:spPr>
          <a:xfrm>
            <a:off x="5593285" y="8410760"/>
            <a:ext cx="405117" cy="12321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 b="1"/>
              <a:t>Historical</a:t>
            </a:r>
          </a:p>
        </p:txBody>
      </p:sp>
      <p:sp>
        <p:nvSpPr>
          <p:cNvPr id="217" name="TextBox 216"/>
          <p:cNvSpPr txBox="1"/>
          <p:nvPr/>
        </p:nvSpPr>
        <p:spPr>
          <a:xfrm>
            <a:off x="575999" y="8870615"/>
            <a:ext cx="340792" cy="12098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Figure 4.</a:t>
            </a:r>
          </a:p>
        </p:txBody>
      </p:sp>
      <p:sp>
        <p:nvSpPr>
          <p:cNvPr id="218" name="TextBox 217"/>
          <p:cNvSpPr txBox="1"/>
          <p:nvPr/>
        </p:nvSpPr>
        <p:spPr>
          <a:xfrm>
            <a:off x="1024553" y="8874056"/>
            <a:ext cx="745122" cy="11754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Overlap of signi</a:t>
            </a:r>
          </a:p>
        </p:txBody>
      </p:sp>
      <p:sp>
        <p:nvSpPr>
          <p:cNvPr id="219" name="TextBox 218"/>
          <p:cNvSpPr txBox="1"/>
          <p:nvPr/>
        </p:nvSpPr>
        <p:spPr>
          <a:xfrm>
            <a:off x="1770471" y="8879813"/>
            <a:ext cx="57106" cy="10754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ﬁ</a:t>
            </a:r>
          </a:p>
        </p:txBody>
      </p:sp>
      <p:sp>
        <p:nvSpPr>
          <p:cNvPr id="220" name="TextBox 219"/>
          <p:cNvSpPr txBox="1"/>
          <p:nvPr/>
        </p:nvSpPr>
        <p:spPr>
          <a:xfrm>
            <a:off x="1827352" y="8874056"/>
            <a:ext cx="5276635" cy="11754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cant pathways from GWAS interactome and Historic gene interactome. Pathway associations are computed with</a:t>
            </a:r>
          </a:p>
        </p:txBody>
      </p:sp>
      <p:sp>
        <p:nvSpPr>
          <p:cNvPr id="221" name="TextBox 220"/>
          <p:cNvSpPr txBox="1"/>
          <p:nvPr/>
        </p:nvSpPr>
        <p:spPr>
          <a:xfrm>
            <a:off x="575999" y="8987819"/>
            <a:ext cx="6527965" cy="11754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Ingenuity Pathway Analysis. Pathways shown are the top 30 pathways in the GWAS interactome, and additionally, some of the pathways that</a:t>
            </a:r>
          </a:p>
        </p:txBody>
      </p:sp>
      <p:sp>
        <p:nvSpPr>
          <p:cNvPr id="222" name="TextBox 221"/>
          <p:cNvSpPr txBox="1"/>
          <p:nvPr/>
        </p:nvSpPr>
        <p:spPr>
          <a:xfrm>
            <a:off x="575999" y="9101581"/>
            <a:ext cx="6528117" cy="11754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are known to be associated with SZ. Number of genes associated with GWAS interactome is shown in green, with Historic gene interactome in</a:t>
            </a:r>
          </a:p>
        </p:txBody>
      </p:sp>
      <p:sp>
        <p:nvSpPr>
          <p:cNvPr id="223" name="TextBox 222"/>
          <p:cNvSpPr txBox="1"/>
          <p:nvPr/>
        </p:nvSpPr>
        <p:spPr>
          <a:xfrm>
            <a:off x="575999" y="9215344"/>
            <a:ext cx="5065616" cy="11754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blue and common to both in yellow. GWAS, genome-wide association studies of schizophrenia; PPI, protein</a:t>
            </a:r>
          </a:p>
        </p:txBody>
      </p:sp>
      <p:sp>
        <p:nvSpPr>
          <p:cNvPr id="224" name="TextBox 223"/>
          <p:cNvSpPr txBox="1"/>
          <p:nvPr/>
        </p:nvSpPr>
        <p:spPr>
          <a:xfrm>
            <a:off x="5642627" y="9212649"/>
            <a:ext cx="53773" cy="10754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–</a:t>
            </a:r>
          </a:p>
        </p:txBody>
      </p:sp>
      <p:sp>
        <p:nvSpPr>
          <p:cNvPr id="225" name="TextBox 224"/>
          <p:cNvSpPr txBox="1"/>
          <p:nvPr/>
        </p:nvSpPr>
        <p:spPr>
          <a:xfrm>
            <a:off x="5695905" y="9215344"/>
            <a:ext cx="896301" cy="11754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protein interaction.</a:t>
            </a:r>
          </a:p>
        </p:txBody>
      </p:sp>
      <p:sp>
        <p:nvSpPr>
          <p:cNvPr id="226" name="TextBox 225"/>
          <p:cNvSpPr txBox="1"/>
          <p:nvPr/>
        </p:nvSpPr>
        <p:spPr>
          <a:xfrm>
            <a:off x="1573199" y="297352"/>
            <a:ext cx="2150907" cy="11387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Schizophrenia interactome with novel interactions</a:t>
            </a:r>
          </a:p>
        </p:txBody>
      </p:sp>
      <p:sp>
        <p:nvSpPr>
          <p:cNvPr id="227" name="TextBox 226"/>
          <p:cNvSpPr txBox="1"/>
          <p:nvPr/>
        </p:nvSpPr>
        <p:spPr>
          <a:xfrm>
            <a:off x="2741039" y="424071"/>
            <a:ext cx="763210" cy="11387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MK Ganapathiraju</a:t>
            </a:r>
          </a:p>
        </p:txBody>
      </p:sp>
      <p:sp>
        <p:nvSpPr>
          <p:cNvPr id="228" name="TextBox 227"/>
          <p:cNvSpPr txBox="1"/>
          <p:nvPr/>
        </p:nvSpPr>
        <p:spPr>
          <a:xfrm>
            <a:off x="3504250" y="425185"/>
            <a:ext cx="219407" cy="11276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 et al</a:t>
            </a:r>
          </a:p>
        </p:txBody>
      </p:sp>
      <p:sp>
        <p:nvSpPr>
          <p:cNvPr id="229" name="TextBox 228"/>
          <p:cNvSpPr txBox="1"/>
          <p:nvPr/>
        </p:nvSpPr>
        <p:spPr>
          <a:xfrm>
            <a:off x="298080" y="585455"/>
            <a:ext cx="62857" cy="12799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6</a:t>
            </a:r>
          </a:p>
        </p:txBody>
      </p:sp>
      <p:sp>
        <p:nvSpPr>
          <p:cNvPr id="230" name="TextBox 229"/>
          <p:cNvSpPr txBox="1"/>
          <p:nvPr/>
        </p:nvSpPr>
        <p:spPr>
          <a:xfrm>
            <a:off x="575999" y="9546470"/>
            <a:ext cx="1352471" cy="11387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npj Schizophrenia (2016) 16012</a:t>
            </a:r>
          </a:p>
        </p:txBody>
      </p:sp>
      <p:sp>
        <p:nvSpPr>
          <p:cNvPr id="231" name="TextBox 230"/>
          <p:cNvSpPr txBox="1"/>
          <p:nvPr/>
        </p:nvSpPr>
        <p:spPr>
          <a:xfrm>
            <a:off x="3761229" y="9546470"/>
            <a:ext cx="3343630" cy="11387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© 2016 Schizophrenia International Research Society/Nature Publishing Group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560005" cy="1004399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5759" y="729082"/>
            <a:ext cx="3150166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Of the genes that were differentially expressed in the white matter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5759" y="856528"/>
            <a:ext cx="1202886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of SZ postmortem brains,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58879" y="839343"/>
            <a:ext cx="87119" cy="8539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50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45998" y="806122"/>
            <a:ext cx="30241" cy="1785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76239" y="856522"/>
            <a:ext cx="1829741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18 were known interactors and 3 were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5757" y="984684"/>
            <a:ext cx="3149472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novel interactors in the interactome. Four gray matter proteins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5757" y="1112130"/>
            <a:ext cx="3149450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(ATP6V1B2, DPYSL2, NEFL and TUBA1C) and six white matter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5757" y="1239576"/>
            <a:ext cx="3149996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proteins (ATP6V1B2, DPYSL2, NEFL, NEFM, STX1A and TUBB2A)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5757" y="1367739"/>
            <a:ext cx="3150292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from the interactome were previously implicated at mRNA level in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5757" y="1495184"/>
            <a:ext cx="465633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SZ brains.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21599" y="1477984"/>
            <a:ext cx="87119" cy="8539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50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08718" y="1444763"/>
            <a:ext cx="36001" cy="1785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4719" y="1495163"/>
            <a:ext cx="2560833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Of the genes cataloged to be found in the proteome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55762" y="1622597"/>
            <a:ext cx="314491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of SZ,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70399" y="1605424"/>
            <a:ext cx="87119" cy="8539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39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57518" y="1572203"/>
            <a:ext cx="78481" cy="1785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36000" y="1622603"/>
            <a:ext cx="2669650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16 genes associated to neuronal transmission and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55756" y="1750037"/>
            <a:ext cx="3149689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synaptic function, calcium homeostasis and signaling, energy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55756" y="1878200"/>
            <a:ext cx="3149859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metabolism, oxidative stress, cytoskeleton, immune system and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55756" y="2005634"/>
            <a:ext cx="88934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in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44314" y="2016208"/>
            <a:ext cx="59213" cy="11387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ﬂ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04074" y="2005634"/>
            <a:ext cx="3000926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ammation were found to be known interactors (statistical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55756" y="2133079"/>
            <a:ext cx="222847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signi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78239" y="2143654"/>
            <a:ext cx="59213" cy="11387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ﬁ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37999" y="2133079"/>
            <a:ext cx="2867240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cance of the overlap in comparison to all the proteins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55756" y="2261242"/>
            <a:ext cx="1956560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reviewed with hypergeometric test was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412316" y="2262495"/>
            <a:ext cx="106299" cy="12685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 P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518559" y="2261242"/>
            <a:ext cx="288096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-value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818076" y="2222184"/>
            <a:ext cx="111480" cy="17775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o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941195" y="2261242"/>
            <a:ext cx="664420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0.0003). Thus,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55745" y="2388688"/>
            <a:ext cx="139948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we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95693" y="2399263"/>
            <a:ext cx="94229" cy="11387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 ﬁ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89751" y="2388688"/>
            <a:ext cx="2915363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nd that a common theme emerges through the interactome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55756" y="2516134"/>
            <a:ext cx="3149780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which connects the GWAS genes and Historical genes to each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55756" y="2644296"/>
            <a:ext cx="1099787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other and to a signi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555919" y="2654871"/>
            <a:ext cx="59213" cy="11387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ﬁ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614961" y="2644296"/>
            <a:ext cx="1990676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cant number of genes found through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55756" y="2771742"/>
            <a:ext cx="3149358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proteomic studies. A complete list of genes from the interactome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55756" y="2899188"/>
            <a:ext cx="3150303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that were found in these proteomics studies are given in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55756" y="3026633"/>
            <a:ext cx="1044559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Supplementary File 8.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55756" y="3318236"/>
            <a:ext cx="2602921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Novel PPIs connect SZ genes to 20 drug target genes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455756" y="3469436"/>
            <a:ext cx="3149735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The possibility and the immense value of drug repurposing are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455756" y="3597599"/>
            <a:ext cx="3149677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well-understood today. In 2010, it was shown that the drug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455756" y="3725045"/>
            <a:ext cx="3081889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Comtan (active component: entacapone) that treats Parkinson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538089" y="3726297"/>
            <a:ext cx="22432" cy="12081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’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3561125" y="3725045"/>
            <a:ext cx="44979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s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455756" y="3852490"/>
            <a:ext cx="3149347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disease can potentially be repurposed to treat multidrug-resistant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455756" y="3980653"/>
            <a:ext cx="2413186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and extremely-drug resistant forms of tuberculosis.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2869919" y="3962702"/>
            <a:ext cx="87119" cy="8539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51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957038" y="3929481"/>
            <a:ext cx="28799" cy="17922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 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2985838" y="3980601"/>
            <a:ext cx="619941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Comtan is an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455750" y="4108047"/>
            <a:ext cx="2898191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inhibitor of COMT, which is one of the SZ-associated genes.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569508" y="4234763"/>
            <a:ext cx="3035919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We analyzed which of the genes in the interactomes are drug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455750" y="4362209"/>
            <a:ext cx="3150075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targets, and what diseases these drugs treat. In GWAS inter-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455750" y="4489655"/>
            <a:ext cx="3150007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actome, there are 74 genes that are targets of 307 unique drugs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455750" y="4617818"/>
            <a:ext cx="3149756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(of which 20 are new interactors that are targeted by 131 drugs).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455750" y="4745264"/>
            <a:ext cx="3149722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Figure 5 shows categorization of these 307 drugs by the Anatomic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455750" y="4872709"/>
            <a:ext cx="3150064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category of the Anatomic, Therapeutic and Chemical (ATC)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455750" y="5000873"/>
            <a:ext cx="247557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classi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703433" y="5011447"/>
            <a:ext cx="59213" cy="11387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ﬁ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762476" y="5000873"/>
            <a:ext cx="2843156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cation of the drugs: Nervous system (83 drugs), alimentary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455750" y="5128318"/>
            <a:ext cx="3149745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tract and metabolism (31 drugs), musculoskeletal system (33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455750" y="5255764"/>
            <a:ext cx="3149734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drugs), cardiovascular system (32 drugs), respiratory system (47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455750" y="5383210"/>
            <a:ext cx="3149734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drugs), antineoplastic and immunomodulating agents (44 drugs),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455750" y="5511373"/>
            <a:ext cx="3150065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and genitourinary and sex hormones (27 drugs) (some drugs fall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3834002" y="729113"/>
            <a:ext cx="3149847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into more than 1 category). Of the nervous system drugs that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3834002" y="856559"/>
            <a:ext cx="3150076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target novel interactors, 6 drugs are antiepileptics, 34 are calming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3834002" y="984005"/>
            <a:ext cx="3149108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or stimulating drugs (i.e., psycholeptics and psychoanaleptics),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834002" y="1112167"/>
            <a:ext cx="3149780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2 are anesthetics, 2 are anti-Parkinson drugs, and 2 are other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3834002" y="1239613"/>
            <a:ext cx="1817158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nervous system drugs. Corresponding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5651161" y="1250188"/>
            <a:ext cx="95344" cy="11387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 ﬁ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5746334" y="1239613"/>
            <a:ext cx="1237595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gure for drugs that target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3834014" y="1367047"/>
            <a:ext cx="2919383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Historic gene interactome is shown in Supplementary File 9.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3947772" y="1493764"/>
            <a:ext cx="3036636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Detailed network of drugs and their targets among SZ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3834014" y="1621198"/>
            <a:ext cx="3149369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interactome genes is shown in Figure 6, in which genes are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3834014" y="1748632"/>
            <a:ext cx="3150099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colored and labeled same as in Figure 2, while drugs are shown as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3834014" y="1876066"/>
            <a:ext cx="3150065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green colored nodes. Nervous system drugs are shown in larger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3834014" y="2003500"/>
            <a:ext cx="3149951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size; thus presenting a birds-eye view of other (non-nervous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3834014" y="2130935"/>
            <a:ext cx="3149837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system) drugs that can be potentially repurposed for SZ. To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3834014" y="2259097"/>
            <a:ext cx="3150168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highlight this, we labeled the drugs that are already in clinical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3834014" y="2386543"/>
            <a:ext cx="3149734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trials for SZ with purple-color labels and it may be seen that a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3834014" y="2513989"/>
            <a:ext cx="3149415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number of them are indeed non-nervous system-related drugs.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3834014" y="2641434"/>
            <a:ext cx="175476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The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4009490" y="2652009"/>
            <a:ext cx="96142" cy="11387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 ﬁ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4105462" y="2641434"/>
            <a:ext cx="2878389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gure also visually presents drugs that interact with multiple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3834025" y="2768868"/>
            <a:ext cx="3149859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SZ risk genes as potential candidates for repurposing. Examples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3834025" y="2896303"/>
            <a:ext cx="3149848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are sargramostim, regorafenib, theophylline, which are cancer and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3834025" y="3024465"/>
            <a:ext cx="3150282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respiratory drugs. List of all the drugs that target various genes in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3834025" y="3151911"/>
            <a:ext cx="3149745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the SZ interactome are shown in Supplementary File 10, with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3834025" y="3279357"/>
            <a:ext cx="3150144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detailed characterization of their ATC codes and whether they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3834025" y="3406802"/>
            <a:ext cx="3149848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target GWAS or Historic risk genes or their known or novel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3834025" y="3534248"/>
            <a:ext cx="3150132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interactors. Supplementary File 10 also shows drugs that are found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3834025" y="3662411"/>
            <a:ext cx="587875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to be signi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4422265" y="3672986"/>
            <a:ext cx="59213" cy="11387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ﬁ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4481308" y="3662411"/>
            <a:ext cx="2503032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cantly connected to SZ genes (see methods in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3834025" y="3789857"/>
            <a:ext cx="1076557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Supplementary File 1).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3947783" y="3915856"/>
            <a:ext cx="3036102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We further explored the genes in the GWAS interactome that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3834025" y="4044019"/>
            <a:ext cx="3149688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are targeted by nervous system drugs to identify potential drug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3834025" y="4171465"/>
            <a:ext cx="3149608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targets for SZ. The list includes 5 novel interactors HRH1, GRIA2,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3834025" y="4298911"/>
            <a:ext cx="3150133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KCNJ3, SCN1A, and CACNA1H and 6 known interactors GRIN3A,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3834025" y="4426356"/>
            <a:ext cx="3149849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GRIN1, CALM3, BCL2, PDE4B, and PTGS1. We predicted novel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3834025" y="4553802"/>
            <a:ext cx="3150099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interactors of these drug targets (see Supplementary File 11), and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3834025" y="4681248"/>
            <a:ext cx="3150281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found that seven of these drug targets had few known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3834025" y="4809411"/>
            <a:ext cx="3149837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interactions but many novel interactions. HRH1 with 12 novel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3834025" y="4936857"/>
            <a:ext cx="3149507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interactions, SCN1A with 6, PDE4B with 4, PTGS1 with 6, CACNA1H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3834025" y="5064302"/>
            <a:ext cx="3149813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with 9, and KCNJ3 with 8 novel interactors. It is interesting to note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3834025" y="5191748"/>
            <a:ext cx="3149814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that NAB2, a GWAS gene, is predicted to interact with two of these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3834025" y="5319194"/>
            <a:ext cx="3149701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novel genes HRH1 and SCN1A that are targeted by nervous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3834025" y="5446640"/>
            <a:ext cx="3149710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system drugs. SCN1A is known to be associated with neuronal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3834025" y="5574803"/>
            <a:ext cx="3149791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disorder epilepsy, and HRH1 is a histamine receptor that belongs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3834025" y="5702248"/>
            <a:ext cx="3149745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to the family of G protein coupled receptors associated with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3834025" y="5829694"/>
            <a:ext cx="3149962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neurotransmission. Furthermore, HRH1 is targeted by not only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3834025" y="5957140"/>
            <a:ext cx="3149529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nervous system drugs but also many respiratory drugs. Therefore,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3834025" y="6084585"/>
            <a:ext cx="3150269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these genes, NAB2, HRH1 and SCN1A can be tested further to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3834025" y="6212031"/>
            <a:ext cx="2316772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identify their therapeutic value to SZ treatment.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3834025" y="6503634"/>
            <a:ext cx="1808959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Conclusions and future investigations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3834025" y="6655551"/>
            <a:ext cx="2335561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We developed an algorithm to predict protein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6169711" y="6656804"/>
            <a:ext cx="56936" cy="12081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–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6226590" y="6655551"/>
            <a:ext cx="757191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protein interac-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3834025" y="6782997"/>
            <a:ext cx="3149735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tions of genes and presented the novel interactions that are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3834025" y="6910442"/>
            <a:ext cx="3149301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deemed to be highly accurate according to computational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3834025" y="7037888"/>
            <a:ext cx="3149860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evaluations and experimental evaluations on some of the novel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3834025" y="7165333"/>
            <a:ext cx="973868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PPIs. We then identi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4808189" y="7175908"/>
            <a:ext cx="59213" cy="11387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ﬁ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4867949" y="7165333"/>
            <a:ext cx="2116209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ed novel interactions of SZ risk genes, from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3834025" y="7292779"/>
            <a:ext cx="830594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which we identi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4664904" y="7303354"/>
            <a:ext cx="59213" cy="11387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ﬁ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4723946" y="7292779"/>
            <a:ext cx="2260348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ed the pathways that are enriched in their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3834025" y="7420942"/>
            <a:ext cx="940025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interactome, identi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4773628" y="7431516"/>
            <a:ext cx="59213" cy="11387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ﬁ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4833388" y="7420942"/>
            <a:ext cx="2150541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ed drugs that target the interactors, and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3834024" y="7548388"/>
            <a:ext cx="3149837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enriched their GO term associations. Our analysis illustrates that</a:t>
            </a:r>
          </a:p>
        </p:txBody>
      </p:sp>
      <p:sp>
        <p:nvSpPr>
          <p:cNvPr id="135" name="TextBox 134"/>
          <p:cNvSpPr txBox="1"/>
          <p:nvPr/>
        </p:nvSpPr>
        <p:spPr>
          <a:xfrm>
            <a:off x="3834024" y="7675833"/>
            <a:ext cx="3150247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despite the disparity of genes/proteins found in various studies to</a:t>
            </a:r>
          </a:p>
        </p:txBody>
      </p:sp>
      <p:sp>
        <p:nvSpPr>
          <p:cNvPr id="136" name="TextBox 135"/>
          <p:cNvSpPr txBox="1"/>
          <p:nvPr/>
        </p:nvSpPr>
        <p:spPr>
          <a:xfrm>
            <a:off x="3834024" y="7803278"/>
            <a:ext cx="3149848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characterize SZ, a commonality emerges through the interaction</a:t>
            </a:r>
          </a:p>
        </p:txBody>
      </p:sp>
      <p:sp>
        <p:nvSpPr>
          <p:cNvPr id="137" name="TextBox 136"/>
          <p:cNvSpPr txBox="1"/>
          <p:nvPr/>
        </p:nvSpPr>
        <p:spPr>
          <a:xfrm>
            <a:off x="3834024" y="7930724"/>
            <a:ext cx="3150202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network and the pathways associated with the interactome. We</a:t>
            </a:r>
          </a:p>
        </p:txBody>
      </p:sp>
      <p:sp>
        <p:nvSpPr>
          <p:cNvPr id="138" name="TextBox 137"/>
          <p:cNvSpPr txBox="1"/>
          <p:nvPr/>
        </p:nvSpPr>
        <p:spPr>
          <a:xfrm>
            <a:off x="3834024" y="8058170"/>
            <a:ext cx="3149724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developed a search-enabled website which presents the PPIs with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3834024" y="8186332"/>
            <a:ext cx="3149769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comprehensive information about the genes involved in the PPIs.</a:t>
            </a:r>
          </a:p>
        </p:txBody>
      </p:sp>
      <p:sp>
        <p:nvSpPr>
          <p:cNvPr id="140" name="TextBox 139"/>
          <p:cNvSpPr txBox="1"/>
          <p:nvPr/>
        </p:nvSpPr>
        <p:spPr>
          <a:xfrm>
            <a:off x="3834024" y="8313778"/>
            <a:ext cx="3150122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It would be meaningful to validate the novel PPIs of SZ risk genes</a:t>
            </a:r>
          </a:p>
        </p:txBody>
      </p:sp>
      <p:sp>
        <p:nvSpPr>
          <p:cNvPr id="141" name="TextBox 140"/>
          <p:cNvSpPr txBox="1"/>
          <p:nvPr/>
        </p:nvSpPr>
        <p:spPr>
          <a:xfrm>
            <a:off x="3834024" y="8441223"/>
            <a:ext cx="3149836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in postmortem brain tissues, as the experimental evaluations that</a:t>
            </a:r>
          </a:p>
        </p:txBody>
      </p:sp>
      <p:sp>
        <p:nvSpPr>
          <p:cNvPr id="142" name="TextBox 141"/>
          <p:cNvSpPr txBox="1"/>
          <p:nvPr/>
        </p:nvSpPr>
        <p:spPr>
          <a:xfrm>
            <a:off x="3834024" y="8568669"/>
            <a:ext cx="3150167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we carried out were in non-CNS tissues. An important next step</a:t>
            </a:r>
          </a:p>
        </p:txBody>
      </p:sp>
      <p:sp>
        <p:nvSpPr>
          <p:cNvPr id="143" name="TextBox 142"/>
          <p:cNvSpPr txBox="1"/>
          <p:nvPr/>
        </p:nvSpPr>
        <p:spPr>
          <a:xfrm>
            <a:off x="3834024" y="8696114"/>
            <a:ext cx="3149996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will be to validate these predictions at the level of protein network</a:t>
            </a:r>
          </a:p>
        </p:txBody>
      </p:sp>
      <p:sp>
        <p:nvSpPr>
          <p:cNvPr id="144" name="TextBox 143"/>
          <p:cNvSpPr txBox="1"/>
          <p:nvPr/>
        </p:nvSpPr>
        <p:spPr>
          <a:xfrm>
            <a:off x="3834024" y="8823560"/>
            <a:ext cx="2665232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alterations within brain tissue from subjects with SZ.</a:t>
            </a:r>
          </a:p>
        </p:txBody>
      </p:sp>
      <p:sp>
        <p:nvSpPr>
          <p:cNvPr id="145" name="TextBox 144"/>
          <p:cNvSpPr txBox="1"/>
          <p:nvPr/>
        </p:nvSpPr>
        <p:spPr>
          <a:xfrm>
            <a:off x="6499438" y="8806142"/>
            <a:ext cx="87119" cy="8539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52</a:t>
            </a:r>
          </a:p>
        </p:txBody>
      </p:sp>
      <p:sp>
        <p:nvSpPr>
          <p:cNvPr id="146" name="TextBox 145"/>
          <p:cNvSpPr txBox="1"/>
          <p:nvPr/>
        </p:nvSpPr>
        <p:spPr>
          <a:xfrm>
            <a:off x="6586557" y="8772921"/>
            <a:ext cx="56159" cy="1785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 </a:t>
            </a:r>
          </a:p>
        </p:txBody>
      </p:sp>
      <p:sp>
        <p:nvSpPr>
          <p:cNvPr id="147" name="TextBox 146"/>
          <p:cNvSpPr txBox="1"/>
          <p:nvPr/>
        </p:nvSpPr>
        <p:spPr>
          <a:xfrm>
            <a:off x="6642717" y="8823321"/>
            <a:ext cx="341274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Protein</a:t>
            </a:r>
          </a:p>
        </p:txBody>
      </p:sp>
      <p:sp>
        <p:nvSpPr>
          <p:cNvPr id="148" name="TextBox 147"/>
          <p:cNvSpPr txBox="1"/>
          <p:nvPr/>
        </p:nvSpPr>
        <p:spPr>
          <a:xfrm>
            <a:off x="3833983" y="8951483"/>
            <a:ext cx="3149849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interactome of SZ genes would be useful in carrying out network-</a:t>
            </a:r>
          </a:p>
        </p:txBody>
      </p:sp>
      <p:sp>
        <p:nvSpPr>
          <p:cNvPr id="149" name="TextBox 148"/>
          <p:cNvSpPr txBox="1"/>
          <p:nvPr/>
        </p:nvSpPr>
        <p:spPr>
          <a:xfrm>
            <a:off x="3833983" y="9078929"/>
            <a:ext cx="3149859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based systems biology studies, while each predicted interaction</a:t>
            </a:r>
          </a:p>
        </p:txBody>
      </p:sp>
      <p:sp>
        <p:nvSpPr>
          <p:cNvPr id="150" name="TextBox 149"/>
          <p:cNvSpPr txBox="1"/>
          <p:nvPr/>
        </p:nvSpPr>
        <p:spPr>
          <a:xfrm>
            <a:off x="3833983" y="9206375"/>
            <a:ext cx="2571333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would itself have a potential to advance SZ research.</a:t>
            </a:r>
          </a:p>
        </p:txBody>
      </p:sp>
      <p:sp>
        <p:nvSpPr>
          <p:cNvPr id="151" name="TextBox 150"/>
          <p:cNvSpPr txBox="1"/>
          <p:nvPr/>
        </p:nvSpPr>
        <p:spPr>
          <a:xfrm>
            <a:off x="1845706" y="7042525"/>
            <a:ext cx="96761" cy="11590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13</a:t>
            </a:r>
          </a:p>
        </p:txBody>
      </p:sp>
      <p:sp>
        <p:nvSpPr>
          <p:cNvPr id="152" name="TextBox 151"/>
          <p:cNvSpPr txBox="1"/>
          <p:nvPr/>
        </p:nvSpPr>
        <p:spPr>
          <a:xfrm>
            <a:off x="2707725" y="6839857"/>
            <a:ext cx="96761" cy="11590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44</a:t>
            </a:r>
          </a:p>
        </p:txBody>
      </p:sp>
      <p:sp>
        <p:nvSpPr>
          <p:cNvPr id="153" name="TextBox 152"/>
          <p:cNvSpPr txBox="1"/>
          <p:nvPr/>
        </p:nvSpPr>
        <p:spPr>
          <a:xfrm>
            <a:off x="2995050" y="6892192"/>
            <a:ext cx="96761" cy="11590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36</a:t>
            </a:r>
          </a:p>
        </p:txBody>
      </p:sp>
      <p:sp>
        <p:nvSpPr>
          <p:cNvPr id="154" name="TextBox 153"/>
          <p:cNvSpPr txBox="1"/>
          <p:nvPr/>
        </p:nvSpPr>
        <p:spPr>
          <a:xfrm>
            <a:off x="2707725" y="6414922"/>
            <a:ext cx="96761" cy="11590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21</a:t>
            </a:r>
          </a:p>
        </p:txBody>
      </p:sp>
      <p:sp>
        <p:nvSpPr>
          <p:cNvPr id="155" name="TextBox 154"/>
          <p:cNvSpPr txBox="1"/>
          <p:nvPr/>
        </p:nvSpPr>
        <p:spPr>
          <a:xfrm>
            <a:off x="2995050" y="6584935"/>
            <a:ext cx="96761" cy="11590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11</a:t>
            </a:r>
          </a:p>
        </p:txBody>
      </p:sp>
      <p:sp>
        <p:nvSpPr>
          <p:cNvPr id="156" name="TextBox 155"/>
          <p:cNvSpPr txBox="1"/>
          <p:nvPr/>
        </p:nvSpPr>
        <p:spPr>
          <a:xfrm>
            <a:off x="1414657" y="6846337"/>
            <a:ext cx="96762" cy="11590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19</a:t>
            </a:r>
          </a:p>
        </p:txBody>
      </p:sp>
      <p:sp>
        <p:nvSpPr>
          <p:cNvPr id="157" name="TextBox 156"/>
          <p:cNvSpPr txBox="1"/>
          <p:nvPr/>
        </p:nvSpPr>
        <p:spPr>
          <a:xfrm>
            <a:off x="1702043" y="6839849"/>
            <a:ext cx="240424" cy="11590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20 14</a:t>
            </a:r>
          </a:p>
        </p:txBody>
      </p:sp>
      <p:sp>
        <p:nvSpPr>
          <p:cNvPr id="158" name="TextBox 157"/>
          <p:cNvSpPr txBox="1"/>
          <p:nvPr/>
        </p:nvSpPr>
        <p:spPr>
          <a:xfrm>
            <a:off x="1989360" y="6937918"/>
            <a:ext cx="96761" cy="11590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25</a:t>
            </a:r>
          </a:p>
        </p:txBody>
      </p:sp>
      <p:sp>
        <p:nvSpPr>
          <p:cNvPr id="159" name="TextBox 158"/>
          <p:cNvSpPr txBox="1"/>
          <p:nvPr/>
        </p:nvSpPr>
        <p:spPr>
          <a:xfrm>
            <a:off x="2420400" y="6813760"/>
            <a:ext cx="96761" cy="11590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40</a:t>
            </a:r>
          </a:p>
        </p:txBody>
      </p:sp>
      <p:sp>
        <p:nvSpPr>
          <p:cNvPr id="160" name="TextBox 159"/>
          <p:cNvSpPr txBox="1"/>
          <p:nvPr/>
        </p:nvSpPr>
        <p:spPr>
          <a:xfrm>
            <a:off x="2564010" y="6898671"/>
            <a:ext cx="96761" cy="11590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31</a:t>
            </a:r>
          </a:p>
        </p:txBody>
      </p:sp>
      <p:sp>
        <p:nvSpPr>
          <p:cNvPr id="161" name="TextBox 160"/>
          <p:cNvSpPr txBox="1"/>
          <p:nvPr/>
        </p:nvSpPr>
        <p:spPr>
          <a:xfrm>
            <a:off x="2707725" y="6160008"/>
            <a:ext cx="96761" cy="11590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18</a:t>
            </a:r>
          </a:p>
        </p:txBody>
      </p:sp>
      <p:sp>
        <p:nvSpPr>
          <p:cNvPr id="162" name="TextBox 161"/>
          <p:cNvSpPr txBox="1"/>
          <p:nvPr/>
        </p:nvSpPr>
        <p:spPr>
          <a:xfrm>
            <a:off x="3138713" y="6892192"/>
            <a:ext cx="96761" cy="11590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14</a:t>
            </a:r>
          </a:p>
        </p:txBody>
      </p:sp>
      <p:sp>
        <p:nvSpPr>
          <p:cNvPr id="163" name="TextBox 162"/>
          <p:cNvSpPr txBox="1"/>
          <p:nvPr/>
        </p:nvSpPr>
        <p:spPr>
          <a:xfrm>
            <a:off x="1282323" y="7126722"/>
            <a:ext cx="48415" cy="11590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0</a:t>
            </a:r>
          </a:p>
        </p:txBody>
      </p:sp>
      <p:sp>
        <p:nvSpPr>
          <p:cNvPr id="164" name="TextBox 163"/>
          <p:cNvSpPr txBox="1"/>
          <p:nvPr/>
        </p:nvSpPr>
        <p:spPr>
          <a:xfrm>
            <a:off x="1233986" y="6996217"/>
            <a:ext cx="96762" cy="11590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10</a:t>
            </a:r>
          </a:p>
        </p:txBody>
      </p:sp>
      <p:sp>
        <p:nvSpPr>
          <p:cNvPr id="165" name="TextBox 164"/>
          <p:cNvSpPr txBox="1"/>
          <p:nvPr/>
        </p:nvSpPr>
        <p:spPr>
          <a:xfrm>
            <a:off x="1233986" y="6865711"/>
            <a:ext cx="96762" cy="11590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20</a:t>
            </a:r>
          </a:p>
        </p:txBody>
      </p:sp>
      <p:sp>
        <p:nvSpPr>
          <p:cNvPr id="166" name="TextBox 165"/>
          <p:cNvSpPr txBox="1"/>
          <p:nvPr/>
        </p:nvSpPr>
        <p:spPr>
          <a:xfrm>
            <a:off x="1233986" y="6735216"/>
            <a:ext cx="96762" cy="11590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30</a:t>
            </a:r>
          </a:p>
        </p:txBody>
      </p:sp>
      <p:sp>
        <p:nvSpPr>
          <p:cNvPr id="167" name="TextBox 166"/>
          <p:cNvSpPr txBox="1"/>
          <p:nvPr/>
        </p:nvSpPr>
        <p:spPr>
          <a:xfrm>
            <a:off x="1233986" y="6604702"/>
            <a:ext cx="96762" cy="11590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40</a:t>
            </a:r>
          </a:p>
        </p:txBody>
      </p:sp>
      <p:sp>
        <p:nvSpPr>
          <p:cNvPr id="168" name="TextBox 167"/>
          <p:cNvSpPr txBox="1"/>
          <p:nvPr/>
        </p:nvSpPr>
        <p:spPr>
          <a:xfrm>
            <a:off x="1233986" y="6474188"/>
            <a:ext cx="96762" cy="11590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50</a:t>
            </a:r>
          </a:p>
        </p:txBody>
      </p:sp>
      <p:sp>
        <p:nvSpPr>
          <p:cNvPr id="169" name="TextBox 168"/>
          <p:cNvSpPr txBox="1"/>
          <p:nvPr/>
        </p:nvSpPr>
        <p:spPr>
          <a:xfrm>
            <a:off x="1233986" y="6343675"/>
            <a:ext cx="96762" cy="11590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60</a:t>
            </a:r>
          </a:p>
        </p:txBody>
      </p:sp>
      <p:sp>
        <p:nvSpPr>
          <p:cNvPr id="170" name="TextBox 169"/>
          <p:cNvSpPr txBox="1"/>
          <p:nvPr/>
        </p:nvSpPr>
        <p:spPr>
          <a:xfrm>
            <a:off x="1233986" y="6213161"/>
            <a:ext cx="96762" cy="11590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70</a:t>
            </a:r>
          </a:p>
        </p:txBody>
      </p:sp>
      <p:sp>
        <p:nvSpPr>
          <p:cNvPr id="171" name="TextBox 170"/>
          <p:cNvSpPr txBox="1"/>
          <p:nvPr/>
        </p:nvSpPr>
        <p:spPr>
          <a:xfrm>
            <a:off x="1233986" y="6082647"/>
            <a:ext cx="96762" cy="11590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80</a:t>
            </a:r>
          </a:p>
        </p:txBody>
      </p:sp>
      <p:sp>
        <p:nvSpPr>
          <p:cNvPr id="172" name="TextBox 171"/>
          <p:cNvSpPr txBox="1"/>
          <p:nvPr/>
        </p:nvSpPr>
        <p:spPr>
          <a:xfrm>
            <a:off x="1233986" y="5952133"/>
            <a:ext cx="96762" cy="11590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90</a:t>
            </a:r>
          </a:p>
        </p:txBody>
      </p:sp>
      <p:sp>
        <p:nvSpPr>
          <p:cNvPr id="173" name="TextBox 172"/>
          <p:cNvSpPr txBox="1"/>
          <p:nvPr/>
        </p:nvSpPr>
        <p:spPr>
          <a:xfrm>
            <a:off x="1061607" y="6232905"/>
            <a:ext cx="123215" cy="72372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 b="1"/>
              <a:t>Number of Drugs</a:t>
            </a:r>
          </a:p>
        </p:txBody>
      </p:sp>
      <p:sp>
        <p:nvSpPr>
          <p:cNvPr id="174" name="TextBox 173"/>
          <p:cNvSpPr txBox="1"/>
          <p:nvPr/>
        </p:nvSpPr>
        <p:spPr>
          <a:xfrm>
            <a:off x="1758201" y="8447119"/>
            <a:ext cx="1275857" cy="12321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 b="1"/>
              <a:t>Anatomical Category of Drugs</a:t>
            </a:r>
          </a:p>
        </p:txBody>
      </p:sp>
      <p:sp>
        <p:nvSpPr>
          <p:cNvPr id="175" name="TextBox 174"/>
          <p:cNvSpPr txBox="1"/>
          <p:nvPr/>
        </p:nvSpPr>
        <p:spPr>
          <a:xfrm>
            <a:off x="1651375" y="6028875"/>
            <a:ext cx="885681" cy="10456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Target Known Interactors</a:t>
            </a:r>
          </a:p>
        </p:txBody>
      </p:sp>
      <p:sp>
        <p:nvSpPr>
          <p:cNvPr id="176" name="TextBox 175"/>
          <p:cNvSpPr txBox="1"/>
          <p:nvPr/>
        </p:nvSpPr>
        <p:spPr>
          <a:xfrm>
            <a:off x="1651375" y="6143039"/>
            <a:ext cx="162068" cy="10456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Both</a:t>
            </a:r>
          </a:p>
        </p:txBody>
      </p:sp>
      <p:sp>
        <p:nvSpPr>
          <p:cNvPr id="177" name="TextBox 176"/>
          <p:cNvSpPr txBox="1"/>
          <p:nvPr/>
        </p:nvSpPr>
        <p:spPr>
          <a:xfrm>
            <a:off x="1651375" y="6259309"/>
            <a:ext cx="845703" cy="10456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Target Novel Interactors</a:t>
            </a:r>
          </a:p>
        </p:txBody>
      </p:sp>
      <p:sp>
        <p:nvSpPr>
          <p:cNvPr id="178" name="TextBox 177"/>
          <p:cNvSpPr txBox="1"/>
          <p:nvPr/>
        </p:nvSpPr>
        <p:spPr>
          <a:xfrm>
            <a:off x="455759" y="8640936"/>
            <a:ext cx="364559" cy="12098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Figure 5.</a:t>
            </a:r>
          </a:p>
        </p:txBody>
      </p:sp>
      <p:sp>
        <p:nvSpPr>
          <p:cNvPr id="179" name="TextBox 178"/>
          <p:cNvSpPr txBox="1"/>
          <p:nvPr/>
        </p:nvSpPr>
        <p:spPr>
          <a:xfrm>
            <a:off x="928080" y="8644377"/>
            <a:ext cx="2677631" cy="11754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Number of drugs that target the genes in the GWAS</a:t>
            </a:r>
          </a:p>
        </p:txBody>
      </p:sp>
      <p:sp>
        <p:nvSpPr>
          <p:cNvPr id="180" name="TextBox 179"/>
          <p:cNvSpPr txBox="1"/>
          <p:nvPr/>
        </p:nvSpPr>
        <p:spPr>
          <a:xfrm>
            <a:off x="455759" y="8758139"/>
            <a:ext cx="3149833" cy="11754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interactome: the numbers are shown separated by the anatomic</a:t>
            </a:r>
          </a:p>
        </p:txBody>
      </p:sp>
      <p:sp>
        <p:nvSpPr>
          <p:cNvPr id="181" name="TextBox 180"/>
          <p:cNvSpPr txBox="1"/>
          <p:nvPr/>
        </p:nvSpPr>
        <p:spPr>
          <a:xfrm>
            <a:off x="455759" y="8871901"/>
            <a:ext cx="3149370" cy="11754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category of the drugs (Anatomic, Therapeutic and Chemical</a:t>
            </a:r>
          </a:p>
        </p:txBody>
      </p:sp>
      <p:sp>
        <p:nvSpPr>
          <p:cNvPr id="182" name="TextBox 181"/>
          <p:cNvSpPr txBox="1"/>
          <p:nvPr/>
        </p:nvSpPr>
        <p:spPr>
          <a:xfrm>
            <a:off x="455759" y="8985664"/>
            <a:ext cx="240580" cy="11754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classi</a:t>
            </a:r>
          </a:p>
        </p:txBody>
      </p:sp>
      <p:sp>
        <p:nvSpPr>
          <p:cNvPr id="183" name="TextBox 182"/>
          <p:cNvSpPr txBox="1"/>
          <p:nvPr/>
        </p:nvSpPr>
        <p:spPr>
          <a:xfrm>
            <a:off x="696243" y="8991420"/>
            <a:ext cx="57106" cy="10754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ﬁ</a:t>
            </a:r>
          </a:p>
        </p:txBody>
      </p:sp>
      <p:sp>
        <p:nvSpPr>
          <p:cNvPr id="184" name="TextBox 183"/>
          <p:cNvSpPr txBox="1"/>
          <p:nvPr/>
        </p:nvSpPr>
        <p:spPr>
          <a:xfrm>
            <a:off x="753845" y="8985664"/>
            <a:ext cx="2851727" cy="11754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cation) and also separated by whether they target known</a:t>
            </a:r>
          </a:p>
        </p:txBody>
      </p:sp>
      <p:sp>
        <p:nvSpPr>
          <p:cNvPr id="185" name="TextBox 184"/>
          <p:cNvSpPr txBox="1"/>
          <p:nvPr/>
        </p:nvSpPr>
        <p:spPr>
          <a:xfrm>
            <a:off x="455770" y="9099426"/>
            <a:ext cx="3149973" cy="11754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interactors (blue) or novel interactors (red) or both (green). GWAS,</a:t>
            </a:r>
          </a:p>
        </p:txBody>
      </p:sp>
      <p:sp>
        <p:nvSpPr>
          <p:cNvPr id="186" name="TextBox 185"/>
          <p:cNvSpPr txBox="1"/>
          <p:nvPr/>
        </p:nvSpPr>
        <p:spPr>
          <a:xfrm>
            <a:off x="455770" y="9213909"/>
            <a:ext cx="2381749" cy="11754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genome-wide association studies of schizophrenia.</a:t>
            </a:r>
          </a:p>
        </p:txBody>
      </p:sp>
      <p:sp>
        <p:nvSpPr>
          <p:cNvPr id="187" name="TextBox 186"/>
          <p:cNvSpPr txBox="1"/>
          <p:nvPr/>
        </p:nvSpPr>
        <p:spPr>
          <a:xfrm>
            <a:off x="3833999" y="297352"/>
            <a:ext cx="2150652" cy="11387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Schizophrenia interactome with novel interactions</a:t>
            </a:r>
          </a:p>
        </p:txBody>
      </p:sp>
      <p:sp>
        <p:nvSpPr>
          <p:cNvPr id="188" name="TextBox 187"/>
          <p:cNvSpPr txBox="1"/>
          <p:nvPr/>
        </p:nvSpPr>
        <p:spPr>
          <a:xfrm>
            <a:off x="3833999" y="424071"/>
            <a:ext cx="763513" cy="11387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MK Ganapathiraju</a:t>
            </a:r>
          </a:p>
        </p:txBody>
      </p:sp>
      <p:sp>
        <p:nvSpPr>
          <p:cNvPr id="189" name="TextBox 188"/>
          <p:cNvSpPr txBox="1"/>
          <p:nvPr/>
        </p:nvSpPr>
        <p:spPr>
          <a:xfrm>
            <a:off x="4597512" y="425185"/>
            <a:ext cx="219104" cy="11276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 et al</a:t>
            </a:r>
          </a:p>
        </p:txBody>
      </p:sp>
      <p:sp>
        <p:nvSpPr>
          <p:cNvPr id="190" name="TextBox 189"/>
          <p:cNvSpPr txBox="1"/>
          <p:nvPr/>
        </p:nvSpPr>
        <p:spPr>
          <a:xfrm>
            <a:off x="7197118" y="585455"/>
            <a:ext cx="62857" cy="12799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7</a:t>
            </a:r>
          </a:p>
        </p:txBody>
      </p:sp>
      <p:sp>
        <p:nvSpPr>
          <p:cNvPr id="191" name="TextBox 190"/>
          <p:cNvSpPr txBox="1"/>
          <p:nvPr/>
        </p:nvSpPr>
        <p:spPr>
          <a:xfrm>
            <a:off x="455759" y="9546470"/>
            <a:ext cx="3342902" cy="11387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© 2016 Schizophrenia International Research Society/Nature Publishing Group</a:t>
            </a:r>
          </a:p>
        </p:txBody>
      </p:sp>
      <p:sp>
        <p:nvSpPr>
          <p:cNvPr id="192" name="TextBox 191"/>
          <p:cNvSpPr txBox="1"/>
          <p:nvPr/>
        </p:nvSpPr>
        <p:spPr>
          <a:xfrm>
            <a:off x="5631734" y="9546470"/>
            <a:ext cx="1353201" cy="11387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npj Schizophrenia (2016) 16012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560005" cy="1004399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75999" y="8571203"/>
            <a:ext cx="1403347" cy="13038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MATERIALS AND METHODS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75999" y="8725396"/>
            <a:ext cx="220456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Data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75999" y="8875430"/>
            <a:ext cx="3150743" cy="11387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The SZ Working Group of the PGC recently combined and re-assessed the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5999" y="8989911"/>
            <a:ext cx="2400812" cy="11387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data from the various GWAS available for SZ, and identi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976488" y="8999311"/>
            <a:ext cx="52635" cy="10122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ﬁ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029052" y="8989911"/>
            <a:ext cx="696818" cy="11387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ed 108 genomic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76009" y="9103674"/>
            <a:ext cx="1573175" cy="11387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loci likely to be associated with SZ.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149199" y="9087842"/>
            <a:ext cx="38715" cy="7590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500"/>
              <a:t>5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187915" y="9058310"/>
            <a:ext cx="44804" cy="15923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232719" y="9103669"/>
            <a:ext cx="1494252" cy="11387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These loci corresponded to single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75996" y="9217432"/>
            <a:ext cx="3150176" cy="11387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nucleotide polymorphisms in 77 genes. In addition, we considered 25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954245" y="8584555"/>
            <a:ext cx="3150440" cy="11387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genes that are believed to be SZ-associated from pre-GWAS era, which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954245" y="8717752"/>
            <a:ext cx="2926630" cy="11387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were recently evaluated for their continued relevance to the disease.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880318" y="8701920"/>
            <a:ext cx="38715" cy="7590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500"/>
              <a:t>9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919033" y="8672389"/>
            <a:ext cx="29685" cy="15923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 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948718" y="8717750"/>
            <a:ext cx="155981" cy="11387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The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954231" y="8850228"/>
            <a:ext cx="3150339" cy="11387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two gene sets, which will be referred to as GWAS genes and Historical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954231" y="8982707"/>
            <a:ext cx="2809342" cy="11387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genes, respectively, had an overlap of only one gene (i.e., GRM3).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055027" y="9096470"/>
            <a:ext cx="3050199" cy="11387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Random genes sets used in shortest path comparisons were sampled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954231" y="9217429"/>
            <a:ext cx="3150744" cy="11387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from about 20,000 human proteins listed in Ensembl database (www.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75999" y="7694855"/>
            <a:ext cx="338641" cy="12098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Figure 6.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022402" y="7698297"/>
            <a:ext cx="243936" cy="11754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Gene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266478" y="7695602"/>
            <a:ext cx="53773" cy="10754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–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320477" y="7698297"/>
            <a:ext cx="5783317" cy="11754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drug interactome. The network shows the drugs that target genes from the schizophrenia interactome. Drugs are shown as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75999" y="7812059"/>
            <a:ext cx="6527987" cy="11754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round nodes colored in green and genes as square nodes colored in dark blue (schizophrenia genes), light blue (known interactors), and red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75999" y="7925821"/>
            <a:ext cx="3982284" cy="11754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(novel interactors). Nervous system drugs (based on Anatomic category of ATC classi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559024" y="7931577"/>
            <a:ext cx="57106" cy="10754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ﬁ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615905" y="7925821"/>
            <a:ext cx="2488446" cy="11754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cation) are shown as larger size green colored nodes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75999" y="8040304"/>
            <a:ext cx="6527600" cy="11754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compared with other drugs. Drugs that are in clinical trials for schizophrenia are labeled purple. ATC, anatomic, therapeutic and chemical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75999" y="8154067"/>
            <a:ext cx="240580" cy="11754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classi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816483" y="8159823"/>
            <a:ext cx="57106" cy="10754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ﬁ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74085" y="8154067"/>
            <a:ext cx="307689" cy="11754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cation.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573199" y="297352"/>
            <a:ext cx="2150907" cy="11387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Schizophrenia interactome with novel interactions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741039" y="424071"/>
            <a:ext cx="763210" cy="11387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MK Ganapathiraju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504250" y="425185"/>
            <a:ext cx="219407" cy="11276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 et al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98080" y="585455"/>
            <a:ext cx="62857" cy="12799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8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75999" y="9546470"/>
            <a:ext cx="1352471" cy="11387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npj Schizophrenia (2016) 16012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761229" y="9546470"/>
            <a:ext cx="3343630" cy="11387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© 2016 Schizophrenia International Research Society/Nature Publishing Group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560005" cy="1004399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5759" y="740151"/>
            <a:ext cx="3150176" cy="11387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ensembl.org). Drugs, and their ATC codes and drug targets were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5759" y="854633"/>
            <a:ext cx="3149721" cy="11387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downloaded from DrugBank (www.drugbank.ca/). Drugs that are currently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5759" y="969833"/>
            <a:ext cx="3150854" cy="11387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in clinical trials were downloaded from ClinicalTrials.gov with the following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5759" y="1084314"/>
            <a:ext cx="3150571" cy="11387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query: condition: SZ and intervention: drug; withdrawn studies were not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5759" y="1198796"/>
            <a:ext cx="445060" cy="11387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used here.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56556" y="1312558"/>
            <a:ext cx="3050079" cy="11387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For algorithm development of PPI prediction, the training data were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5759" y="1427040"/>
            <a:ext cx="3150318" cy="11387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composed of 20,000 known interactions collected from HPRD, mixed with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5759" y="1541521"/>
            <a:ext cx="3150560" cy="11387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80,000 random pairs, making sure that the random pairs do not contain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5759" y="1656002"/>
            <a:ext cx="3149984" cy="11387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any of the known PPIs. The fraction of known interactions in the test set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5759" y="1770484"/>
            <a:ext cx="3150510" cy="11387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was kept low more realistically at 0.3% in a total of 160,000 pairs. We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5759" y="1884965"/>
            <a:ext cx="3150408" cy="11387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considered all the proteins that had more than 50 known PPIs as hub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55759" y="1998728"/>
            <a:ext cx="1029008" cy="11387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proteins for evaluations.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55759" y="2279242"/>
            <a:ext cx="824012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Prediction model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279441" y="2280494"/>
            <a:ext cx="113872" cy="12081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—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393917" y="2279242"/>
            <a:ext cx="306999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HiPPIP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55759" y="2429271"/>
            <a:ext cx="3151057" cy="11387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PPIs were predicted by computing features of protein pairs and developing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55759" y="2543752"/>
            <a:ext cx="3150146" cy="11387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a random forest model to classify the pairwise features as interacting or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55759" y="2658234"/>
            <a:ext cx="3150308" cy="11387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non-interacting. Protein annotations that were used in this work are: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55759" y="2771996"/>
            <a:ext cx="3151016" cy="11387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cellular localization, molecular function and biological process member-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55759" y="2886478"/>
            <a:ext cx="3149873" cy="11387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ship, location of the gene on the genome, gene expression in hundreds of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55759" y="3000959"/>
            <a:ext cx="3149882" cy="11387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microarray experiments, protein domains and tissue membership of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55759" y="3115441"/>
            <a:ext cx="3150733" cy="11387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proteins. Computation of features of protein pairs is described earlier in the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55759" y="3229922"/>
            <a:ext cx="649973" cy="11387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study by Thahir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105733" y="3231035"/>
            <a:ext cx="220500" cy="11276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 et al.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326239" y="3214083"/>
            <a:ext cx="77423" cy="7590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500"/>
              <a:t>53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403663" y="3184551"/>
            <a:ext cx="24816" cy="15923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 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428479" y="3229910"/>
            <a:ext cx="2178055" cy="11387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A random forest with 30 trees was trained using the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55760" y="3344391"/>
            <a:ext cx="3150126" cy="11387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feature offering maximum information gain out of 4 random features to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55760" y="3458154"/>
            <a:ext cx="3150125" cy="11387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split each node; minimum number of samples in each leaf node was set to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55760" y="3572636"/>
            <a:ext cx="3150722" cy="11387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be 10. The random forest outputs a continuous valued score in the range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55760" y="3687117"/>
            <a:ext cx="1434441" cy="11387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of [0,1]. The threshold to assign a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890201" y="3696517"/>
            <a:ext cx="85562" cy="10122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 ﬁ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975693" y="3687117"/>
            <a:ext cx="1630730" cy="11387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nal label was varied over the range of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55770" y="3801598"/>
            <a:ext cx="1863559" cy="11387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the score for positive class (i.e., 0 to 1) to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319330" y="3810999"/>
            <a:ext cx="95644" cy="10122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 ﬁ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414903" y="3801598"/>
            <a:ext cx="1191670" cy="11387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nd the precision and recall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55780" y="3916080"/>
            <a:ext cx="3150307" cy="11387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combinations that are observed (Figure 1). This prediction model is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55780" y="4030561"/>
            <a:ext cx="1207674" cy="11387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referred to as HiPPIP model.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55759" y="4310362"/>
            <a:ext cx="1677904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Evaluation of PPI prediction model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55759" y="4460390"/>
            <a:ext cx="3150165" cy="11387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Evaluations on a held-out test data showed a precision of 97.5% and a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55759" y="4574872"/>
            <a:ext cx="3150864" cy="11387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recall of 5% at a threshold of 0.75 on the output score. Next, we created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455759" y="4689353"/>
            <a:ext cx="2581817" cy="11387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ranked lists for each of the hub genes (i.e., genes that had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037577" y="4694516"/>
            <a:ext cx="139492" cy="11610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 4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3176645" y="4689353"/>
            <a:ext cx="430231" cy="11387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50 known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455759" y="4803835"/>
            <a:ext cx="2396825" cy="11387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PPIs), where we considered all pairs that received a score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2852584" y="4808997"/>
            <a:ext cx="126486" cy="11610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 4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978645" y="4803835"/>
            <a:ext cx="628180" cy="11387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0.5 to be novel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455759" y="4917597"/>
            <a:ext cx="3150552" cy="11387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interactions. The predicted interactions of each of the hub genes are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455759" y="5032079"/>
            <a:ext cx="3150642" cy="11387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arranged in descending order of the prediction score, and precision versus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455759" y="5146560"/>
            <a:ext cx="3150186" cy="11387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recall is computed by varying the threshold of predicted score from 1 to 0.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455759" y="5261042"/>
            <a:ext cx="3149883" cy="11387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Next, by scanning these ranked lists from top to bottom, the number of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455759" y="5375523"/>
            <a:ext cx="2185393" cy="11387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true positives versus false positives was computed.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455759" y="5655321"/>
            <a:ext cx="1594208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Novel PPIs in the SZ interactome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455759" y="5805350"/>
            <a:ext cx="2940516" cy="11387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Each SZ gene, say Z, is paired with each of the other human genes (G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3396239" y="5852162"/>
            <a:ext cx="38715" cy="7590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500"/>
              <a:t>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435119" y="5805350"/>
            <a:ext cx="112092" cy="11387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, G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3547438" y="5852162"/>
            <a:ext cx="38715" cy="7590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500"/>
              <a:t>2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586318" y="5805350"/>
            <a:ext cx="19940" cy="11387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,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455748" y="5920945"/>
            <a:ext cx="101221" cy="10739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…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556545" y="5919831"/>
            <a:ext cx="120726" cy="11387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, G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676799" y="5966641"/>
            <a:ext cx="49798" cy="7590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500"/>
              <a:t>N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726479" y="5919830"/>
            <a:ext cx="2880057" cy="11387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), and each pair is evaluated with the HiPPIP model. The predicted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455762" y="6034311"/>
            <a:ext cx="3150653" cy="11387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interactions of each of the SZ genes (namely, the pairs whose score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455762" y="6148793"/>
            <a:ext cx="3150713" cy="11387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is greater than the threshold 0.5) were extracted. These PPIs, combined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455762" y="6263274"/>
            <a:ext cx="3150166" cy="11387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with the previously known PPIs of SZ genes collectively form the SZ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455762" y="6377756"/>
            <a:ext cx="529682" cy="11387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interactome.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556558" y="6491519"/>
            <a:ext cx="3050159" cy="11387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Note that 0.5 is the threshold chosen not because it is the midpoint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455762" y="6606000"/>
            <a:ext cx="3150793" cy="11387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between the two classes, but because the evaluations with hub proteins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455762" y="6719762"/>
            <a:ext cx="1874816" cy="11387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showed that the pairs that received a score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2330578" y="6724925"/>
            <a:ext cx="134411" cy="11610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 4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2464564" y="6719762"/>
            <a:ext cx="772189" cy="11387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0.5 are highly con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3237127" y="6729162"/>
            <a:ext cx="52635" cy="10122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ﬁ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3289692" y="6719762"/>
            <a:ext cx="316307" cy="11387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dent to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455762" y="6834244"/>
            <a:ext cx="3150267" cy="11387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be interacting pairs. This aspect was further validated by experimentally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455762" y="6948726"/>
            <a:ext cx="1908451" cy="11387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validating a few novel PPIs above this score.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455759" y="7228521"/>
            <a:ext cx="837733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Additional details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455759" y="7379269"/>
            <a:ext cx="2965679" cy="11387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Additional details of methods are presented in Supplementary File 1.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455759" y="7659080"/>
            <a:ext cx="1586191" cy="1281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Availability of data and materials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455759" y="7809109"/>
            <a:ext cx="515298" cy="11387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The protein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970562" y="7810223"/>
            <a:ext cx="50610" cy="10739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–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020960" y="7809109"/>
            <a:ext cx="2584985" cy="11387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protein interactions of SZ interactome are available on a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455759" y="7923590"/>
            <a:ext cx="3150328" cy="11387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webserver with free access at http://severus.dbmi.pitt.edu/schizo-pi/. The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455759" y="8038072"/>
            <a:ext cx="3150147" cy="11387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algorithms used here are implemented with the Weka package (http://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455759" y="8152554"/>
            <a:ext cx="3150754" cy="11387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sourceforge.net/projects/weka/). Features were computed with programs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455759" y="8266316"/>
            <a:ext cx="3150328" cy="11387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written in Java. The code for feature processing was implemented with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455759" y="8380798"/>
            <a:ext cx="703054" cy="11387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many server con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1158480" y="8390198"/>
            <a:ext cx="52635" cy="10122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ﬁ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1211044" y="8380798"/>
            <a:ext cx="2395671" cy="11387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gurations that are not portable for distribution. However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455759" y="8495279"/>
            <a:ext cx="3149893" cy="11387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all novel PPIs are made available freely on the webserver and lists of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455759" y="8609761"/>
            <a:ext cx="2127454" cy="11387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interactors are also given as Supplementary Data.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455759" y="8950643"/>
            <a:ext cx="1100003" cy="13038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ACKNOWLEDGMENTS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455759" y="9114022"/>
            <a:ext cx="3150177" cy="9963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This work has been funded by the Biobehavioral Research Awards for Innovative New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455759" y="9228504"/>
            <a:ext cx="3150135" cy="9963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Scientists (BRAINS) grant R01MH094564 awarded to M.K.G. by the National Institute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3833998" y="751218"/>
            <a:ext cx="3150061" cy="9963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of Mental Health of National Institutes of Health (NIMH/NIH) of USA. The content is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3833998" y="872900"/>
            <a:ext cx="2980832" cy="9963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solely the responsibility of the authors and does not necessarily represent the of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6814800" y="881125"/>
            <a:ext cx="46055" cy="8856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ﬁ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6861599" y="872900"/>
            <a:ext cx="122577" cy="9963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cial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3833997" y="993856"/>
            <a:ext cx="3149589" cy="9963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views of the National Institute of Mental Health, the National Institutes of Health.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3833997" y="1115539"/>
            <a:ext cx="3150484" cy="9963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M.K.G. thanks Naoki Orii and Suyoun Kim for assistance in software programming. C.E.L.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3833997" y="1237221"/>
            <a:ext cx="2992408" cy="9963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thanks Nadia Ben Larbi for assistance in carrying out co-localization experiments.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3833999" y="1567765"/>
            <a:ext cx="843905" cy="13038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CONTRIBUTIONS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3833999" y="1731143"/>
            <a:ext cx="3149816" cy="9963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M.K.G. designed methods for interactome prediction and carried out all computa-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3833999" y="1852826"/>
            <a:ext cx="3150155" cy="9963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tional analysis including pathway, drug and functional analysis, and designed website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3833999" y="1974508"/>
            <a:ext cx="3149081" cy="9963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for dissemination. M.T. developed software methods for interactome prediction.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3833999" y="2096191"/>
            <a:ext cx="3149293" cy="9963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A.H. developed software methods for hosting Schizo-Pi data on Wiki-Pi webserver.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3833999" y="2217147"/>
            <a:ext cx="1703983" cy="9963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E.M.B. and S.N.S. validated 6 and 1 protein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5538237" y="2218121"/>
            <a:ext cx="44283" cy="9396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–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5582157" y="2217147"/>
            <a:ext cx="1401533" cy="9963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protein interactions, respectively, by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3833999" y="2338829"/>
            <a:ext cx="2008309" cy="9963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co-immunoprecipitation. C.E.L. validated 2 protein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5842802" y="2339804"/>
            <a:ext cx="44283" cy="9396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–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5887440" y="2338829"/>
            <a:ext cx="1096277" cy="9963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protein interactions by co-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3833999" y="2460512"/>
            <a:ext cx="3149863" cy="9963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localization. V.L.N. and R.A.S. provided consultation for SZ gene selection and in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3833999" y="2581468"/>
            <a:ext cx="3149834" cy="9963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manuscript preparation. S.C. assisted M.K.G. in pathway analysis and in editing the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3833999" y="2703150"/>
            <a:ext cx="432120" cy="9963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manuscript.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3833999" y="3033684"/>
            <a:ext cx="1198309" cy="13038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COMPETING INTERESTS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3833999" y="3197783"/>
            <a:ext cx="1037788" cy="9963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The authors declare no con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4872237" y="3206008"/>
            <a:ext cx="46054" cy="8856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ﬂ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4918319" y="3197783"/>
            <a:ext cx="517481" cy="9963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ict of interest.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3833999" y="3528324"/>
            <a:ext cx="640074" cy="13038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REFERENCES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3877918" y="3691703"/>
            <a:ext cx="449258" cy="9963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1. Perala, J.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4327176" y="3692678"/>
            <a:ext cx="251016" cy="9866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 et al.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4578193" y="3691703"/>
            <a:ext cx="2405744" cy="9963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 Lifetime prevalence of psychotic and bipolar I disorders in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3985199" y="3808347"/>
            <a:ext cx="801720" cy="9963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a general population.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4786920" y="3809321"/>
            <a:ext cx="787175" cy="9866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 Arch. Gen. Psychiatry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5574096" y="3806575"/>
            <a:ext cx="128175" cy="10140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 64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5702403" y="3808347"/>
            <a:ext cx="137855" cy="9963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, 19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5840648" y="3809321"/>
            <a:ext cx="44283" cy="9396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–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5884569" y="3808347"/>
            <a:ext cx="368138" cy="9963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28 (2007).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3877927" y="3922111"/>
            <a:ext cx="3105923" cy="9963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2. Corvin, A. P. Two patients walk into a clinic...a genomics perspective on the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3985208" y="4038755"/>
            <a:ext cx="887339" cy="9963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future of schizophrenia.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4872547" y="4039729"/>
            <a:ext cx="370440" cy="9866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 BMC Biol.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5242988" y="4036983"/>
            <a:ext cx="79187" cy="10140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 9</a:t>
            </a:r>
          </a:p>
        </p:txBody>
      </p:sp>
      <p:sp>
        <p:nvSpPr>
          <p:cNvPr id="135" name="TextBox 134"/>
          <p:cNvSpPr txBox="1"/>
          <p:nvPr/>
        </p:nvSpPr>
        <p:spPr>
          <a:xfrm>
            <a:off x="5322246" y="4038755"/>
            <a:ext cx="414991" cy="9963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, 77 (2011).</a:t>
            </a:r>
          </a:p>
        </p:txBody>
      </p:sp>
      <p:sp>
        <p:nvSpPr>
          <p:cNvPr id="136" name="TextBox 135"/>
          <p:cNvSpPr txBox="1"/>
          <p:nvPr/>
        </p:nvSpPr>
        <p:spPr>
          <a:xfrm>
            <a:off x="3877926" y="4152510"/>
            <a:ext cx="628251" cy="9963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3. Hindorff, L. A.</a:t>
            </a:r>
          </a:p>
        </p:txBody>
      </p:sp>
      <p:sp>
        <p:nvSpPr>
          <p:cNvPr id="137" name="TextBox 136"/>
          <p:cNvSpPr txBox="1"/>
          <p:nvPr/>
        </p:nvSpPr>
        <p:spPr>
          <a:xfrm>
            <a:off x="4506178" y="4153485"/>
            <a:ext cx="220169" cy="9866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 et al.</a:t>
            </a:r>
          </a:p>
        </p:txBody>
      </p:sp>
      <p:sp>
        <p:nvSpPr>
          <p:cNvPr id="138" name="TextBox 137"/>
          <p:cNvSpPr txBox="1"/>
          <p:nvPr/>
        </p:nvSpPr>
        <p:spPr>
          <a:xfrm>
            <a:off x="4726347" y="4152510"/>
            <a:ext cx="2257959" cy="9963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 Potential etiologic and functional implications of genome-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3985208" y="4269154"/>
            <a:ext cx="1905181" cy="9963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wide association loci for human diseases and traits.</a:t>
            </a:r>
          </a:p>
        </p:txBody>
      </p:sp>
      <p:sp>
        <p:nvSpPr>
          <p:cNvPr id="140" name="TextBox 139"/>
          <p:cNvSpPr txBox="1"/>
          <p:nvPr/>
        </p:nvSpPr>
        <p:spPr>
          <a:xfrm>
            <a:off x="5890389" y="4270128"/>
            <a:ext cx="904331" cy="9866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 Proc. Natl Acad. Sci. USA</a:t>
            </a:r>
          </a:p>
        </p:txBody>
      </p:sp>
      <p:sp>
        <p:nvSpPr>
          <p:cNvPr id="141" name="TextBox 140"/>
          <p:cNvSpPr txBox="1"/>
          <p:nvPr/>
        </p:nvSpPr>
        <p:spPr>
          <a:xfrm>
            <a:off x="6794720" y="4267382"/>
            <a:ext cx="171811" cy="10140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 106</a:t>
            </a:r>
          </a:p>
        </p:txBody>
      </p:sp>
      <p:sp>
        <p:nvSpPr>
          <p:cNvPr id="142" name="TextBox 141"/>
          <p:cNvSpPr txBox="1"/>
          <p:nvPr/>
        </p:nvSpPr>
        <p:spPr>
          <a:xfrm>
            <a:off x="6966728" y="4269154"/>
            <a:ext cx="17447" cy="9963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,</a:t>
            </a:r>
          </a:p>
        </p:txBody>
      </p:sp>
      <p:sp>
        <p:nvSpPr>
          <p:cNvPr id="143" name="TextBox 142"/>
          <p:cNvSpPr txBox="1"/>
          <p:nvPr/>
        </p:nvSpPr>
        <p:spPr>
          <a:xfrm>
            <a:off x="3985208" y="4385071"/>
            <a:ext cx="180677" cy="9963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9362</a:t>
            </a:r>
          </a:p>
        </p:txBody>
      </p:sp>
      <p:sp>
        <p:nvSpPr>
          <p:cNvPr id="144" name="TextBox 143"/>
          <p:cNvSpPr txBox="1"/>
          <p:nvPr/>
        </p:nvSpPr>
        <p:spPr>
          <a:xfrm>
            <a:off x="4166647" y="4386045"/>
            <a:ext cx="44283" cy="9396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–</a:t>
            </a:r>
          </a:p>
        </p:txBody>
      </p:sp>
      <p:sp>
        <p:nvSpPr>
          <p:cNvPr id="145" name="TextBox 144"/>
          <p:cNvSpPr txBox="1"/>
          <p:nvPr/>
        </p:nvSpPr>
        <p:spPr>
          <a:xfrm>
            <a:off x="4210568" y="4385071"/>
            <a:ext cx="458849" cy="9963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9367 (2009).</a:t>
            </a:r>
          </a:p>
        </p:txBody>
      </p:sp>
      <p:sp>
        <p:nvSpPr>
          <p:cNvPr id="146" name="TextBox 145"/>
          <p:cNvSpPr txBox="1"/>
          <p:nvPr/>
        </p:nvSpPr>
        <p:spPr>
          <a:xfrm>
            <a:off x="3877927" y="4498826"/>
            <a:ext cx="3105950" cy="9963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4. Girard, S. L., Dion, P. A. &amp; Rouleau, G. A. Schizophrenia genetics: putting all the</a:t>
            </a:r>
          </a:p>
        </p:txBody>
      </p:sp>
      <p:sp>
        <p:nvSpPr>
          <p:cNvPr id="147" name="TextBox 146"/>
          <p:cNvSpPr txBox="1"/>
          <p:nvPr/>
        </p:nvSpPr>
        <p:spPr>
          <a:xfrm>
            <a:off x="3985208" y="4615470"/>
            <a:ext cx="600761" cy="9963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pieces together.</a:t>
            </a:r>
          </a:p>
        </p:txBody>
      </p:sp>
      <p:sp>
        <p:nvSpPr>
          <p:cNvPr id="148" name="TextBox 147"/>
          <p:cNvSpPr txBox="1"/>
          <p:nvPr/>
        </p:nvSpPr>
        <p:spPr>
          <a:xfrm>
            <a:off x="4585970" y="4616444"/>
            <a:ext cx="1013782" cy="9866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 Curr. Neurol. Neurosci. Rep.</a:t>
            </a:r>
          </a:p>
        </p:txBody>
      </p:sp>
      <p:sp>
        <p:nvSpPr>
          <p:cNvPr id="149" name="TextBox 148"/>
          <p:cNvSpPr txBox="1"/>
          <p:nvPr/>
        </p:nvSpPr>
        <p:spPr>
          <a:xfrm>
            <a:off x="5599753" y="4613699"/>
            <a:ext cx="127724" cy="10140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 12</a:t>
            </a:r>
          </a:p>
        </p:txBody>
      </p:sp>
      <p:sp>
        <p:nvSpPr>
          <p:cNvPr id="150" name="TextBox 149"/>
          <p:cNvSpPr txBox="1"/>
          <p:nvPr/>
        </p:nvSpPr>
        <p:spPr>
          <a:xfrm>
            <a:off x="5727610" y="4615470"/>
            <a:ext cx="182307" cy="9963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, 261</a:t>
            </a:r>
          </a:p>
        </p:txBody>
      </p:sp>
      <p:sp>
        <p:nvSpPr>
          <p:cNvPr id="151" name="TextBox 150"/>
          <p:cNvSpPr txBox="1"/>
          <p:nvPr/>
        </p:nvSpPr>
        <p:spPr>
          <a:xfrm>
            <a:off x="5910492" y="4616444"/>
            <a:ext cx="44283" cy="9396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–</a:t>
            </a:r>
          </a:p>
        </p:txBody>
      </p:sp>
      <p:sp>
        <p:nvSpPr>
          <p:cNvPr id="152" name="TextBox 151"/>
          <p:cNvSpPr txBox="1"/>
          <p:nvPr/>
        </p:nvSpPr>
        <p:spPr>
          <a:xfrm>
            <a:off x="5955130" y="4615470"/>
            <a:ext cx="413653" cy="9963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266 (2012).</a:t>
            </a:r>
          </a:p>
        </p:txBody>
      </p:sp>
      <p:sp>
        <p:nvSpPr>
          <p:cNvPr id="153" name="TextBox 152"/>
          <p:cNvSpPr txBox="1"/>
          <p:nvPr/>
        </p:nvSpPr>
        <p:spPr>
          <a:xfrm>
            <a:off x="3877927" y="4729234"/>
            <a:ext cx="3105761" cy="9963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5. Schizophrenia Working Group of the Psychiatric Genomics Consortium. Biological</a:t>
            </a:r>
          </a:p>
        </p:txBody>
      </p:sp>
      <p:sp>
        <p:nvSpPr>
          <p:cNvPr id="154" name="TextBox 153"/>
          <p:cNvSpPr txBox="1"/>
          <p:nvPr/>
        </p:nvSpPr>
        <p:spPr>
          <a:xfrm>
            <a:off x="3985208" y="4845878"/>
            <a:ext cx="2152010" cy="9963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insights from 108 schizophrenia-associated genetic loci.</a:t>
            </a:r>
          </a:p>
        </p:txBody>
      </p:sp>
      <p:sp>
        <p:nvSpPr>
          <p:cNvPr id="155" name="TextBox 154"/>
          <p:cNvSpPr txBox="1"/>
          <p:nvPr/>
        </p:nvSpPr>
        <p:spPr>
          <a:xfrm>
            <a:off x="6137218" y="4846852"/>
            <a:ext cx="284288" cy="9866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 Nature</a:t>
            </a:r>
          </a:p>
        </p:txBody>
      </p:sp>
      <p:sp>
        <p:nvSpPr>
          <p:cNvPr id="156" name="TextBox 155"/>
          <p:cNvSpPr txBox="1"/>
          <p:nvPr/>
        </p:nvSpPr>
        <p:spPr>
          <a:xfrm>
            <a:off x="6421507" y="4844107"/>
            <a:ext cx="187904" cy="10140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 511</a:t>
            </a:r>
          </a:p>
        </p:txBody>
      </p:sp>
      <p:sp>
        <p:nvSpPr>
          <p:cNvPr id="157" name="TextBox 156"/>
          <p:cNvSpPr txBox="1"/>
          <p:nvPr/>
        </p:nvSpPr>
        <p:spPr>
          <a:xfrm>
            <a:off x="6609607" y="4845878"/>
            <a:ext cx="193829" cy="9963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, 421</a:t>
            </a:r>
          </a:p>
        </p:txBody>
      </p:sp>
      <p:sp>
        <p:nvSpPr>
          <p:cNvPr id="158" name="TextBox 157"/>
          <p:cNvSpPr txBox="1"/>
          <p:nvPr/>
        </p:nvSpPr>
        <p:spPr>
          <a:xfrm>
            <a:off x="6804004" y="4846852"/>
            <a:ext cx="44283" cy="9396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–</a:t>
            </a:r>
          </a:p>
        </p:txBody>
      </p:sp>
      <p:sp>
        <p:nvSpPr>
          <p:cNvPr id="159" name="TextBox 158"/>
          <p:cNvSpPr txBox="1"/>
          <p:nvPr/>
        </p:nvSpPr>
        <p:spPr>
          <a:xfrm>
            <a:off x="6848641" y="4845878"/>
            <a:ext cx="135525" cy="9963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427</a:t>
            </a:r>
          </a:p>
        </p:txBody>
      </p:sp>
      <p:sp>
        <p:nvSpPr>
          <p:cNvPr id="160" name="TextBox 159"/>
          <p:cNvSpPr txBox="1"/>
          <p:nvPr/>
        </p:nvSpPr>
        <p:spPr>
          <a:xfrm>
            <a:off x="3985200" y="4962521"/>
            <a:ext cx="247899" cy="9963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(2014).</a:t>
            </a:r>
          </a:p>
        </p:txBody>
      </p:sp>
      <p:sp>
        <p:nvSpPr>
          <p:cNvPr id="161" name="TextBox 160"/>
          <p:cNvSpPr txBox="1"/>
          <p:nvPr/>
        </p:nvSpPr>
        <p:spPr>
          <a:xfrm>
            <a:off x="3877918" y="5076277"/>
            <a:ext cx="2666435" cy="9963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6. Need, A. C. &amp; Goldstein, D. B. Schizophrenia genetics comes of age.</a:t>
            </a:r>
          </a:p>
        </p:txBody>
      </p:sp>
      <p:sp>
        <p:nvSpPr>
          <p:cNvPr id="162" name="TextBox 161"/>
          <p:cNvSpPr txBox="1"/>
          <p:nvPr/>
        </p:nvSpPr>
        <p:spPr>
          <a:xfrm>
            <a:off x="6544354" y="5077251"/>
            <a:ext cx="293162" cy="9866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 Neuron</a:t>
            </a:r>
          </a:p>
        </p:txBody>
      </p:sp>
      <p:sp>
        <p:nvSpPr>
          <p:cNvPr id="163" name="TextBox 162"/>
          <p:cNvSpPr txBox="1"/>
          <p:nvPr/>
        </p:nvSpPr>
        <p:spPr>
          <a:xfrm>
            <a:off x="6837516" y="5074506"/>
            <a:ext cx="129069" cy="10140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 83</a:t>
            </a:r>
          </a:p>
        </p:txBody>
      </p:sp>
      <p:sp>
        <p:nvSpPr>
          <p:cNvPr id="164" name="TextBox 163"/>
          <p:cNvSpPr txBox="1"/>
          <p:nvPr/>
        </p:nvSpPr>
        <p:spPr>
          <a:xfrm>
            <a:off x="6966718" y="5076277"/>
            <a:ext cx="17447" cy="9963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,</a:t>
            </a:r>
          </a:p>
        </p:txBody>
      </p:sp>
      <p:sp>
        <p:nvSpPr>
          <p:cNvPr id="165" name="TextBox 164"/>
          <p:cNvSpPr txBox="1"/>
          <p:nvPr/>
        </p:nvSpPr>
        <p:spPr>
          <a:xfrm>
            <a:off x="3985199" y="5192194"/>
            <a:ext cx="135525" cy="9963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760</a:t>
            </a:r>
          </a:p>
        </p:txBody>
      </p:sp>
      <p:sp>
        <p:nvSpPr>
          <p:cNvPr id="166" name="TextBox 165"/>
          <p:cNvSpPr txBox="1"/>
          <p:nvPr/>
        </p:nvSpPr>
        <p:spPr>
          <a:xfrm>
            <a:off x="4121282" y="5193168"/>
            <a:ext cx="44283" cy="9396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–</a:t>
            </a:r>
          </a:p>
        </p:txBody>
      </p:sp>
      <p:sp>
        <p:nvSpPr>
          <p:cNvPr id="167" name="TextBox 166"/>
          <p:cNvSpPr txBox="1"/>
          <p:nvPr/>
        </p:nvSpPr>
        <p:spPr>
          <a:xfrm>
            <a:off x="4165203" y="5192194"/>
            <a:ext cx="413493" cy="9963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763 (2014).</a:t>
            </a:r>
          </a:p>
        </p:txBody>
      </p:sp>
      <p:sp>
        <p:nvSpPr>
          <p:cNvPr id="168" name="TextBox 167"/>
          <p:cNvSpPr txBox="1"/>
          <p:nvPr/>
        </p:nvSpPr>
        <p:spPr>
          <a:xfrm>
            <a:off x="3877926" y="5306676"/>
            <a:ext cx="3105870" cy="9963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7. Arion, D., Unger, T., Lewis, D. A., Levitt, P. &amp; Mirnics, K. Molecular evidence for</a:t>
            </a:r>
          </a:p>
        </p:txBody>
      </p:sp>
      <p:sp>
        <p:nvSpPr>
          <p:cNvPr id="169" name="TextBox 168"/>
          <p:cNvSpPr txBox="1"/>
          <p:nvPr/>
        </p:nvSpPr>
        <p:spPr>
          <a:xfrm>
            <a:off x="3985208" y="5422593"/>
            <a:ext cx="2998625" cy="9963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increased expression of genes related to immune and chaperone function in the</a:t>
            </a:r>
          </a:p>
        </p:txBody>
      </p:sp>
      <p:sp>
        <p:nvSpPr>
          <p:cNvPr id="170" name="TextBox 169"/>
          <p:cNvSpPr txBox="1"/>
          <p:nvPr/>
        </p:nvSpPr>
        <p:spPr>
          <a:xfrm>
            <a:off x="3985208" y="5539236"/>
            <a:ext cx="1284927" cy="9963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prefrontal cortex in schizophrenia.</a:t>
            </a:r>
          </a:p>
        </p:txBody>
      </p:sp>
      <p:sp>
        <p:nvSpPr>
          <p:cNvPr id="171" name="TextBox 170"/>
          <p:cNvSpPr txBox="1"/>
          <p:nvPr/>
        </p:nvSpPr>
        <p:spPr>
          <a:xfrm>
            <a:off x="5270136" y="5540211"/>
            <a:ext cx="566765" cy="9866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 Biol. Psychiatry</a:t>
            </a:r>
          </a:p>
        </p:txBody>
      </p:sp>
      <p:sp>
        <p:nvSpPr>
          <p:cNvPr id="172" name="TextBox 171"/>
          <p:cNvSpPr txBox="1"/>
          <p:nvPr/>
        </p:nvSpPr>
        <p:spPr>
          <a:xfrm>
            <a:off x="5836901" y="5537465"/>
            <a:ext cx="128175" cy="10140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 62</a:t>
            </a:r>
          </a:p>
        </p:txBody>
      </p:sp>
      <p:sp>
        <p:nvSpPr>
          <p:cNvPr id="173" name="TextBox 172"/>
          <p:cNvSpPr txBox="1"/>
          <p:nvPr/>
        </p:nvSpPr>
        <p:spPr>
          <a:xfrm>
            <a:off x="5965209" y="5539236"/>
            <a:ext cx="182316" cy="9963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, 711</a:t>
            </a:r>
          </a:p>
        </p:txBody>
      </p:sp>
      <p:sp>
        <p:nvSpPr>
          <p:cNvPr id="174" name="TextBox 173"/>
          <p:cNvSpPr txBox="1"/>
          <p:nvPr/>
        </p:nvSpPr>
        <p:spPr>
          <a:xfrm>
            <a:off x="6148091" y="5540211"/>
            <a:ext cx="44283" cy="9396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–</a:t>
            </a:r>
          </a:p>
        </p:txBody>
      </p:sp>
      <p:sp>
        <p:nvSpPr>
          <p:cNvPr id="175" name="TextBox 174"/>
          <p:cNvSpPr txBox="1"/>
          <p:nvPr/>
        </p:nvSpPr>
        <p:spPr>
          <a:xfrm>
            <a:off x="6192012" y="5539236"/>
            <a:ext cx="413555" cy="9963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721 (2007).</a:t>
            </a:r>
          </a:p>
        </p:txBody>
      </p:sp>
      <p:sp>
        <p:nvSpPr>
          <p:cNvPr id="176" name="TextBox 175"/>
          <p:cNvSpPr txBox="1"/>
          <p:nvPr/>
        </p:nvSpPr>
        <p:spPr>
          <a:xfrm>
            <a:off x="3877926" y="5653001"/>
            <a:ext cx="3105684" cy="9963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8. Hirschhorn, J. N. Genomewide association studies--illuminating biologic path-</a:t>
            </a:r>
          </a:p>
        </p:txBody>
      </p:sp>
      <p:sp>
        <p:nvSpPr>
          <p:cNvPr id="177" name="TextBox 176"/>
          <p:cNvSpPr txBox="1"/>
          <p:nvPr/>
        </p:nvSpPr>
        <p:spPr>
          <a:xfrm>
            <a:off x="3985208" y="5769644"/>
            <a:ext cx="200870" cy="9963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ways.</a:t>
            </a:r>
          </a:p>
        </p:txBody>
      </p:sp>
      <p:sp>
        <p:nvSpPr>
          <p:cNvPr id="178" name="TextBox 177"/>
          <p:cNvSpPr txBox="1"/>
          <p:nvPr/>
        </p:nvSpPr>
        <p:spPr>
          <a:xfrm>
            <a:off x="4186078" y="5770619"/>
            <a:ext cx="587688" cy="9866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 N. Engl. J. Med.</a:t>
            </a:r>
          </a:p>
        </p:txBody>
      </p:sp>
      <p:sp>
        <p:nvSpPr>
          <p:cNvPr id="179" name="TextBox 178"/>
          <p:cNvSpPr txBox="1"/>
          <p:nvPr/>
        </p:nvSpPr>
        <p:spPr>
          <a:xfrm>
            <a:off x="4773766" y="5767873"/>
            <a:ext cx="176763" cy="10140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 360</a:t>
            </a:r>
          </a:p>
        </p:txBody>
      </p:sp>
      <p:sp>
        <p:nvSpPr>
          <p:cNvPr id="180" name="TextBox 179"/>
          <p:cNvSpPr txBox="1"/>
          <p:nvPr/>
        </p:nvSpPr>
        <p:spPr>
          <a:xfrm>
            <a:off x="4950724" y="5769644"/>
            <a:ext cx="227485" cy="9963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, 1699</a:t>
            </a:r>
          </a:p>
        </p:txBody>
      </p:sp>
      <p:sp>
        <p:nvSpPr>
          <p:cNvPr id="181" name="TextBox 180"/>
          <p:cNvSpPr txBox="1"/>
          <p:nvPr/>
        </p:nvSpPr>
        <p:spPr>
          <a:xfrm>
            <a:off x="5178962" y="5770619"/>
            <a:ext cx="44283" cy="9396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–</a:t>
            </a:r>
          </a:p>
        </p:txBody>
      </p:sp>
      <p:sp>
        <p:nvSpPr>
          <p:cNvPr id="182" name="TextBox 181"/>
          <p:cNvSpPr txBox="1"/>
          <p:nvPr/>
        </p:nvSpPr>
        <p:spPr>
          <a:xfrm>
            <a:off x="5222882" y="5769644"/>
            <a:ext cx="458849" cy="9963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1701 (2009).</a:t>
            </a:r>
          </a:p>
        </p:txBody>
      </p:sp>
      <p:sp>
        <p:nvSpPr>
          <p:cNvPr id="183" name="TextBox 182"/>
          <p:cNvSpPr txBox="1"/>
          <p:nvPr/>
        </p:nvSpPr>
        <p:spPr>
          <a:xfrm>
            <a:off x="3877917" y="5883400"/>
            <a:ext cx="603595" cy="9963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9. Farrell, M. S.</a:t>
            </a:r>
          </a:p>
        </p:txBody>
      </p:sp>
      <p:sp>
        <p:nvSpPr>
          <p:cNvPr id="184" name="TextBox 183"/>
          <p:cNvSpPr txBox="1"/>
          <p:nvPr/>
        </p:nvSpPr>
        <p:spPr>
          <a:xfrm>
            <a:off x="4481513" y="5884374"/>
            <a:ext cx="254187" cy="9866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 et al.</a:t>
            </a:r>
          </a:p>
        </p:txBody>
      </p:sp>
      <p:sp>
        <p:nvSpPr>
          <p:cNvPr id="185" name="TextBox 184"/>
          <p:cNvSpPr txBox="1"/>
          <p:nvPr/>
        </p:nvSpPr>
        <p:spPr>
          <a:xfrm>
            <a:off x="4735700" y="5883400"/>
            <a:ext cx="2247785" cy="9963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 Evaluating historical candidate genes for schizophrenia.</a:t>
            </a:r>
          </a:p>
        </p:txBody>
      </p:sp>
      <p:sp>
        <p:nvSpPr>
          <p:cNvPr id="186" name="TextBox 185"/>
          <p:cNvSpPr txBox="1"/>
          <p:nvPr/>
        </p:nvSpPr>
        <p:spPr>
          <a:xfrm>
            <a:off x="3985199" y="6001018"/>
            <a:ext cx="540587" cy="9866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Mol. Psychiatry</a:t>
            </a:r>
          </a:p>
        </p:txBody>
      </p:sp>
      <p:sp>
        <p:nvSpPr>
          <p:cNvPr id="187" name="TextBox 186"/>
          <p:cNvSpPr txBox="1"/>
          <p:nvPr/>
        </p:nvSpPr>
        <p:spPr>
          <a:xfrm>
            <a:off x="4525787" y="5998272"/>
            <a:ext cx="128157" cy="10140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 20</a:t>
            </a:r>
          </a:p>
        </p:txBody>
      </p:sp>
      <p:sp>
        <p:nvSpPr>
          <p:cNvPr id="188" name="TextBox 187"/>
          <p:cNvSpPr txBox="1"/>
          <p:nvPr/>
        </p:nvSpPr>
        <p:spPr>
          <a:xfrm>
            <a:off x="4654077" y="6000043"/>
            <a:ext cx="182316" cy="9963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, 555</a:t>
            </a:r>
          </a:p>
        </p:txBody>
      </p:sp>
      <p:sp>
        <p:nvSpPr>
          <p:cNvPr id="189" name="TextBox 188"/>
          <p:cNvSpPr txBox="1"/>
          <p:nvPr/>
        </p:nvSpPr>
        <p:spPr>
          <a:xfrm>
            <a:off x="4836960" y="6001018"/>
            <a:ext cx="44283" cy="9396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–</a:t>
            </a:r>
          </a:p>
        </p:txBody>
      </p:sp>
      <p:sp>
        <p:nvSpPr>
          <p:cNvPr id="190" name="TextBox 189"/>
          <p:cNvSpPr txBox="1"/>
          <p:nvPr/>
        </p:nvSpPr>
        <p:spPr>
          <a:xfrm>
            <a:off x="4881598" y="6000043"/>
            <a:ext cx="413644" cy="9963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562 (2015).</a:t>
            </a:r>
          </a:p>
        </p:txBody>
      </p:sp>
      <p:sp>
        <p:nvSpPr>
          <p:cNvPr id="191" name="TextBox 190"/>
          <p:cNvSpPr txBox="1"/>
          <p:nvPr/>
        </p:nvSpPr>
        <p:spPr>
          <a:xfrm>
            <a:off x="3833997" y="6113808"/>
            <a:ext cx="3149808" cy="9963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10. Harrison, P. J. &amp; Weinberger, D. R. Schizophrenia genes, gene expression, and</a:t>
            </a:r>
          </a:p>
        </p:txBody>
      </p:sp>
      <p:sp>
        <p:nvSpPr>
          <p:cNvPr id="192" name="TextBox 191"/>
          <p:cNvSpPr txBox="1"/>
          <p:nvPr/>
        </p:nvSpPr>
        <p:spPr>
          <a:xfrm>
            <a:off x="3985917" y="6229725"/>
            <a:ext cx="2186488" cy="9963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neuropathology: on the matter of their convergence.</a:t>
            </a:r>
          </a:p>
        </p:txBody>
      </p:sp>
      <p:sp>
        <p:nvSpPr>
          <p:cNvPr id="193" name="TextBox 192"/>
          <p:cNvSpPr txBox="1"/>
          <p:nvPr/>
        </p:nvSpPr>
        <p:spPr>
          <a:xfrm>
            <a:off x="6172405" y="6230699"/>
            <a:ext cx="634344" cy="9866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 Mol. Psychiatry</a:t>
            </a:r>
          </a:p>
        </p:txBody>
      </p:sp>
      <p:sp>
        <p:nvSpPr>
          <p:cNvPr id="194" name="TextBox 193"/>
          <p:cNvSpPr txBox="1"/>
          <p:nvPr/>
        </p:nvSpPr>
        <p:spPr>
          <a:xfrm>
            <a:off x="6806749" y="6227954"/>
            <a:ext cx="159836" cy="10140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 10</a:t>
            </a:r>
          </a:p>
        </p:txBody>
      </p:sp>
      <p:sp>
        <p:nvSpPr>
          <p:cNvPr id="195" name="TextBox 194"/>
          <p:cNvSpPr txBox="1"/>
          <p:nvPr/>
        </p:nvSpPr>
        <p:spPr>
          <a:xfrm>
            <a:off x="6966718" y="6229725"/>
            <a:ext cx="17447" cy="9963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,</a:t>
            </a:r>
          </a:p>
        </p:txBody>
      </p:sp>
      <p:sp>
        <p:nvSpPr>
          <p:cNvPr id="196" name="TextBox 195"/>
          <p:cNvSpPr txBox="1"/>
          <p:nvPr/>
        </p:nvSpPr>
        <p:spPr>
          <a:xfrm>
            <a:off x="3985917" y="6346368"/>
            <a:ext cx="90347" cy="9963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40</a:t>
            </a:r>
          </a:p>
        </p:txBody>
      </p:sp>
      <p:sp>
        <p:nvSpPr>
          <p:cNvPr id="197" name="TextBox 196"/>
          <p:cNvSpPr txBox="1"/>
          <p:nvPr/>
        </p:nvSpPr>
        <p:spPr>
          <a:xfrm>
            <a:off x="4076636" y="6347343"/>
            <a:ext cx="44283" cy="9396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–</a:t>
            </a:r>
          </a:p>
        </p:txBody>
      </p:sp>
      <p:sp>
        <p:nvSpPr>
          <p:cNvPr id="198" name="TextBox 197"/>
          <p:cNvSpPr txBox="1"/>
          <p:nvPr/>
        </p:nvSpPr>
        <p:spPr>
          <a:xfrm>
            <a:off x="4121274" y="6346368"/>
            <a:ext cx="765708" cy="9963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68, image 45 (2005).</a:t>
            </a:r>
          </a:p>
        </p:txBody>
      </p:sp>
      <p:sp>
        <p:nvSpPr>
          <p:cNvPr id="199" name="TextBox 198"/>
          <p:cNvSpPr txBox="1"/>
          <p:nvPr/>
        </p:nvSpPr>
        <p:spPr>
          <a:xfrm>
            <a:off x="3833997" y="6460133"/>
            <a:ext cx="547745" cy="9963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11. Millar, J. K.</a:t>
            </a:r>
          </a:p>
        </p:txBody>
      </p:sp>
      <p:sp>
        <p:nvSpPr>
          <p:cNvPr id="200" name="TextBox 199"/>
          <p:cNvSpPr txBox="1"/>
          <p:nvPr/>
        </p:nvSpPr>
        <p:spPr>
          <a:xfrm>
            <a:off x="4381743" y="6461108"/>
            <a:ext cx="211390" cy="9866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 et al.</a:t>
            </a:r>
          </a:p>
        </p:txBody>
      </p:sp>
      <p:sp>
        <p:nvSpPr>
          <p:cNvPr id="201" name="TextBox 200"/>
          <p:cNvSpPr txBox="1"/>
          <p:nvPr/>
        </p:nvSpPr>
        <p:spPr>
          <a:xfrm>
            <a:off x="4593133" y="6460133"/>
            <a:ext cx="2390955" cy="9963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 Genomic structure and localisation within a linkage hotspot of</a:t>
            </a:r>
          </a:p>
        </p:txBody>
      </p:sp>
      <p:sp>
        <p:nvSpPr>
          <p:cNvPr id="202" name="TextBox 201"/>
          <p:cNvSpPr txBox="1"/>
          <p:nvPr/>
        </p:nvSpPr>
        <p:spPr>
          <a:xfrm>
            <a:off x="3985908" y="6576776"/>
            <a:ext cx="2997854" cy="9963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Disrupted In Schizophrenia 1, a gene disrupted by a translocation segregating</a:t>
            </a:r>
          </a:p>
        </p:txBody>
      </p:sp>
      <p:sp>
        <p:nvSpPr>
          <p:cNvPr id="203" name="TextBox 202"/>
          <p:cNvSpPr txBox="1"/>
          <p:nvPr/>
        </p:nvSpPr>
        <p:spPr>
          <a:xfrm>
            <a:off x="3985908" y="6693420"/>
            <a:ext cx="723365" cy="9963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with schizophrenia.</a:t>
            </a:r>
          </a:p>
        </p:txBody>
      </p:sp>
      <p:sp>
        <p:nvSpPr>
          <p:cNvPr id="204" name="TextBox 203"/>
          <p:cNvSpPr txBox="1"/>
          <p:nvPr/>
        </p:nvSpPr>
        <p:spPr>
          <a:xfrm>
            <a:off x="4709273" y="6694394"/>
            <a:ext cx="570344" cy="9866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 Mol. Psychiatry</a:t>
            </a:r>
          </a:p>
        </p:txBody>
      </p:sp>
      <p:sp>
        <p:nvSpPr>
          <p:cNvPr id="205" name="TextBox 204"/>
          <p:cNvSpPr txBox="1"/>
          <p:nvPr/>
        </p:nvSpPr>
        <p:spPr>
          <a:xfrm>
            <a:off x="5279618" y="6691648"/>
            <a:ext cx="79259" cy="10141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 6</a:t>
            </a:r>
          </a:p>
        </p:txBody>
      </p:sp>
      <p:sp>
        <p:nvSpPr>
          <p:cNvPr id="206" name="TextBox 205"/>
          <p:cNvSpPr txBox="1"/>
          <p:nvPr/>
        </p:nvSpPr>
        <p:spPr>
          <a:xfrm>
            <a:off x="5358948" y="6693420"/>
            <a:ext cx="183042" cy="9963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, 173</a:t>
            </a:r>
          </a:p>
        </p:txBody>
      </p:sp>
      <p:sp>
        <p:nvSpPr>
          <p:cNvPr id="207" name="TextBox 206"/>
          <p:cNvSpPr txBox="1"/>
          <p:nvPr/>
        </p:nvSpPr>
        <p:spPr>
          <a:xfrm>
            <a:off x="5541831" y="6694394"/>
            <a:ext cx="44283" cy="9397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–</a:t>
            </a:r>
          </a:p>
        </p:txBody>
      </p:sp>
      <p:sp>
        <p:nvSpPr>
          <p:cNvPr id="208" name="TextBox 207"/>
          <p:cNvSpPr txBox="1"/>
          <p:nvPr/>
        </p:nvSpPr>
        <p:spPr>
          <a:xfrm>
            <a:off x="5586469" y="6693420"/>
            <a:ext cx="413698" cy="9963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178 (2001).</a:t>
            </a:r>
          </a:p>
        </p:txBody>
      </p:sp>
      <p:sp>
        <p:nvSpPr>
          <p:cNvPr id="209" name="TextBox 208"/>
          <p:cNvSpPr txBox="1"/>
          <p:nvPr/>
        </p:nvSpPr>
        <p:spPr>
          <a:xfrm>
            <a:off x="3833988" y="6807176"/>
            <a:ext cx="706209" cy="9963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12. Camargo, L. M.</a:t>
            </a:r>
          </a:p>
        </p:txBody>
      </p:sp>
      <p:sp>
        <p:nvSpPr>
          <p:cNvPr id="210" name="TextBox 209"/>
          <p:cNvSpPr txBox="1"/>
          <p:nvPr/>
        </p:nvSpPr>
        <p:spPr>
          <a:xfrm>
            <a:off x="4540197" y="6808150"/>
            <a:ext cx="204855" cy="9866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 et al.</a:t>
            </a:r>
          </a:p>
        </p:txBody>
      </p:sp>
      <p:sp>
        <p:nvSpPr>
          <p:cNvPr id="211" name="TextBox 210"/>
          <p:cNvSpPr txBox="1"/>
          <p:nvPr/>
        </p:nvSpPr>
        <p:spPr>
          <a:xfrm>
            <a:off x="4745053" y="6807176"/>
            <a:ext cx="2238788" cy="9963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 Disrupted in Schizophrenia 1 Interactome: evidence for the</a:t>
            </a:r>
          </a:p>
        </p:txBody>
      </p:sp>
      <p:sp>
        <p:nvSpPr>
          <p:cNvPr id="212" name="TextBox 211"/>
          <p:cNvSpPr txBox="1"/>
          <p:nvPr/>
        </p:nvSpPr>
        <p:spPr>
          <a:xfrm>
            <a:off x="3985916" y="6923092"/>
            <a:ext cx="2997507" cy="9963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close connectivity of risk genes and a potential synaptic basis for schizophrenia.</a:t>
            </a:r>
          </a:p>
        </p:txBody>
      </p:sp>
      <p:sp>
        <p:nvSpPr>
          <p:cNvPr id="213" name="TextBox 212"/>
          <p:cNvSpPr txBox="1"/>
          <p:nvPr/>
        </p:nvSpPr>
        <p:spPr>
          <a:xfrm>
            <a:off x="3985916" y="7040709"/>
            <a:ext cx="540578" cy="9866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Mol. Psychiatry</a:t>
            </a:r>
          </a:p>
        </p:txBody>
      </p:sp>
      <p:sp>
        <p:nvSpPr>
          <p:cNvPr id="214" name="TextBox 213"/>
          <p:cNvSpPr txBox="1"/>
          <p:nvPr/>
        </p:nvSpPr>
        <p:spPr>
          <a:xfrm>
            <a:off x="4526495" y="7037964"/>
            <a:ext cx="128166" cy="10141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 12</a:t>
            </a:r>
          </a:p>
        </p:txBody>
      </p:sp>
      <p:sp>
        <p:nvSpPr>
          <p:cNvPr id="215" name="TextBox 214"/>
          <p:cNvSpPr txBox="1"/>
          <p:nvPr/>
        </p:nvSpPr>
        <p:spPr>
          <a:xfrm>
            <a:off x="4654794" y="7039736"/>
            <a:ext cx="137864" cy="9963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, 74</a:t>
            </a:r>
          </a:p>
        </p:txBody>
      </p:sp>
      <p:sp>
        <p:nvSpPr>
          <p:cNvPr id="216" name="TextBox 215"/>
          <p:cNvSpPr txBox="1"/>
          <p:nvPr/>
        </p:nvSpPr>
        <p:spPr>
          <a:xfrm>
            <a:off x="4793030" y="7040709"/>
            <a:ext cx="44283" cy="9397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–</a:t>
            </a:r>
          </a:p>
        </p:txBody>
      </p:sp>
      <p:sp>
        <p:nvSpPr>
          <p:cNvPr id="217" name="TextBox 216"/>
          <p:cNvSpPr txBox="1"/>
          <p:nvPr/>
        </p:nvSpPr>
        <p:spPr>
          <a:xfrm>
            <a:off x="4836950" y="7039736"/>
            <a:ext cx="368138" cy="9963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86 (2007).</a:t>
            </a:r>
          </a:p>
        </p:txBody>
      </p:sp>
      <p:sp>
        <p:nvSpPr>
          <p:cNvPr id="218" name="TextBox 217"/>
          <p:cNvSpPr txBox="1"/>
          <p:nvPr/>
        </p:nvSpPr>
        <p:spPr>
          <a:xfrm>
            <a:off x="3833988" y="7153492"/>
            <a:ext cx="672527" cy="9963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13. Brandon, N. J.</a:t>
            </a:r>
          </a:p>
        </p:txBody>
      </p:sp>
      <p:sp>
        <p:nvSpPr>
          <p:cNvPr id="219" name="TextBox 218"/>
          <p:cNvSpPr txBox="1"/>
          <p:nvPr/>
        </p:nvSpPr>
        <p:spPr>
          <a:xfrm>
            <a:off x="4506516" y="7154465"/>
            <a:ext cx="213330" cy="9866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 et al.</a:t>
            </a:r>
          </a:p>
        </p:txBody>
      </p:sp>
      <p:sp>
        <p:nvSpPr>
          <p:cNvPr id="220" name="TextBox 219"/>
          <p:cNvSpPr txBox="1"/>
          <p:nvPr/>
        </p:nvSpPr>
        <p:spPr>
          <a:xfrm>
            <a:off x="4719846" y="7153492"/>
            <a:ext cx="2264029" cy="9963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 Understanding the role of DISC1 in psychiatric disease and</a:t>
            </a:r>
          </a:p>
        </p:txBody>
      </p:sp>
      <p:sp>
        <p:nvSpPr>
          <p:cNvPr id="221" name="TextBox 220"/>
          <p:cNvSpPr txBox="1"/>
          <p:nvPr/>
        </p:nvSpPr>
        <p:spPr>
          <a:xfrm>
            <a:off x="3985907" y="7270135"/>
            <a:ext cx="1079362" cy="9963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during normal development.</a:t>
            </a:r>
          </a:p>
        </p:txBody>
      </p:sp>
      <p:sp>
        <p:nvSpPr>
          <p:cNvPr id="222" name="TextBox 221"/>
          <p:cNvSpPr txBox="1"/>
          <p:nvPr/>
        </p:nvSpPr>
        <p:spPr>
          <a:xfrm>
            <a:off x="5065270" y="7271108"/>
            <a:ext cx="430948" cy="9866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 J. Neurosci.</a:t>
            </a:r>
          </a:p>
        </p:txBody>
      </p:sp>
      <p:sp>
        <p:nvSpPr>
          <p:cNvPr id="223" name="TextBox 222"/>
          <p:cNvSpPr txBox="1"/>
          <p:nvPr/>
        </p:nvSpPr>
        <p:spPr>
          <a:xfrm>
            <a:off x="5496218" y="7268363"/>
            <a:ext cx="127555" cy="10141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 29</a:t>
            </a:r>
          </a:p>
        </p:txBody>
      </p:sp>
      <p:sp>
        <p:nvSpPr>
          <p:cNvPr id="224" name="TextBox 223"/>
          <p:cNvSpPr txBox="1"/>
          <p:nvPr/>
        </p:nvSpPr>
        <p:spPr>
          <a:xfrm>
            <a:off x="5623917" y="7270103"/>
            <a:ext cx="273398" cy="9963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, 12768</a:t>
            </a:r>
          </a:p>
        </p:txBody>
      </p:sp>
      <p:sp>
        <p:nvSpPr>
          <p:cNvPr id="225" name="TextBox 224"/>
          <p:cNvSpPr txBox="1"/>
          <p:nvPr/>
        </p:nvSpPr>
        <p:spPr>
          <a:xfrm>
            <a:off x="5897519" y="7271077"/>
            <a:ext cx="44283" cy="9397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–</a:t>
            </a:r>
          </a:p>
        </p:txBody>
      </p:sp>
      <p:sp>
        <p:nvSpPr>
          <p:cNvPr id="226" name="TextBox 225"/>
          <p:cNvSpPr txBox="1"/>
          <p:nvPr/>
        </p:nvSpPr>
        <p:spPr>
          <a:xfrm>
            <a:off x="5942157" y="7270103"/>
            <a:ext cx="504354" cy="9963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12775 (2009).</a:t>
            </a:r>
          </a:p>
        </p:txBody>
      </p:sp>
      <p:sp>
        <p:nvSpPr>
          <p:cNvPr id="227" name="TextBox 226"/>
          <p:cNvSpPr txBox="1"/>
          <p:nvPr/>
        </p:nvSpPr>
        <p:spPr>
          <a:xfrm>
            <a:off x="3834000" y="7383867"/>
            <a:ext cx="3149834" cy="9963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14. Hart, G. T., Ramani, A. K. &amp; Marcotte, E. M. How complete are current yeast and</a:t>
            </a:r>
          </a:p>
        </p:txBody>
      </p:sp>
      <p:sp>
        <p:nvSpPr>
          <p:cNvPr id="228" name="TextBox 227"/>
          <p:cNvSpPr txBox="1"/>
          <p:nvPr/>
        </p:nvSpPr>
        <p:spPr>
          <a:xfrm>
            <a:off x="3985919" y="7500511"/>
            <a:ext cx="1390676" cy="9963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human protein-interaction networks?</a:t>
            </a:r>
          </a:p>
        </p:txBody>
      </p:sp>
      <p:sp>
        <p:nvSpPr>
          <p:cNvPr id="229" name="TextBox 228"/>
          <p:cNvSpPr txBox="1"/>
          <p:nvPr/>
        </p:nvSpPr>
        <p:spPr>
          <a:xfrm>
            <a:off x="5376595" y="7501484"/>
            <a:ext cx="506443" cy="9866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 Genome Biol.</a:t>
            </a:r>
          </a:p>
        </p:txBody>
      </p:sp>
      <p:sp>
        <p:nvSpPr>
          <p:cNvPr id="230" name="TextBox 229"/>
          <p:cNvSpPr txBox="1"/>
          <p:nvPr/>
        </p:nvSpPr>
        <p:spPr>
          <a:xfrm>
            <a:off x="5883039" y="7498739"/>
            <a:ext cx="79214" cy="10141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 7</a:t>
            </a:r>
          </a:p>
        </p:txBody>
      </p:sp>
      <p:sp>
        <p:nvSpPr>
          <p:cNvPr id="231" name="TextBox 230"/>
          <p:cNvSpPr txBox="1"/>
          <p:nvPr/>
        </p:nvSpPr>
        <p:spPr>
          <a:xfrm>
            <a:off x="5962324" y="7500511"/>
            <a:ext cx="460292" cy="9963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, 120 (2006).</a:t>
            </a:r>
          </a:p>
        </p:txBody>
      </p:sp>
      <p:sp>
        <p:nvSpPr>
          <p:cNvPr id="232" name="TextBox 231"/>
          <p:cNvSpPr txBox="1"/>
          <p:nvPr/>
        </p:nvSpPr>
        <p:spPr>
          <a:xfrm>
            <a:off x="3834000" y="7614267"/>
            <a:ext cx="636923" cy="9963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15. Stumpf, M. P.</a:t>
            </a:r>
          </a:p>
        </p:txBody>
      </p:sp>
      <p:sp>
        <p:nvSpPr>
          <p:cNvPr id="233" name="TextBox 232"/>
          <p:cNvSpPr txBox="1"/>
          <p:nvPr/>
        </p:nvSpPr>
        <p:spPr>
          <a:xfrm>
            <a:off x="4470923" y="7615240"/>
            <a:ext cx="196370" cy="9866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 et al.</a:t>
            </a:r>
          </a:p>
        </p:txBody>
      </p:sp>
      <p:sp>
        <p:nvSpPr>
          <p:cNvPr id="234" name="TextBox 233"/>
          <p:cNvSpPr txBox="1"/>
          <p:nvPr/>
        </p:nvSpPr>
        <p:spPr>
          <a:xfrm>
            <a:off x="4667293" y="7614267"/>
            <a:ext cx="1729350" cy="9963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 Estimating the size of the human interactome.</a:t>
            </a:r>
          </a:p>
        </p:txBody>
      </p:sp>
      <p:sp>
        <p:nvSpPr>
          <p:cNvPr id="235" name="TextBox 234"/>
          <p:cNvSpPr txBox="1"/>
          <p:nvPr/>
        </p:nvSpPr>
        <p:spPr>
          <a:xfrm>
            <a:off x="6396644" y="7615240"/>
            <a:ext cx="587295" cy="9866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 Proc. Natl Acad.</a:t>
            </a:r>
          </a:p>
        </p:txBody>
      </p:sp>
      <p:sp>
        <p:nvSpPr>
          <p:cNvPr id="236" name="TextBox 235"/>
          <p:cNvSpPr txBox="1"/>
          <p:nvPr/>
        </p:nvSpPr>
        <p:spPr>
          <a:xfrm>
            <a:off x="3985919" y="7731157"/>
            <a:ext cx="290146" cy="9866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Sci. USA</a:t>
            </a:r>
          </a:p>
        </p:txBody>
      </p:sp>
      <p:sp>
        <p:nvSpPr>
          <p:cNvPr id="237" name="TextBox 236"/>
          <p:cNvSpPr txBox="1"/>
          <p:nvPr/>
        </p:nvSpPr>
        <p:spPr>
          <a:xfrm>
            <a:off x="4276066" y="7728411"/>
            <a:ext cx="176222" cy="10141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 105</a:t>
            </a:r>
          </a:p>
        </p:txBody>
      </p:sp>
      <p:sp>
        <p:nvSpPr>
          <p:cNvPr id="238" name="TextBox 237"/>
          <p:cNvSpPr txBox="1"/>
          <p:nvPr/>
        </p:nvSpPr>
        <p:spPr>
          <a:xfrm>
            <a:off x="4452482" y="7730183"/>
            <a:ext cx="228220" cy="9963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, 6959</a:t>
            </a:r>
          </a:p>
        </p:txBody>
      </p:sp>
      <p:sp>
        <p:nvSpPr>
          <p:cNvPr id="239" name="TextBox 238"/>
          <p:cNvSpPr txBox="1"/>
          <p:nvPr/>
        </p:nvSpPr>
        <p:spPr>
          <a:xfrm>
            <a:off x="4680720" y="7731157"/>
            <a:ext cx="44283" cy="9397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–</a:t>
            </a:r>
          </a:p>
        </p:txBody>
      </p:sp>
      <p:sp>
        <p:nvSpPr>
          <p:cNvPr id="240" name="TextBox 239"/>
          <p:cNvSpPr txBox="1"/>
          <p:nvPr/>
        </p:nvSpPr>
        <p:spPr>
          <a:xfrm>
            <a:off x="4725358" y="7730183"/>
            <a:ext cx="459008" cy="9963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6964 (2008).</a:t>
            </a:r>
          </a:p>
        </p:txBody>
      </p:sp>
      <p:sp>
        <p:nvSpPr>
          <p:cNvPr id="241" name="TextBox 240"/>
          <p:cNvSpPr txBox="1"/>
          <p:nvPr/>
        </p:nvSpPr>
        <p:spPr>
          <a:xfrm>
            <a:off x="3834000" y="7844665"/>
            <a:ext cx="413547" cy="9963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16. Peri, S.</a:t>
            </a:r>
          </a:p>
        </p:txBody>
      </p:sp>
      <p:sp>
        <p:nvSpPr>
          <p:cNvPr id="242" name="TextBox 241"/>
          <p:cNvSpPr txBox="1"/>
          <p:nvPr/>
        </p:nvSpPr>
        <p:spPr>
          <a:xfrm>
            <a:off x="4247547" y="7845638"/>
            <a:ext cx="237775" cy="9866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 et al.</a:t>
            </a:r>
          </a:p>
        </p:txBody>
      </p:sp>
      <p:sp>
        <p:nvSpPr>
          <p:cNvPr id="243" name="TextBox 242"/>
          <p:cNvSpPr txBox="1"/>
          <p:nvPr/>
        </p:nvSpPr>
        <p:spPr>
          <a:xfrm>
            <a:off x="4485323" y="7844665"/>
            <a:ext cx="2498519" cy="9963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 Human protein reference database as a discovery resource for</a:t>
            </a:r>
          </a:p>
        </p:txBody>
      </p:sp>
      <p:sp>
        <p:nvSpPr>
          <p:cNvPr id="244" name="TextBox 243"/>
          <p:cNvSpPr txBox="1"/>
          <p:nvPr/>
        </p:nvSpPr>
        <p:spPr>
          <a:xfrm>
            <a:off x="3985919" y="7960582"/>
            <a:ext cx="434139" cy="9963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proteomics.</a:t>
            </a:r>
          </a:p>
        </p:txBody>
      </p:sp>
      <p:sp>
        <p:nvSpPr>
          <p:cNvPr id="245" name="TextBox 244"/>
          <p:cNvSpPr txBox="1"/>
          <p:nvPr/>
        </p:nvSpPr>
        <p:spPr>
          <a:xfrm>
            <a:off x="4420058" y="7961555"/>
            <a:ext cx="664049" cy="9866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 Nucleic Acids Res.</a:t>
            </a:r>
          </a:p>
        </p:txBody>
      </p:sp>
      <p:sp>
        <p:nvSpPr>
          <p:cNvPr id="246" name="TextBox 245"/>
          <p:cNvSpPr txBox="1"/>
          <p:nvPr/>
        </p:nvSpPr>
        <p:spPr>
          <a:xfrm>
            <a:off x="5084108" y="7958810"/>
            <a:ext cx="127839" cy="10141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 32</a:t>
            </a:r>
          </a:p>
        </p:txBody>
      </p:sp>
      <p:sp>
        <p:nvSpPr>
          <p:cNvPr id="247" name="TextBox 246"/>
          <p:cNvSpPr txBox="1"/>
          <p:nvPr/>
        </p:nvSpPr>
        <p:spPr>
          <a:xfrm>
            <a:off x="5212080" y="7960582"/>
            <a:ext cx="240415" cy="9963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, D497</a:t>
            </a:r>
          </a:p>
        </p:txBody>
      </p:sp>
      <p:sp>
        <p:nvSpPr>
          <p:cNvPr id="248" name="TextBox 247"/>
          <p:cNvSpPr txBox="1"/>
          <p:nvPr/>
        </p:nvSpPr>
        <p:spPr>
          <a:xfrm>
            <a:off x="5453284" y="7961555"/>
            <a:ext cx="44283" cy="9397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–</a:t>
            </a:r>
          </a:p>
        </p:txBody>
      </p:sp>
      <p:sp>
        <p:nvSpPr>
          <p:cNvPr id="249" name="TextBox 248"/>
          <p:cNvSpPr txBox="1"/>
          <p:nvPr/>
        </p:nvSpPr>
        <p:spPr>
          <a:xfrm>
            <a:off x="5497922" y="7960582"/>
            <a:ext cx="471080" cy="9963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D501 (2004).</a:t>
            </a:r>
          </a:p>
        </p:txBody>
      </p:sp>
      <p:sp>
        <p:nvSpPr>
          <p:cNvPr id="250" name="TextBox 249"/>
          <p:cNvSpPr txBox="1"/>
          <p:nvPr/>
        </p:nvSpPr>
        <p:spPr>
          <a:xfrm>
            <a:off x="3834000" y="8074338"/>
            <a:ext cx="508420" cy="9963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17. Rual, J. F.</a:t>
            </a:r>
          </a:p>
        </p:txBody>
      </p:sp>
      <p:sp>
        <p:nvSpPr>
          <p:cNvPr id="251" name="TextBox 250"/>
          <p:cNvSpPr txBox="1"/>
          <p:nvPr/>
        </p:nvSpPr>
        <p:spPr>
          <a:xfrm>
            <a:off x="4342421" y="8075311"/>
            <a:ext cx="221922" cy="9866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 et al.</a:t>
            </a:r>
          </a:p>
        </p:txBody>
      </p:sp>
      <p:sp>
        <p:nvSpPr>
          <p:cNvPr id="252" name="TextBox 251"/>
          <p:cNvSpPr txBox="1"/>
          <p:nvPr/>
        </p:nvSpPr>
        <p:spPr>
          <a:xfrm>
            <a:off x="4564343" y="8074338"/>
            <a:ext cx="2105970" cy="9963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 Towards a proteome-scale map of the human protein</a:t>
            </a:r>
          </a:p>
        </p:txBody>
      </p:sp>
      <p:sp>
        <p:nvSpPr>
          <p:cNvPr id="253" name="TextBox 252"/>
          <p:cNvSpPr txBox="1"/>
          <p:nvPr/>
        </p:nvSpPr>
        <p:spPr>
          <a:xfrm>
            <a:off x="6670801" y="8075311"/>
            <a:ext cx="44283" cy="9397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–</a:t>
            </a:r>
          </a:p>
        </p:txBody>
      </p:sp>
      <p:sp>
        <p:nvSpPr>
          <p:cNvPr id="254" name="TextBox 253"/>
          <p:cNvSpPr txBox="1"/>
          <p:nvPr/>
        </p:nvSpPr>
        <p:spPr>
          <a:xfrm>
            <a:off x="6715438" y="8074338"/>
            <a:ext cx="268180" cy="9963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protein</a:t>
            </a:r>
          </a:p>
        </p:txBody>
      </p:sp>
      <p:sp>
        <p:nvSpPr>
          <p:cNvPr id="255" name="TextBox 254"/>
          <p:cNvSpPr txBox="1"/>
          <p:nvPr/>
        </p:nvSpPr>
        <p:spPr>
          <a:xfrm>
            <a:off x="3985919" y="8190981"/>
            <a:ext cx="750689" cy="9963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interaction network.</a:t>
            </a:r>
          </a:p>
        </p:txBody>
      </p:sp>
      <p:sp>
        <p:nvSpPr>
          <p:cNvPr id="256" name="TextBox 255"/>
          <p:cNvSpPr txBox="1"/>
          <p:nvPr/>
        </p:nvSpPr>
        <p:spPr>
          <a:xfrm>
            <a:off x="4736608" y="8191955"/>
            <a:ext cx="272829" cy="9866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 Nature</a:t>
            </a:r>
          </a:p>
        </p:txBody>
      </p:sp>
      <p:sp>
        <p:nvSpPr>
          <p:cNvPr id="257" name="TextBox 256"/>
          <p:cNvSpPr txBox="1"/>
          <p:nvPr/>
        </p:nvSpPr>
        <p:spPr>
          <a:xfrm>
            <a:off x="5009438" y="8189209"/>
            <a:ext cx="176524" cy="10141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 437</a:t>
            </a:r>
          </a:p>
        </p:txBody>
      </p:sp>
      <p:sp>
        <p:nvSpPr>
          <p:cNvPr id="258" name="TextBox 257"/>
          <p:cNvSpPr txBox="1"/>
          <p:nvPr/>
        </p:nvSpPr>
        <p:spPr>
          <a:xfrm>
            <a:off x="5186156" y="8190981"/>
            <a:ext cx="228202" cy="9963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, 1173</a:t>
            </a:r>
          </a:p>
        </p:txBody>
      </p:sp>
      <p:sp>
        <p:nvSpPr>
          <p:cNvPr id="259" name="TextBox 258"/>
          <p:cNvSpPr txBox="1"/>
          <p:nvPr/>
        </p:nvSpPr>
        <p:spPr>
          <a:xfrm>
            <a:off x="5414394" y="8191955"/>
            <a:ext cx="44283" cy="9397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–</a:t>
            </a:r>
          </a:p>
        </p:txBody>
      </p:sp>
      <p:sp>
        <p:nvSpPr>
          <p:cNvPr id="260" name="TextBox 259"/>
          <p:cNvSpPr txBox="1"/>
          <p:nvPr/>
        </p:nvSpPr>
        <p:spPr>
          <a:xfrm>
            <a:off x="5459032" y="8190981"/>
            <a:ext cx="458999" cy="9963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1178 (2005).</a:t>
            </a:r>
          </a:p>
        </p:txBody>
      </p:sp>
      <p:sp>
        <p:nvSpPr>
          <p:cNvPr id="261" name="TextBox 260"/>
          <p:cNvSpPr txBox="1"/>
          <p:nvPr/>
        </p:nvSpPr>
        <p:spPr>
          <a:xfrm>
            <a:off x="3833991" y="8304737"/>
            <a:ext cx="3148931" cy="9963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18. Deane, C. M., Salwinski, L., Xenarios, I. &amp; Eisenberg, D. Protein interactions:</a:t>
            </a:r>
          </a:p>
        </p:txBody>
      </p:sp>
      <p:sp>
        <p:nvSpPr>
          <p:cNvPr id="262" name="TextBox 261"/>
          <p:cNvSpPr txBox="1"/>
          <p:nvPr/>
        </p:nvSpPr>
        <p:spPr>
          <a:xfrm>
            <a:off x="3985910" y="8421380"/>
            <a:ext cx="2998049" cy="9963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two methods for assessment of the reliability of high throughput observations.</a:t>
            </a:r>
          </a:p>
        </p:txBody>
      </p:sp>
      <p:sp>
        <p:nvSpPr>
          <p:cNvPr id="263" name="TextBox 262"/>
          <p:cNvSpPr txBox="1"/>
          <p:nvPr/>
        </p:nvSpPr>
        <p:spPr>
          <a:xfrm>
            <a:off x="3985910" y="8538996"/>
            <a:ext cx="748481" cy="9866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Mol. Cell. Proteomics</a:t>
            </a:r>
          </a:p>
        </p:txBody>
      </p:sp>
      <p:sp>
        <p:nvSpPr>
          <p:cNvPr id="264" name="TextBox 263"/>
          <p:cNvSpPr txBox="1"/>
          <p:nvPr/>
        </p:nvSpPr>
        <p:spPr>
          <a:xfrm>
            <a:off x="4734392" y="8536251"/>
            <a:ext cx="79445" cy="10141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 1</a:t>
            </a:r>
          </a:p>
        </p:txBody>
      </p:sp>
      <p:sp>
        <p:nvSpPr>
          <p:cNvPr id="265" name="TextBox 264"/>
          <p:cNvSpPr txBox="1"/>
          <p:nvPr/>
        </p:nvSpPr>
        <p:spPr>
          <a:xfrm>
            <a:off x="4813908" y="8538023"/>
            <a:ext cx="182324" cy="9963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, 349</a:t>
            </a:r>
          </a:p>
        </p:txBody>
      </p:sp>
      <p:sp>
        <p:nvSpPr>
          <p:cNvPr id="266" name="TextBox 265"/>
          <p:cNvSpPr txBox="1"/>
          <p:nvPr/>
        </p:nvSpPr>
        <p:spPr>
          <a:xfrm>
            <a:off x="4996791" y="8538996"/>
            <a:ext cx="44283" cy="9397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–</a:t>
            </a:r>
          </a:p>
        </p:txBody>
      </p:sp>
      <p:sp>
        <p:nvSpPr>
          <p:cNvPr id="267" name="TextBox 266"/>
          <p:cNvSpPr txBox="1"/>
          <p:nvPr/>
        </p:nvSpPr>
        <p:spPr>
          <a:xfrm>
            <a:off x="5041429" y="8538023"/>
            <a:ext cx="413644" cy="9963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356 (2002).</a:t>
            </a:r>
          </a:p>
        </p:txBody>
      </p:sp>
      <p:sp>
        <p:nvSpPr>
          <p:cNvPr id="268" name="TextBox 267"/>
          <p:cNvSpPr txBox="1"/>
          <p:nvPr/>
        </p:nvSpPr>
        <p:spPr>
          <a:xfrm>
            <a:off x="3833991" y="8651788"/>
            <a:ext cx="525965" cy="9963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19. Jansen, R.</a:t>
            </a:r>
          </a:p>
        </p:txBody>
      </p:sp>
      <p:sp>
        <p:nvSpPr>
          <p:cNvPr id="269" name="TextBox 268"/>
          <p:cNvSpPr txBox="1"/>
          <p:nvPr/>
        </p:nvSpPr>
        <p:spPr>
          <a:xfrm>
            <a:off x="4359957" y="8652761"/>
            <a:ext cx="231904" cy="9866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 et al.</a:t>
            </a:r>
          </a:p>
        </p:txBody>
      </p:sp>
      <p:sp>
        <p:nvSpPr>
          <p:cNvPr id="270" name="TextBox 269"/>
          <p:cNvSpPr txBox="1"/>
          <p:nvPr/>
        </p:nvSpPr>
        <p:spPr>
          <a:xfrm>
            <a:off x="4591861" y="8651788"/>
            <a:ext cx="2391654" cy="9963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 A Bayesian networks approach for predicting protein-protein</a:t>
            </a:r>
          </a:p>
        </p:txBody>
      </p:sp>
      <p:sp>
        <p:nvSpPr>
          <p:cNvPr id="271" name="TextBox 270"/>
          <p:cNvSpPr txBox="1"/>
          <p:nvPr/>
        </p:nvSpPr>
        <p:spPr>
          <a:xfrm>
            <a:off x="3985902" y="8767705"/>
            <a:ext cx="1204366" cy="9963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interactions from genomic data.</a:t>
            </a:r>
          </a:p>
        </p:txBody>
      </p:sp>
      <p:sp>
        <p:nvSpPr>
          <p:cNvPr id="272" name="TextBox 271"/>
          <p:cNvSpPr txBox="1"/>
          <p:nvPr/>
        </p:nvSpPr>
        <p:spPr>
          <a:xfrm>
            <a:off x="5190268" y="8768678"/>
            <a:ext cx="290205" cy="9866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 Science</a:t>
            </a:r>
          </a:p>
        </p:txBody>
      </p:sp>
      <p:sp>
        <p:nvSpPr>
          <p:cNvPr id="273" name="TextBox 272"/>
          <p:cNvSpPr txBox="1"/>
          <p:nvPr/>
        </p:nvSpPr>
        <p:spPr>
          <a:xfrm>
            <a:off x="5480474" y="8765933"/>
            <a:ext cx="177082" cy="10141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 302</a:t>
            </a:r>
          </a:p>
        </p:txBody>
      </p:sp>
      <p:sp>
        <p:nvSpPr>
          <p:cNvPr id="274" name="TextBox 273"/>
          <p:cNvSpPr txBox="1"/>
          <p:nvPr/>
        </p:nvSpPr>
        <p:spPr>
          <a:xfrm>
            <a:off x="5657750" y="8767705"/>
            <a:ext cx="182316" cy="9963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, 449</a:t>
            </a:r>
          </a:p>
        </p:txBody>
      </p:sp>
      <p:sp>
        <p:nvSpPr>
          <p:cNvPr id="275" name="TextBox 274"/>
          <p:cNvSpPr txBox="1"/>
          <p:nvPr/>
        </p:nvSpPr>
        <p:spPr>
          <a:xfrm>
            <a:off x="5840633" y="8768678"/>
            <a:ext cx="44283" cy="9397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–</a:t>
            </a:r>
          </a:p>
        </p:txBody>
      </p:sp>
      <p:sp>
        <p:nvSpPr>
          <p:cNvPr id="276" name="TextBox 275"/>
          <p:cNvSpPr txBox="1"/>
          <p:nvPr/>
        </p:nvSpPr>
        <p:spPr>
          <a:xfrm>
            <a:off x="5884553" y="8767705"/>
            <a:ext cx="413493" cy="9963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453 (2003).</a:t>
            </a:r>
          </a:p>
        </p:txBody>
      </p:sp>
      <p:sp>
        <p:nvSpPr>
          <p:cNvPr id="277" name="TextBox 276"/>
          <p:cNvSpPr txBox="1"/>
          <p:nvPr/>
        </p:nvSpPr>
        <p:spPr>
          <a:xfrm>
            <a:off x="3833991" y="8882186"/>
            <a:ext cx="355350" cy="9963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20. Qi, Y.</a:t>
            </a:r>
          </a:p>
        </p:txBody>
      </p:sp>
      <p:sp>
        <p:nvSpPr>
          <p:cNvPr id="278" name="TextBox 277"/>
          <p:cNvSpPr txBox="1"/>
          <p:nvPr/>
        </p:nvSpPr>
        <p:spPr>
          <a:xfrm>
            <a:off x="4189341" y="8883160"/>
            <a:ext cx="230991" cy="9866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 et al.</a:t>
            </a:r>
          </a:p>
        </p:txBody>
      </p:sp>
      <p:sp>
        <p:nvSpPr>
          <p:cNvPr id="279" name="TextBox 278"/>
          <p:cNvSpPr txBox="1"/>
          <p:nvPr/>
        </p:nvSpPr>
        <p:spPr>
          <a:xfrm>
            <a:off x="4420333" y="8882186"/>
            <a:ext cx="2562624" cy="9963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 Systematic prediction of human membrane receptor interactions.</a:t>
            </a:r>
          </a:p>
        </p:txBody>
      </p:sp>
      <p:sp>
        <p:nvSpPr>
          <p:cNvPr id="280" name="TextBox 279"/>
          <p:cNvSpPr txBox="1"/>
          <p:nvPr/>
        </p:nvSpPr>
        <p:spPr>
          <a:xfrm>
            <a:off x="3985919" y="8999077"/>
            <a:ext cx="392201" cy="9866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Proteomics</a:t>
            </a:r>
          </a:p>
        </p:txBody>
      </p:sp>
      <p:sp>
        <p:nvSpPr>
          <p:cNvPr id="281" name="TextBox 280"/>
          <p:cNvSpPr txBox="1"/>
          <p:nvPr/>
        </p:nvSpPr>
        <p:spPr>
          <a:xfrm>
            <a:off x="4378121" y="8996331"/>
            <a:ext cx="78604" cy="10141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 9</a:t>
            </a:r>
          </a:p>
        </p:txBody>
      </p:sp>
      <p:sp>
        <p:nvSpPr>
          <p:cNvPr id="282" name="TextBox 281"/>
          <p:cNvSpPr txBox="1"/>
          <p:nvPr/>
        </p:nvSpPr>
        <p:spPr>
          <a:xfrm>
            <a:off x="4456796" y="8998103"/>
            <a:ext cx="227503" cy="9963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, 5243</a:t>
            </a:r>
          </a:p>
        </p:txBody>
      </p:sp>
      <p:sp>
        <p:nvSpPr>
          <p:cNvPr id="283" name="TextBox 282"/>
          <p:cNvSpPr txBox="1"/>
          <p:nvPr/>
        </p:nvSpPr>
        <p:spPr>
          <a:xfrm>
            <a:off x="4684316" y="8999077"/>
            <a:ext cx="44283" cy="9397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–</a:t>
            </a:r>
          </a:p>
        </p:txBody>
      </p:sp>
      <p:sp>
        <p:nvSpPr>
          <p:cNvPr id="284" name="TextBox 283"/>
          <p:cNvSpPr txBox="1"/>
          <p:nvPr/>
        </p:nvSpPr>
        <p:spPr>
          <a:xfrm>
            <a:off x="4728954" y="8998103"/>
            <a:ext cx="458849" cy="9963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5255 (2009).</a:t>
            </a:r>
          </a:p>
        </p:txBody>
      </p:sp>
      <p:sp>
        <p:nvSpPr>
          <p:cNvPr id="285" name="TextBox 284"/>
          <p:cNvSpPr txBox="1"/>
          <p:nvPr/>
        </p:nvSpPr>
        <p:spPr>
          <a:xfrm>
            <a:off x="3833991" y="9111868"/>
            <a:ext cx="3149561" cy="9963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21. Scott, M. S. &amp; Barton, G. J. Probabilistic prediction and ranking of human protein-</a:t>
            </a:r>
          </a:p>
        </p:txBody>
      </p:sp>
      <p:sp>
        <p:nvSpPr>
          <p:cNvPr id="286" name="TextBox 285"/>
          <p:cNvSpPr txBox="1"/>
          <p:nvPr/>
        </p:nvSpPr>
        <p:spPr>
          <a:xfrm>
            <a:off x="3985910" y="9228511"/>
            <a:ext cx="749325" cy="9963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protein interactions.</a:t>
            </a:r>
          </a:p>
        </p:txBody>
      </p:sp>
      <p:sp>
        <p:nvSpPr>
          <p:cNvPr id="287" name="TextBox 286"/>
          <p:cNvSpPr txBox="1"/>
          <p:nvPr/>
        </p:nvSpPr>
        <p:spPr>
          <a:xfrm>
            <a:off x="4735236" y="9229484"/>
            <a:ext cx="732484" cy="9866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 BMC Bioinformatics</a:t>
            </a:r>
          </a:p>
        </p:txBody>
      </p:sp>
      <p:sp>
        <p:nvSpPr>
          <p:cNvPr id="288" name="TextBox 287"/>
          <p:cNvSpPr txBox="1"/>
          <p:nvPr/>
        </p:nvSpPr>
        <p:spPr>
          <a:xfrm>
            <a:off x="5467720" y="9226739"/>
            <a:ext cx="79082" cy="10141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 8</a:t>
            </a:r>
          </a:p>
        </p:txBody>
      </p:sp>
      <p:sp>
        <p:nvSpPr>
          <p:cNvPr id="289" name="TextBox 288"/>
          <p:cNvSpPr txBox="1"/>
          <p:nvPr/>
        </p:nvSpPr>
        <p:spPr>
          <a:xfrm>
            <a:off x="5546873" y="9228511"/>
            <a:ext cx="460292" cy="9963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600"/>
              <a:t>, 239 (2007).</a:t>
            </a:r>
          </a:p>
        </p:txBody>
      </p:sp>
      <p:sp>
        <p:nvSpPr>
          <p:cNvPr id="290" name="TextBox 289"/>
          <p:cNvSpPr txBox="1"/>
          <p:nvPr/>
        </p:nvSpPr>
        <p:spPr>
          <a:xfrm>
            <a:off x="3833999" y="297352"/>
            <a:ext cx="2150652" cy="11387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Schizophrenia interactome with novel interactions</a:t>
            </a:r>
          </a:p>
        </p:txBody>
      </p:sp>
      <p:sp>
        <p:nvSpPr>
          <p:cNvPr id="291" name="TextBox 290"/>
          <p:cNvSpPr txBox="1"/>
          <p:nvPr/>
        </p:nvSpPr>
        <p:spPr>
          <a:xfrm>
            <a:off x="3833999" y="424071"/>
            <a:ext cx="763513" cy="11387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MK Ganapathiraju</a:t>
            </a:r>
          </a:p>
        </p:txBody>
      </p:sp>
      <p:sp>
        <p:nvSpPr>
          <p:cNvPr id="292" name="TextBox 291"/>
          <p:cNvSpPr txBox="1"/>
          <p:nvPr/>
        </p:nvSpPr>
        <p:spPr>
          <a:xfrm>
            <a:off x="4597512" y="425185"/>
            <a:ext cx="219104" cy="11276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 et al</a:t>
            </a:r>
          </a:p>
        </p:txBody>
      </p:sp>
      <p:sp>
        <p:nvSpPr>
          <p:cNvPr id="293" name="TextBox 292"/>
          <p:cNvSpPr txBox="1"/>
          <p:nvPr/>
        </p:nvSpPr>
        <p:spPr>
          <a:xfrm>
            <a:off x="7197118" y="585455"/>
            <a:ext cx="62857" cy="12799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800"/>
              <a:t>9</a:t>
            </a:r>
          </a:p>
        </p:txBody>
      </p:sp>
      <p:sp>
        <p:nvSpPr>
          <p:cNvPr id="294" name="TextBox 293"/>
          <p:cNvSpPr txBox="1"/>
          <p:nvPr/>
        </p:nvSpPr>
        <p:spPr>
          <a:xfrm>
            <a:off x="455759" y="9546470"/>
            <a:ext cx="3342902" cy="11387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© 2016 Schizophrenia International Research Society/Nature Publishing Group</a:t>
            </a:r>
          </a:p>
        </p:txBody>
      </p:sp>
      <p:sp>
        <p:nvSpPr>
          <p:cNvPr id="295" name="TextBox 294"/>
          <p:cNvSpPr txBox="1"/>
          <p:nvPr/>
        </p:nvSpPr>
        <p:spPr>
          <a:xfrm>
            <a:off x="5631734" y="9546470"/>
            <a:ext cx="1353201" cy="11387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700"/>
              <a:t>npj Schizophrenia (2016) 16012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