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5B350-8200-437D-9997-C816AA7D100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F8E28-52DC-46A3-9281-90CCBDC1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3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F8E28-52DC-46A3-9281-90CCBDC185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88CB-3320-4EEE-927F-AF6055FB7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AB3E-037C-4DE6-8A10-0F8ECCCC7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5C34A-3548-4546-8924-ED1CD74D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8FDC-B338-4ABC-88CF-FECBADB63A5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3D1C-3276-4DD1-8F1E-F47F272B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71CF-77D7-4932-AB2F-60829C3D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B459-67B3-4526-B432-7B917F2F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4D67-5C91-43AE-BC1E-823DAE50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76840-9762-4860-8F4A-CC7C67D4E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A14C-7A8E-4331-84B3-9C2A360E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8FDC-B338-4ABC-88CF-FECBADB63A5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8245-C007-4049-B948-4FAF9A1A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4379-EA39-4697-B199-961FBD61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B459-67B3-4526-B432-7B917F2F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809D5-F882-4FBA-A851-754D645A5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F191-9364-41B7-B932-24C4DB360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3856-68B6-44C9-B447-1D2D9585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8FDC-B338-4ABC-88CF-FECBADB63A5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8162-76DF-4A1C-8052-B18CF09C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D938-C4C4-4DCC-9B7F-65B0FD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B459-67B3-4526-B432-7B917F2F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7324-E47F-4855-BFF5-A72E1145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7614-BF6B-447E-851F-9257A6D4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C16B-3154-44BD-8771-6EF238EC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8FDC-B338-4ABC-88CF-FECBADB63A5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B669A-C812-4AAC-B73C-603A6DD6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FEDFC-B284-434E-B41C-47300BD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B459-67B3-4526-B432-7B917F2F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2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FCA-6CC0-46CB-95D6-6AB90EC9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799F4-2882-4E33-8CFA-BED3342B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A21D9-8BEC-4771-847D-E2C2D0B5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8FDC-B338-4ABC-88CF-FECBADB63A5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0BDA-AE5A-42E7-970C-2EA0E35D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8399-E16C-47B7-B1B7-CD55B797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B459-67B3-4526-B432-7B917F2F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2A49-55E2-4A78-9255-E317A6FC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06B6-7A59-40D6-81D3-C2960DDD9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D1C28-2AD6-406B-BF02-7B297BE42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4696A-1720-4AB7-8B1C-34BECB67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8FDC-B338-4ABC-88CF-FECBADB63A5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7D179-AA11-4B3A-A5EB-847B9299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72E94-0CD2-4AC4-A819-81FE6356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B459-67B3-4526-B432-7B917F2F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7F68-2D34-4EC2-A92A-5657F6D1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240D2-98F5-4D3E-8BF8-05F1CF81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02535-278E-43E1-9DF1-868680D00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3EEDD-A1EF-4AB3-8239-9FC965B33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68842-43F2-408B-BB3B-AD0231729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02587-7177-40A8-A413-B414DFA5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8FDC-B338-4ABC-88CF-FECBADB63A5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A7994-7151-4957-8BCD-2EB86F8E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FF654-608A-4003-8F23-E61ABAE8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B459-67B3-4526-B432-7B917F2F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9DB0-45C2-431D-97BC-91A108B9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BEC36-6FEA-4545-82A7-50907B36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8FDC-B338-4ABC-88CF-FECBADB63A5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C072F-C743-49C3-9E62-98EEF1B1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CD05-FD38-45C7-A680-3B1A96D0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B459-67B3-4526-B432-7B917F2F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1EF58-8204-4C0D-B336-CC0C23EC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8FDC-B338-4ABC-88CF-FECBADB63A5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0CFED-731F-4399-99A7-24F3EB97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23030-C5A7-4511-9CBB-4A2C5034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B459-67B3-4526-B432-7B917F2F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BB1D-3F1E-46F2-965A-A879EF1D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61A3-A37B-4FDC-9E6B-F8964CB3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01D12-E318-47FE-AE88-91CB02DE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500E9-EF66-4110-B305-A1C000C4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8FDC-B338-4ABC-88CF-FECBADB63A5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D847E-BA93-43C3-BE85-EB115DC8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82224-8426-4C6D-9C31-9F368DE9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B459-67B3-4526-B432-7B917F2F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8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835A-BFA0-4230-A08D-4CE66F89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5E423-A4E7-45F3-8117-1DEE8E837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23EA1-237B-41E8-86F4-AE18D949C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598FF-559E-49AB-A0AE-8889B5CA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8FDC-B338-4ABC-88CF-FECBADB63A5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410A6-3297-4C50-9452-95D401F8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D0452-4FAB-4337-ABA0-DB832410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B459-67B3-4526-B432-7B917F2F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49CC6-59E7-44AA-9D98-2CB53DE5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ABD07-E8D1-4F97-AA01-91C232EB1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FCAA-2FB9-4A16-B836-0C4261251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8FDC-B338-4ABC-88CF-FECBADB63A5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699D-01CF-4625-B24E-E7200D843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03454-2AAE-46C2-AA27-31A74879E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7B459-67B3-4526-B432-7B917F2F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4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A026-64CF-48A2-B7F7-2766F1C7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File</a:t>
            </a:r>
          </a:p>
        </p:txBody>
      </p:sp>
    </p:spTree>
    <p:extLst>
      <p:ext uri="{BB962C8B-B14F-4D97-AF65-F5344CB8AC3E}">
        <p14:creationId xmlns:p14="http://schemas.microsoft.com/office/powerpoint/2010/main" val="330751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677EDC-CCC6-405C-902D-B1B23C4B7F72}"/>
              </a:ext>
            </a:extLst>
          </p:cNvPr>
          <p:cNvSpPr txBox="1"/>
          <p:nvPr/>
        </p:nvSpPr>
        <p:spPr>
          <a:xfrm>
            <a:off x="316883" y="2690336"/>
            <a:ext cx="463354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File                   inode                tag                   </a:t>
            </a:r>
            <a:r>
              <a:rPr lang="en-US" b="1" u="sng" dirty="0" err="1"/>
              <a:t>Ptrs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bar.txt             144                  132333        [p2, p3]</a:t>
            </a:r>
          </a:p>
          <a:p>
            <a:r>
              <a:rPr lang="en-US" dirty="0" err="1"/>
              <a:t>xyz</a:t>
            </a:r>
            <a:r>
              <a:rPr lang="en-US" dirty="0"/>
              <a:t>                    302                 132339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7E4F1-7CF1-4442-8708-A44F98346365}"/>
              </a:ext>
            </a:extLst>
          </p:cNvPr>
          <p:cNvSpPr txBox="1"/>
          <p:nvPr/>
        </p:nvSpPr>
        <p:spPr>
          <a:xfrm>
            <a:off x="242149" y="2378209"/>
            <a:ext cx="365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Disk Data for ‘/foo/’ Directory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1211631-6531-42C4-B578-103B1EA9D1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833938" y="2408982"/>
            <a:ext cx="3218224" cy="1020017"/>
          </a:xfrm>
          <a:prstGeom prst="bentConnector3">
            <a:avLst>
              <a:gd name="adj1" fmla="val 3031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9E135E-81FE-4C4B-B773-AD574BE5D301}"/>
                  </a:ext>
                </a:extLst>
              </p:cNvPr>
              <p:cNvSpPr txBox="1"/>
              <p:nvPr/>
            </p:nvSpPr>
            <p:spPr>
              <a:xfrm>
                <a:off x="844062" y="549519"/>
                <a:ext cx="38349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3.) Delete </a:t>
                </a:r>
                <a:r>
                  <a:rPr lang="en-US" dirty="0">
                    <a:latin typeface="Bahnschrift Light" panose="020B0502040204020203" pitchFamily="34" charset="0"/>
                  </a:rPr>
                  <a:t>/foo/bar.txt</a:t>
                </a:r>
                <a:r>
                  <a:rPr lang="en-US" dirty="0"/>
                  <a:t> </a:t>
                </a:r>
                <a:endParaRPr lang="en-US" dirty="0">
                  <a:latin typeface="Bahnschrift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Puncture PPRF key at specified tag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Write new punctured key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to disk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9E135E-81FE-4C4B-B773-AD574BE5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2" y="549519"/>
                <a:ext cx="3834961" cy="1200329"/>
              </a:xfrm>
              <a:prstGeom prst="rect">
                <a:avLst/>
              </a:prstGeom>
              <a:blipFill>
                <a:blip r:embed="rId2"/>
                <a:stretch>
                  <a:fillRect l="-1270" t="-3046" r="-47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57CE1DF-6040-4BAA-AA82-44DC9C974F2D}"/>
              </a:ext>
            </a:extLst>
          </p:cNvPr>
          <p:cNvSpPr/>
          <p:nvPr/>
        </p:nvSpPr>
        <p:spPr>
          <a:xfrm>
            <a:off x="135779" y="3217867"/>
            <a:ext cx="4928089" cy="42226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98A3EC6-3185-400E-BCF4-3D11451BF5A5}"/>
                  </a:ext>
                </a:extLst>
              </p:cNvPr>
              <p:cNvSpPr/>
              <p:nvPr/>
            </p:nvSpPr>
            <p:spPr>
              <a:xfrm>
                <a:off x="8052162" y="1868365"/>
                <a:ext cx="1336431" cy="1081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98A3EC6-3185-400E-BCF4-3D11451BF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162" y="1868365"/>
                <a:ext cx="1336431" cy="1081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B5BE10D-65B7-4685-93C3-412AEF0C33E4}"/>
              </a:ext>
            </a:extLst>
          </p:cNvPr>
          <p:cNvSpPr txBox="1"/>
          <p:nvPr/>
        </p:nvSpPr>
        <p:spPr>
          <a:xfrm>
            <a:off x="8052162" y="1567201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PPRF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43CB41-8597-4323-B8D4-2B059312F0BF}"/>
                  </a:ext>
                </a:extLst>
              </p:cNvPr>
              <p:cNvSpPr txBox="1"/>
              <p:nvPr/>
            </p:nvSpPr>
            <p:spPr>
              <a:xfrm>
                <a:off x="6019222" y="2101210"/>
                <a:ext cx="1822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b="0" dirty="0"/>
                  <a:t>Puncture(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132333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43CB41-8597-4323-B8D4-2B059312F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222" y="2101210"/>
                <a:ext cx="1822205" cy="276999"/>
              </a:xfrm>
              <a:prstGeom prst="rect">
                <a:avLst/>
              </a:prstGeom>
              <a:blipFill>
                <a:blip r:embed="rId4"/>
                <a:stretch>
                  <a:fillRect l="-7692" t="-28889" r="-468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5148D8A-F241-4CC3-B39F-74B531BE4090}"/>
              </a:ext>
            </a:extLst>
          </p:cNvPr>
          <p:cNvCxnSpPr>
            <a:cxnSpLocks/>
          </p:cNvCxnSpPr>
          <p:nvPr/>
        </p:nvCxnSpPr>
        <p:spPr>
          <a:xfrm flipV="1">
            <a:off x="9388593" y="2397099"/>
            <a:ext cx="1465145" cy="1188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562407-2E66-411E-A4F7-10A565D34146}"/>
                  </a:ext>
                </a:extLst>
              </p:cNvPr>
              <p:cNvSpPr txBox="1"/>
              <p:nvPr/>
            </p:nvSpPr>
            <p:spPr>
              <a:xfrm>
                <a:off x="9568022" y="2088014"/>
                <a:ext cx="5700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562407-2E66-411E-A4F7-10A565D34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022" y="2088014"/>
                <a:ext cx="570092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9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 animBg="1"/>
      <p:bldP spid="23" grpId="0" animBg="1"/>
      <p:bldP spid="26" grpId="0"/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26A4-0940-4799-B734-3A2449D0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Paranoia…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D779-4D93-4C3C-81F1-9DCD69EE7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still recover metadata about the deleted file from the parent directory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75928-C905-4555-89A0-14DEAB06F54F}"/>
              </a:ext>
            </a:extLst>
          </p:cNvPr>
          <p:cNvSpPr txBox="1"/>
          <p:nvPr/>
        </p:nvSpPr>
        <p:spPr>
          <a:xfrm>
            <a:off x="4484071" y="1528286"/>
            <a:ext cx="463354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File                   inode                tag                   </a:t>
            </a:r>
            <a:r>
              <a:rPr lang="en-US" b="1" u="sng" dirty="0" err="1"/>
              <a:t>Ptrs</a:t>
            </a:r>
            <a:endParaRPr lang="en-US" b="1" u="sng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bar.txt             144                  132333        [p2, p3]</a:t>
            </a:r>
          </a:p>
          <a:p>
            <a:r>
              <a:rPr lang="en-US" dirty="0" err="1"/>
              <a:t>xyz</a:t>
            </a:r>
            <a:r>
              <a:rPr lang="en-US" dirty="0"/>
              <a:t>                    302                 132339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EC3C5-98E9-44CA-A6BF-5A7FEDB40497}"/>
              </a:ext>
            </a:extLst>
          </p:cNvPr>
          <p:cNvSpPr txBox="1"/>
          <p:nvPr/>
        </p:nvSpPr>
        <p:spPr>
          <a:xfrm>
            <a:off x="4409337" y="1216159"/>
            <a:ext cx="365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Disk Data for ‘/foo/’ Directory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189234-4E74-47C5-AC4B-F5E0461998FB}"/>
              </a:ext>
            </a:extLst>
          </p:cNvPr>
          <p:cNvSpPr/>
          <p:nvPr/>
        </p:nvSpPr>
        <p:spPr>
          <a:xfrm>
            <a:off x="4189527" y="2046292"/>
            <a:ext cx="4928089" cy="42226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A1A1F-0D53-48C0-B3E6-31A628127C37}"/>
              </a:ext>
            </a:extLst>
          </p:cNvPr>
          <p:cNvSpPr txBox="1"/>
          <p:nvPr/>
        </p:nvSpPr>
        <p:spPr>
          <a:xfrm>
            <a:off x="9241892" y="1585491"/>
            <a:ext cx="2630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/foo/ has not been</a:t>
            </a:r>
          </a:p>
          <a:p>
            <a:r>
              <a:rPr lang="en-US" dirty="0"/>
              <a:t>deleted, we must assume </a:t>
            </a:r>
          </a:p>
          <a:p>
            <a:r>
              <a:rPr lang="en-US" dirty="0"/>
              <a:t>that this metadata about</a:t>
            </a:r>
          </a:p>
          <a:p>
            <a:r>
              <a:rPr lang="en-US" dirty="0"/>
              <a:t>bar.txt is recoverable…</a:t>
            </a:r>
          </a:p>
        </p:txBody>
      </p:sp>
    </p:spTree>
    <p:extLst>
      <p:ext uri="{BB962C8B-B14F-4D97-AF65-F5344CB8AC3E}">
        <p14:creationId xmlns:p14="http://schemas.microsoft.com/office/powerpoint/2010/main" val="9081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228B38-1A11-4842-8461-47A7D914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64" y="3713169"/>
            <a:ext cx="2009550" cy="2224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BE99BB-77B1-4AD6-8C6C-E836F4BEE5E8}"/>
              </a:ext>
            </a:extLst>
          </p:cNvPr>
          <p:cNvSpPr txBox="1"/>
          <p:nvPr/>
        </p:nvSpPr>
        <p:spPr>
          <a:xfrm>
            <a:off x="7435789" y="3490782"/>
            <a:ext cx="14735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/>
              <a:t>Inode Key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61E46-16B4-420B-9366-1C2538994A7F}"/>
              </a:ext>
            </a:extLst>
          </p:cNvPr>
          <p:cNvSpPr txBox="1"/>
          <p:nvPr/>
        </p:nvSpPr>
        <p:spPr>
          <a:xfrm>
            <a:off x="873276" y="2674314"/>
            <a:ext cx="500841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File                   inode                tag                   </a:t>
            </a:r>
            <a:r>
              <a:rPr lang="en-US" b="1" u="sng" dirty="0" err="1"/>
              <a:t>Ptrs</a:t>
            </a:r>
            <a:endParaRPr lang="en-US" dirty="0"/>
          </a:p>
          <a:p>
            <a:r>
              <a:rPr lang="en-US" dirty="0" err="1"/>
              <a:t>xyz</a:t>
            </a:r>
            <a:r>
              <a:rPr lang="en-US" dirty="0"/>
              <a:t>                     302                132339             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D0FD1-65C3-4538-BD2D-66E9DC9849A8}"/>
              </a:ext>
            </a:extLst>
          </p:cNvPr>
          <p:cNvSpPr txBox="1"/>
          <p:nvPr/>
        </p:nvSpPr>
        <p:spPr>
          <a:xfrm>
            <a:off x="779221" y="2335755"/>
            <a:ext cx="488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on Disk Data for ‘/foo/’ Directory (decrypted)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9CBCE-648E-4CBC-B8B2-2988C624F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78" y="4268830"/>
            <a:ext cx="3829268" cy="942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A47989-53EA-4CFB-841E-0C0358C3AFAF}"/>
              </a:ext>
            </a:extLst>
          </p:cNvPr>
          <p:cNvSpPr txBox="1"/>
          <p:nvPr/>
        </p:nvSpPr>
        <p:spPr>
          <a:xfrm>
            <a:off x="849430" y="3959922"/>
            <a:ext cx="488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on Disk Data for ‘/foo/’ Directory (encrypted)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11AEA0-6630-4809-895B-0209C873468B}"/>
              </a:ext>
            </a:extLst>
          </p:cNvPr>
          <p:cNvCxnSpPr>
            <a:cxnSpLocks/>
          </p:cNvCxnSpPr>
          <p:nvPr/>
        </p:nvCxnSpPr>
        <p:spPr>
          <a:xfrm>
            <a:off x="1818047" y="3316304"/>
            <a:ext cx="147637" cy="685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D2C7A4-F4ED-407C-AAA4-5860B555C5C0}"/>
                  </a:ext>
                </a:extLst>
              </p:cNvPr>
              <p:cNvSpPr txBox="1"/>
              <p:nvPr/>
            </p:nvSpPr>
            <p:spPr>
              <a:xfrm>
                <a:off x="1965684" y="3596779"/>
                <a:ext cx="27146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b="0" dirty="0"/>
                  <a:t>Encrypt using new key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D2C7A4-F4ED-407C-AAA4-5860B555C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684" y="3596779"/>
                <a:ext cx="2714625" cy="276999"/>
              </a:xfrm>
              <a:prstGeom prst="rect">
                <a:avLst/>
              </a:prstGeom>
              <a:blipFill>
                <a:blip r:embed="rId5"/>
                <a:stretch>
                  <a:fillRect l="-5157" t="-28889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A7E9A3-C09A-4C25-8DDF-F4D473C35E19}"/>
                  </a:ext>
                </a:extLst>
              </p:cNvPr>
              <p:cNvSpPr txBox="1"/>
              <p:nvPr/>
            </p:nvSpPr>
            <p:spPr>
              <a:xfrm>
                <a:off x="844062" y="549519"/>
                <a:ext cx="668798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4.) Delete and re-create parent directory </a:t>
                </a:r>
                <a:r>
                  <a:rPr lang="en-US" dirty="0">
                    <a:latin typeface="Bahnschrift Light" panose="020B0502040204020203" pitchFamily="34" charset="0"/>
                  </a:rPr>
                  <a:t>/foo/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Puncture PPRF at parent inode tag (repeat steps for deleting a file)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Sample new key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for inode 17 (/foo/)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Re-encrypt new </a:t>
                </a:r>
                <a:r>
                  <a:rPr lang="en-US" dirty="0">
                    <a:latin typeface="Bahnschrift Light" panose="020B0502040204020203" pitchFamily="34" charset="0"/>
                  </a:rPr>
                  <a:t>/foo/ </a:t>
                </a:r>
                <a:r>
                  <a:rPr lang="en-US" dirty="0"/>
                  <a:t>directory using new key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Re-encrypt new inode key using PPRF with new tag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A7E9A3-C09A-4C25-8DDF-F4D473C35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2" y="549519"/>
                <a:ext cx="6687985" cy="1754326"/>
              </a:xfrm>
              <a:prstGeom prst="rect">
                <a:avLst/>
              </a:prstGeom>
              <a:blipFill>
                <a:blip r:embed="rId6"/>
                <a:stretch>
                  <a:fillRect l="-729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9283B5-0A77-4D45-8272-757BB9137EAF}"/>
                  </a:ext>
                </a:extLst>
              </p:cNvPr>
              <p:cNvSpPr/>
              <p:nvPr/>
            </p:nvSpPr>
            <p:spPr>
              <a:xfrm>
                <a:off x="3998624" y="5584089"/>
                <a:ext cx="1336431" cy="1081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9283B5-0A77-4D45-8272-757BB9137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624" y="5584089"/>
                <a:ext cx="1336431" cy="10812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4A99D3C-2DAC-4F4E-94C8-8EECC488C752}"/>
              </a:ext>
            </a:extLst>
          </p:cNvPr>
          <p:cNvSpPr txBox="1"/>
          <p:nvPr/>
        </p:nvSpPr>
        <p:spPr>
          <a:xfrm>
            <a:off x="3998624" y="5282925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PPRF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681FBF8-E2D3-4795-BB62-E846B464A9DC}"/>
              </a:ext>
            </a:extLst>
          </p:cNvPr>
          <p:cNvCxnSpPr>
            <a:cxnSpLocks/>
          </p:cNvCxnSpPr>
          <p:nvPr/>
        </p:nvCxnSpPr>
        <p:spPr>
          <a:xfrm flipV="1">
            <a:off x="5335055" y="5211062"/>
            <a:ext cx="2002709" cy="91364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6EA4B0-C9B0-4755-8F0E-81E6EABE8872}"/>
                  </a:ext>
                </a:extLst>
              </p:cNvPr>
              <p:cNvSpPr txBox="1"/>
              <p:nvPr/>
            </p:nvSpPr>
            <p:spPr>
              <a:xfrm>
                <a:off x="5514484" y="5803738"/>
                <a:ext cx="5700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6EA4B0-C9B0-4755-8F0E-81E6EABE8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484" y="5803738"/>
                <a:ext cx="570092" cy="276999"/>
              </a:xfrm>
              <a:prstGeom prst="rect">
                <a:avLst/>
              </a:prstGeom>
              <a:blipFill>
                <a:blip r:embed="rId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B49CC-D8D7-472A-9E89-BA7BBD0EFCA9}"/>
                  </a:ext>
                </a:extLst>
              </p:cNvPr>
              <p:cNvSpPr txBox="1"/>
              <p:nvPr/>
            </p:nvSpPr>
            <p:spPr>
              <a:xfrm>
                <a:off x="3095314" y="5942237"/>
                <a:ext cx="8765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=176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B49CC-D8D7-472A-9E89-BA7BBD0EF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314" y="5942237"/>
                <a:ext cx="876596" cy="276999"/>
              </a:xfrm>
              <a:prstGeom prst="rect">
                <a:avLst/>
              </a:prstGeom>
              <a:blipFill>
                <a:blip r:embed="rId9"/>
                <a:stretch>
                  <a:fillRect l="-2083" r="-41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487FB5-1560-456A-ADFC-031389EC1BC0}"/>
              </a:ext>
            </a:extLst>
          </p:cNvPr>
          <p:cNvCxnSpPr>
            <a:cxnSpLocks/>
          </p:cNvCxnSpPr>
          <p:nvPr/>
        </p:nvCxnSpPr>
        <p:spPr>
          <a:xfrm>
            <a:off x="3185270" y="6254765"/>
            <a:ext cx="786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9FBBED-B677-4367-A2E9-0165222F60B1}"/>
                  </a:ext>
                </a:extLst>
              </p:cNvPr>
              <p:cNvSpPr txBox="1"/>
              <p:nvPr/>
            </p:nvSpPr>
            <p:spPr>
              <a:xfrm>
                <a:off x="9263063" y="5014277"/>
                <a:ext cx="1880130" cy="393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9FBBED-B677-4367-A2E9-0165222F6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063" y="5014277"/>
                <a:ext cx="1880130" cy="3935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619CB4-F1B5-4F1B-B9CC-D3346C531F84}"/>
              </a:ext>
            </a:extLst>
          </p:cNvPr>
          <p:cNvCxnSpPr/>
          <p:nvPr/>
        </p:nvCxnSpPr>
        <p:spPr>
          <a:xfrm>
            <a:off x="38595" y="2770310"/>
            <a:ext cx="786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D31083-FE2F-4F0F-9284-7A71D72B2782}"/>
              </a:ext>
            </a:extLst>
          </p:cNvPr>
          <p:cNvSpPr txBox="1"/>
          <p:nvPr/>
        </p:nvSpPr>
        <p:spPr>
          <a:xfrm>
            <a:off x="-312" y="2493311"/>
            <a:ext cx="8255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/>
              <a:t>Inode 17</a:t>
            </a:r>
          </a:p>
        </p:txBody>
      </p:sp>
    </p:spTree>
    <p:extLst>
      <p:ext uri="{BB962C8B-B14F-4D97-AF65-F5344CB8AC3E}">
        <p14:creationId xmlns:p14="http://schemas.microsoft.com/office/powerpoint/2010/main" val="16813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8" grpId="0"/>
      <p:bldP spid="10" grpId="0"/>
      <p:bldP spid="12" grpId="0" animBg="1"/>
      <p:bldP spid="13" grpId="0"/>
      <p:bldP spid="16" grpId="0"/>
      <p:bldP spid="18" grpId="0"/>
      <p:bldP spid="2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F6A0A-2236-43FF-A9C1-598A4B6195D7}"/>
                  </a:ext>
                </a:extLst>
              </p:cNvPr>
              <p:cNvSpPr txBox="1"/>
              <p:nvPr/>
            </p:nvSpPr>
            <p:spPr>
              <a:xfrm>
                <a:off x="844062" y="549519"/>
                <a:ext cx="629441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1.) Read </a:t>
                </a:r>
                <a:r>
                  <a:rPr lang="en-US" dirty="0">
                    <a:latin typeface="Bahnschrift Light" panose="020B0502040204020203" pitchFamily="34" charset="0"/>
                  </a:rPr>
                  <a:t>/foo/bar.txt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</a:t>
                </a:r>
                <a:r>
                  <a:rPr lang="en-US" dirty="0">
                    <a:latin typeface="Bahnschrift Light" panose="020B0502040204020203" pitchFamily="34" charset="0"/>
                  </a:rPr>
                  <a:t> ‘/’ </a:t>
                </a:r>
                <a:r>
                  <a:rPr lang="en-US" dirty="0"/>
                  <a:t>directory on disk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known inode </a:t>
                </a:r>
                <a:r>
                  <a:rPr lang="en-US" dirty="0" err="1"/>
                  <a:t>ptr</a:t>
                </a:r>
                <a:r>
                  <a:rPr lang="en-US" dirty="0"/>
                  <a:t> for root directory (e.g., inode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Generate per-file key for </a:t>
                </a:r>
                <a:r>
                  <a:rPr lang="en-US" dirty="0">
                    <a:latin typeface="Bahnschrift Light" panose="020B0502040204020203" pitchFamily="34" charset="0"/>
                  </a:rPr>
                  <a:t>‘/’ </a:t>
                </a:r>
                <a:r>
                  <a:rPr lang="en-US" dirty="0"/>
                  <a:t>directory</a:t>
                </a:r>
                <a:r>
                  <a:rPr lang="en-US" dirty="0">
                    <a:latin typeface="Bahnschrift Light" panose="020B0502040204020203" pitchFamily="34" charset="0"/>
                  </a:rPr>
                  <a:t> </a:t>
                </a:r>
                <a:r>
                  <a:rPr lang="en-US" dirty="0"/>
                  <a:t>using default tag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F6A0A-2236-43FF-A9C1-598A4B61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2" y="549519"/>
                <a:ext cx="6294415" cy="1477328"/>
              </a:xfrm>
              <a:prstGeom prst="rect">
                <a:avLst/>
              </a:prstGeom>
              <a:blipFill>
                <a:blip r:embed="rId2"/>
                <a:stretch>
                  <a:fillRect l="-774" t="-247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016989D-284F-4215-A9D2-0ACC3245EC15}"/>
              </a:ext>
            </a:extLst>
          </p:cNvPr>
          <p:cNvSpPr txBox="1"/>
          <p:nvPr/>
        </p:nvSpPr>
        <p:spPr>
          <a:xfrm>
            <a:off x="1462455" y="2417885"/>
            <a:ext cx="4633545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Webdings" panose="05030102010509060703" pitchFamily="18" charset="2"/>
              </a:rPr>
              <a:t>File                   inode                tag                   </a:t>
            </a:r>
            <a:r>
              <a:rPr lang="en-US" b="1" u="sng" dirty="0" err="1">
                <a:latin typeface="Webdings" panose="05030102010509060703" pitchFamily="18" charset="2"/>
              </a:rPr>
              <a:t>Ptrs</a:t>
            </a:r>
            <a:endParaRPr lang="en-US" b="1" u="sng" dirty="0">
              <a:latin typeface="Webdings" panose="05030102010509060703" pitchFamily="18" charset="2"/>
            </a:endParaRPr>
          </a:p>
          <a:p>
            <a:endParaRPr lang="en-US" dirty="0">
              <a:latin typeface="Webdings" panose="05030102010509060703" pitchFamily="18" charset="2"/>
            </a:endParaRPr>
          </a:p>
          <a:p>
            <a:r>
              <a:rPr lang="en-US" dirty="0">
                <a:latin typeface="Webdings" panose="05030102010509060703" pitchFamily="18" charset="2"/>
              </a:rPr>
              <a:t>/foo                    17                   1049                [p1]</a:t>
            </a:r>
          </a:p>
          <a:p>
            <a:r>
              <a:rPr lang="en-US" dirty="0">
                <a:latin typeface="Webdings" panose="05030102010509060703" pitchFamily="18" charset="2"/>
              </a:rPr>
              <a:t>/var                     3                     24</a:t>
            </a:r>
          </a:p>
          <a:p>
            <a:r>
              <a:rPr lang="en-US" dirty="0">
                <a:latin typeface="Webdings" panose="05030102010509060703" pitchFamily="18" charset="2"/>
              </a:rPr>
              <a:t>/</a:t>
            </a:r>
            <a:r>
              <a:rPr lang="en-US" dirty="0" err="1">
                <a:latin typeface="Webdings" panose="05030102010509060703" pitchFamily="18" charset="2"/>
              </a:rPr>
              <a:t>xyz</a:t>
            </a:r>
            <a:r>
              <a:rPr lang="en-US" dirty="0">
                <a:latin typeface="Webdings" panose="05030102010509060703" pitchFamily="18" charset="2"/>
              </a:rPr>
              <a:t>                     42                   599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19CFB-98A8-422D-991D-5A840C5A1E6E}"/>
              </a:ext>
            </a:extLst>
          </p:cNvPr>
          <p:cNvSpPr txBox="1"/>
          <p:nvPr/>
        </p:nvSpPr>
        <p:spPr>
          <a:xfrm>
            <a:off x="1356948" y="2112435"/>
            <a:ext cx="43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 Disk Data for ‘/’ Directory (encrypted)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0D18D-1895-4F87-9E92-E1CF538D94F4}"/>
              </a:ext>
            </a:extLst>
          </p:cNvPr>
          <p:cNvCxnSpPr/>
          <p:nvPr/>
        </p:nvCxnSpPr>
        <p:spPr>
          <a:xfrm>
            <a:off x="538658" y="2417885"/>
            <a:ext cx="786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C52563-D0DE-4F68-9442-93A675548021}"/>
              </a:ext>
            </a:extLst>
          </p:cNvPr>
          <p:cNvSpPr txBox="1"/>
          <p:nvPr/>
        </p:nvSpPr>
        <p:spPr>
          <a:xfrm>
            <a:off x="55566" y="2140886"/>
            <a:ext cx="708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/>
              <a:t>Inode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B12CB5A-26D3-488A-976F-DF1CCBC2E3D0}"/>
                  </a:ext>
                </a:extLst>
              </p:cNvPr>
              <p:cNvSpPr/>
              <p:nvPr/>
            </p:nvSpPr>
            <p:spPr>
              <a:xfrm>
                <a:off x="7239190" y="2328011"/>
                <a:ext cx="1336431" cy="1081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B12CB5A-26D3-488A-976F-DF1CCBC2E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190" y="2328011"/>
                <a:ext cx="1336431" cy="1081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214DE24-5CBD-43C8-8950-111EE8F8AC80}"/>
              </a:ext>
            </a:extLst>
          </p:cNvPr>
          <p:cNvSpPr txBox="1"/>
          <p:nvPr/>
        </p:nvSpPr>
        <p:spPr>
          <a:xfrm>
            <a:off x="7239190" y="2026847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PPRF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B7EACB7-5B0C-489D-B827-5A635D6B631E}"/>
              </a:ext>
            </a:extLst>
          </p:cNvPr>
          <p:cNvCxnSpPr>
            <a:cxnSpLocks/>
          </p:cNvCxnSpPr>
          <p:nvPr/>
        </p:nvCxnSpPr>
        <p:spPr>
          <a:xfrm flipV="1">
            <a:off x="8575621" y="2279385"/>
            <a:ext cx="1456402" cy="5892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2351CC-25A8-43CE-8EA2-999DACF7C050}"/>
                  </a:ext>
                </a:extLst>
              </p:cNvPr>
              <p:cNvSpPr txBox="1"/>
              <p:nvPr/>
            </p:nvSpPr>
            <p:spPr>
              <a:xfrm>
                <a:off x="8755050" y="2547660"/>
                <a:ext cx="5700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2351CC-25A8-43CE-8EA2-999DACF7C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050" y="2547660"/>
                <a:ext cx="570092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114B5E-6917-46CF-9F63-5CA660AE1F94}"/>
              </a:ext>
            </a:extLst>
          </p:cNvPr>
          <p:cNvCxnSpPr>
            <a:cxnSpLocks/>
          </p:cNvCxnSpPr>
          <p:nvPr/>
        </p:nvCxnSpPr>
        <p:spPr>
          <a:xfrm>
            <a:off x="6445813" y="2868628"/>
            <a:ext cx="786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36093A-02C8-45A0-B1D9-B82B3C51B4E0}"/>
                  </a:ext>
                </a:extLst>
              </p:cNvPr>
              <p:cNvSpPr txBox="1"/>
              <p:nvPr/>
            </p:nvSpPr>
            <p:spPr>
              <a:xfrm>
                <a:off x="6556202" y="2591629"/>
                <a:ext cx="565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36093A-02C8-45A0-B1D9-B82B3C51B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02" y="2591629"/>
                <a:ext cx="565861" cy="276999"/>
              </a:xfrm>
              <a:prstGeom prst="rect">
                <a:avLst/>
              </a:prstGeom>
              <a:blipFill>
                <a:blip r:embed="rId5"/>
                <a:stretch>
                  <a:fillRect l="-8602" r="-118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37466C5F-53B5-4C35-B3BC-10AB8A868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2023" y="1872791"/>
            <a:ext cx="2009550" cy="22245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E28866-3BF9-4453-AC08-287BE6192787}"/>
              </a:ext>
            </a:extLst>
          </p:cNvPr>
          <p:cNvSpPr txBox="1"/>
          <p:nvPr/>
        </p:nvSpPr>
        <p:spPr>
          <a:xfrm>
            <a:off x="10239990" y="1633863"/>
            <a:ext cx="14735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/>
              <a:t>Inode Key Table</a:t>
            </a:r>
          </a:p>
        </p:txBody>
      </p:sp>
    </p:spTree>
    <p:extLst>
      <p:ext uri="{BB962C8B-B14F-4D97-AF65-F5344CB8AC3E}">
        <p14:creationId xmlns:p14="http://schemas.microsoft.com/office/powerpoint/2010/main" val="16848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 animBg="1"/>
      <p:bldP spid="12" grpId="0"/>
      <p:bldP spid="14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716ADF-257B-44B2-8509-FE3FA8D65EAA}"/>
                  </a:ext>
                </a:extLst>
              </p:cNvPr>
              <p:cNvSpPr txBox="1"/>
              <p:nvPr/>
            </p:nvSpPr>
            <p:spPr>
              <a:xfrm>
                <a:off x="844062" y="549519"/>
                <a:ext cx="6554808" cy="1225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2.) Decrypt entry in inode key table to obtain per-file encryption key</a:t>
                </a:r>
                <a:endParaRPr lang="en-US" dirty="0">
                  <a:latin typeface="Bahnschrift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lit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Decrypt on disk directory data for </a:t>
                </a:r>
                <a:r>
                  <a:rPr lang="en-US" dirty="0">
                    <a:latin typeface="Bahnschrift Light" panose="020B0502040204020203" pitchFamily="34" charset="0"/>
                  </a:rPr>
                  <a:t>‘/’</a:t>
                </a: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716ADF-257B-44B2-8509-FE3FA8D6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2" y="549519"/>
                <a:ext cx="6554808" cy="1225207"/>
              </a:xfrm>
              <a:prstGeom prst="rect">
                <a:avLst/>
              </a:prstGeom>
              <a:blipFill>
                <a:blip r:embed="rId2"/>
                <a:stretch>
                  <a:fillRect l="-743" t="-199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5E72D66-BAC5-4FC8-8427-B0ADA60C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2264024"/>
            <a:ext cx="5596613" cy="254225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99DA97-786B-49E6-875C-B37A4EB0571A}"/>
              </a:ext>
            </a:extLst>
          </p:cNvPr>
          <p:cNvCxnSpPr>
            <a:cxnSpLocks/>
          </p:cNvCxnSpPr>
          <p:nvPr/>
        </p:nvCxnSpPr>
        <p:spPr>
          <a:xfrm>
            <a:off x="6445813" y="2986909"/>
            <a:ext cx="786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503A70-602F-4E43-824A-7BA361BB2F6A}"/>
                  </a:ext>
                </a:extLst>
              </p:cNvPr>
              <p:cNvSpPr txBox="1"/>
              <p:nvPr/>
            </p:nvSpPr>
            <p:spPr>
              <a:xfrm>
                <a:off x="6556202" y="2648364"/>
                <a:ext cx="565861" cy="301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lit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503A70-602F-4E43-824A-7BA361BB2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02" y="2648364"/>
                <a:ext cx="565861" cy="301878"/>
              </a:xfrm>
              <a:prstGeom prst="rect">
                <a:avLst/>
              </a:prstGeom>
              <a:blipFill>
                <a:blip r:embed="rId4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75FDDC-2089-4DD6-8601-F7F34E16DF62}"/>
              </a:ext>
            </a:extLst>
          </p:cNvPr>
          <p:cNvSpPr txBox="1"/>
          <p:nvPr/>
        </p:nvSpPr>
        <p:spPr>
          <a:xfrm>
            <a:off x="7307187" y="5176199"/>
            <a:ext cx="463354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File                   inode                tag                   </a:t>
            </a:r>
            <a:r>
              <a:rPr lang="en-US" b="1" u="sng" dirty="0" err="1"/>
              <a:t>Ptrs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/foo                    17                   1049                [p1]</a:t>
            </a:r>
          </a:p>
          <a:p>
            <a:r>
              <a:rPr lang="en-US" dirty="0"/>
              <a:t>/var                     3                     24                     …</a:t>
            </a:r>
          </a:p>
          <a:p>
            <a:r>
              <a:rPr lang="en-US" dirty="0"/>
              <a:t>/</a:t>
            </a:r>
            <a:r>
              <a:rPr lang="en-US" dirty="0" err="1"/>
              <a:t>xyz</a:t>
            </a:r>
            <a:r>
              <a:rPr lang="en-US" dirty="0"/>
              <a:t>                     42                   599               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E773E-F6A8-4D76-8B34-698AAAFA873C}"/>
              </a:ext>
            </a:extLst>
          </p:cNvPr>
          <p:cNvSpPr txBox="1"/>
          <p:nvPr/>
        </p:nvSpPr>
        <p:spPr>
          <a:xfrm>
            <a:off x="7232453" y="4864072"/>
            <a:ext cx="410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Disk Data for ‘/’ Directory (decrypted)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2DD07-0046-437A-864D-14A5DDB75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453" y="2621877"/>
            <a:ext cx="3667130" cy="170717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525BED-CC97-44CC-9B20-DD4A11B2B3F5}"/>
              </a:ext>
            </a:extLst>
          </p:cNvPr>
          <p:cNvCxnSpPr>
            <a:cxnSpLocks/>
          </p:cNvCxnSpPr>
          <p:nvPr/>
        </p:nvCxnSpPr>
        <p:spPr>
          <a:xfrm>
            <a:off x="7942997" y="4365715"/>
            <a:ext cx="0" cy="498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677EDC-CCC6-405C-902D-B1B23C4B7F72}"/>
              </a:ext>
            </a:extLst>
          </p:cNvPr>
          <p:cNvSpPr txBox="1"/>
          <p:nvPr/>
        </p:nvSpPr>
        <p:spPr>
          <a:xfrm>
            <a:off x="316883" y="2690336"/>
            <a:ext cx="463354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File                   inode                tag                   </a:t>
            </a:r>
            <a:r>
              <a:rPr lang="en-US" b="1" u="sng" dirty="0" err="1"/>
              <a:t>Ptrs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/foo                    17                   1049                [p1]</a:t>
            </a:r>
          </a:p>
          <a:p>
            <a:r>
              <a:rPr lang="en-US" dirty="0"/>
              <a:t>/var                     3                     24</a:t>
            </a:r>
          </a:p>
          <a:p>
            <a:r>
              <a:rPr lang="en-US" dirty="0"/>
              <a:t>/</a:t>
            </a:r>
            <a:r>
              <a:rPr lang="en-US" dirty="0" err="1"/>
              <a:t>xyz</a:t>
            </a:r>
            <a:r>
              <a:rPr lang="en-US" dirty="0"/>
              <a:t>                     42                   599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7E4F1-7CF1-4442-8708-A44F98346365}"/>
              </a:ext>
            </a:extLst>
          </p:cNvPr>
          <p:cNvSpPr txBox="1"/>
          <p:nvPr/>
        </p:nvSpPr>
        <p:spPr>
          <a:xfrm>
            <a:off x="242149" y="2378209"/>
            <a:ext cx="289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Disk Data for ‘/’ Directory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1211631-6531-42C4-B578-103B1EA9D1FA}"/>
              </a:ext>
            </a:extLst>
          </p:cNvPr>
          <p:cNvCxnSpPr/>
          <p:nvPr/>
        </p:nvCxnSpPr>
        <p:spPr>
          <a:xfrm flipV="1">
            <a:off x="4717433" y="2408982"/>
            <a:ext cx="2176367" cy="102430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9E135E-81FE-4C4B-B773-AD574BE5D301}"/>
              </a:ext>
            </a:extLst>
          </p:cNvPr>
          <p:cNvSpPr txBox="1"/>
          <p:nvPr/>
        </p:nvSpPr>
        <p:spPr>
          <a:xfrm>
            <a:off x="844062" y="549519"/>
            <a:ext cx="58307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3.) Traverse directory to continue searching for </a:t>
            </a:r>
            <a:r>
              <a:rPr lang="en-US" dirty="0">
                <a:latin typeface="Bahnschrift Light" panose="020B0502040204020203" pitchFamily="34" charset="0"/>
              </a:rPr>
              <a:t>/foo/bar.txt</a:t>
            </a:r>
            <a:r>
              <a:rPr lang="en-US" dirty="0"/>
              <a:t> </a:t>
            </a:r>
            <a:endParaRPr lang="en-U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pointer to </a:t>
            </a:r>
            <a:r>
              <a:rPr lang="en-US" dirty="0">
                <a:latin typeface="Bahnschrift Light" panose="020B0502040204020203" pitchFamily="34" charset="0"/>
              </a:rPr>
              <a:t>/foo</a:t>
            </a:r>
            <a:r>
              <a:rPr lang="en-US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tag associated with inode to generate per-file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Decrypt </a:t>
            </a:r>
            <a:r>
              <a:rPr lang="en-US" dirty="0">
                <a:latin typeface="Bahnschrift Light" panose="020B0502040204020203" pitchFamily="34" charset="0"/>
              </a:rPr>
              <a:t>/foo</a:t>
            </a:r>
            <a:r>
              <a:rPr lang="en-US" dirty="0"/>
              <a:t>  directory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7CE1DF-6040-4BAA-AA82-44DC9C974F2D}"/>
              </a:ext>
            </a:extLst>
          </p:cNvPr>
          <p:cNvSpPr/>
          <p:nvPr/>
        </p:nvSpPr>
        <p:spPr>
          <a:xfrm>
            <a:off x="135779" y="3217867"/>
            <a:ext cx="4928089" cy="42226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3CEBF6-49C4-4800-A3A9-D6F55373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46" y="1932896"/>
            <a:ext cx="6444031" cy="24873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FF394E-91DF-4CA8-A7DA-8CED6C2BFCC8}"/>
                  </a:ext>
                </a:extLst>
              </p:cNvPr>
              <p:cNvSpPr/>
              <p:nvPr/>
            </p:nvSpPr>
            <p:spPr>
              <a:xfrm>
                <a:off x="1200340" y="5306288"/>
                <a:ext cx="1336431" cy="1081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FF394E-91DF-4CA8-A7DA-8CED6C2BF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40" y="5306288"/>
                <a:ext cx="1336431" cy="1081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3D76AE2-F8FE-4968-B7D0-846EE3ADF979}"/>
              </a:ext>
            </a:extLst>
          </p:cNvPr>
          <p:cNvSpPr txBox="1"/>
          <p:nvPr/>
        </p:nvSpPr>
        <p:spPr>
          <a:xfrm>
            <a:off x="1200340" y="5005124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PPRF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34DC19-E916-4D5C-9757-B64207125BFF}"/>
              </a:ext>
            </a:extLst>
          </p:cNvPr>
          <p:cNvCxnSpPr>
            <a:cxnSpLocks/>
          </p:cNvCxnSpPr>
          <p:nvPr/>
        </p:nvCxnSpPr>
        <p:spPr>
          <a:xfrm>
            <a:off x="2536771" y="5846905"/>
            <a:ext cx="1597364" cy="9193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70300D-7CFD-4FC7-B6C4-268B9CEEF2BB}"/>
                  </a:ext>
                </a:extLst>
              </p:cNvPr>
              <p:cNvSpPr txBox="1"/>
              <p:nvPr/>
            </p:nvSpPr>
            <p:spPr>
              <a:xfrm>
                <a:off x="2716200" y="5525937"/>
                <a:ext cx="5700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70300D-7CFD-4FC7-B6C4-268B9CEEF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200" y="5525937"/>
                <a:ext cx="570092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6AB3F5-3396-42CA-98D3-2361F6847BEE}"/>
              </a:ext>
            </a:extLst>
          </p:cNvPr>
          <p:cNvCxnSpPr>
            <a:cxnSpLocks/>
          </p:cNvCxnSpPr>
          <p:nvPr/>
        </p:nvCxnSpPr>
        <p:spPr>
          <a:xfrm>
            <a:off x="406963" y="5846905"/>
            <a:ext cx="786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A1C353-D6A4-41CC-81BE-F85CA1672DF7}"/>
                  </a:ext>
                </a:extLst>
              </p:cNvPr>
              <p:cNvSpPr txBox="1"/>
              <p:nvPr/>
            </p:nvSpPr>
            <p:spPr>
              <a:xfrm>
                <a:off x="95250" y="5569906"/>
                <a:ext cx="9879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A1C353-D6A4-41CC-81BE-F85CA1672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5569906"/>
                <a:ext cx="987963" cy="276999"/>
              </a:xfrm>
              <a:prstGeom prst="rect">
                <a:avLst/>
              </a:prstGeom>
              <a:blipFill>
                <a:blip r:embed="rId5"/>
                <a:stretch>
                  <a:fillRect l="-2469" r="-49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FDD6668-BAC4-44FD-9CBF-5188E6958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135" y="4420280"/>
            <a:ext cx="2009550" cy="22245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D21A96-D2A8-41EB-863C-42C175808745}"/>
              </a:ext>
            </a:extLst>
          </p:cNvPr>
          <p:cNvSpPr txBox="1"/>
          <p:nvPr/>
        </p:nvSpPr>
        <p:spPr>
          <a:xfrm>
            <a:off x="4232160" y="4170895"/>
            <a:ext cx="14735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/>
              <a:t>Inode Key Table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4DD42-BBFF-47C3-BF03-D0B32A517062}"/>
              </a:ext>
            </a:extLst>
          </p:cNvPr>
          <p:cNvCxnSpPr>
            <a:cxnSpLocks/>
          </p:cNvCxnSpPr>
          <p:nvPr/>
        </p:nvCxnSpPr>
        <p:spPr>
          <a:xfrm>
            <a:off x="6143685" y="5938838"/>
            <a:ext cx="786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116F30-812A-4232-8AA4-E3E5A61B2B50}"/>
                  </a:ext>
                </a:extLst>
              </p:cNvPr>
              <p:cNvSpPr txBox="1"/>
              <p:nvPr/>
            </p:nvSpPr>
            <p:spPr>
              <a:xfrm>
                <a:off x="6254074" y="5600293"/>
                <a:ext cx="565861" cy="301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lit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𝑓𝑜𝑜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116F30-812A-4232-8AA4-E3E5A61B2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074" y="5600293"/>
                <a:ext cx="565861" cy="301878"/>
              </a:xfrm>
              <a:prstGeom prst="rect">
                <a:avLst/>
              </a:prstGeom>
              <a:blipFill>
                <a:blip r:embed="rId7"/>
                <a:stretch>
                  <a:fillRect l="-15054" r="-1828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EE01105-8BA8-48C8-B0EB-4CCF3149F6B4}"/>
              </a:ext>
            </a:extLst>
          </p:cNvPr>
          <p:cNvSpPr txBox="1"/>
          <p:nvPr/>
        </p:nvSpPr>
        <p:spPr>
          <a:xfrm>
            <a:off x="7040714" y="5444497"/>
            <a:ext cx="500841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File                   inode                tag                   </a:t>
            </a:r>
            <a:r>
              <a:rPr lang="en-US" b="1" u="sng" dirty="0" err="1"/>
              <a:t>Ptrs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bar.txt               144                  132333         [p1, p2]</a:t>
            </a:r>
          </a:p>
          <a:p>
            <a:r>
              <a:rPr lang="en-US" dirty="0" err="1"/>
              <a:t>xyz</a:t>
            </a:r>
            <a:r>
              <a:rPr lang="en-US" dirty="0"/>
              <a:t>                     302                   132339             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49F23-DEF2-4B83-A2D7-1D525F3C48A5}"/>
              </a:ext>
            </a:extLst>
          </p:cNvPr>
          <p:cNvSpPr txBox="1"/>
          <p:nvPr/>
        </p:nvSpPr>
        <p:spPr>
          <a:xfrm>
            <a:off x="6946659" y="5105938"/>
            <a:ext cx="443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Disk Data for ‘/foo/’ Directory (decrypted)</a:t>
            </a:r>
          </a:p>
        </p:txBody>
      </p:sp>
    </p:spTree>
    <p:extLst>
      <p:ext uri="{BB962C8B-B14F-4D97-AF65-F5344CB8AC3E}">
        <p14:creationId xmlns:p14="http://schemas.microsoft.com/office/powerpoint/2010/main" val="8598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3" grpId="0"/>
      <p:bldP spid="15" grpId="0"/>
      <p:bldP spid="17" grpId="0"/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677EDC-CCC6-405C-902D-B1B23C4B7F72}"/>
              </a:ext>
            </a:extLst>
          </p:cNvPr>
          <p:cNvSpPr txBox="1"/>
          <p:nvPr/>
        </p:nvSpPr>
        <p:spPr>
          <a:xfrm>
            <a:off x="316883" y="2690336"/>
            <a:ext cx="463354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File                   inode                tag                   </a:t>
            </a:r>
            <a:r>
              <a:rPr lang="en-US" b="1" u="sng" dirty="0" err="1"/>
              <a:t>Ptrs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bar.txt             144                  132333        [p2, p3]</a:t>
            </a:r>
          </a:p>
          <a:p>
            <a:r>
              <a:rPr lang="en-US" dirty="0" err="1"/>
              <a:t>xyz</a:t>
            </a:r>
            <a:r>
              <a:rPr lang="en-US" dirty="0"/>
              <a:t>                    302                 132339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7E4F1-7CF1-4442-8708-A44F98346365}"/>
              </a:ext>
            </a:extLst>
          </p:cNvPr>
          <p:cNvSpPr txBox="1"/>
          <p:nvPr/>
        </p:nvSpPr>
        <p:spPr>
          <a:xfrm>
            <a:off x="242149" y="2378209"/>
            <a:ext cx="365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Disk Data for ‘/foo/’ Directory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1211631-6531-42C4-B578-103B1EA9D1FA}"/>
              </a:ext>
            </a:extLst>
          </p:cNvPr>
          <p:cNvCxnSpPr>
            <a:cxnSpLocks/>
          </p:cNvCxnSpPr>
          <p:nvPr/>
        </p:nvCxnSpPr>
        <p:spPr>
          <a:xfrm flipV="1">
            <a:off x="4833938" y="2408982"/>
            <a:ext cx="2059862" cy="102001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9E135E-81FE-4C4B-B773-AD574BE5D301}"/>
              </a:ext>
            </a:extLst>
          </p:cNvPr>
          <p:cNvSpPr txBox="1"/>
          <p:nvPr/>
        </p:nvSpPr>
        <p:spPr>
          <a:xfrm>
            <a:off x="844062" y="549519"/>
            <a:ext cx="55008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3.) Access </a:t>
            </a:r>
            <a:r>
              <a:rPr lang="en-US" dirty="0">
                <a:latin typeface="Bahnschrift Light" panose="020B0502040204020203" pitchFamily="34" charset="0"/>
              </a:rPr>
              <a:t>/foo/bar.txt</a:t>
            </a:r>
            <a:r>
              <a:rPr lang="en-US" dirty="0"/>
              <a:t> </a:t>
            </a:r>
            <a:endParaRPr lang="en-U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pointer to </a:t>
            </a:r>
            <a:r>
              <a:rPr lang="en-US" dirty="0">
                <a:latin typeface="Bahnschrift Light" panose="020B0502040204020203" pitchFamily="34" charset="0"/>
              </a:rPr>
              <a:t>/foo/bar.txt</a:t>
            </a:r>
            <a:r>
              <a:rPr lang="en-US" dirty="0"/>
              <a:t> inode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tag associated with inode to generate per-file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Decrypt </a:t>
            </a:r>
            <a:r>
              <a:rPr lang="en-US" dirty="0">
                <a:latin typeface="Bahnschrift Light" panose="020B0502040204020203" pitchFamily="34" charset="0"/>
              </a:rPr>
              <a:t>/foo/bar.txt</a:t>
            </a:r>
            <a:r>
              <a:rPr lang="en-US" dirty="0"/>
              <a:t>  data blocks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7CE1DF-6040-4BAA-AA82-44DC9C974F2D}"/>
              </a:ext>
            </a:extLst>
          </p:cNvPr>
          <p:cNvSpPr/>
          <p:nvPr/>
        </p:nvSpPr>
        <p:spPr>
          <a:xfrm>
            <a:off x="135779" y="3217867"/>
            <a:ext cx="4928089" cy="42226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FF394E-91DF-4CA8-A7DA-8CED6C2BFCC8}"/>
                  </a:ext>
                </a:extLst>
              </p:cNvPr>
              <p:cNvSpPr/>
              <p:nvPr/>
            </p:nvSpPr>
            <p:spPr>
              <a:xfrm>
                <a:off x="1200340" y="5306288"/>
                <a:ext cx="1336431" cy="1081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FF394E-91DF-4CA8-A7DA-8CED6C2BF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40" y="5306288"/>
                <a:ext cx="1336431" cy="1081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3D76AE2-F8FE-4968-B7D0-846EE3ADF979}"/>
              </a:ext>
            </a:extLst>
          </p:cNvPr>
          <p:cNvSpPr txBox="1"/>
          <p:nvPr/>
        </p:nvSpPr>
        <p:spPr>
          <a:xfrm>
            <a:off x="1200340" y="5005124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PPRF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34DC19-E916-4D5C-9757-B64207125BFF}"/>
              </a:ext>
            </a:extLst>
          </p:cNvPr>
          <p:cNvCxnSpPr>
            <a:cxnSpLocks/>
          </p:cNvCxnSpPr>
          <p:nvPr/>
        </p:nvCxnSpPr>
        <p:spPr>
          <a:xfrm>
            <a:off x="2536771" y="5846905"/>
            <a:ext cx="1597364" cy="33482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70300D-7CFD-4FC7-B6C4-268B9CEEF2BB}"/>
                  </a:ext>
                </a:extLst>
              </p:cNvPr>
              <p:cNvSpPr txBox="1"/>
              <p:nvPr/>
            </p:nvSpPr>
            <p:spPr>
              <a:xfrm>
                <a:off x="2716200" y="5525937"/>
                <a:ext cx="5700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132333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70300D-7CFD-4FC7-B6C4-268B9CEEF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200" y="5525937"/>
                <a:ext cx="570092" cy="276999"/>
              </a:xfrm>
              <a:prstGeom prst="rect">
                <a:avLst/>
              </a:prstGeom>
              <a:blipFill>
                <a:blip r:embed="rId3"/>
                <a:stretch>
                  <a:fillRect l="-15054" r="-3440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6AB3F5-3396-42CA-98D3-2361F6847BEE}"/>
              </a:ext>
            </a:extLst>
          </p:cNvPr>
          <p:cNvCxnSpPr>
            <a:cxnSpLocks/>
          </p:cNvCxnSpPr>
          <p:nvPr/>
        </p:nvCxnSpPr>
        <p:spPr>
          <a:xfrm>
            <a:off x="406963" y="5846905"/>
            <a:ext cx="786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A1C353-D6A4-41CC-81BE-F85CA1672DF7}"/>
                  </a:ext>
                </a:extLst>
              </p:cNvPr>
              <p:cNvSpPr txBox="1"/>
              <p:nvPr/>
            </p:nvSpPr>
            <p:spPr>
              <a:xfrm>
                <a:off x="-52388" y="5571343"/>
                <a:ext cx="13364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=132333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A1C353-D6A4-41CC-81BE-F85CA1672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388" y="5571343"/>
                <a:ext cx="1336431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FDD6668-BAC4-44FD-9CBF-5188E6958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135" y="4420280"/>
            <a:ext cx="2009550" cy="22245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D21A96-D2A8-41EB-863C-42C175808745}"/>
              </a:ext>
            </a:extLst>
          </p:cNvPr>
          <p:cNvSpPr txBox="1"/>
          <p:nvPr/>
        </p:nvSpPr>
        <p:spPr>
          <a:xfrm>
            <a:off x="4213655" y="4189520"/>
            <a:ext cx="14735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/>
              <a:t>Inode Key Table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4DD42-BBFF-47C3-BF03-D0B32A517062}"/>
              </a:ext>
            </a:extLst>
          </p:cNvPr>
          <p:cNvCxnSpPr>
            <a:cxnSpLocks/>
          </p:cNvCxnSpPr>
          <p:nvPr/>
        </p:nvCxnSpPr>
        <p:spPr>
          <a:xfrm>
            <a:off x="6143685" y="6181725"/>
            <a:ext cx="786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E01105-8BA8-48C8-B0EB-4CCF3149F6B4}"/>
              </a:ext>
            </a:extLst>
          </p:cNvPr>
          <p:cNvSpPr txBox="1"/>
          <p:nvPr/>
        </p:nvSpPr>
        <p:spPr>
          <a:xfrm>
            <a:off x="7048455" y="5997059"/>
            <a:ext cx="42321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HELLO WORLD!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49F23-DEF2-4B83-A2D7-1D525F3C48A5}"/>
              </a:ext>
            </a:extLst>
          </p:cNvPr>
          <p:cNvSpPr txBox="1"/>
          <p:nvPr/>
        </p:nvSpPr>
        <p:spPr>
          <a:xfrm>
            <a:off x="6993514" y="5709842"/>
            <a:ext cx="443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Disk Data for ‘/foo/bar.txt’ (decrypted)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A9F0B-27C0-47D1-9D74-4E34F1C37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800" y="2346264"/>
            <a:ext cx="2735474" cy="10827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E53F3C-FE42-49E8-92C9-338B10920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4803" y="1867614"/>
            <a:ext cx="2735474" cy="10827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B86653-E5A0-41DA-A2F5-5AF31F6B9297}"/>
              </a:ext>
            </a:extLst>
          </p:cNvPr>
          <p:cNvSpPr txBox="1"/>
          <p:nvPr/>
        </p:nvSpPr>
        <p:spPr>
          <a:xfrm>
            <a:off x="7346709" y="1498282"/>
            <a:ext cx="443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Disk Data for ‘/foo/bar.txt’ (encrypted)</a:t>
            </a:r>
          </a:p>
        </p:txBody>
      </p:sp>
    </p:spTree>
    <p:extLst>
      <p:ext uri="{BB962C8B-B14F-4D97-AF65-F5344CB8AC3E}">
        <p14:creationId xmlns:p14="http://schemas.microsoft.com/office/powerpoint/2010/main" val="41892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 animBg="1"/>
      <p:bldP spid="10" grpId="0" animBg="1"/>
      <p:bldP spid="11" grpId="0"/>
      <p:bldP spid="13" grpId="0"/>
      <p:bldP spid="15" grpId="0"/>
      <p:bldP spid="17" grpId="0"/>
      <p:bldP spid="21" grpId="0" animBg="1"/>
      <p:bldP spid="2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A026-64CF-48A2-B7F7-2766F1C7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</p:spTree>
    <p:extLst>
      <p:ext uri="{BB962C8B-B14F-4D97-AF65-F5344CB8AC3E}">
        <p14:creationId xmlns:p14="http://schemas.microsoft.com/office/powerpoint/2010/main" val="397386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F6A0A-2236-43FF-A9C1-598A4B6195D7}"/>
                  </a:ext>
                </a:extLst>
              </p:cNvPr>
              <p:cNvSpPr txBox="1"/>
              <p:nvPr/>
            </p:nvSpPr>
            <p:spPr>
              <a:xfrm>
                <a:off x="844062" y="549519"/>
                <a:ext cx="647048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1.) Delete </a:t>
                </a:r>
                <a:r>
                  <a:rPr lang="en-US" dirty="0">
                    <a:latin typeface="Bahnschrift Light" panose="020B0502040204020203" pitchFamily="34" charset="0"/>
                  </a:rPr>
                  <a:t>/foo/bar.txt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</a:t>
                </a:r>
                <a:r>
                  <a:rPr lang="en-US" dirty="0">
                    <a:latin typeface="Bahnschrift Light" panose="020B0502040204020203" pitchFamily="34" charset="0"/>
                  </a:rPr>
                  <a:t> ‘/’ </a:t>
                </a:r>
                <a:r>
                  <a:rPr lang="en-US" dirty="0"/>
                  <a:t>directory on disk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known fixed inode for root directory (e.g., inode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Generate per-file key for </a:t>
                </a:r>
                <a:r>
                  <a:rPr lang="en-US" dirty="0">
                    <a:latin typeface="Bahnschrift Light" panose="020B0502040204020203" pitchFamily="34" charset="0"/>
                  </a:rPr>
                  <a:t>‘/’ </a:t>
                </a:r>
                <a:r>
                  <a:rPr lang="en-US" dirty="0"/>
                  <a:t>directory</a:t>
                </a:r>
                <a:r>
                  <a:rPr lang="en-US" dirty="0">
                    <a:latin typeface="Bahnschrift Light" panose="020B0502040204020203" pitchFamily="34" charset="0"/>
                  </a:rPr>
                  <a:t> </a:t>
                </a:r>
                <a:r>
                  <a:rPr lang="en-US" dirty="0"/>
                  <a:t>using default tag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F6A0A-2236-43FF-A9C1-598A4B61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2" y="549519"/>
                <a:ext cx="6470489" cy="1477328"/>
              </a:xfrm>
              <a:prstGeom prst="rect">
                <a:avLst/>
              </a:prstGeom>
              <a:blipFill>
                <a:blip r:embed="rId2"/>
                <a:stretch>
                  <a:fillRect l="-753" t="-247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016989D-284F-4215-A9D2-0ACC3245EC15}"/>
              </a:ext>
            </a:extLst>
          </p:cNvPr>
          <p:cNvSpPr txBox="1"/>
          <p:nvPr/>
        </p:nvSpPr>
        <p:spPr>
          <a:xfrm>
            <a:off x="1462455" y="2417885"/>
            <a:ext cx="4633545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Webdings" panose="05030102010509060703" pitchFamily="18" charset="2"/>
              </a:rPr>
              <a:t>File                   inode                tag                   </a:t>
            </a:r>
            <a:r>
              <a:rPr lang="en-US" b="1" u="sng" dirty="0" err="1">
                <a:latin typeface="Webdings" panose="05030102010509060703" pitchFamily="18" charset="2"/>
              </a:rPr>
              <a:t>Ptrs</a:t>
            </a:r>
            <a:endParaRPr lang="en-US" b="1" u="sng" dirty="0">
              <a:latin typeface="Webdings" panose="05030102010509060703" pitchFamily="18" charset="2"/>
            </a:endParaRPr>
          </a:p>
          <a:p>
            <a:endParaRPr lang="en-US" dirty="0">
              <a:latin typeface="Webdings" panose="05030102010509060703" pitchFamily="18" charset="2"/>
            </a:endParaRPr>
          </a:p>
          <a:p>
            <a:r>
              <a:rPr lang="en-US" dirty="0">
                <a:latin typeface="Webdings" panose="05030102010509060703" pitchFamily="18" charset="2"/>
              </a:rPr>
              <a:t>/foo                    17                   1049                [p1]</a:t>
            </a:r>
          </a:p>
          <a:p>
            <a:r>
              <a:rPr lang="en-US" dirty="0">
                <a:latin typeface="Webdings" panose="05030102010509060703" pitchFamily="18" charset="2"/>
              </a:rPr>
              <a:t>/var                     3                     24</a:t>
            </a:r>
          </a:p>
          <a:p>
            <a:r>
              <a:rPr lang="en-US" dirty="0">
                <a:latin typeface="Webdings" panose="05030102010509060703" pitchFamily="18" charset="2"/>
              </a:rPr>
              <a:t>/</a:t>
            </a:r>
            <a:r>
              <a:rPr lang="en-US" dirty="0" err="1">
                <a:latin typeface="Webdings" panose="05030102010509060703" pitchFamily="18" charset="2"/>
              </a:rPr>
              <a:t>xyz</a:t>
            </a:r>
            <a:r>
              <a:rPr lang="en-US" dirty="0">
                <a:latin typeface="Webdings" panose="05030102010509060703" pitchFamily="18" charset="2"/>
              </a:rPr>
              <a:t>                     42                   599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19CFB-98A8-422D-991D-5A840C5A1E6E}"/>
              </a:ext>
            </a:extLst>
          </p:cNvPr>
          <p:cNvSpPr txBox="1"/>
          <p:nvPr/>
        </p:nvSpPr>
        <p:spPr>
          <a:xfrm>
            <a:off x="1356948" y="2112435"/>
            <a:ext cx="43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 Disk Data for ‘/’ Directory (encrypted)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0D18D-1895-4F87-9E92-E1CF538D94F4}"/>
              </a:ext>
            </a:extLst>
          </p:cNvPr>
          <p:cNvCxnSpPr/>
          <p:nvPr/>
        </p:nvCxnSpPr>
        <p:spPr>
          <a:xfrm>
            <a:off x="538658" y="2417885"/>
            <a:ext cx="786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C52563-D0DE-4F68-9442-93A675548021}"/>
              </a:ext>
            </a:extLst>
          </p:cNvPr>
          <p:cNvSpPr txBox="1"/>
          <p:nvPr/>
        </p:nvSpPr>
        <p:spPr>
          <a:xfrm>
            <a:off x="55566" y="2140886"/>
            <a:ext cx="708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/>
              <a:t>Inode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B12CB5A-26D3-488A-976F-DF1CCBC2E3D0}"/>
                  </a:ext>
                </a:extLst>
              </p:cNvPr>
              <p:cNvSpPr/>
              <p:nvPr/>
            </p:nvSpPr>
            <p:spPr>
              <a:xfrm>
                <a:off x="7239190" y="2328011"/>
                <a:ext cx="1336431" cy="1081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B12CB5A-26D3-488A-976F-DF1CCBC2E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190" y="2328011"/>
                <a:ext cx="1336431" cy="1081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214DE24-5CBD-43C8-8950-111EE8F8AC80}"/>
              </a:ext>
            </a:extLst>
          </p:cNvPr>
          <p:cNvSpPr txBox="1"/>
          <p:nvPr/>
        </p:nvSpPr>
        <p:spPr>
          <a:xfrm>
            <a:off x="7239190" y="2026847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PPRF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B7EACB7-5B0C-489D-B827-5A635D6B631E}"/>
              </a:ext>
            </a:extLst>
          </p:cNvPr>
          <p:cNvCxnSpPr>
            <a:cxnSpLocks/>
          </p:cNvCxnSpPr>
          <p:nvPr/>
        </p:nvCxnSpPr>
        <p:spPr>
          <a:xfrm flipV="1">
            <a:off x="8575621" y="2279385"/>
            <a:ext cx="1456402" cy="5892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2351CC-25A8-43CE-8EA2-999DACF7C050}"/>
                  </a:ext>
                </a:extLst>
              </p:cNvPr>
              <p:cNvSpPr txBox="1"/>
              <p:nvPr/>
            </p:nvSpPr>
            <p:spPr>
              <a:xfrm>
                <a:off x="8755050" y="2547660"/>
                <a:ext cx="5700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2351CC-25A8-43CE-8EA2-999DACF7C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050" y="2547660"/>
                <a:ext cx="570092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114B5E-6917-46CF-9F63-5CA660AE1F94}"/>
              </a:ext>
            </a:extLst>
          </p:cNvPr>
          <p:cNvCxnSpPr>
            <a:cxnSpLocks/>
          </p:cNvCxnSpPr>
          <p:nvPr/>
        </p:nvCxnSpPr>
        <p:spPr>
          <a:xfrm>
            <a:off x="6445813" y="2868628"/>
            <a:ext cx="786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36093A-02C8-45A0-B1D9-B82B3C51B4E0}"/>
                  </a:ext>
                </a:extLst>
              </p:cNvPr>
              <p:cNvSpPr txBox="1"/>
              <p:nvPr/>
            </p:nvSpPr>
            <p:spPr>
              <a:xfrm>
                <a:off x="6556202" y="2591629"/>
                <a:ext cx="565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36093A-02C8-45A0-B1D9-B82B3C51B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02" y="2591629"/>
                <a:ext cx="565861" cy="276999"/>
              </a:xfrm>
              <a:prstGeom prst="rect">
                <a:avLst/>
              </a:prstGeom>
              <a:blipFill>
                <a:blip r:embed="rId5"/>
                <a:stretch>
                  <a:fillRect l="-8602" r="-118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37466C5F-53B5-4C35-B3BC-10AB8A868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2023" y="1872791"/>
            <a:ext cx="2009550" cy="22245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E28866-3BF9-4453-AC08-287BE6192787}"/>
              </a:ext>
            </a:extLst>
          </p:cNvPr>
          <p:cNvSpPr txBox="1"/>
          <p:nvPr/>
        </p:nvSpPr>
        <p:spPr>
          <a:xfrm>
            <a:off x="10239990" y="1633863"/>
            <a:ext cx="14735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/>
              <a:t>Inode Key Table</a:t>
            </a:r>
          </a:p>
        </p:txBody>
      </p:sp>
    </p:spTree>
    <p:extLst>
      <p:ext uri="{BB962C8B-B14F-4D97-AF65-F5344CB8AC3E}">
        <p14:creationId xmlns:p14="http://schemas.microsoft.com/office/powerpoint/2010/main" val="18023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 animBg="1"/>
      <p:bldP spid="12" grpId="0"/>
      <p:bldP spid="14" grpId="0"/>
      <p:bldP spid="16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716ADF-257B-44B2-8509-FE3FA8D65EAA}"/>
                  </a:ext>
                </a:extLst>
              </p:cNvPr>
              <p:cNvSpPr txBox="1"/>
              <p:nvPr/>
            </p:nvSpPr>
            <p:spPr>
              <a:xfrm>
                <a:off x="844062" y="549519"/>
                <a:ext cx="6554808" cy="1225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2.) Decrypt entry in inode key table to obtain per-file encryption key</a:t>
                </a:r>
                <a:endParaRPr lang="en-US" dirty="0">
                  <a:latin typeface="Bahnschrift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lit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Decrypt on disk directory data for </a:t>
                </a:r>
                <a:r>
                  <a:rPr lang="en-US" dirty="0">
                    <a:latin typeface="Bahnschrift Light" panose="020B0502040204020203" pitchFamily="34" charset="0"/>
                  </a:rPr>
                  <a:t>‘/’</a:t>
                </a: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716ADF-257B-44B2-8509-FE3FA8D6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2" y="549519"/>
                <a:ext cx="6554808" cy="1225207"/>
              </a:xfrm>
              <a:prstGeom prst="rect">
                <a:avLst/>
              </a:prstGeom>
              <a:blipFill>
                <a:blip r:embed="rId2"/>
                <a:stretch>
                  <a:fillRect l="-743" t="-199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5E72D66-BAC5-4FC8-8427-B0ADA60C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2264024"/>
            <a:ext cx="5596613" cy="254225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99DA97-786B-49E6-875C-B37A4EB0571A}"/>
              </a:ext>
            </a:extLst>
          </p:cNvPr>
          <p:cNvCxnSpPr>
            <a:cxnSpLocks/>
          </p:cNvCxnSpPr>
          <p:nvPr/>
        </p:nvCxnSpPr>
        <p:spPr>
          <a:xfrm>
            <a:off x="6445813" y="2986909"/>
            <a:ext cx="786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503A70-602F-4E43-824A-7BA361BB2F6A}"/>
                  </a:ext>
                </a:extLst>
              </p:cNvPr>
              <p:cNvSpPr txBox="1"/>
              <p:nvPr/>
            </p:nvSpPr>
            <p:spPr>
              <a:xfrm>
                <a:off x="6556202" y="2648364"/>
                <a:ext cx="565861" cy="301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lit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503A70-602F-4E43-824A-7BA361BB2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02" y="2648364"/>
                <a:ext cx="565861" cy="301878"/>
              </a:xfrm>
              <a:prstGeom prst="rect">
                <a:avLst/>
              </a:prstGeom>
              <a:blipFill>
                <a:blip r:embed="rId4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75FDDC-2089-4DD6-8601-F7F34E16DF62}"/>
              </a:ext>
            </a:extLst>
          </p:cNvPr>
          <p:cNvSpPr txBox="1"/>
          <p:nvPr/>
        </p:nvSpPr>
        <p:spPr>
          <a:xfrm>
            <a:off x="7307187" y="5176199"/>
            <a:ext cx="463354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File                   inode                tag                   </a:t>
            </a:r>
            <a:r>
              <a:rPr lang="en-US" b="1" u="sng" dirty="0" err="1"/>
              <a:t>Ptrs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/foo                    17                   1049                [p1]</a:t>
            </a:r>
          </a:p>
          <a:p>
            <a:r>
              <a:rPr lang="en-US" dirty="0"/>
              <a:t>/var                     3                     24                     …</a:t>
            </a:r>
          </a:p>
          <a:p>
            <a:r>
              <a:rPr lang="en-US" dirty="0"/>
              <a:t>/</a:t>
            </a:r>
            <a:r>
              <a:rPr lang="en-US" dirty="0" err="1"/>
              <a:t>xyz</a:t>
            </a:r>
            <a:r>
              <a:rPr lang="en-US" dirty="0"/>
              <a:t>                     42                   599               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E773E-F6A8-4D76-8B34-698AAAFA873C}"/>
              </a:ext>
            </a:extLst>
          </p:cNvPr>
          <p:cNvSpPr txBox="1"/>
          <p:nvPr/>
        </p:nvSpPr>
        <p:spPr>
          <a:xfrm>
            <a:off x="7232453" y="4864072"/>
            <a:ext cx="410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Disk Data for ‘/’ Directory (decrypted)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2DD07-0046-437A-864D-14A5DDB75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453" y="2621877"/>
            <a:ext cx="3667130" cy="170717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525BED-CC97-44CC-9B20-DD4A11B2B3F5}"/>
              </a:ext>
            </a:extLst>
          </p:cNvPr>
          <p:cNvCxnSpPr>
            <a:cxnSpLocks/>
          </p:cNvCxnSpPr>
          <p:nvPr/>
        </p:nvCxnSpPr>
        <p:spPr>
          <a:xfrm>
            <a:off x="7942997" y="4365715"/>
            <a:ext cx="0" cy="498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9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677EDC-CCC6-405C-902D-B1B23C4B7F72}"/>
              </a:ext>
            </a:extLst>
          </p:cNvPr>
          <p:cNvSpPr txBox="1"/>
          <p:nvPr/>
        </p:nvSpPr>
        <p:spPr>
          <a:xfrm>
            <a:off x="316883" y="2690336"/>
            <a:ext cx="463354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File                   inode                tag                   </a:t>
            </a:r>
            <a:r>
              <a:rPr lang="en-US" b="1" u="sng" dirty="0" err="1"/>
              <a:t>Ptrs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/foo                    17                   1049                [p1]</a:t>
            </a:r>
          </a:p>
          <a:p>
            <a:r>
              <a:rPr lang="en-US" dirty="0"/>
              <a:t>/var                     3                     24</a:t>
            </a:r>
          </a:p>
          <a:p>
            <a:r>
              <a:rPr lang="en-US" dirty="0"/>
              <a:t>/</a:t>
            </a:r>
            <a:r>
              <a:rPr lang="en-US" dirty="0" err="1"/>
              <a:t>xyz</a:t>
            </a:r>
            <a:r>
              <a:rPr lang="en-US" dirty="0"/>
              <a:t>                     42                   599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7E4F1-7CF1-4442-8708-A44F98346365}"/>
              </a:ext>
            </a:extLst>
          </p:cNvPr>
          <p:cNvSpPr txBox="1"/>
          <p:nvPr/>
        </p:nvSpPr>
        <p:spPr>
          <a:xfrm>
            <a:off x="242149" y="2378209"/>
            <a:ext cx="289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Disk Data for ‘/’ Directory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1211631-6531-42C4-B578-103B1EA9D1FA}"/>
              </a:ext>
            </a:extLst>
          </p:cNvPr>
          <p:cNvCxnSpPr/>
          <p:nvPr/>
        </p:nvCxnSpPr>
        <p:spPr>
          <a:xfrm flipV="1">
            <a:off x="4717433" y="2408982"/>
            <a:ext cx="2176367" cy="102430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9E135E-81FE-4C4B-B773-AD574BE5D301}"/>
              </a:ext>
            </a:extLst>
          </p:cNvPr>
          <p:cNvSpPr txBox="1"/>
          <p:nvPr/>
        </p:nvSpPr>
        <p:spPr>
          <a:xfrm>
            <a:off x="844062" y="549519"/>
            <a:ext cx="58307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3.) Traverse directory to continue searching for </a:t>
            </a:r>
            <a:r>
              <a:rPr lang="en-US" dirty="0">
                <a:latin typeface="Bahnschrift Light" panose="020B0502040204020203" pitchFamily="34" charset="0"/>
              </a:rPr>
              <a:t>/foo/bar.txt</a:t>
            </a:r>
            <a:r>
              <a:rPr lang="en-US" dirty="0"/>
              <a:t> </a:t>
            </a:r>
            <a:endParaRPr lang="en-U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pointer to </a:t>
            </a:r>
            <a:r>
              <a:rPr lang="en-US" dirty="0">
                <a:latin typeface="Bahnschrift Light" panose="020B0502040204020203" pitchFamily="34" charset="0"/>
              </a:rPr>
              <a:t>/foo</a:t>
            </a:r>
            <a:r>
              <a:rPr lang="en-US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tag associated with inode to generate per-file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Decrypt </a:t>
            </a:r>
            <a:r>
              <a:rPr lang="en-US" dirty="0">
                <a:latin typeface="Bahnschrift Light" panose="020B0502040204020203" pitchFamily="34" charset="0"/>
              </a:rPr>
              <a:t>/foo</a:t>
            </a:r>
            <a:r>
              <a:rPr lang="en-US" dirty="0"/>
              <a:t>  directory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7CE1DF-6040-4BAA-AA82-44DC9C974F2D}"/>
              </a:ext>
            </a:extLst>
          </p:cNvPr>
          <p:cNvSpPr/>
          <p:nvPr/>
        </p:nvSpPr>
        <p:spPr>
          <a:xfrm>
            <a:off x="135779" y="3217867"/>
            <a:ext cx="4928089" cy="42226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3CEBF6-49C4-4800-A3A9-D6F55373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46" y="1932896"/>
            <a:ext cx="6444031" cy="24873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FF394E-91DF-4CA8-A7DA-8CED6C2BFCC8}"/>
                  </a:ext>
                </a:extLst>
              </p:cNvPr>
              <p:cNvSpPr/>
              <p:nvPr/>
            </p:nvSpPr>
            <p:spPr>
              <a:xfrm>
                <a:off x="1200340" y="5306288"/>
                <a:ext cx="1336431" cy="1081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FF394E-91DF-4CA8-A7DA-8CED6C2BF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40" y="5306288"/>
                <a:ext cx="1336431" cy="1081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3D76AE2-F8FE-4968-B7D0-846EE3ADF979}"/>
              </a:ext>
            </a:extLst>
          </p:cNvPr>
          <p:cNvSpPr txBox="1"/>
          <p:nvPr/>
        </p:nvSpPr>
        <p:spPr>
          <a:xfrm>
            <a:off x="1200340" y="5005124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PPRF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34DC19-E916-4D5C-9757-B64207125BFF}"/>
              </a:ext>
            </a:extLst>
          </p:cNvPr>
          <p:cNvCxnSpPr>
            <a:cxnSpLocks/>
          </p:cNvCxnSpPr>
          <p:nvPr/>
        </p:nvCxnSpPr>
        <p:spPr>
          <a:xfrm>
            <a:off x="2536771" y="5846905"/>
            <a:ext cx="1597364" cy="9193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70300D-7CFD-4FC7-B6C4-268B9CEEF2BB}"/>
                  </a:ext>
                </a:extLst>
              </p:cNvPr>
              <p:cNvSpPr txBox="1"/>
              <p:nvPr/>
            </p:nvSpPr>
            <p:spPr>
              <a:xfrm>
                <a:off x="2716200" y="5525937"/>
                <a:ext cx="5700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70300D-7CFD-4FC7-B6C4-268B9CEEF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200" y="5525937"/>
                <a:ext cx="570092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6AB3F5-3396-42CA-98D3-2361F6847BEE}"/>
              </a:ext>
            </a:extLst>
          </p:cNvPr>
          <p:cNvCxnSpPr>
            <a:cxnSpLocks/>
          </p:cNvCxnSpPr>
          <p:nvPr/>
        </p:nvCxnSpPr>
        <p:spPr>
          <a:xfrm>
            <a:off x="406963" y="5846905"/>
            <a:ext cx="786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A1C353-D6A4-41CC-81BE-F85CA1672DF7}"/>
                  </a:ext>
                </a:extLst>
              </p:cNvPr>
              <p:cNvSpPr txBox="1"/>
              <p:nvPr/>
            </p:nvSpPr>
            <p:spPr>
              <a:xfrm>
                <a:off x="95250" y="5569906"/>
                <a:ext cx="9879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A1C353-D6A4-41CC-81BE-F85CA1672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5569906"/>
                <a:ext cx="987963" cy="276999"/>
              </a:xfrm>
              <a:prstGeom prst="rect">
                <a:avLst/>
              </a:prstGeom>
              <a:blipFill>
                <a:blip r:embed="rId5"/>
                <a:stretch>
                  <a:fillRect l="-2469" r="-49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FDD6668-BAC4-44FD-9CBF-5188E6958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135" y="4420280"/>
            <a:ext cx="2009550" cy="22245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D21A96-D2A8-41EB-863C-42C175808745}"/>
              </a:ext>
            </a:extLst>
          </p:cNvPr>
          <p:cNvSpPr txBox="1"/>
          <p:nvPr/>
        </p:nvSpPr>
        <p:spPr>
          <a:xfrm>
            <a:off x="4232160" y="4170895"/>
            <a:ext cx="14735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/>
              <a:t>Inode Key Table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4DD42-BBFF-47C3-BF03-D0B32A517062}"/>
              </a:ext>
            </a:extLst>
          </p:cNvPr>
          <p:cNvCxnSpPr>
            <a:cxnSpLocks/>
          </p:cNvCxnSpPr>
          <p:nvPr/>
        </p:nvCxnSpPr>
        <p:spPr>
          <a:xfrm>
            <a:off x="6143685" y="5938838"/>
            <a:ext cx="7866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116F30-812A-4232-8AA4-E3E5A61B2B50}"/>
                  </a:ext>
                </a:extLst>
              </p:cNvPr>
              <p:cNvSpPr txBox="1"/>
              <p:nvPr/>
            </p:nvSpPr>
            <p:spPr>
              <a:xfrm>
                <a:off x="6254074" y="5600293"/>
                <a:ext cx="565861" cy="301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lit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𝑓𝑜𝑜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116F30-812A-4232-8AA4-E3E5A61B2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074" y="5600293"/>
                <a:ext cx="565861" cy="301878"/>
              </a:xfrm>
              <a:prstGeom prst="rect">
                <a:avLst/>
              </a:prstGeom>
              <a:blipFill>
                <a:blip r:embed="rId7"/>
                <a:stretch>
                  <a:fillRect l="-15054" r="-1828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EE01105-8BA8-48C8-B0EB-4CCF3149F6B4}"/>
              </a:ext>
            </a:extLst>
          </p:cNvPr>
          <p:cNvSpPr txBox="1"/>
          <p:nvPr/>
        </p:nvSpPr>
        <p:spPr>
          <a:xfrm>
            <a:off x="7040714" y="5444497"/>
            <a:ext cx="500841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File                   inode                tag                   </a:t>
            </a:r>
            <a:r>
              <a:rPr lang="en-US" b="1" u="sng" dirty="0" err="1"/>
              <a:t>Ptrs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bar.txt               144                  132333         [p1, p2]</a:t>
            </a:r>
          </a:p>
          <a:p>
            <a:r>
              <a:rPr lang="en-US" dirty="0" err="1"/>
              <a:t>xyz</a:t>
            </a:r>
            <a:r>
              <a:rPr lang="en-US" dirty="0"/>
              <a:t>                     302                   132339             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49F23-DEF2-4B83-A2D7-1D525F3C48A5}"/>
              </a:ext>
            </a:extLst>
          </p:cNvPr>
          <p:cNvSpPr txBox="1"/>
          <p:nvPr/>
        </p:nvSpPr>
        <p:spPr>
          <a:xfrm>
            <a:off x="6946659" y="5105938"/>
            <a:ext cx="443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Disk Data for ‘/foo/’ Directory (decrypted)</a:t>
            </a:r>
          </a:p>
        </p:txBody>
      </p:sp>
    </p:spTree>
    <p:extLst>
      <p:ext uri="{BB962C8B-B14F-4D97-AF65-F5344CB8AC3E}">
        <p14:creationId xmlns:p14="http://schemas.microsoft.com/office/powerpoint/2010/main" val="1779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3" grpId="0"/>
      <p:bldP spid="15" grpId="0"/>
      <p:bldP spid="17" grpId="0"/>
      <p:bldP spid="20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Widescreen</PresentationFormat>
  <Paragraphs>163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Light</vt:lpstr>
      <vt:lpstr>Calibri</vt:lpstr>
      <vt:lpstr>Calibri Light</vt:lpstr>
      <vt:lpstr>Cambria Math</vt:lpstr>
      <vt:lpstr>Webdings</vt:lpstr>
      <vt:lpstr>Office Theme</vt:lpstr>
      <vt:lpstr>Accessing a File</vt:lpstr>
      <vt:lpstr>PowerPoint Presentation</vt:lpstr>
      <vt:lpstr>PowerPoint Presentation</vt:lpstr>
      <vt:lpstr>PowerPoint Presentation</vt:lpstr>
      <vt:lpstr>PowerPoint Presentation</vt:lpstr>
      <vt:lpstr>Deleting a File</vt:lpstr>
      <vt:lpstr>PowerPoint Presentation</vt:lpstr>
      <vt:lpstr>PowerPoint Presentation</vt:lpstr>
      <vt:lpstr>PowerPoint Presentation</vt:lpstr>
      <vt:lpstr>PowerPoint Presentation</vt:lpstr>
      <vt:lpstr>Paranoia…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Ratliff</dc:creator>
  <cp:lastModifiedBy>Zachary Ratliff</cp:lastModifiedBy>
  <cp:revision>8</cp:revision>
  <dcterms:created xsi:type="dcterms:W3CDTF">2022-04-03T13:17:38Z</dcterms:created>
  <dcterms:modified xsi:type="dcterms:W3CDTF">2022-04-04T19:45:55Z</dcterms:modified>
</cp:coreProperties>
</file>