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36" autoAdjust="0"/>
  </p:normalViewPr>
  <p:slideViewPr>
    <p:cSldViewPr snapToGrid="0">
      <p:cViewPr varScale="1">
        <p:scale>
          <a:sx n="66" d="100"/>
          <a:sy n="66" d="100"/>
        </p:scale>
        <p:origin x="13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2FF94-F961-46C5-B706-D1213D23CE37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F9468-E52D-49B5-A919-80F53657E2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5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>
                <a:solidFill>
                  <a:schemeClr val="tx1"/>
                </a:solidFill>
              </a:rPr>
              <a:t>Idempotente - </a:t>
            </a:r>
            <a:r>
              <a:rPr lang="pt-BR" dirty="0"/>
              <a:t>Aplicado mais de uma vez e o resultado não se altera.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F9468-E52D-49B5-A919-80F53657E28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84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F9468-E52D-49B5-A919-80F53657E28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2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BR" sz="2800" b="1" dirty="0">
                <a:solidFill>
                  <a:schemeClr val="tx1"/>
                </a:solidFill>
              </a:rPr>
              <a:t>Nome: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Instalar e Iniciar o Apache</a:t>
            </a:r>
          </a:p>
          <a:p>
            <a:pPr lvl="1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chemeClr val="tx1"/>
                </a:solidFill>
              </a:rPr>
              <a:t>Host: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WebServers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(onde irá atuar)</a:t>
            </a:r>
          </a:p>
          <a:p>
            <a:pPr lvl="1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 err="1">
                <a:solidFill>
                  <a:schemeClr val="tx1"/>
                </a:solidFill>
              </a:rPr>
              <a:t>User</a:t>
            </a:r>
            <a:r>
              <a:rPr lang="pt-BR" sz="2800" b="1" dirty="0">
                <a:solidFill>
                  <a:schemeClr val="tx1"/>
                </a:solidFill>
              </a:rPr>
              <a:t>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(com qual usuário irá fazer essa tarefa)</a:t>
            </a:r>
          </a:p>
          <a:p>
            <a:pPr lvl="1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pt-BR" sz="1200" b="1" dirty="0" err="1">
                <a:solidFill>
                  <a:schemeClr val="tx1"/>
                </a:solidFill>
              </a:rPr>
              <a:t>Task</a:t>
            </a:r>
            <a:r>
              <a:rPr lang="pt-BR" sz="1200" b="1" dirty="0">
                <a:solidFill>
                  <a:schemeClr val="tx1"/>
                </a:solidFill>
              </a:rPr>
              <a:t>: </a:t>
            </a:r>
            <a:r>
              <a:rPr lang="pt-BR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Tarefa</a:t>
            </a:r>
          </a:p>
          <a:p>
            <a:pPr lvl="1"/>
            <a:endParaRPr lang="pt-BR" sz="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pt-BR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F9468-E52D-49B5-A919-80F53657E28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98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BR" sz="2800" b="1" dirty="0" err="1">
                <a:solidFill>
                  <a:schemeClr val="tx1"/>
                </a:solidFill>
              </a:rPr>
              <a:t>Ad-hoc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2800" b="1" dirty="0" err="1">
                <a:solidFill>
                  <a:schemeClr val="tx1"/>
                </a:solidFill>
              </a:rPr>
              <a:t>tasks</a:t>
            </a:r>
            <a:r>
              <a:rPr lang="pt-BR" sz="2800" b="1" dirty="0">
                <a:solidFill>
                  <a:schemeClr val="tx1"/>
                </a:solidFill>
              </a:rPr>
              <a:t> -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comandos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Ad-Hoc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nos lembram comandos que são realizados em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Linux,</a:t>
            </a:r>
          </a:p>
          <a:p>
            <a:pPr lvl="1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CP (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que vamos fazer.</a:t>
            </a:r>
          </a:p>
          <a:p>
            <a:pPr lvl="1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 podemos facilmente evoluir para a execução automatizada com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Playbooks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2800" b="1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F9468-E52D-49B5-A919-80F53657E28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67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BR" sz="2800" b="1" dirty="0" err="1">
                <a:solidFill>
                  <a:schemeClr val="tx1"/>
                </a:solidFill>
              </a:rPr>
              <a:t>Ad-hoc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2800" b="1" dirty="0" err="1">
                <a:solidFill>
                  <a:schemeClr val="tx1"/>
                </a:solidFill>
              </a:rPr>
              <a:t>tasks</a:t>
            </a:r>
            <a:r>
              <a:rPr lang="pt-BR" sz="2800" b="1" dirty="0">
                <a:solidFill>
                  <a:schemeClr val="tx1"/>
                </a:solidFill>
              </a:rPr>
              <a:t> -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comandos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Ad-Hoc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nos lembram comandos que são realizados em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Linux,</a:t>
            </a:r>
          </a:p>
          <a:p>
            <a:pPr lvl="1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CP (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que vamos fazer.</a:t>
            </a:r>
          </a:p>
          <a:p>
            <a:pPr lvl="1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 podemos facilmente evoluir para a execução automatizada com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Playbooks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2800" b="1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F9468-E52D-49B5-A919-80F53657E28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18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BR" sz="2800" b="1" dirty="0" err="1">
                <a:solidFill>
                  <a:schemeClr val="tx1"/>
                </a:solidFill>
              </a:rPr>
              <a:t>Ad-hoc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2800" b="1" dirty="0" err="1">
                <a:solidFill>
                  <a:schemeClr val="tx1"/>
                </a:solidFill>
              </a:rPr>
              <a:t>tasks</a:t>
            </a:r>
            <a:r>
              <a:rPr lang="pt-BR" sz="2800" b="1" dirty="0">
                <a:solidFill>
                  <a:schemeClr val="tx1"/>
                </a:solidFill>
              </a:rPr>
              <a:t> -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comandos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Ad-Hoc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nos lembram comandos que são realizados em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Linux,</a:t>
            </a:r>
          </a:p>
          <a:p>
            <a:pPr lvl="1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CP (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que vamos fazer.</a:t>
            </a:r>
          </a:p>
          <a:p>
            <a:pPr lvl="1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 podemos facilmente evoluir para a execução automatizada com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Playbooks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2800" b="1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F9468-E52D-49B5-A919-80F53657E28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01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BR" sz="2800" b="1" dirty="0" err="1">
                <a:solidFill>
                  <a:schemeClr val="tx1"/>
                </a:solidFill>
              </a:rPr>
              <a:t>Ad-hoc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2800" b="1" dirty="0" err="1">
                <a:solidFill>
                  <a:schemeClr val="tx1"/>
                </a:solidFill>
              </a:rPr>
              <a:t>tasks</a:t>
            </a:r>
            <a:r>
              <a:rPr lang="pt-BR" sz="2800" b="1" dirty="0">
                <a:solidFill>
                  <a:schemeClr val="tx1"/>
                </a:solidFill>
              </a:rPr>
              <a:t> -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comandos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Ad-Hoc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nos lembram comandos que são realizados em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Linux,</a:t>
            </a:r>
          </a:p>
          <a:p>
            <a:pPr lvl="1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CP (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que vamos fazer.</a:t>
            </a:r>
          </a:p>
          <a:p>
            <a:pPr lvl="1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 podemos facilmente evoluir para a execução automatizada com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Playbooks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2800" b="1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F9468-E52D-49B5-A919-80F53657E28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4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59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65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93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416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6283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457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014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1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85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96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99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72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50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77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07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02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0154D2-7F34-4543-979A-4B0DECE5D87A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BE0932-4562-417C-BF52-1B38798E2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46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0B160-43F7-4F44-92D5-8B207ED37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ANSIBLE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DB91A5-6F61-42D9-91D5-3826D3EA0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Ferramenta para Automação</a:t>
            </a:r>
          </a:p>
        </p:txBody>
      </p:sp>
      <p:pic>
        <p:nvPicPr>
          <p:cNvPr id="1026" name="Picture 2" descr="Ansible logo - Ícones Social media e Logos">
            <a:extLst>
              <a:ext uri="{FF2B5EF4-FFF2-40B4-BE49-F238E27FC236}">
                <a16:creationId xmlns:a16="http://schemas.microsoft.com/office/drawing/2014/main" id="{08D4F9F6-74E1-4F4D-AD80-4E46860D9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549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45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381C31D-201A-49EA-8B43-D5670A79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274" y="1409072"/>
            <a:ext cx="7712226" cy="52571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BE8166-20E2-482E-B92A-A9579A7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16384"/>
            <a:ext cx="9582735" cy="1507067"/>
          </a:xfrm>
        </p:spPr>
        <p:txBody>
          <a:bodyPr>
            <a:normAutofit/>
          </a:bodyPr>
          <a:lstStyle/>
          <a:p>
            <a:r>
              <a:rPr lang="pt-BR" sz="4400" dirty="0"/>
              <a:t>ARQUITETURA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FF2066-1E75-4B0B-89D5-0318D0D8E402}"/>
              </a:ext>
            </a:extLst>
          </p:cNvPr>
          <p:cNvSpPr/>
          <p:nvPr/>
        </p:nvSpPr>
        <p:spPr>
          <a:xfrm>
            <a:off x="5116437" y="6296907"/>
            <a:ext cx="1959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LiberationSans"/>
              </a:rPr>
              <a:t>Fonte: ansible.com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8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E8166-20E2-482E-B92A-A9579A7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6384"/>
            <a:ext cx="8534400" cy="1507067"/>
          </a:xfrm>
        </p:spPr>
        <p:txBody>
          <a:bodyPr>
            <a:normAutofit/>
          </a:bodyPr>
          <a:lstStyle/>
          <a:p>
            <a:r>
              <a:rPr lang="pt-BR" sz="4400" dirty="0"/>
              <a:t>o é AD-HOC?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61EA8-3C5E-4070-A511-D95CB6FF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88168"/>
            <a:ext cx="10515600" cy="1347377"/>
          </a:xfrm>
        </p:spPr>
        <p:txBody>
          <a:bodyPr>
            <a:normAutofit/>
          </a:bodyPr>
          <a:lstStyle/>
          <a:p>
            <a:r>
              <a:rPr lang="pt-BR" sz="2800" b="1" dirty="0" err="1">
                <a:solidFill>
                  <a:schemeClr val="tx1"/>
                </a:solidFill>
              </a:rPr>
              <a:t>Ansible</a:t>
            </a:r>
            <a:r>
              <a:rPr lang="pt-BR" sz="2800" b="1" dirty="0">
                <a:solidFill>
                  <a:schemeClr val="tx1"/>
                </a:solidFill>
              </a:rPr>
              <a:t> é utilizado para executar comandos diretamente no </a:t>
            </a:r>
            <a:r>
              <a:rPr lang="pt-BR" sz="2800" b="1" dirty="0" err="1">
                <a:solidFill>
                  <a:schemeClr val="tx1"/>
                </a:solidFill>
              </a:rPr>
              <a:t>shell</a:t>
            </a:r>
            <a:r>
              <a:rPr lang="pt-BR" sz="2800" b="1" dirty="0">
                <a:solidFill>
                  <a:schemeClr val="tx1"/>
                </a:solidFill>
              </a:rPr>
              <a:t> do sistema operacional remoto.</a:t>
            </a:r>
          </a:p>
        </p:txBody>
      </p:sp>
      <p:pic>
        <p:nvPicPr>
          <p:cNvPr id="1026" name="Picture 2" descr="https://lh7-us.googleusercontent.com/vBctKKLaDyEmVNMYZrx_g9u-LuY-tF31NjNjcd_Ou0DvtAVfBOJ7P3FlKddd3i3I7BftJOmUpPIepPWQ_QYRcsV3QbtD-jiXeCMKTer2fxzx4gbcVhZ9ZgFoROT1WQLWOs_RM4nNF6kQIyTdJDX5ENYG2xM8r8zh1UprIKM2sGSTByBSjiukkWdCozCM">
            <a:extLst>
              <a:ext uri="{FF2B5EF4-FFF2-40B4-BE49-F238E27FC236}">
                <a16:creationId xmlns:a16="http://schemas.microsoft.com/office/drawing/2014/main" id="{25368CE7-5305-46CF-80E3-04E6EA075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43" y="3922455"/>
            <a:ext cx="9074914" cy="206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AA95888-9307-4F34-983E-EDECE61F7EA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777750" y="3491061"/>
            <a:ext cx="963293" cy="4313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DFB9AC7-2A60-4D8E-B38F-DF6FF73E8AC8}"/>
              </a:ext>
            </a:extLst>
          </p:cNvPr>
          <p:cNvSpPr/>
          <p:nvPr/>
        </p:nvSpPr>
        <p:spPr>
          <a:xfrm>
            <a:off x="3312284" y="3306395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COMANDO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29FFB41-C341-4205-9CFF-2F52E33212BD}"/>
              </a:ext>
            </a:extLst>
          </p:cNvPr>
          <p:cNvCxnSpPr>
            <a:cxnSpLocks/>
          </p:cNvCxnSpPr>
          <p:nvPr/>
        </p:nvCxnSpPr>
        <p:spPr>
          <a:xfrm>
            <a:off x="6243216" y="3306395"/>
            <a:ext cx="816077" cy="61606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FAE3E05-99BE-4262-9D2B-EAA432B4F2A3}"/>
              </a:ext>
            </a:extLst>
          </p:cNvPr>
          <p:cNvSpPr/>
          <p:nvPr/>
        </p:nvSpPr>
        <p:spPr>
          <a:xfrm>
            <a:off x="4951412" y="2906032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LOCAL REMOTO</a:t>
            </a:r>
            <a:endParaRPr lang="pt-BR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E37A3CC-B6D8-4C87-BFD9-9EA801AF0DD3}"/>
              </a:ext>
            </a:extLst>
          </p:cNvPr>
          <p:cNvCxnSpPr>
            <a:cxnSpLocks/>
          </p:cNvCxnSpPr>
          <p:nvPr/>
        </p:nvCxnSpPr>
        <p:spPr>
          <a:xfrm>
            <a:off x="10311846" y="3614425"/>
            <a:ext cx="0" cy="46204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E67470D2-FB64-497A-8E33-235176F4DEA4}"/>
              </a:ext>
            </a:extLst>
          </p:cNvPr>
          <p:cNvSpPr/>
          <p:nvPr/>
        </p:nvSpPr>
        <p:spPr>
          <a:xfrm>
            <a:off x="7442710" y="2997369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pt-BR" b="1" dirty="0"/>
              <a:t>ARÂMETRO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F9E633F-1D4C-4F13-BA87-361D777988DA}"/>
              </a:ext>
            </a:extLst>
          </p:cNvPr>
          <p:cNvSpPr/>
          <p:nvPr/>
        </p:nvSpPr>
        <p:spPr>
          <a:xfrm>
            <a:off x="9674578" y="2997369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MÓDULO</a:t>
            </a:r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F39A870-EF9B-4FEB-B8CC-86E70599ECB1}"/>
              </a:ext>
            </a:extLst>
          </p:cNvPr>
          <p:cNvCxnSpPr>
            <a:cxnSpLocks/>
          </p:cNvCxnSpPr>
          <p:nvPr/>
        </p:nvCxnSpPr>
        <p:spPr>
          <a:xfrm>
            <a:off x="8677159" y="3581400"/>
            <a:ext cx="861112" cy="55475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30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E8166-20E2-482E-B92A-A9579A7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16384"/>
            <a:ext cx="9582735" cy="1507067"/>
          </a:xfrm>
        </p:spPr>
        <p:txBody>
          <a:bodyPr>
            <a:normAutofit/>
          </a:bodyPr>
          <a:lstStyle/>
          <a:p>
            <a:r>
              <a:rPr lang="pt-BR" sz="4400" dirty="0"/>
              <a:t>CLIENTE WINDOWS E LINUX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FF2066-1E75-4B0B-89D5-0318D0D8E402}"/>
              </a:ext>
            </a:extLst>
          </p:cNvPr>
          <p:cNvSpPr/>
          <p:nvPr/>
        </p:nvSpPr>
        <p:spPr>
          <a:xfrm>
            <a:off x="5116437" y="6296907"/>
            <a:ext cx="1959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LiberationSans"/>
              </a:rPr>
              <a:t>Fonte: ansible.com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miro.medium.com/v2/resize:fit:700/1*X1hqJo4uXBhvmZgMPQ0U3Q.jpeg">
            <a:extLst>
              <a:ext uri="{FF2B5EF4-FFF2-40B4-BE49-F238E27FC236}">
                <a16:creationId xmlns:a16="http://schemas.microsoft.com/office/drawing/2014/main" id="{F865684A-2D21-4BB5-BE5A-3667DBC4F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0" r="16349"/>
          <a:stretch/>
        </p:blipFill>
        <p:spPr bwMode="auto">
          <a:xfrm>
            <a:off x="2533650" y="1526453"/>
            <a:ext cx="6591300" cy="5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1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E8166-20E2-482E-B92A-A9579A7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6384"/>
            <a:ext cx="8534400" cy="1507067"/>
          </a:xfrm>
        </p:spPr>
        <p:txBody>
          <a:bodyPr>
            <a:normAutofit/>
          </a:bodyPr>
          <a:lstStyle/>
          <a:p>
            <a:r>
              <a:rPr lang="pt-BR" sz="4400" dirty="0"/>
              <a:t>Como o </a:t>
            </a:r>
            <a:r>
              <a:rPr lang="pt-BR" sz="4400" dirty="0" err="1"/>
              <a:t>Ansible</a:t>
            </a:r>
            <a:r>
              <a:rPr lang="pt-BR" sz="4400" dirty="0"/>
              <a:t>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61EA8-3C5E-4070-A511-D95CB6FF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88167"/>
            <a:ext cx="10515600" cy="4953449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Desenvolvido em Python &gt;=2.7 ou &gt;=3.5</a:t>
            </a:r>
          </a:p>
          <a:p>
            <a:r>
              <a:rPr lang="pt-BR" sz="2800" b="1" dirty="0">
                <a:solidFill>
                  <a:schemeClr val="tx1"/>
                </a:solidFill>
              </a:rPr>
              <a:t>Procura sempre o interpretador em 	</a:t>
            </a:r>
            <a:r>
              <a:rPr lang="pt-BR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</a:t>
            </a:r>
            <a:r>
              <a:rPr lang="pt-BR" sz="28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usr</a:t>
            </a:r>
            <a:r>
              <a:rPr lang="pt-BR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/bin/</a:t>
            </a:r>
            <a:r>
              <a:rPr lang="pt-BR" sz="28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python</a:t>
            </a:r>
            <a:endParaRPr lang="pt-BR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pt-BR" sz="2800" b="1" dirty="0">
                <a:solidFill>
                  <a:schemeClr val="tx1"/>
                </a:solidFill>
              </a:rPr>
              <a:t>Utiliza a variável </a:t>
            </a:r>
            <a:r>
              <a:rPr lang="pt-BR" sz="28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ansible_python_interpreter</a:t>
            </a:r>
            <a:r>
              <a:rPr lang="pt-BR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800" b="1" dirty="0">
                <a:solidFill>
                  <a:schemeClr val="tx1"/>
                </a:solidFill>
              </a:rPr>
              <a:t>para configurar o </a:t>
            </a:r>
            <a:r>
              <a:rPr lang="pt-BR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PATH</a:t>
            </a:r>
          </a:p>
          <a:p>
            <a:r>
              <a:rPr lang="pt-BR" sz="2800" b="1" dirty="0">
                <a:solidFill>
                  <a:schemeClr val="tx1"/>
                </a:solidFill>
              </a:rPr>
              <a:t>Por padrão, utiliza-se do </a:t>
            </a:r>
            <a:r>
              <a:rPr lang="pt-BR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serviço SSH </a:t>
            </a:r>
            <a:r>
              <a:rPr lang="pt-BR" sz="2800" b="1" dirty="0">
                <a:solidFill>
                  <a:schemeClr val="tx1"/>
                </a:solidFill>
              </a:rPr>
              <a:t>para comunicação com seus </a:t>
            </a:r>
            <a:r>
              <a:rPr lang="pt-BR" sz="2800" b="1" dirty="0" err="1">
                <a:solidFill>
                  <a:schemeClr val="tx1"/>
                </a:solidFill>
              </a:rPr>
              <a:t>targets</a:t>
            </a:r>
            <a:r>
              <a:rPr lang="pt-BR" sz="2800" b="1" dirty="0">
                <a:solidFill>
                  <a:schemeClr val="tx1"/>
                </a:solidFill>
              </a:rPr>
              <a:t> (servidores </a:t>
            </a:r>
            <a:r>
              <a:rPr lang="pt-BR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Unix </a:t>
            </a:r>
            <a:r>
              <a:rPr lang="pt-BR" sz="28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Like</a:t>
            </a:r>
            <a:r>
              <a:rPr lang="pt-BR" sz="2800" b="1" dirty="0">
                <a:solidFill>
                  <a:schemeClr val="tx1"/>
                </a:solidFill>
              </a:rPr>
              <a:t>, </a:t>
            </a:r>
            <a:r>
              <a:rPr lang="pt-BR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Roteadores</a:t>
            </a:r>
            <a:r>
              <a:rPr lang="pt-BR" sz="2800" b="1" dirty="0">
                <a:solidFill>
                  <a:schemeClr val="tx1"/>
                </a:solidFill>
              </a:rPr>
              <a:t>, </a:t>
            </a:r>
            <a:r>
              <a:rPr lang="pt-BR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Switches</a:t>
            </a:r>
            <a:r>
              <a:rPr lang="pt-BR" sz="2800" b="1" dirty="0">
                <a:solidFill>
                  <a:schemeClr val="tx1"/>
                </a:solidFill>
              </a:rPr>
              <a:t>)</a:t>
            </a:r>
          </a:p>
          <a:p>
            <a:r>
              <a:rPr lang="pt-BR" sz="2800" b="1" dirty="0">
                <a:solidFill>
                  <a:schemeClr val="tx1"/>
                </a:solidFill>
              </a:rPr>
              <a:t>Para servidores </a:t>
            </a:r>
            <a:r>
              <a:rPr lang="pt-BR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Microsoft Windows</a:t>
            </a:r>
            <a:r>
              <a:rPr lang="pt-BR" sz="2800" b="1" dirty="0">
                <a:solidFill>
                  <a:schemeClr val="tx1"/>
                </a:solidFill>
              </a:rPr>
              <a:t>, utiliza-se do </a:t>
            </a:r>
            <a:r>
              <a:rPr lang="pt-BR" sz="28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WinRM</a:t>
            </a:r>
            <a:r>
              <a:rPr lang="pt-BR" sz="2800" b="1" dirty="0">
                <a:solidFill>
                  <a:schemeClr val="tx1"/>
                </a:solidFill>
              </a:rPr>
              <a:t> para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8415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E8166-20E2-482E-B92A-A9579A7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6384"/>
            <a:ext cx="8534400" cy="1507067"/>
          </a:xfrm>
        </p:spPr>
        <p:txBody>
          <a:bodyPr>
            <a:normAutofit/>
          </a:bodyPr>
          <a:lstStyle/>
          <a:p>
            <a:r>
              <a:rPr lang="pt-BR" sz="4400" dirty="0"/>
              <a:t>O que é </a:t>
            </a:r>
            <a:r>
              <a:rPr lang="pt-BR" sz="4400" dirty="0" err="1"/>
              <a:t>Ansible</a:t>
            </a:r>
            <a:r>
              <a:rPr lang="pt-BR" sz="4400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61EA8-3C5E-4070-A511-D95CB6FF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88167"/>
            <a:ext cx="8828756" cy="3689685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Ferramenta de automação (Gestão de Configuração) Open </a:t>
            </a:r>
            <a:r>
              <a:rPr lang="pt-BR" sz="2800" b="1" dirty="0" err="1">
                <a:solidFill>
                  <a:schemeClr val="tx1"/>
                </a:solidFill>
              </a:rPr>
              <a:t>Source</a:t>
            </a:r>
            <a:endParaRPr lang="pt-BR" sz="2800" b="1" dirty="0">
              <a:solidFill>
                <a:schemeClr val="tx1"/>
              </a:solidFill>
            </a:endParaRPr>
          </a:p>
          <a:p>
            <a:r>
              <a:rPr lang="es-ES" sz="2800" b="1" dirty="0" err="1">
                <a:solidFill>
                  <a:schemeClr val="tx1"/>
                </a:solidFill>
              </a:rPr>
              <a:t>Desenvolvido</a:t>
            </a:r>
            <a:r>
              <a:rPr lang="es-ES" sz="2800" b="1" dirty="0">
                <a:solidFill>
                  <a:schemeClr val="tx1"/>
                </a:solidFill>
              </a:rPr>
              <a:t> por </a:t>
            </a:r>
            <a:r>
              <a:rPr lang="es-ES" sz="2800" b="1" i="1" dirty="0">
                <a:solidFill>
                  <a:schemeClr val="tx1"/>
                </a:solidFill>
              </a:rPr>
              <a:t>Michael </a:t>
            </a:r>
            <a:r>
              <a:rPr lang="es-ES" sz="2800" b="1" i="1" dirty="0" err="1">
                <a:solidFill>
                  <a:schemeClr val="tx1"/>
                </a:solidFill>
              </a:rPr>
              <a:t>DeHaan</a:t>
            </a:r>
            <a:r>
              <a:rPr lang="es-ES" sz="2800" b="1" i="1" dirty="0">
                <a:solidFill>
                  <a:schemeClr val="tx1"/>
                </a:solidFill>
              </a:rPr>
              <a:t> </a:t>
            </a:r>
            <a:r>
              <a:rPr lang="es-ES" sz="2800" b="1" dirty="0">
                <a:solidFill>
                  <a:schemeClr val="tx1"/>
                </a:solidFill>
              </a:rPr>
              <a:t>(Red </a:t>
            </a:r>
            <a:r>
              <a:rPr lang="es-ES" sz="2800" b="1" dirty="0" err="1">
                <a:solidFill>
                  <a:schemeClr val="tx1"/>
                </a:solidFill>
              </a:rPr>
              <a:t>Hat</a:t>
            </a:r>
            <a:r>
              <a:rPr lang="es-ES" sz="2800" b="1" dirty="0">
                <a:solidFill>
                  <a:schemeClr val="tx1"/>
                </a:solidFill>
              </a:rPr>
              <a:t>)</a:t>
            </a:r>
          </a:p>
          <a:p>
            <a:r>
              <a:rPr lang="es-ES" sz="2800" b="1" dirty="0">
                <a:solidFill>
                  <a:schemeClr val="tx1"/>
                </a:solidFill>
              </a:rPr>
              <a:t> Roda sobre o Python3</a:t>
            </a:r>
          </a:p>
        </p:txBody>
      </p:sp>
    </p:spTree>
    <p:extLst>
      <p:ext uri="{BB962C8B-B14F-4D97-AF65-F5344CB8AC3E}">
        <p14:creationId xmlns:p14="http://schemas.microsoft.com/office/powerpoint/2010/main" val="219233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E8166-20E2-482E-B92A-A9579A7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6384"/>
            <a:ext cx="8534400" cy="1507067"/>
          </a:xfrm>
        </p:spPr>
        <p:txBody>
          <a:bodyPr>
            <a:normAutofit/>
          </a:bodyPr>
          <a:lstStyle/>
          <a:p>
            <a:r>
              <a:rPr lang="pt-BR" sz="4400" dirty="0"/>
              <a:t>O que O </a:t>
            </a:r>
            <a:r>
              <a:rPr lang="pt-BR" sz="4400" dirty="0" err="1"/>
              <a:t>Ansible</a:t>
            </a:r>
            <a:r>
              <a:rPr lang="pt-BR" sz="4400" dirty="0"/>
              <a:t> FAZ?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61EA8-3C5E-4070-A511-D95CB6FF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88167"/>
            <a:ext cx="8534400" cy="3689685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Gerenciamento de mudanças</a:t>
            </a:r>
          </a:p>
          <a:p>
            <a:r>
              <a:rPr lang="pt-BR" sz="2800" b="1" dirty="0">
                <a:solidFill>
                  <a:schemeClr val="tx1"/>
                </a:solidFill>
              </a:rPr>
              <a:t>Provisionamento</a:t>
            </a:r>
          </a:p>
          <a:p>
            <a:r>
              <a:rPr lang="pt-BR" sz="2800" b="1" dirty="0">
                <a:solidFill>
                  <a:schemeClr val="tx1"/>
                </a:solidFill>
              </a:rPr>
              <a:t>Automação (1 -&gt; N)</a:t>
            </a:r>
          </a:p>
          <a:p>
            <a:r>
              <a:rPr lang="pt-BR" sz="2800" b="1" dirty="0">
                <a:solidFill>
                  <a:schemeClr val="tx1"/>
                </a:solidFill>
              </a:rPr>
              <a:t>Orquestração</a:t>
            </a:r>
          </a:p>
        </p:txBody>
      </p:sp>
    </p:spTree>
    <p:extLst>
      <p:ext uri="{BB962C8B-B14F-4D97-AF65-F5344CB8AC3E}">
        <p14:creationId xmlns:p14="http://schemas.microsoft.com/office/powerpoint/2010/main" val="393319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E8166-20E2-482E-B92A-A9579A7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16384"/>
            <a:ext cx="9582735" cy="1507067"/>
          </a:xfrm>
        </p:spPr>
        <p:txBody>
          <a:bodyPr>
            <a:normAutofit/>
          </a:bodyPr>
          <a:lstStyle/>
          <a:p>
            <a:r>
              <a:rPr lang="pt-BR" sz="4400" dirty="0"/>
              <a:t>GERENCIAMENTO DE MUDANÇAS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61EA8-3C5E-4070-A511-D95CB6FF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88167"/>
            <a:ext cx="8534400" cy="3689685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Idempotente </a:t>
            </a:r>
          </a:p>
          <a:p>
            <a:r>
              <a:rPr lang="pt-BR" sz="2800" b="1" dirty="0">
                <a:solidFill>
                  <a:schemeClr val="tx1"/>
                </a:solidFill>
              </a:rPr>
              <a:t>Estado do Sistema</a:t>
            </a:r>
          </a:p>
          <a:p>
            <a:r>
              <a:rPr lang="pt-BR" sz="2800" b="1" dirty="0">
                <a:solidFill>
                  <a:schemeClr val="tx1"/>
                </a:solidFill>
              </a:rPr>
              <a:t>Versões de aplicações</a:t>
            </a:r>
          </a:p>
          <a:p>
            <a:r>
              <a:rPr lang="pt-BR" sz="2800" b="1" dirty="0">
                <a:solidFill>
                  <a:schemeClr val="tx1"/>
                </a:solidFill>
              </a:rPr>
              <a:t>Alertas de mudanças</a:t>
            </a:r>
          </a:p>
        </p:txBody>
      </p:sp>
      <p:pic>
        <p:nvPicPr>
          <p:cNvPr id="1026" name="Picture 2" descr="Ansible">
            <a:extLst>
              <a:ext uri="{FF2B5EF4-FFF2-40B4-BE49-F238E27FC236}">
                <a16:creationId xmlns:a16="http://schemas.microsoft.com/office/drawing/2014/main" id="{80A58E40-ADEA-41FF-8988-AB88DC0D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2" y="1653785"/>
            <a:ext cx="57150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CFF2066-1E75-4B0B-89D5-0318D0D8E402}"/>
              </a:ext>
            </a:extLst>
          </p:cNvPr>
          <p:cNvSpPr/>
          <p:nvPr/>
        </p:nvSpPr>
        <p:spPr>
          <a:xfrm>
            <a:off x="6385592" y="6180303"/>
            <a:ext cx="1959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LiberationSans"/>
              </a:rPr>
              <a:t>Fonte: ansible.com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3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E8166-20E2-482E-B92A-A9579A7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6384"/>
            <a:ext cx="8534400" cy="1507067"/>
          </a:xfrm>
        </p:spPr>
        <p:txBody>
          <a:bodyPr>
            <a:normAutofit/>
          </a:bodyPr>
          <a:lstStyle/>
          <a:p>
            <a:r>
              <a:rPr lang="pt-BR" sz="4400" dirty="0"/>
              <a:t>o é YAML?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61EA8-3C5E-4070-A511-D95CB6FF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88167"/>
            <a:ext cx="4430692" cy="4953449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É uma linguagem legível de serialização de dados muito usada na escrita de arquivos de configuração. </a:t>
            </a:r>
          </a:p>
          <a:p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13C855-AEE0-48F6-93FD-CBAC21F0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61" y="316384"/>
            <a:ext cx="6444144" cy="62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openedx.org/wp-content/uploads/2019/03/data-science-dojo-open-edx-4-1024x535.png">
            <a:extLst>
              <a:ext uri="{FF2B5EF4-FFF2-40B4-BE49-F238E27FC236}">
                <a16:creationId xmlns:a16="http://schemas.microsoft.com/office/drawing/2014/main" id="{590B5EC3-A304-4557-A300-3C2EB5187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6" r="17985"/>
          <a:stretch/>
        </p:blipFill>
        <p:spPr bwMode="auto">
          <a:xfrm>
            <a:off x="5614736" y="1453760"/>
            <a:ext cx="6363117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BE8166-20E2-482E-B92A-A9579A7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16384"/>
            <a:ext cx="9582735" cy="1507067"/>
          </a:xfrm>
        </p:spPr>
        <p:txBody>
          <a:bodyPr>
            <a:normAutofit/>
          </a:bodyPr>
          <a:lstStyle/>
          <a:p>
            <a:r>
              <a:rPr lang="pt-BR" sz="4400" dirty="0" err="1"/>
              <a:t>PROVIsIonAMENTO</a:t>
            </a:r>
            <a:endParaRPr lang="pt-BR" sz="4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61EA8-3C5E-4070-A511-D95CB6FF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88167"/>
            <a:ext cx="8534400" cy="3689685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Configuração</a:t>
            </a:r>
          </a:p>
          <a:p>
            <a:r>
              <a:rPr lang="pt-BR" sz="2800" b="1" dirty="0">
                <a:solidFill>
                  <a:schemeClr val="tx1"/>
                </a:solidFill>
              </a:rPr>
              <a:t>Instalação</a:t>
            </a:r>
          </a:p>
          <a:p>
            <a:r>
              <a:rPr lang="pt-BR" sz="2800" b="1" dirty="0">
                <a:solidFill>
                  <a:schemeClr val="tx1"/>
                </a:solidFill>
              </a:rPr>
              <a:t>Preparação</a:t>
            </a:r>
          </a:p>
          <a:p>
            <a:r>
              <a:rPr lang="pt-BR" sz="2800" b="1" dirty="0">
                <a:solidFill>
                  <a:schemeClr val="tx1"/>
                </a:solidFill>
              </a:rPr>
              <a:t>Alteração do Estado do 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tx1"/>
                </a:solidFill>
              </a:rPr>
              <a:t>Sistema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FF2066-1E75-4B0B-89D5-0318D0D8E402}"/>
              </a:ext>
            </a:extLst>
          </p:cNvPr>
          <p:cNvSpPr/>
          <p:nvPr/>
        </p:nvSpPr>
        <p:spPr>
          <a:xfrm>
            <a:off x="6096000" y="6180303"/>
            <a:ext cx="1959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LiberationSans"/>
              </a:rPr>
              <a:t>Fonte: ansible.com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6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E8166-20E2-482E-B92A-A9579A7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16384"/>
            <a:ext cx="9582735" cy="1507067"/>
          </a:xfrm>
        </p:spPr>
        <p:txBody>
          <a:bodyPr>
            <a:normAutofit/>
          </a:bodyPr>
          <a:lstStyle/>
          <a:p>
            <a:r>
              <a:rPr lang="pt-BR" sz="4400" dirty="0"/>
              <a:t>AUTOMAÇÃO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61EA8-3C5E-4070-A511-D95CB6FF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88167"/>
            <a:ext cx="4738020" cy="3689685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Execução de tarefas de forma automática</a:t>
            </a:r>
          </a:p>
          <a:p>
            <a:pPr lvl="1"/>
            <a:r>
              <a:rPr lang="pt-BR" sz="2600" b="1" dirty="0">
                <a:solidFill>
                  <a:schemeClr val="tx1"/>
                </a:solidFill>
              </a:rPr>
              <a:t>Ordenação de tarefas (</a:t>
            </a:r>
            <a:r>
              <a:rPr lang="pt-BR" sz="2600" b="1" dirty="0" err="1">
                <a:solidFill>
                  <a:schemeClr val="tx1"/>
                </a:solidFill>
              </a:rPr>
              <a:t>tasks</a:t>
            </a:r>
            <a:r>
              <a:rPr lang="pt-BR" sz="2600" b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pt-BR" sz="2600" b="1" dirty="0">
                <a:solidFill>
                  <a:schemeClr val="tx1"/>
                </a:solidFill>
              </a:rPr>
              <a:t>Realização decisões</a:t>
            </a:r>
          </a:p>
          <a:p>
            <a:pPr lvl="1"/>
            <a:r>
              <a:rPr lang="pt-BR" sz="2800" b="1" dirty="0" err="1">
                <a:solidFill>
                  <a:schemeClr val="tx1"/>
                </a:solidFill>
              </a:rPr>
              <a:t>Ad-hoc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2800" b="1" dirty="0" err="1">
                <a:solidFill>
                  <a:schemeClr val="tx1"/>
                </a:solidFill>
              </a:rPr>
              <a:t>tasks</a:t>
            </a: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FF2066-1E75-4B0B-89D5-0318D0D8E402}"/>
              </a:ext>
            </a:extLst>
          </p:cNvPr>
          <p:cNvSpPr/>
          <p:nvPr/>
        </p:nvSpPr>
        <p:spPr>
          <a:xfrm>
            <a:off x="6096000" y="6180303"/>
            <a:ext cx="1959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LiberationSans"/>
              </a:rPr>
              <a:t>Fonte: ansible.com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2998B7-132A-4DC1-9FF9-AB3B99631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074" y="1247988"/>
            <a:ext cx="6319336" cy="496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2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ser-images.githubusercontent.com/10358317/202701707-b160e35c-7a05-43e8-93c7-b626c8054aa9.png">
            <a:extLst>
              <a:ext uri="{FF2B5EF4-FFF2-40B4-BE49-F238E27FC236}">
                <a16:creationId xmlns:a16="http://schemas.microsoft.com/office/drawing/2014/main" id="{5681D4B3-48C4-4A00-9450-332F57355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8339"/>
            <a:ext cx="5917196" cy="620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BE8166-20E2-482E-B92A-A9579A7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16384"/>
            <a:ext cx="9582735" cy="1507067"/>
          </a:xfrm>
        </p:spPr>
        <p:txBody>
          <a:bodyPr>
            <a:normAutofit/>
          </a:bodyPr>
          <a:lstStyle/>
          <a:p>
            <a:r>
              <a:rPr lang="pt-BR" sz="4400" dirty="0"/>
              <a:t>ORQUESTRAÇÃO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61EA8-3C5E-4070-A511-D95CB6FF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88167"/>
            <a:ext cx="4738020" cy="3689685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Múltiplos Servidores</a:t>
            </a:r>
          </a:p>
          <a:p>
            <a:r>
              <a:rPr lang="pt-BR" sz="2800" b="1" dirty="0">
                <a:solidFill>
                  <a:schemeClr val="tx1"/>
                </a:solidFill>
              </a:rPr>
              <a:t>Múltiplas Aplicações</a:t>
            </a:r>
          </a:p>
          <a:p>
            <a:r>
              <a:rPr lang="pt-BR" sz="2800" b="1" dirty="0">
                <a:solidFill>
                  <a:schemeClr val="tx1"/>
                </a:solidFill>
              </a:rPr>
              <a:t>Diferentes Tarefas</a:t>
            </a:r>
          </a:p>
          <a:p>
            <a:r>
              <a:rPr lang="pt-BR" sz="2800" b="1" dirty="0">
                <a:solidFill>
                  <a:schemeClr val="tx1"/>
                </a:solidFill>
              </a:rPr>
              <a:t>Ambiente Hibrido</a:t>
            </a:r>
          </a:p>
          <a:p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FF2066-1E75-4B0B-89D5-0318D0D8E402}"/>
              </a:ext>
            </a:extLst>
          </p:cNvPr>
          <p:cNvSpPr/>
          <p:nvPr/>
        </p:nvSpPr>
        <p:spPr>
          <a:xfrm>
            <a:off x="10054070" y="328339"/>
            <a:ext cx="1959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LiberationSans"/>
              </a:rPr>
              <a:t>Fonte: ansible.com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Какво е Ansible и как работи?">
            <a:extLst>
              <a:ext uri="{FF2B5EF4-FFF2-40B4-BE49-F238E27FC236}">
                <a16:creationId xmlns:a16="http://schemas.microsoft.com/office/drawing/2014/main" id="{832B1A52-993E-404C-8C8D-A85ABFDE4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" t="16617" r="2711" b="578"/>
          <a:stretch/>
        </p:blipFill>
        <p:spPr bwMode="auto">
          <a:xfrm>
            <a:off x="1363280" y="1600200"/>
            <a:ext cx="8224595" cy="500888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BE8166-20E2-482E-B92A-A9579A7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16384"/>
            <a:ext cx="9582735" cy="1507067"/>
          </a:xfrm>
        </p:spPr>
        <p:txBody>
          <a:bodyPr>
            <a:normAutofit/>
          </a:bodyPr>
          <a:lstStyle/>
          <a:p>
            <a:r>
              <a:rPr lang="pt-BR" sz="4400" dirty="0"/>
              <a:t>ARQUITETURA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FF2066-1E75-4B0B-89D5-0318D0D8E402}"/>
              </a:ext>
            </a:extLst>
          </p:cNvPr>
          <p:cNvSpPr/>
          <p:nvPr/>
        </p:nvSpPr>
        <p:spPr>
          <a:xfrm>
            <a:off x="4136874" y="6296907"/>
            <a:ext cx="1959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LiberationSans"/>
              </a:rPr>
              <a:t>Fonte: ansible.com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858066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941</TotalTime>
  <Words>472</Words>
  <Application>Microsoft Office PowerPoint</Application>
  <PresentationFormat>Widescreen</PresentationFormat>
  <Paragraphs>93</Paragraphs>
  <Slides>13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LiberationSans</vt:lpstr>
      <vt:lpstr>Wingdings 3</vt:lpstr>
      <vt:lpstr>Fatia</vt:lpstr>
      <vt:lpstr>ANSIBLE</vt:lpstr>
      <vt:lpstr>O que é Ansible?</vt:lpstr>
      <vt:lpstr>O que O Ansible FAZ?</vt:lpstr>
      <vt:lpstr>GERENCIAMENTO DE MUDANÇAS</vt:lpstr>
      <vt:lpstr>o é YAML?</vt:lpstr>
      <vt:lpstr>PROVIsIonAMENTO</vt:lpstr>
      <vt:lpstr>AUTOMAÇÃO</vt:lpstr>
      <vt:lpstr>ORQUESTRAÇÃO</vt:lpstr>
      <vt:lpstr>ARQUITETURA</vt:lpstr>
      <vt:lpstr>ARQUITETURA</vt:lpstr>
      <vt:lpstr>o é AD-HOC?</vt:lpstr>
      <vt:lpstr>CLIENTE WINDOWS E LINUX </vt:lpstr>
      <vt:lpstr>Como o Ansible funciona?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Danilo Luciano Borba da Cruz</dc:creator>
  <cp:lastModifiedBy>Danilo Luciano Borba da Cruz</cp:lastModifiedBy>
  <cp:revision>13</cp:revision>
  <dcterms:created xsi:type="dcterms:W3CDTF">2023-11-05T13:14:40Z</dcterms:created>
  <dcterms:modified xsi:type="dcterms:W3CDTF">2023-11-17T21:54:03Z</dcterms:modified>
</cp:coreProperties>
</file>