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2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24" r:id="rId2"/>
    <p:sldId id="410" r:id="rId3"/>
    <p:sldId id="423" r:id="rId4"/>
    <p:sldId id="424" r:id="rId5"/>
    <p:sldId id="422" r:id="rId6"/>
    <p:sldId id="393" r:id="rId7"/>
    <p:sldId id="411" r:id="rId8"/>
    <p:sldId id="394" r:id="rId9"/>
    <p:sldId id="419" r:id="rId10"/>
    <p:sldId id="420" r:id="rId11"/>
    <p:sldId id="425" r:id="rId12"/>
    <p:sldId id="421" r:id="rId13"/>
    <p:sldId id="318" r:id="rId14"/>
  </p:sldIdLst>
  <p:sldSz cx="9144000" cy="5143500" type="screen16x9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92DB"/>
    <a:srgbClr val="0F1836"/>
    <a:srgbClr val="FDFDFD"/>
    <a:srgbClr val="F79600"/>
    <a:srgbClr val="005DA2"/>
    <a:srgbClr val="D9D9D9"/>
    <a:srgbClr val="DCD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660" autoAdjust="0"/>
  </p:normalViewPr>
  <p:slideViewPr>
    <p:cSldViewPr>
      <p:cViewPr varScale="1">
        <p:scale>
          <a:sx n="151" d="100"/>
          <a:sy n="151" d="100"/>
        </p:scale>
        <p:origin x="690" y="13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34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9.56522" units="1/cm"/>
          <inkml:channelProperty channel="Y" name="resolution" value="69.67742" units="1/cm"/>
          <inkml:channelProperty channel="T" name="resolution" value="1" units="1/dev"/>
        </inkml:channelProperties>
      </inkml:inkSource>
      <inkml:timestamp xml:id="ts0" timeString="2017-08-02T02:13:44.7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8123 10848 0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9.56522" units="1/cm"/>
          <inkml:channelProperty channel="Y" name="resolution" value="69.67742" units="1/cm"/>
          <inkml:channelProperty channel="T" name="resolution" value="1" units="1/dev"/>
        </inkml:channelProperties>
      </inkml:inkSource>
      <inkml:timestamp xml:id="ts0" timeString="2017-08-02T02:03:52.9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3016 8850 0,'13'0'94,"1"0"-63,-1 0-15,27 0-16,92 0 47,-53 0-16,-39 0-15,53 0 15,-14 0-15,-13 0-1,-13 0 1,26 0 0,14 0-1,-14 0 1,-26 0-16,27 0 15,-27 0 1,-1 0 0,-12 0-1,13 0 1,-13 0 0,-27 0 46,0 0-31,0 0-15,1 0 0,25 0-1,1 0 1,39-13-1,-65 0 1,25 13 0,14 0-1,40 0 1,13 0 0,-67 0-1,-25 0 16,-1 0-31,0 0 16,0 0 0,14 0-1,-14-13 1,0 13 0,0 0 15,27 0-16,13-14 1,-26 14 0,12 0-1,-12 0 1,12 0 0,-12 0-16,13 0 15,-14 0 16,0-13-15,27 13 15,13 0-15,27 0 0,0 0-1,-54 0 1,-12 0-1,-14 0 17,0 0-17,1 0 1,38 0 0,1 0-1,-13 0 1,-13 0 15,-14 0-15,0 0-1,0 0 1,14 0 0,-14 0-1,27 0 1,-27 0 31,0 0-32,13 0 1,-12 0-16,39 0 16,0 0-1,-1 0 1,1 0-1,-39 0 17,12 0-17,-13 0 63,1 0 1,-1 0-64,26 0-15,14 0 16,0 0-16,-13 0 15,0 0-15,13-13 32,-14 13-32,-26 0 15,1-13 1,-1 13 0,0 0-1,27 0 16,26 0-15,-26 0 0,-14 0-1,1 0 1,12 0 0,27 0-1,-52 0 1,25 0 15</inkml:trace>
  <inkml:trace contextRef="#ctx0" brushRef="#br0" timeOffset="3127.84">8744 8811 0,'14'0'219,"-1"0"-173,0 0-14,0 0-17,1 0-15,39 0 47,-27 0-31,14 0-1,26 0 1,66 0 0,0 0-1,1 0 1,-94 0 0,-12 0-1,-14 0 16,27 0 1,-27 0-17,40 0 1,-13 0 0,-27 0-1,0 0 1,0 0-1,14 0 1,-1 0 0,14 0-1,-14 0-15,1 0 16,-1 0 0,1 0-1,-14 0 1,13 0 15,-12 0-15,12 0-1,-13 0 1,1 0 0,-1 0-1,13 0 1,-13 0 46</inkml:trace>
  <inkml:trace contextRef="#ctx0" brushRef="#br0" timeOffset="5816.61">10081 8903 0,'13'0'16,"0"0"-16,14 0 16,-1 0-16,67 0 15,39 0 32,-53 0-16,-52 0 1,12 0-17,14 0 1,40-13-1,26-13 1,-79 26-16,26-40 16,-40 27-1,14-27 1,-14 27 0,14-27-1,-13 14 1,-14-41 15,13-12-15,-26 26-1,13 0 1,-13 27 15,0 13-15,0-40-1,-52 13 1,-1 13 0,13-12-1,-39-1 1,52 27 0,-13 0-1,14 13 1,13 0 15,-14 0-15,-26 0-1,-13 0 1,-132 92 31,185-79-32</inkml:trace>
  <inkml:trace contextRef="#ctx0" brushRef="#br0" timeOffset="9455.75">3294 10279 0,'13'0'32,"27"0"-17,-27 0 1,27 0-16,251 0 47,635 0 0,-635 0-32,-53 0 1,-13 0-1,-27 0 1,-12 0 0,-14 0-1,119 0 1,-80 0 31,-197 0-47,-1 0 47,27 0-32,26 0 1,39 0 0,-52 0-1,-39 0 1,-1 0-1,13 0 17,27 0-32,106 0 15,-27 0 1,-13 0 0,-66 0-1,-26 0 1,12 0-1,-25 0 1,12 0 15</inkml:trace>
  <inkml:trace contextRef="#ctx0" brushRef="#br0" timeOffset="10703.62">10451 10239 0,'13'0'47,"0"0"-16,14 0-16,423 0 17,-53 0-17,-1 0 1,-65 0 0,-106 0-1,-172 0 1,-40 0-1</inkml:trace>
  <inkml:trace contextRef="#ctx0" brushRef="#br0" timeOffset="11776.06">10583 10345 0,'14'0'78,"52"0"-78,0 0 15,185 0 1,358 0 15,-318 0-15,-93 0-1,-118 0 1</inkml:trace>
  <inkml:trace contextRef="#ctx0" brushRef="#br0" timeOffset="12671.53">10941 10385 0,'13'0'94,"26"0"-79,-12 0 1,26 0-16,-14 0 16,-25 0-1,12 0 48</inkml:trace>
  <inkml:trace contextRef="#ctx0" brushRef="#br0" timeOffset="14391.63">2236 8136 0,'13'0'78,"-13"13"-78,-40 67 15,14-28-15,-40 94 16,-67 119 31,67-173-16,53-79-15,13 1 62,0 12-78,40 40 16,26 0-16,53 93 15,26 0 1,41 26-1,-67-92 1,-53-54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715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605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526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077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893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934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267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104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690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070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825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916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122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1800" b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customXml" Target="../ink/ink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31748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092280" y="2797862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4096128" y="2569318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705477"/>
            <a:ext cx="4896544" cy="621436"/>
          </a:xfrm>
          <a:prstGeom prst="round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引入</a:t>
            </a:r>
            <a:r>
              <a:rPr lang="en-US" altLang="zh-CN" sz="32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ADO.NET</a:t>
            </a:r>
            <a:endParaRPr lang="en-US" altLang="zh-CN" sz="2400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353185"/>
            <a:ext cx="3888432" cy="417052"/>
            <a:chOff x="2587088" y="2511511"/>
            <a:chExt cx="367240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672408" cy="41705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ADO.NET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4923" y="2824939"/>
            <a:ext cx="3846997" cy="33950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跟着王进老师学开发系列之</a:t>
            </a:r>
            <a:r>
              <a:rPr lang="en-US" altLang="zh-CN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C#</a:t>
            </a:r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742EEA08-D6C3-4BCE-A63E-90AAC6C00B90}"/>
                  </a:ext>
                </a:extLst>
              </p14:cNvPr>
              <p14:cNvContentPartPr/>
              <p14:nvPr/>
            </p14:nvContentPartPr>
            <p14:xfrm>
              <a:off x="2924280" y="3905280"/>
              <a:ext cx="360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742EEA08-D6C3-4BCE-A63E-90AAC6C00B9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14920" y="38959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783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230425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</a:p>
        </p:txBody>
      </p:sp>
      <p:sp>
        <p:nvSpPr>
          <p:cNvPr id="5" name="圆角矩形 3">
            <a:extLst>
              <a:ext uri="{FF2B5EF4-FFF2-40B4-BE49-F238E27FC236}">
                <a16:creationId xmlns:a16="http://schemas.microsoft.com/office/drawing/2014/main" id="{83FE777F-35E1-4FCD-BABA-240A340DF828}"/>
              </a:ext>
            </a:extLst>
          </p:cNvPr>
          <p:cNvSpPr/>
          <p:nvPr/>
        </p:nvSpPr>
        <p:spPr bwMode="auto">
          <a:xfrm>
            <a:off x="1475656" y="915566"/>
            <a:ext cx="5688632" cy="43204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</a:rPr>
              <a:t>http://www.mysql.com/products/connector/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68AEDC-FF32-4E11-BD14-4D587DF5C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654" y="1563638"/>
            <a:ext cx="5250635" cy="315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1357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230425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</a:p>
        </p:txBody>
      </p:sp>
      <p:sp>
        <p:nvSpPr>
          <p:cNvPr id="5" name="圆角矩形 3">
            <a:extLst>
              <a:ext uri="{FF2B5EF4-FFF2-40B4-BE49-F238E27FC236}">
                <a16:creationId xmlns:a16="http://schemas.microsoft.com/office/drawing/2014/main" id="{83FE777F-35E1-4FCD-BABA-240A340DF828}"/>
              </a:ext>
            </a:extLst>
          </p:cNvPr>
          <p:cNvSpPr/>
          <p:nvPr/>
        </p:nvSpPr>
        <p:spPr bwMode="auto">
          <a:xfrm>
            <a:off x="1259632" y="771550"/>
            <a:ext cx="6552728" cy="43204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</a:rPr>
              <a:t>https://github.com/mongodb/mongo-csharp-driver/downloads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58CEACB-8E41-4D38-ABC9-E763236D8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36" y="1250799"/>
            <a:ext cx="7756120" cy="368345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A972EB5A-C662-462A-AF7E-34F97530FD42}"/>
                  </a:ext>
                </a:extLst>
              </p14:cNvPr>
              <p14:cNvContentPartPr/>
              <p14:nvPr/>
            </p14:nvContentPartPr>
            <p14:xfrm>
              <a:off x="685800" y="2928960"/>
              <a:ext cx="3767400" cy="81000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A972EB5A-C662-462A-AF7E-34F97530FD4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6440" y="2919600"/>
                <a:ext cx="3786120" cy="82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970686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259228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 Server 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</a:p>
        </p:txBody>
      </p:sp>
      <p:sp>
        <p:nvSpPr>
          <p:cNvPr id="6" name="圆角矩形 3">
            <a:extLst>
              <a:ext uri="{FF2B5EF4-FFF2-40B4-BE49-F238E27FC236}">
                <a16:creationId xmlns:a16="http://schemas.microsoft.com/office/drawing/2014/main" id="{4E824961-3BB5-4F96-9415-3DB754361118}"/>
              </a:ext>
            </a:extLst>
          </p:cNvPr>
          <p:cNvSpPr/>
          <p:nvPr/>
        </p:nvSpPr>
        <p:spPr bwMode="auto">
          <a:xfrm>
            <a:off x="1555518" y="1689658"/>
            <a:ext cx="1778753" cy="43118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Connection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3">
            <a:extLst>
              <a:ext uri="{FF2B5EF4-FFF2-40B4-BE49-F238E27FC236}">
                <a16:creationId xmlns:a16="http://schemas.microsoft.com/office/drawing/2014/main" id="{345E0C2D-8B8A-498F-9388-068D46BE73BF}"/>
              </a:ext>
            </a:extLst>
          </p:cNvPr>
          <p:cNvSpPr/>
          <p:nvPr/>
        </p:nvSpPr>
        <p:spPr bwMode="auto">
          <a:xfrm>
            <a:off x="1555518" y="2378448"/>
            <a:ext cx="1778753" cy="43118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3">
            <a:extLst>
              <a:ext uri="{FF2B5EF4-FFF2-40B4-BE49-F238E27FC236}">
                <a16:creationId xmlns:a16="http://schemas.microsoft.com/office/drawing/2014/main" id="{533B0CF4-EE7A-448C-ADF1-C3DBCE8B918A}"/>
              </a:ext>
            </a:extLst>
          </p:cNvPr>
          <p:cNvSpPr/>
          <p:nvPr/>
        </p:nvSpPr>
        <p:spPr bwMode="auto">
          <a:xfrm>
            <a:off x="1555518" y="3067238"/>
            <a:ext cx="1782029" cy="43118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DataReader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297C1A7C-E52F-4600-B036-04FA8FBECEF5}"/>
              </a:ext>
            </a:extLst>
          </p:cNvPr>
          <p:cNvSpPr/>
          <p:nvPr/>
        </p:nvSpPr>
        <p:spPr bwMode="auto">
          <a:xfrm>
            <a:off x="1555518" y="3756028"/>
            <a:ext cx="1782029" cy="43118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DataAdapter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A5BCA69B-16A8-4B9F-A8FC-C99591DD3CCF}"/>
              </a:ext>
            </a:extLst>
          </p:cNvPr>
          <p:cNvSpPr/>
          <p:nvPr/>
        </p:nvSpPr>
        <p:spPr bwMode="auto">
          <a:xfrm>
            <a:off x="1555518" y="4444818"/>
            <a:ext cx="1785304" cy="43118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3">
            <a:extLst>
              <a:ext uri="{FF2B5EF4-FFF2-40B4-BE49-F238E27FC236}">
                <a16:creationId xmlns:a16="http://schemas.microsoft.com/office/drawing/2014/main" id="{590D26B8-EAD1-46AF-908F-A9E9F65F6D03}"/>
              </a:ext>
            </a:extLst>
          </p:cNvPr>
          <p:cNvSpPr/>
          <p:nvPr/>
        </p:nvSpPr>
        <p:spPr bwMode="auto">
          <a:xfrm>
            <a:off x="4261770" y="1687081"/>
            <a:ext cx="2668129" cy="466049"/>
          </a:xfrm>
          <a:prstGeom prst="roundRect">
            <a:avLst/>
          </a:prstGeom>
          <a:solidFill>
            <a:srgbClr val="3992DB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SqlConnection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箭头: V 形 12">
            <a:extLst>
              <a:ext uri="{FF2B5EF4-FFF2-40B4-BE49-F238E27FC236}">
                <a16:creationId xmlns:a16="http://schemas.microsoft.com/office/drawing/2014/main" id="{8ACC9762-E9A3-44AA-A30B-9B006C496699}"/>
              </a:ext>
            </a:extLst>
          </p:cNvPr>
          <p:cNvSpPr/>
          <p:nvPr/>
        </p:nvSpPr>
        <p:spPr>
          <a:xfrm>
            <a:off x="3546175" y="1780496"/>
            <a:ext cx="478895" cy="305232"/>
          </a:xfrm>
          <a:prstGeom prst="chevr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圆角矩形 3">
            <a:extLst>
              <a:ext uri="{FF2B5EF4-FFF2-40B4-BE49-F238E27FC236}">
                <a16:creationId xmlns:a16="http://schemas.microsoft.com/office/drawing/2014/main" id="{8201CD66-1486-44F0-A6D0-034B3E292935}"/>
              </a:ext>
            </a:extLst>
          </p:cNvPr>
          <p:cNvSpPr/>
          <p:nvPr/>
        </p:nvSpPr>
        <p:spPr bwMode="auto">
          <a:xfrm>
            <a:off x="4261770" y="2378448"/>
            <a:ext cx="2668129" cy="431188"/>
          </a:xfrm>
          <a:prstGeom prst="roundRect">
            <a:avLst/>
          </a:prstGeom>
          <a:solidFill>
            <a:srgbClr val="3992DB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SqlCommand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箭头: V 形 14">
            <a:extLst>
              <a:ext uri="{FF2B5EF4-FFF2-40B4-BE49-F238E27FC236}">
                <a16:creationId xmlns:a16="http://schemas.microsoft.com/office/drawing/2014/main" id="{A4A7BE56-4094-42D4-8C49-D4CC4E5C8321}"/>
              </a:ext>
            </a:extLst>
          </p:cNvPr>
          <p:cNvSpPr/>
          <p:nvPr/>
        </p:nvSpPr>
        <p:spPr>
          <a:xfrm>
            <a:off x="3558573" y="2504404"/>
            <a:ext cx="478895" cy="305232"/>
          </a:xfrm>
          <a:prstGeom prst="chevr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圆角矩形 3">
            <a:extLst>
              <a:ext uri="{FF2B5EF4-FFF2-40B4-BE49-F238E27FC236}">
                <a16:creationId xmlns:a16="http://schemas.microsoft.com/office/drawing/2014/main" id="{866D6CA0-EF39-42FF-9656-4EAA31B82575}"/>
              </a:ext>
            </a:extLst>
          </p:cNvPr>
          <p:cNvSpPr/>
          <p:nvPr/>
        </p:nvSpPr>
        <p:spPr bwMode="auto">
          <a:xfrm>
            <a:off x="4253778" y="3067238"/>
            <a:ext cx="2668129" cy="431188"/>
          </a:xfrm>
          <a:prstGeom prst="roundRect">
            <a:avLst/>
          </a:prstGeom>
          <a:solidFill>
            <a:srgbClr val="3992DB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SqlDataReader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箭头: V 形 16">
            <a:extLst>
              <a:ext uri="{FF2B5EF4-FFF2-40B4-BE49-F238E27FC236}">
                <a16:creationId xmlns:a16="http://schemas.microsoft.com/office/drawing/2014/main" id="{F2632DBA-CC83-474A-B42B-8FB55A3673CB}"/>
              </a:ext>
            </a:extLst>
          </p:cNvPr>
          <p:cNvSpPr/>
          <p:nvPr/>
        </p:nvSpPr>
        <p:spPr>
          <a:xfrm>
            <a:off x="3556215" y="3193194"/>
            <a:ext cx="478895" cy="305232"/>
          </a:xfrm>
          <a:prstGeom prst="chevr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圆角矩形 3">
            <a:extLst>
              <a:ext uri="{FF2B5EF4-FFF2-40B4-BE49-F238E27FC236}">
                <a16:creationId xmlns:a16="http://schemas.microsoft.com/office/drawing/2014/main" id="{122AFF20-D94C-4DB9-9CBE-2648113EF8D9}"/>
              </a:ext>
            </a:extLst>
          </p:cNvPr>
          <p:cNvSpPr/>
          <p:nvPr/>
        </p:nvSpPr>
        <p:spPr bwMode="auto">
          <a:xfrm>
            <a:off x="4280135" y="3756028"/>
            <a:ext cx="2668129" cy="431188"/>
          </a:xfrm>
          <a:prstGeom prst="roundRect">
            <a:avLst/>
          </a:prstGeom>
          <a:solidFill>
            <a:srgbClr val="3992DB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SqlDataAdapter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箭头: V 形 18">
            <a:extLst>
              <a:ext uri="{FF2B5EF4-FFF2-40B4-BE49-F238E27FC236}">
                <a16:creationId xmlns:a16="http://schemas.microsoft.com/office/drawing/2014/main" id="{1A44653B-2425-454B-B487-A4C13EAE0FEB}"/>
              </a:ext>
            </a:extLst>
          </p:cNvPr>
          <p:cNvSpPr/>
          <p:nvPr/>
        </p:nvSpPr>
        <p:spPr>
          <a:xfrm>
            <a:off x="3546174" y="3846866"/>
            <a:ext cx="478895" cy="305232"/>
          </a:xfrm>
          <a:prstGeom prst="chevr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圆角矩形 3">
            <a:extLst>
              <a:ext uri="{FF2B5EF4-FFF2-40B4-BE49-F238E27FC236}">
                <a16:creationId xmlns:a16="http://schemas.microsoft.com/office/drawing/2014/main" id="{2A88058F-DA73-48C4-90CA-26CB8B52922C}"/>
              </a:ext>
            </a:extLst>
          </p:cNvPr>
          <p:cNvSpPr/>
          <p:nvPr/>
        </p:nvSpPr>
        <p:spPr bwMode="auto">
          <a:xfrm>
            <a:off x="4261770" y="4444818"/>
            <a:ext cx="2668129" cy="431188"/>
          </a:xfrm>
          <a:prstGeom prst="roundRect">
            <a:avLst/>
          </a:prstGeom>
          <a:solidFill>
            <a:srgbClr val="3992DB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箭头: V 形 20">
            <a:extLst>
              <a:ext uri="{FF2B5EF4-FFF2-40B4-BE49-F238E27FC236}">
                <a16:creationId xmlns:a16="http://schemas.microsoft.com/office/drawing/2014/main" id="{20A30A4F-877F-43D0-8C35-B5439CE9EB13}"/>
              </a:ext>
            </a:extLst>
          </p:cNvPr>
          <p:cNvSpPr/>
          <p:nvPr/>
        </p:nvSpPr>
        <p:spPr>
          <a:xfrm>
            <a:off x="3546173" y="4483602"/>
            <a:ext cx="478895" cy="305232"/>
          </a:xfrm>
          <a:prstGeom prst="chevr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355B6756-3F3F-4034-8587-D128BFCAF2CF}"/>
              </a:ext>
            </a:extLst>
          </p:cNvPr>
          <p:cNvSpPr/>
          <p:nvPr/>
        </p:nvSpPr>
        <p:spPr>
          <a:xfrm>
            <a:off x="1620729" y="914666"/>
            <a:ext cx="1648330" cy="36004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ADO.NET</a:t>
            </a:r>
            <a:endParaRPr lang="zh-CN" altLang="en-US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B881001-535E-4754-954F-792FB71569E1}"/>
              </a:ext>
            </a:extLst>
          </p:cNvPr>
          <p:cNvSpPr/>
          <p:nvPr/>
        </p:nvSpPr>
        <p:spPr>
          <a:xfrm>
            <a:off x="4438287" y="914666"/>
            <a:ext cx="2351824" cy="36004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Server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中类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4DCCDC8B-1FD4-4BC1-83DF-536171FB0FA1}"/>
              </a:ext>
            </a:extLst>
          </p:cNvPr>
          <p:cNvCxnSpPr/>
          <p:nvPr/>
        </p:nvCxnSpPr>
        <p:spPr>
          <a:xfrm>
            <a:off x="755576" y="1461763"/>
            <a:ext cx="698477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1396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9339" y="8174"/>
            <a:ext cx="9144000" cy="3174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3923928" y="2486603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矩形 21"/>
          <p:cNvSpPr/>
          <p:nvPr/>
        </p:nvSpPr>
        <p:spPr>
          <a:xfrm>
            <a:off x="1906740" y="1624339"/>
            <a:ext cx="5215247" cy="561682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更多精彩课程，敬请关注！</a:t>
            </a:r>
            <a:endParaRPr lang="en-US" altLang="zh-CN" sz="4000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1736" y="68500"/>
            <a:ext cx="3846997" cy="33950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跟着王进老师学开发系列之</a:t>
            </a:r>
            <a:r>
              <a:rPr lang="en-US" altLang="zh-CN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C#</a:t>
            </a:r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</p:spTree>
    <p:extLst>
      <p:ext uri="{BB962C8B-B14F-4D97-AF65-F5344CB8AC3E}">
        <p14:creationId xmlns:p14="http://schemas.microsoft.com/office/powerpoint/2010/main" val="88496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72008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</p:txBody>
      </p:sp>
      <p:pic>
        <p:nvPicPr>
          <p:cNvPr id="1026" name="Picture 2" descr="Data 的图像结果">
            <a:extLst>
              <a:ext uri="{FF2B5EF4-FFF2-40B4-BE49-F238E27FC236}">
                <a16:creationId xmlns:a16="http://schemas.microsoft.com/office/drawing/2014/main" id="{C4F9A371-73CF-41A5-AEB1-9BB6B1C0C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843558"/>
            <a:ext cx="6997973" cy="393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7101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16024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数据库是数据在载体</a:t>
            </a:r>
          </a:p>
        </p:txBody>
      </p:sp>
      <p:pic>
        <p:nvPicPr>
          <p:cNvPr id="4" name="Picture 2" descr="关系型数据库   的图像结果">
            <a:extLst>
              <a:ext uri="{FF2B5EF4-FFF2-40B4-BE49-F238E27FC236}">
                <a16:creationId xmlns:a16="http://schemas.microsoft.com/office/drawing/2014/main" id="{CC9F7B57-DD02-4720-BA82-8F47AD438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843558"/>
            <a:ext cx="3744416" cy="4039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EAAE3A00-8452-4E90-ABD8-D344BF3B2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03598"/>
            <a:ext cx="2933103" cy="312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1480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16024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.NET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中访问数据接口</a:t>
            </a:r>
          </a:p>
        </p:txBody>
      </p:sp>
      <p:pic>
        <p:nvPicPr>
          <p:cNvPr id="2050" name="Picture 2" descr="ado.net 的图像结果">
            <a:extLst>
              <a:ext uri="{FF2B5EF4-FFF2-40B4-BE49-F238E27FC236}">
                <a16:creationId xmlns:a16="http://schemas.microsoft.com/office/drawing/2014/main" id="{D5807607-C7FC-4075-9D34-65B4D7681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400305"/>
            <a:ext cx="2442567" cy="244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7AF8EB18-C562-4800-8E56-F8FF3F6EA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9582"/>
            <a:ext cx="2933103" cy="312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8799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2961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ADO.NET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700418-56B0-414C-9AAE-14F2A5700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923678"/>
            <a:ext cx="5502117" cy="2949196"/>
          </a:xfrm>
          <a:prstGeom prst="rect">
            <a:avLst/>
          </a:prstGeom>
        </p:spPr>
      </p:pic>
      <p:sp>
        <p:nvSpPr>
          <p:cNvPr id="6" name="圆角矩形 3">
            <a:extLst>
              <a:ext uri="{FF2B5EF4-FFF2-40B4-BE49-F238E27FC236}">
                <a16:creationId xmlns:a16="http://schemas.microsoft.com/office/drawing/2014/main" id="{A40D652F-65D0-46BF-9EFE-5ECE9FCDE69F}"/>
              </a:ext>
            </a:extLst>
          </p:cNvPr>
          <p:cNvSpPr/>
          <p:nvPr/>
        </p:nvSpPr>
        <p:spPr bwMode="auto">
          <a:xfrm>
            <a:off x="971600" y="889280"/>
            <a:ext cx="7560840" cy="72008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ADO.NET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是一组允许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.NET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开发人员使用标准的，结构化的，甚至无连接的方式与数据交互的技术。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09386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15121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2771800" y="987574"/>
            <a:ext cx="1872208" cy="610336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Connection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481DA80-6370-4039-97D0-16A07E635CBA}"/>
              </a:ext>
            </a:extLst>
          </p:cNvPr>
          <p:cNvSpPr txBox="1">
            <a:spLocks/>
          </p:cNvSpPr>
          <p:nvPr/>
        </p:nvSpPr>
        <p:spPr>
          <a:xfrm>
            <a:off x="827584" y="195486"/>
            <a:ext cx="252028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ADO.NET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包含的五个类</a:t>
            </a:r>
          </a:p>
        </p:txBody>
      </p:sp>
      <p:sp>
        <p:nvSpPr>
          <p:cNvPr id="6" name="圆角矩形 3">
            <a:extLst>
              <a:ext uri="{FF2B5EF4-FFF2-40B4-BE49-F238E27FC236}">
                <a16:creationId xmlns:a16="http://schemas.microsoft.com/office/drawing/2014/main" id="{A42A6551-BF07-4FA2-B6B4-861505CE9208}"/>
              </a:ext>
            </a:extLst>
          </p:cNvPr>
          <p:cNvSpPr/>
          <p:nvPr/>
        </p:nvSpPr>
        <p:spPr bwMode="auto">
          <a:xfrm>
            <a:off x="2771800" y="1761875"/>
            <a:ext cx="1872208" cy="610336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Ado.Net  的图像结果">
            <a:extLst>
              <a:ext uri="{FF2B5EF4-FFF2-40B4-BE49-F238E27FC236}">
                <a16:creationId xmlns:a16="http://schemas.microsoft.com/office/drawing/2014/main" id="{A1350CC7-5B3F-4A72-AC62-E5231EBE7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372211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圆角矩形 3">
            <a:extLst>
              <a:ext uri="{FF2B5EF4-FFF2-40B4-BE49-F238E27FC236}">
                <a16:creationId xmlns:a16="http://schemas.microsoft.com/office/drawing/2014/main" id="{897EFB64-65DC-47DA-AE95-D65A7CA93F56}"/>
              </a:ext>
            </a:extLst>
          </p:cNvPr>
          <p:cNvSpPr/>
          <p:nvPr/>
        </p:nvSpPr>
        <p:spPr bwMode="auto">
          <a:xfrm>
            <a:off x="2768352" y="2536176"/>
            <a:ext cx="1875656" cy="610336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DataReader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899A337F-6160-481C-B987-90AD346A55CD}"/>
              </a:ext>
            </a:extLst>
          </p:cNvPr>
          <p:cNvSpPr/>
          <p:nvPr/>
        </p:nvSpPr>
        <p:spPr bwMode="auto">
          <a:xfrm>
            <a:off x="2768352" y="3310477"/>
            <a:ext cx="1875656" cy="610336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DataAdapter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2B20794B-5E84-4420-9AFB-E5BCFFF12BA2}"/>
              </a:ext>
            </a:extLst>
          </p:cNvPr>
          <p:cNvSpPr/>
          <p:nvPr/>
        </p:nvSpPr>
        <p:spPr bwMode="auto">
          <a:xfrm>
            <a:off x="2764904" y="4084778"/>
            <a:ext cx="1879104" cy="610336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E61ED38E-AEF1-42E0-82BC-C83CC42B3C47}"/>
              </a:ext>
            </a:extLst>
          </p:cNvPr>
          <p:cNvSpPr/>
          <p:nvPr/>
        </p:nvSpPr>
        <p:spPr>
          <a:xfrm>
            <a:off x="1983545" y="1203598"/>
            <a:ext cx="500224" cy="3384376"/>
          </a:xfrm>
          <a:prstGeom prst="leftBrace">
            <a:avLst>
              <a:gd name="adj1" fmla="val 8333"/>
              <a:gd name="adj2" fmla="val 4916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3">
            <a:extLst>
              <a:ext uri="{FF2B5EF4-FFF2-40B4-BE49-F238E27FC236}">
                <a16:creationId xmlns:a16="http://schemas.microsoft.com/office/drawing/2014/main" id="{C81199A2-B1BB-48E1-8B92-929A05F997B9}"/>
              </a:ext>
            </a:extLst>
          </p:cNvPr>
          <p:cNvSpPr/>
          <p:nvPr/>
        </p:nvSpPr>
        <p:spPr bwMode="auto">
          <a:xfrm>
            <a:off x="5436096" y="979952"/>
            <a:ext cx="2808312" cy="610336"/>
          </a:xfrm>
          <a:prstGeom prst="roundRect">
            <a:avLst/>
          </a:prstGeom>
          <a:solidFill>
            <a:srgbClr val="3992DB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管理和数据库的连接</a:t>
            </a:r>
          </a:p>
        </p:txBody>
      </p:sp>
      <p:sp>
        <p:nvSpPr>
          <p:cNvPr id="3" name="箭头: V 形 2">
            <a:extLst>
              <a:ext uri="{FF2B5EF4-FFF2-40B4-BE49-F238E27FC236}">
                <a16:creationId xmlns:a16="http://schemas.microsoft.com/office/drawing/2014/main" id="{23A7349C-C7B5-4B5D-9B8A-219C9D072739}"/>
              </a:ext>
            </a:extLst>
          </p:cNvPr>
          <p:cNvSpPr/>
          <p:nvPr/>
        </p:nvSpPr>
        <p:spPr>
          <a:xfrm>
            <a:off x="4788024" y="1069096"/>
            <a:ext cx="504056" cy="432048"/>
          </a:xfrm>
          <a:prstGeom prst="chevr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圆角矩形 3">
            <a:extLst>
              <a:ext uri="{FF2B5EF4-FFF2-40B4-BE49-F238E27FC236}">
                <a16:creationId xmlns:a16="http://schemas.microsoft.com/office/drawing/2014/main" id="{BB2F90DC-7AB7-44BF-AD4B-EBD0FDEF3CCD}"/>
              </a:ext>
            </a:extLst>
          </p:cNvPr>
          <p:cNvSpPr/>
          <p:nvPr/>
        </p:nvSpPr>
        <p:spPr bwMode="auto">
          <a:xfrm>
            <a:off x="5436096" y="1761875"/>
            <a:ext cx="2808312" cy="610336"/>
          </a:xfrm>
          <a:prstGeom prst="roundRect">
            <a:avLst/>
          </a:prstGeom>
          <a:solidFill>
            <a:srgbClr val="3992DB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向数据库发送命令</a:t>
            </a:r>
          </a:p>
        </p:txBody>
      </p:sp>
      <p:sp>
        <p:nvSpPr>
          <p:cNvPr id="15" name="箭头: V 形 14">
            <a:extLst>
              <a:ext uri="{FF2B5EF4-FFF2-40B4-BE49-F238E27FC236}">
                <a16:creationId xmlns:a16="http://schemas.microsoft.com/office/drawing/2014/main" id="{2D0BA194-B748-47C9-9F92-086A481297F3}"/>
              </a:ext>
            </a:extLst>
          </p:cNvPr>
          <p:cNvSpPr/>
          <p:nvPr/>
        </p:nvSpPr>
        <p:spPr>
          <a:xfrm>
            <a:off x="4788024" y="1851019"/>
            <a:ext cx="504056" cy="432048"/>
          </a:xfrm>
          <a:prstGeom prst="chevr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圆角矩形 3">
            <a:extLst>
              <a:ext uri="{FF2B5EF4-FFF2-40B4-BE49-F238E27FC236}">
                <a16:creationId xmlns:a16="http://schemas.microsoft.com/office/drawing/2014/main" id="{87350BC4-1DF6-426D-A680-B1865255898C}"/>
              </a:ext>
            </a:extLst>
          </p:cNvPr>
          <p:cNvSpPr/>
          <p:nvPr/>
        </p:nvSpPr>
        <p:spPr bwMode="auto">
          <a:xfrm>
            <a:off x="5436096" y="2536176"/>
            <a:ext cx="2808312" cy="610336"/>
          </a:xfrm>
          <a:prstGeom prst="roundRect">
            <a:avLst/>
          </a:prstGeom>
          <a:solidFill>
            <a:srgbClr val="3992DB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快速只“向前”读取数据</a:t>
            </a:r>
          </a:p>
        </p:txBody>
      </p:sp>
      <p:sp>
        <p:nvSpPr>
          <p:cNvPr id="17" name="箭头: V 形 16">
            <a:extLst>
              <a:ext uri="{FF2B5EF4-FFF2-40B4-BE49-F238E27FC236}">
                <a16:creationId xmlns:a16="http://schemas.microsoft.com/office/drawing/2014/main" id="{9447BA02-6BB5-48E8-B7B7-6A2713AD2456}"/>
              </a:ext>
            </a:extLst>
          </p:cNvPr>
          <p:cNvSpPr/>
          <p:nvPr/>
        </p:nvSpPr>
        <p:spPr>
          <a:xfrm>
            <a:off x="4788024" y="2625320"/>
            <a:ext cx="504056" cy="432048"/>
          </a:xfrm>
          <a:prstGeom prst="chevr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圆角矩形 3">
            <a:extLst>
              <a:ext uri="{FF2B5EF4-FFF2-40B4-BE49-F238E27FC236}">
                <a16:creationId xmlns:a16="http://schemas.microsoft.com/office/drawing/2014/main" id="{E609E1FA-3664-4980-92C9-2B3969A2F00F}"/>
              </a:ext>
            </a:extLst>
          </p:cNvPr>
          <p:cNvSpPr/>
          <p:nvPr/>
        </p:nvSpPr>
        <p:spPr bwMode="auto">
          <a:xfrm>
            <a:off x="5436096" y="3310477"/>
            <a:ext cx="2808312" cy="610336"/>
          </a:xfrm>
          <a:prstGeom prst="roundRect">
            <a:avLst/>
          </a:prstGeom>
          <a:solidFill>
            <a:srgbClr val="3992DB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数据库和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桥接器</a:t>
            </a:r>
          </a:p>
        </p:txBody>
      </p:sp>
      <p:sp>
        <p:nvSpPr>
          <p:cNvPr id="19" name="箭头: V 形 18">
            <a:extLst>
              <a:ext uri="{FF2B5EF4-FFF2-40B4-BE49-F238E27FC236}">
                <a16:creationId xmlns:a16="http://schemas.microsoft.com/office/drawing/2014/main" id="{AF48E832-1A2E-4E47-88BF-9D6344693412}"/>
              </a:ext>
            </a:extLst>
          </p:cNvPr>
          <p:cNvSpPr/>
          <p:nvPr/>
        </p:nvSpPr>
        <p:spPr>
          <a:xfrm>
            <a:off x="4788024" y="3399621"/>
            <a:ext cx="504056" cy="432048"/>
          </a:xfrm>
          <a:prstGeom prst="chevr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圆角矩形 3">
            <a:extLst>
              <a:ext uri="{FF2B5EF4-FFF2-40B4-BE49-F238E27FC236}">
                <a16:creationId xmlns:a16="http://schemas.microsoft.com/office/drawing/2014/main" id="{969D9ABB-093A-4AF2-BE47-B2E3B0A2066A}"/>
              </a:ext>
            </a:extLst>
          </p:cNvPr>
          <p:cNvSpPr/>
          <p:nvPr/>
        </p:nvSpPr>
        <p:spPr bwMode="auto">
          <a:xfrm>
            <a:off x="5436096" y="4084778"/>
            <a:ext cx="2808312" cy="610336"/>
          </a:xfrm>
          <a:prstGeom prst="roundRect">
            <a:avLst/>
          </a:prstGeom>
          <a:solidFill>
            <a:srgbClr val="3992DB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中的小型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</a:p>
        </p:txBody>
      </p:sp>
      <p:sp>
        <p:nvSpPr>
          <p:cNvPr id="21" name="箭头: V 形 20">
            <a:extLst>
              <a:ext uri="{FF2B5EF4-FFF2-40B4-BE49-F238E27FC236}">
                <a16:creationId xmlns:a16="http://schemas.microsoft.com/office/drawing/2014/main" id="{0208CEBB-95A3-4013-ACFD-D2D26DF57BFB}"/>
              </a:ext>
            </a:extLst>
          </p:cNvPr>
          <p:cNvSpPr/>
          <p:nvPr/>
        </p:nvSpPr>
        <p:spPr>
          <a:xfrm>
            <a:off x="4788024" y="4173922"/>
            <a:ext cx="504056" cy="432048"/>
          </a:xfrm>
          <a:prstGeom prst="chevr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8783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15121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481DA80-6370-4039-97D0-16A07E635CBA}"/>
              </a:ext>
            </a:extLst>
          </p:cNvPr>
          <p:cNvSpPr txBox="1">
            <a:spLocks/>
          </p:cNvSpPr>
          <p:nvPr/>
        </p:nvSpPr>
        <p:spPr>
          <a:xfrm>
            <a:off x="827584" y="195486"/>
            <a:ext cx="259228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ADO.NET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类之间的关系</a:t>
            </a:r>
          </a:p>
        </p:txBody>
      </p:sp>
      <p:sp>
        <p:nvSpPr>
          <p:cNvPr id="2" name="流程图: 磁盘 1">
            <a:extLst>
              <a:ext uri="{FF2B5EF4-FFF2-40B4-BE49-F238E27FC236}">
                <a16:creationId xmlns:a16="http://schemas.microsoft.com/office/drawing/2014/main" id="{35F5E5E8-D7F2-4600-AD83-1354D729B980}"/>
              </a:ext>
            </a:extLst>
          </p:cNvPr>
          <p:cNvSpPr/>
          <p:nvPr/>
        </p:nvSpPr>
        <p:spPr>
          <a:xfrm>
            <a:off x="4067944" y="4389336"/>
            <a:ext cx="1080120" cy="720080"/>
          </a:xfrm>
          <a:prstGeom prst="flowChartMagneticDisk">
            <a:avLst/>
          </a:prstGeom>
          <a:solidFill>
            <a:srgbClr val="92D050"/>
          </a:solidFill>
          <a:ln>
            <a:solidFill>
              <a:srgbClr val="3992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数据源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1CFE3DC-37EE-422F-80AD-87FF1424F98F}"/>
              </a:ext>
            </a:extLst>
          </p:cNvPr>
          <p:cNvSpPr/>
          <p:nvPr/>
        </p:nvSpPr>
        <p:spPr>
          <a:xfrm>
            <a:off x="3506783" y="3336527"/>
            <a:ext cx="2088232" cy="52040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Connection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负责连接数据库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804DEEE-85CC-4073-AEEC-1FE0BFEB414C}"/>
              </a:ext>
            </a:extLst>
          </p:cNvPr>
          <p:cNvSpPr/>
          <p:nvPr/>
        </p:nvSpPr>
        <p:spPr>
          <a:xfrm>
            <a:off x="323528" y="2283718"/>
            <a:ext cx="2376264" cy="52040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Command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负责对数据库执行命令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4785285-0D8A-4370-B4E6-033BEC9535B0}"/>
              </a:ext>
            </a:extLst>
          </p:cNvPr>
          <p:cNvSpPr/>
          <p:nvPr/>
        </p:nvSpPr>
        <p:spPr>
          <a:xfrm>
            <a:off x="3362767" y="2283718"/>
            <a:ext cx="2376264" cy="52040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DataReader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读取数据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A41689F-7564-4E7D-BE62-47FF42F63375}"/>
              </a:ext>
            </a:extLst>
          </p:cNvPr>
          <p:cNvSpPr/>
          <p:nvPr/>
        </p:nvSpPr>
        <p:spPr>
          <a:xfrm>
            <a:off x="6516216" y="2283718"/>
            <a:ext cx="2376264" cy="52040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DataAdapter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负责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和数据库的联系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C5753684-3677-43B0-9F1C-33F9321AA3B1}"/>
              </a:ext>
            </a:extLst>
          </p:cNvPr>
          <p:cNvSpPr/>
          <p:nvPr/>
        </p:nvSpPr>
        <p:spPr>
          <a:xfrm>
            <a:off x="6516216" y="1259256"/>
            <a:ext cx="2376264" cy="52040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存储在内存中的小型数据库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4ACE588-FD9F-44AD-A5F8-77500259DBA6}"/>
              </a:ext>
            </a:extLst>
          </p:cNvPr>
          <p:cNvSpPr/>
          <p:nvPr/>
        </p:nvSpPr>
        <p:spPr>
          <a:xfrm>
            <a:off x="107504" y="2134807"/>
            <a:ext cx="8928992" cy="198832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sz="2000" dirty="0">
                <a:solidFill>
                  <a:srgbClr val="C00000"/>
                </a:solidFill>
              </a:rPr>
              <a:t>.NET Data Provider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F0E288D-6459-4194-A042-823F9F08F453}"/>
              </a:ext>
            </a:extLst>
          </p:cNvPr>
          <p:cNvCxnSpPr>
            <a:cxnSpLocks/>
          </p:cNvCxnSpPr>
          <p:nvPr/>
        </p:nvCxnSpPr>
        <p:spPr>
          <a:xfrm flipH="1" flipV="1">
            <a:off x="4550899" y="3856933"/>
            <a:ext cx="836" cy="53240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AE0B196-21D1-4638-A247-4876DF9E3849}"/>
              </a:ext>
            </a:extLst>
          </p:cNvPr>
          <p:cNvCxnSpPr>
            <a:cxnSpLocks/>
          </p:cNvCxnSpPr>
          <p:nvPr/>
        </p:nvCxnSpPr>
        <p:spPr>
          <a:xfrm flipV="1">
            <a:off x="1403648" y="2804125"/>
            <a:ext cx="0" cy="79260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B66250D-2477-4833-9FDF-5A12216E4E28}"/>
              </a:ext>
            </a:extLst>
          </p:cNvPr>
          <p:cNvCxnSpPr>
            <a:cxnSpLocks/>
          </p:cNvCxnSpPr>
          <p:nvPr/>
        </p:nvCxnSpPr>
        <p:spPr>
          <a:xfrm>
            <a:off x="1403648" y="3596730"/>
            <a:ext cx="2102299" cy="1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B356DC2-C9F0-4D8B-B3E4-4419D1F12BEF}"/>
              </a:ext>
            </a:extLst>
          </p:cNvPr>
          <p:cNvCxnSpPr>
            <a:cxnSpLocks/>
          </p:cNvCxnSpPr>
          <p:nvPr/>
        </p:nvCxnSpPr>
        <p:spPr>
          <a:xfrm>
            <a:off x="2699792" y="2543922"/>
            <a:ext cx="662975" cy="1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64CE129-D41E-4FA8-BAFC-CA39F39F42FE}"/>
              </a:ext>
            </a:extLst>
          </p:cNvPr>
          <p:cNvCxnSpPr>
            <a:cxnSpLocks/>
          </p:cNvCxnSpPr>
          <p:nvPr/>
        </p:nvCxnSpPr>
        <p:spPr>
          <a:xfrm flipH="1">
            <a:off x="5595864" y="3596730"/>
            <a:ext cx="2108484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C19B21EB-D029-4ED7-8CA5-9E989121B234}"/>
              </a:ext>
            </a:extLst>
          </p:cNvPr>
          <p:cNvCxnSpPr>
            <a:cxnSpLocks/>
          </p:cNvCxnSpPr>
          <p:nvPr/>
        </p:nvCxnSpPr>
        <p:spPr>
          <a:xfrm flipV="1">
            <a:off x="7709139" y="2804124"/>
            <a:ext cx="0" cy="79260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74D68AE-91A3-4F51-BF39-BFB6F21E11CA}"/>
              </a:ext>
            </a:extLst>
          </p:cNvPr>
          <p:cNvCxnSpPr>
            <a:cxnSpLocks/>
          </p:cNvCxnSpPr>
          <p:nvPr/>
        </p:nvCxnSpPr>
        <p:spPr>
          <a:xfrm flipH="1" flipV="1">
            <a:off x="7704348" y="1747027"/>
            <a:ext cx="836" cy="53240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7956A32D-F3EF-416C-B9D1-F7F07F4032DC}"/>
              </a:ext>
            </a:extLst>
          </p:cNvPr>
          <p:cNvSpPr/>
          <p:nvPr/>
        </p:nvSpPr>
        <p:spPr>
          <a:xfrm>
            <a:off x="3705755" y="677711"/>
            <a:ext cx="1476164" cy="50405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00B050"/>
                </a:solidFill>
              </a:ln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93A4C00-1D7D-45DB-AE2B-04FC55AD4014}"/>
              </a:ext>
            </a:extLst>
          </p:cNvPr>
          <p:cNvSpPr/>
          <p:nvPr/>
        </p:nvSpPr>
        <p:spPr>
          <a:xfrm>
            <a:off x="3579084" y="795021"/>
            <a:ext cx="1476164" cy="504056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00B050"/>
                </a:solidFill>
              </a:ln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23C6C3D-1E33-4A9B-940C-AC7583F92EF9}"/>
              </a:ext>
            </a:extLst>
          </p:cNvPr>
          <p:cNvSpPr/>
          <p:nvPr/>
        </p:nvSpPr>
        <p:spPr>
          <a:xfrm>
            <a:off x="3419625" y="925122"/>
            <a:ext cx="1476164" cy="504056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n>
                  <a:solidFill>
                    <a:srgbClr val="00B050"/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应用程序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6FE083EA-D454-4B13-BEE0-1B14F42C4E7B}"/>
              </a:ext>
            </a:extLst>
          </p:cNvPr>
          <p:cNvCxnSpPr>
            <a:cxnSpLocks/>
          </p:cNvCxnSpPr>
          <p:nvPr/>
        </p:nvCxnSpPr>
        <p:spPr>
          <a:xfrm>
            <a:off x="1403648" y="1176043"/>
            <a:ext cx="2022764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718E341-A8D2-47F2-849C-8A4D6804B05A}"/>
              </a:ext>
            </a:extLst>
          </p:cNvPr>
          <p:cNvCxnSpPr>
            <a:cxnSpLocks/>
          </p:cNvCxnSpPr>
          <p:nvPr/>
        </p:nvCxnSpPr>
        <p:spPr>
          <a:xfrm>
            <a:off x="1403648" y="1176043"/>
            <a:ext cx="0" cy="1101679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271E460-B8DC-4BF2-BB5D-208A08E2E5D2}"/>
              </a:ext>
            </a:extLst>
          </p:cNvPr>
          <p:cNvCxnSpPr>
            <a:cxnSpLocks/>
          </p:cNvCxnSpPr>
          <p:nvPr/>
        </p:nvCxnSpPr>
        <p:spPr>
          <a:xfrm flipH="1">
            <a:off x="5181920" y="904110"/>
            <a:ext cx="2486424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F09B5AF1-D092-4C32-8CF3-73A0B1C461F5}"/>
              </a:ext>
            </a:extLst>
          </p:cNvPr>
          <p:cNvCxnSpPr>
            <a:cxnSpLocks/>
          </p:cNvCxnSpPr>
          <p:nvPr/>
        </p:nvCxnSpPr>
        <p:spPr>
          <a:xfrm flipV="1">
            <a:off x="7668344" y="896776"/>
            <a:ext cx="0" cy="342567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A03AA183-843F-474D-899B-B27C5655CB96}"/>
              </a:ext>
            </a:extLst>
          </p:cNvPr>
          <p:cNvCxnSpPr>
            <a:cxnSpLocks/>
          </p:cNvCxnSpPr>
          <p:nvPr/>
        </p:nvCxnSpPr>
        <p:spPr>
          <a:xfrm flipV="1">
            <a:off x="4394115" y="1419622"/>
            <a:ext cx="0" cy="84884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50626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78F35459-3A15-4BD8-91D5-7A1EB8004A0D}"/>
              </a:ext>
            </a:extLst>
          </p:cNvPr>
          <p:cNvSpPr/>
          <p:nvPr/>
        </p:nvSpPr>
        <p:spPr>
          <a:xfrm>
            <a:off x="611560" y="2914654"/>
            <a:ext cx="8136904" cy="1800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3D78FA3-AD7A-4C0D-A354-1049FD113740}"/>
              </a:ext>
            </a:extLst>
          </p:cNvPr>
          <p:cNvSpPr/>
          <p:nvPr/>
        </p:nvSpPr>
        <p:spPr>
          <a:xfrm>
            <a:off x="611560" y="987574"/>
            <a:ext cx="8136904" cy="1800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230425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ADO.NET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两种模型</a:t>
            </a:r>
          </a:p>
        </p:txBody>
      </p:sp>
      <p:sp>
        <p:nvSpPr>
          <p:cNvPr id="6" name="圆角矩形 3">
            <a:extLst>
              <a:ext uri="{FF2B5EF4-FFF2-40B4-BE49-F238E27FC236}">
                <a16:creationId xmlns:a16="http://schemas.microsoft.com/office/drawing/2014/main" id="{E8A2B58C-FFBA-4BCD-AFFC-09B378C6ECEB}"/>
              </a:ext>
            </a:extLst>
          </p:cNvPr>
          <p:cNvSpPr/>
          <p:nvPr/>
        </p:nvSpPr>
        <p:spPr bwMode="auto">
          <a:xfrm>
            <a:off x="611560" y="987574"/>
            <a:ext cx="1648626" cy="43204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连接模型</a:t>
            </a:r>
          </a:p>
        </p:txBody>
      </p:sp>
      <p:sp>
        <p:nvSpPr>
          <p:cNvPr id="7" name="圆角矩形 3">
            <a:extLst>
              <a:ext uri="{FF2B5EF4-FFF2-40B4-BE49-F238E27FC236}">
                <a16:creationId xmlns:a16="http://schemas.microsoft.com/office/drawing/2014/main" id="{A5C55585-4BF2-4DA9-9769-40DC91F38555}"/>
              </a:ext>
            </a:extLst>
          </p:cNvPr>
          <p:cNvSpPr/>
          <p:nvPr/>
        </p:nvSpPr>
        <p:spPr bwMode="auto">
          <a:xfrm>
            <a:off x="611560" y="2931790"/>
            <a:ext cx="1648626" cy="43204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无连接模型</a:t>
            </a:r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D6A6AC5C-D7DD-432C-87F4-7B7DF75CA3D0}"/>
              </a:ext>
            </a:extLst>
          </p:cNvPr>
          <p:cNvSpPr/>
          <p:nvPr/>
        </p:nvSpPr>
        <p:spPr bwMode="auto">
          <a:xfrm>
            <a:off x="2583812" y="970438"/>
            <a:ext cx="4680520" cy="449184"/>
          </a:xfrm>
          <a:prstGeom prst="roundRect">
            <a:avLst/>
          </a:prstGeom>
          <a:solidFill>
            <a:srgbClr val="3992DB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针对数据库操作的全程需要保持对实时数据库连接</a:t>
            </a:r>
          </a:p>
        </p:txBody>
      </p:sp>
      <p:sp>
        <p:nvSpPr>
          <p:cNvPr id="11" name="圆角矩形 3">
            <a:extLst>
              <a:ext uri="{FF2B5EF4-FFF2-40B4-BE49-F238E27FC236}">
                <a16:creationId xmlns:a16="http://schemas.microsoft.com/office/drawing/2014/main" id="{A5785877-E60E-4EF3-A36C-255A616BF42D}"/>
              </a:ext>
            </a:extLst>
          </p:cNvPr>
          <p:cNvSpPr/>
          <p:nvPr/>
        </p:nvSpPr>
        <p:spPr bwMode="auto">
          <a:xfrm>
            <a:off x="2555776" y="2914654"/>
            <a:ext cx="4680520" cy="449184"/>
          </a:xfrm>
          <a:prstGeom prst="roundRect">
            <a:avLst/>
          </a:prstGeom>
          <a:solidFill>
            <a:srgbClr val="3992DB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针对数据库操作的过程中不需要保持对数据库连接</a:t>
            </a:r>
          </a:p>
        </p:txBody>
      </p:sp>
      <p:sp>
        <p:nvSpPr>
          <p:cNvPr id="12" name="圆角矩形 3">
            <a:extLst>
              <a:ext uri="{FF2B5EF4-FFF2-40B4-BE49-F238E27FC236}">
                <a16:creationId xmlns:a16="http://schemas.microsoft.com/office/drawing/2014/main" id="{3F33DF41-FEC9-4578-8B25-DB07942357F7}"/>
              </a:ext>
            </a:extLst>
          </p:cNvPr>
          <p:cNvSpPr/>
          <p:nvPr/>
        </p:nvSpPr>
        <p:spPr bwMode="auto">
          <a:xfrm>
            <a:off x="1223296" y="1838671"/>
            <a:ext cx="1872208" cy="610336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Connections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3">
            <a:extLst>
              <a:ext uri="{FF2B5EF4-FFF2-40B4-BE49-F238E27FC236}">
                <a16:creationId xmlns:a16="http://schemas.microsoft.com/office/drawing/2014/main" id="{4302B5ED-C964-426A-9134-53A40858B6D3}"/>
              </a:ext>
            </a:extLst>
          </p:cNvPr>
          <p:cNvSpPr/>
          <p:nvPr/>
        </p:nvSpPr>
        <p:spPr bwMode="auto">
          <a:xfrm>
            <a:off x="3671568" y="1838671"/>
            <a:ext cx="1872208" cy="610336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3">
            <a:extLst>
              <a:ext uri="{FF2B5EF4-FFF2-40B4-BE49-F238E27FC236}">
                <a16:creationId xmlns:a16="http://schemas.microsoft.com/office/drawing/2014/main" id="{A4F1E749-94F9-48FF-9522-20EE5511F548}"/>
              </a:ext>
            </a:extLst>
          </p:cNvPr>
          <p:cNvSpPr/>
          <p:nvPr/>
        </p:nvSpPr>
        <p:spPr bwMode="auto">
          <a:xfrm>
            <a:off x="6119840" y="1838671"/>
            <a:ext cx="1875656" cy="610336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DataReader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3">
            <a:extLst>
              <a:ext uri="{FF2B5EF4-FFF2-40B4-BE49-F238E27FC236}">
                <a16:creationId xmlns:a16="http://schemas.microsoft.com/office/drawing/2014/main" id="{619C6351-F1E2-4E70-AF20-95A3A00C1E66}"/>
              </a:ext>
            </a:extLst>
          </p:cNvPr>
          <p:cNvSpPr/>
          <p:nvPr/>
        </p:nvSpPr>
        <p:spPr bwMode="auto">
          <a:xfrm>
            <a:off x="1259632" y="3617598"/>
            <a:ext cx="1872208" cy="610336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Connections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3">
            <a:extLst>
              <a:ext uri="{FF2B5EF4-FFF2-40B4-BE49-F238E27FC236}">
                <a16:creationId xmlns:a16="http://schemas.microsoft.com/office/drawing/2014/main" id="{0EF85187-E7D2-4202-9816-213779D7D9A6}"/>
              </a:ext>
            </a:extLst>
          </p:cNvPr>
          <p:cNvSpPr/>
          <p:nvPr/>
        </p:nvSpPr>
        <p:spPr bwMode="auto">
          <a:xfrm>
            <a:off x="3707904" y="3617598"/>
            <a:ext cx="1872208" cy="610336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DataAdapter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3">
            <a:extLst>
              <a:ext uri="{FF2B5EF4-FFF2-40B4-BE49-F238E27FC236}">
                <a16:creationId xmlns:a16="http://schemas.microsoft.com/office/drawing/2014/main" id="{B34E4C4C-8DA2-4201-9203-06AD2C31A013}"/>
              </a:ext>
            </a:extLst>
          </p:cNvPr>
          <p:cNvSpPr/>
          <p:nvPr/>
        </p:nvSpPr>
        <p:spPr bwMode="auto">
          <a:xfrm>
            <a:off x="6156176" y="3617598"/>
            <a:ext cx="1875656" cy="610336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18077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230425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ADO.NET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命名空间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B25C0D4-D37E-44BE-9481-AD5532E01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113431"/>
              </p:ext>
            </p:extLst>
          </p:nvPr>
        </p:nvGraphicFramePr>
        <p:xfrm>
          <a:off x="1331640" y="1203598"/>
          <a:ext cx="6408712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758">
                  <a:extLst>
                    <a:ext uri="{9D8B030D-6E8A-4147-A177-3AD203B41FA5}">
                      <a16:colId xmlns:a16="http://schemas.microsoft.com/office/drawing/2014/main" val="855708359"/>
                    </a:ext>
                  </a:extLst>
                </a:gridCol>
                <a:gridCol w="4061954">
                  <a:extLst>
                    <a:ext uri="{9D8B030D-6E8A-4147-A177-3AD203B41FA5}">
                      <a16:colId xmlns:a16="http://schemas.microsoft.com/office/drawing/2014/main" val="900596442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dirty="0"/>
                        <a:t>.NET Framework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dirty="0"/>
                        <a:t>数据提供程序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071107"/>
                  </a:ext>
                </a:extLst>
              </a:tr>
              <a:tr h="458832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SQL Server</a:t>
                      </a:r>
                    </a:p>
                    <a:p>
                      <a:pPr algn="l"/>
                      <a:r>
                        <a:rPr lang="en-US" altLang="zh-CN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.Net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数据提供程序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Microsoft SQL  Server</a:t>
                      </a:r>
                      <a:r>
                        <a:rPr lang="zh-CN" altLang="en-US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数据源 </a:t>
                      </a:r>
                      <a:endParaRPr lang="en-US" altLang="zh-CN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r>
                        <a:rPr lang="en-US" altLang="zh-CN" dirty="0" err="1">
                          <a:solidFill>
                            <a:srgbClr val="C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System.Data.SqlClient</a:t>
                      </a:r>
                      <a:r>
                        <a:rPr lang="zh-CN" altLang="en-US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命名空间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385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ODBC</a:t>
                      </a:r>
                    </a:p>
                    <a:p>
                      <a:pPr algn="l"/>
                      <a:r>
                        <a:rPr lang="en-US" altLang="zh-CN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.Net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数据提供程序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ODBC</a:t>
                      </a:r>
                      <a:r>
                        <a:rPr lang="zh-CN" altLang="en-US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公开的数据源 </a:t>
                      </a:r>
                      <a:endParaRPr lang="en-US" altLang="zh-CN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r>
                        <a:rPr lang="en-US" altLang="zh-CN" dirty="0" err="1">
                          <a:solidFill>
                            <a:srgbClr val="C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System.Data.ODBC</a:t>
                      </a:r>
                      <a:r>
                        <a:rPr lang="zh-CN" altLang="en-US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命名空间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352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OLE DB</a:t>
                      </a:r>
                    </a:p>
                    <a:p>
                      <a:pPr algn="l"/>
                      <a:r>
                        <a:rPr lang="en-US" altLang="zh-CN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.Net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数据提供程序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OLE DB</a:t>
                      </a:r>
                      <a:r>
                        <a:rPr lang="zh-CN" altLang="en-US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公开的数据源 </a:t>
                      </a:r>
                      <a:endParaRPr lang="en-US" altLang="zh-CN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r>
                        <a:rPr lang="en-US" altLang="zh-CN" dirty="0" err="1">
                          <a:solidFill>
                            <a:srgbClr val="C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System.Data.OleDb</a:t>
                      </a:r>
                      <a:r>
                        <a:rPr lang="zh-CN" altLang="en-US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命名空间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160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Oracle</a:t>
                      </a:r>
                    </a:p>
                    <a:p>
                      <a:pPr algn="l"/>
                      <a:r>
                        <a:rPr lang="en-US" altLang="zh-CN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.Net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数据提供程序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Oracle</a:t>
                      </a:r>
                      <a:r>
                        <a:rPr lang="zh-CN" altLang="en-US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数据源 </a:t>
                      </a:r>
                      <a:endParaRPr lang="en-US" altLang="zh-CN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r>
                        <a:rPr lang="en-US" altLang="zh-CN" dirty="0" err="1">
                          <a:solidFill>
                            <a:srgbClr val="C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System.Data.OracleClient</a:t>
                      </a:r>
                      <a:r>
                        <a:rPr lang="zh-CN" altLang="en-US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命名空间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81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28312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Write Your Title Here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11893</TotalTime>
  <Words>398</Words>
  <Application>Microsoft Office PowerPoint</Application>
  <PresentationFormat>全屏显示(16:9)</PresentationFormat>
  <Paragraphs>115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Open Sans Light</vt:lpstr>
      <vt:lpstr>华文中宋</vt:lpstr>
      <vt:lpstr>宋体</vt:lpstr>
      <vt:lpstr>微软雅黑</vt:lpstr>
      <vt:lpstr>微软雅黑 Light</vt:lpstr>
      <vt:lpstr>Arial</vt:lpstr>
      <vt:lpstr>Arial Black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cp:lastModifiedBy>Administrator</cp:lastModifiedBy>
  <cp:revision>247</cp:revision>
  <dcterms:created xsi:type="dcterms:W3CDTF">2015-12-11T17:46:17Z</dcterms:created>
  <dcterms:modified xsi:type="dcterms:W3CDTF">2021-07-27T03:21:06Z</dcterms:modified>
</cp:coreProperties>
</file>