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24" r:id="rId2"/>
    <p:sldId id="449" r:id="rId3"/>
    <p:sldId id="445" r:id="rId4"/>
    <p:sldId id="425" r:id="rId5"/>
    <p:sldId id="422" r:id="rId6"/>
    <p:sldId id="446" r:id="rId7"/>
    <p:sldId id="393" r:id="rId8"/>
    <p:sldId id="424" r:id="rId9"/>
    <p:sldId id="409" r:id="rId10"/>
    <p:sldId id="447" r:id="rId11"/>
    <p:sldId id="420" r:id="rId12"/>
    <p:sldId id="448" r:id="rId13"/>
    <p:sldId id="450" r:id="rId14"/>
    <p:sldId id="423" r:id="rId15"/>
    <p:sldId id="451" r:id="rId16"/>
    <p:sldId id="455" r:id="rId17"/>
    <p:sldId id="453" r:id="rId18"/>
    <p:sldId id="408" r:id="rId19"/>
  </p:sldIdLst>
  <p:sldSz cx="9144000" cy="5143500" type="screen16x9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92DB"/>
    <a:srgbClr val="0F1836"/>
    <a:srgbClr val="FDFDFD"/>
    <a:srgbClr val="F79600"/>
    <a:srgbClr val="005DA2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41" autoAdjust="0"/>
    <p:restoredTop sz="94660" autoAdjust="0"/>
  </p:normalViewPr>
  <p:slideViewPr>
    <p:cSldViewPr>
      <p:cViewPr varScale="1">
        <p:scale>
          <a:sx n="150" d="100"/>
          <a:sy n="150" d="100"/>
        </p:scale>
        <p:origin x="150" y="1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715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38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605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223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003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160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482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956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412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521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336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964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638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827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0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070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755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912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092280" y="2797862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096128" y="2569318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705477"/>
            <a:ext cx="4896544" cy="621436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Connection</a:t>
            </a:r>
            <a:endParaRPr lang="en-US" altLang="zh-CN" sz="2400" b="1" dirty="0">
              <a:solidFill>
                <a:schemeClr val="bg1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353185"/>
            <a:ext cx="3888432" cy="417052"/>
            <a:chOff x="2587088" y="2511511"/>
            <a:chExt cx="367240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672408" cy="4170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ADO.NET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923" y="2824939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393783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092280" y="2797862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096128" y="2569318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705477"/>
            <a:ext cx="4896544" cy="621436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构造连接字符串</a:t>
            </a:r>
            <a:endParaRPr lang="en-US" altLang="zh-CN" sz="24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353185"/>
            <a:ext cx="3888432" cy="417052"/>
            <a:chOff x="2587088" y="2511511"/>
            <a:chExt cx="367240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672408" cy="4170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ADO.NET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923" y="2824939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8416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187220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构造连接字符串</a:t>
            </a:r>
          </a:p>
        </p:txBody>
      </p:sp>
      <p:sp>
        <p:nvSpPr>
          <p:cNvPr id="5" name="圆角矩形 3">
            <a:extLst>
              <a:ext uri="{FF2B5EF4-FFF2-40B4-BE49-F238E27FC236}">
                <a16:creationId xmlns:a16="http://schemas.microsoft.com/office/drawing/2014/main" id="{83FE777F-35E1-4FCD-BABA-240A340DF828}"/>
              </a:ext>
            </a:extLst>
          </p:cNvPr>
          <p:cNvSpPr/>
          <p:nvPr/>
        </p:nvSpPr>
        <p:spPr bwMode="auto">
          <a:xfrm>
            <a:off x="1259632" y="915566"/>
            <a:ext cx="3024336" cy="43204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/>
              <a:t>SqlConnectionStringBuilder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B55C98A-8F3B-47FF-9921-AB18B10B3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779662"/>
            <a:ext cx="5932979" cy="2448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61357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092280" y="2797862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096128" y="2569318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705477"/>
            <a:ext cx="4896544" cy="553332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配置文件中添加连接字符串</a:t>
            </a:r>
            <a:endParaRPr lang="en-US" altLang="zh-CN" sz="20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353185"/>
            <a:ext cx="3888432" cy="417052"/>
            <a:chOff x="2587088" y="2511511"/>
            <a:chExt cx="367240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672408" cy="4170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ADO.NET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923" y="2824939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317323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9361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2BFEA3B-3885-425D-B4EF-48B1FE29BD6E}"/>
              </a:ext>
            </a:extLst>
          </p:cNvPr>
          <p:cNvSpPr/>
          <p:nvPr/>
        </p:nvSpPr>
        <p:spPr bwMode="auto">
          <a:xfrm>
            <a:off x="3491880" y="1923678"/>
            <a:ext cx="4536504" cy="72008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测试连接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192.168.10.7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TestDB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  <p:pic>
        <p:nvPicPr>
          <p:cNvPr id="10" name="Picture 2" descr="操作 的图像结果">
            <a:extLst>
              <a:ext uri="{FF2B5EF4-FFF2-40B4-BE49-F238E27FC236}">
                <a16:creationId xmlns:a16="http://schemas.microsoft.com/office/drawing/2014/main" id="{2B7869D2-5241-433F-A811-2B4DA8AD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33136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7718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288032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配置文件中存储连接字符串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C8AA95-E874-442C-9B10-EF19CA11B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347614"/>
            <a:ext cx="8184589" cy="1318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1B485B6-3A8D-489B-B8B3-969D760BA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3479863"/>
            <a:ext cx="7073728" cy="792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圆角矩形 3">
            <a:extLst>
              <a:ext uri="{FF2B5EF4-FFF2-40B4-BE49-F238E27FC236}">
                <a16:creationId xmlns:a16="http://schemas.microsoft.com/office/drawing/2014/main" id="{6E9B52D4-F815-4573-BA72-AC8387341C86}"/>
              </a:ext>
            </a:extLst>
          </p:cNvPr>
          <p:cNvSpPr/>
          <p:nvPr/>
        </p:nvSpPr>
        <p:spPr bwMode="auto">
          <a:xfrm>
            <a:off x="723499" y="987573"/>
            <a:ext cx="2408341" cy="29914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配置文件中添加连接字符串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3">
            <a:extLst>
              <a:ext uri="{FF2B5EF4-FFF2-40B4-BE49-F238E27FC236}">
                <a16:creationId xmlns:a16="http://schemas.microsoft.com/office/drawing/2014/main" id="{106DB6D6-E297-4D5C-B1F7-6E82D16DF899}"/>
              </a:ext>
            </a:extLst>
          </p:cNvPr>
          <p:cNvSpPr/>
          <p:nvPr/>
        </p:nvSpPr>
        <p:spPr bwMode="auto">
          <a:xfrm>
            <a:off x="683568" y="3180716"/>
            <a:ext cx="2408341" cy="29914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调用添加的连接字符串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57556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092280" y="2797862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096128" y="2569318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705477"/>
            <a:ext cx="4896544" cy="553332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Close</a:t>
            </a:r>
            <a:r>
              <a:rPr lang="zh-CN" altLang="en-US" sz="28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方法和</a:t>
            </a:r>
            <a:r>
              <a:rPr lang="en-US" altLang="zh-CN" sz="28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Dispose</a:t>
            </a:r>
            <a:r>
              <a:rPr lang="zh-CN" altLang="en-US" sz="28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方法</a:t>
            </a:r>
            <a:endParaRPr lang="en-US" altLang="zh-CN" sz="20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353185"/>
            <a:ext cx="3888432" cy="417052"/>
            <a:chOff x="2587088" y="2511511"/>
            <a:chExt cx="367240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672408" cy="4170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ADO.NET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923" y="2824939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256525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9361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区别</a:t>
            </a: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453DF79D-8FCA-4F4B-A31F-708EA9F5E92B}"/>
              </a:ext>
            </a:extLst>
          </p:cNvPr>
          <p:cNvSpPr/>
          <p:nvPr/>
        </p:nvSpPr>
        <p:spPr bwMode="auto">
          <a:xfrm>
            <a:off x="989175" y="1955828"/>
            <a:ext cx="1778753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Close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3">
            <a:extLst>
              <a:ext uri="{FF2B5EF4-FFF2-40B4-BE49-F238E27FC236}">
                <a16:creationId xmlns:a16="http://schemas.microsoft.com/office/drawing/2014/main" id="{49D99BBE-362F-4C0F-B3BC-09B2163E56FE}"/>
              </a:ext>
            </a:extLst>
          </p:cNvPr>
          <p:cNvSpPr/>
          <p:nvPr/>
        </p:nvSpPr>
        <p:spPr bwMode="auto">
          <a:xfrm>
            <a:off x="989175" y="2644618"/>
            <a:ext cx="1782029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Dispose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3">
            <a:extLst>
              <a:ext uri="{FF2B5EF4-FFF2-40B4-BE49-F238E27FC236}">
                <a16:creationId xmlns:a16="http://schemas.microsoft.com/office/drawing/2014/main" id="{C343D1FD-7F7B-4C08-AAD5-5060D7CF5298}"/>
              </a:ext>
            </a:extLst>
          </p:cNvPr>
          <p:cNvSpPr/>
          <p:nvPr/>
        </p:nvSpPr>
        <p:spPr bwMode="auto">
          <a:xfrm>
            <a:off x="3635896" y="1955828"/>
            <a:ext cx="4680520" cy="431188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连接，还可以重新打开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箭头: V 形 14">
            <a:extLst>
              <a:ext uri="{FF2B5EF4-FFF2-40B4-BE49-F238E27FC236}">
                <a16:creationId xmlns:a16="http://schemas.microsoft.com/office/drawing/2014/main" id="{404D084D-78B2-432F-9859-57D554736C82}"/>
              </a:ext>
            </a:extLst>
          </p:cNvPr>
          <p:cNvSpPr/>
          <p:nvPr/>
        </p:nvSpPr>
        <p:spPr>
          <a:xfrm>
            <a:off x="2992230" y="2020038"/>
            <a:ext cx="478895" cy="305232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圆角矩形 3">
            <a:extLst>
              <a:ext uri="{FF2B5EF4-FFF2-40B4-BE49-F238E27FC236}">
                <a16:creationId xmlns:a16="http://schemas.microsoft.com/office/drawing/2014/main" id="{BD5AE892-EE54-41D1-A8C2-90BE72AAB284}"/>
              </a:ext>
            </a:extLst>
          </p:cNvPr>
          <p:cNvSpPr/>
          <p:nvPr/>
        </p:nvSpPr>
        <p:spPr bwMode="auto">
          <a:xfrm>
            <a:off x="3627904" y="2644618"/>
            <a:ext cx="4688512" cy="431188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不仅关闭一个连接，而且还清理连接所占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资源，不可以再次重新打开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箭头: V 形 16">
            <a:extLst>
              <a:ext uri="{FF2B5EF4-FFF2-40B4-BE49-F238E27FC236}">
                <a16:creationId xmlns:a16="http://schemas.microsoft.com/office/drawing/2014/main" id="{C76AD656-309A-45DB-AC02-E49CA7091674}"/>
              </a:ext>
            </a:extLst>
          </p:cNvPr>
          <p:cNvSpPr/>
          <p:nvPr/>
        </p:nvSpPr>
        <p:spPr>
          <a:xfrm>
            <a:off x="2989872" y="2708828"/>
            <a:ext cx="478895" cy="305232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4242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9361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2BFEA3B-3885-425D-B4EF-48B1FE29BD6E}"/>
              </a:ext>
            </a:extLst>
          </p:cNvPr>
          <p:cNvSpPr/>
          <p:nvPr/>
        </p:nvSpPr>
        <p:spPr bwMode="auto">
          <a:xfrm>
            <a:off x="3491880" y="1923678"/>
            <a:ext cx="4536504" cy="72008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测试连接数据库</a:t>
            </a:r>
          </a:p>
        </p:txBody>
      </p:sp>
      <p:pic>
        <p:nvPicPr>
          <p:cNvPr id="10" name="Picture 2" descr="操作 的图像结果">
            <a:extLst>
              <a:ext uri="{FF2B5EF4-FFF2-40B4-BE49-F238E27FC236}">
                <a16:creationId xmlns:a16="http://schemas.microsoft.com/office/drawing/2014/main" id="{2B7869D2-5241-433F-A811-2B4DA8AD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33136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273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9339" y="8174"/>
            <a:ext cx="9144000" cy="3174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矩形 21"/>
          <p:cNvSpPr/>
          <p:nvPr/>
        </p:nvSpPr>
        <p:spPr>
          <a:xfrm>
            <a:off x="1906740" y="1624339"/>
            <a:ext cx="5215247" cy="561682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更多精彩课程，敬请关注！</a:t>
            </a:r>
            <a:endParaRPr lang="en-US" altLang="zh-CN" sz="40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1736" y="68500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154353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78F35459-3A15-4BD8-91D5-7A1EB8004A0D}"/>
              </a:ext>
            </a:extLst>
          </p:cNvPr>
          <p:cNvSpPr/>
          <p:nvPr/>
        </p:nvSpPr>
        <p:spPr>
          <a:xfrm>
            <a:off x="611560" y="2914654"/>
            <a:ext cx="8136904" cy="1800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3D78FA3-AD7A-4C0D-A354-1049FD113740}"/>
              </a:ext>
            </a:extLst>
          </p:cNvPr>
          <p:cNvSpPr/>
          <p:nvPr/>
        </p:nvSpPr>
        <p:spPr>
          <a:xfrm>
            <a:off x="611560" y="987574"/>
            <a:ext cx="8136904" cy="1800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230425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ADO.NET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两种模型</a:t>
            </a:r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E8A2B58C-FFBA-4BCD-AFFC-09B378C6ECEB}"/>
              </a:ext>
            </a:extLst>
          </p:cNvPr>
          <p:cNvSpPr/>
          <p:nvPr/>
        </p:nvSpPr>
        <p:spPr bwMode="auto">
          <a:xfrm>
            <a:off x="611560" y="987574"/>
            <a:ext cx="1648626" cy="43204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连接模型</a:t>
            </a:r>
          </a:p>
        </p:txBody>
      </p:sp>
      <p:sp>
        <p:nvSpPr>
          <p:cNvPr id="7" name="圆角矩形 3">
            <a:extLst>
              <a:ext uri="{FF2B5EF4-FFF2-40B4-BE49-F238E27FC236}">
                <a16:creationId xmlns:a16="http://schemas.microsoft.com/office/drawing/2014/main" id="{A5C55585-4BF2-4DA9-9769-40DC91F38555}"/>
              </a:ext>
            </a:extLst>
          </p:cNvPr>
          <p:cNvSpPr/>
          <p:nvPr/>
        </p:nvSpPr>
        <p:spPr bwMode="auto">
          <a:xfrm>
            <a:off x="611560" y="2931790"/>
            <a:ext cx="1648626" cy="43204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无连接模型</a:t>
            </a: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D6A6AC5C-D7DD-432C-87F4-7B7DF75CA3D0}"/>
              </a:ext>
            </a:extLst>
          </p:cNvPr>
          <p:cNvSpPr/>
          <p:nvPr/>
        </p:nvSpPr>
        <p:spPr bwMode="auto">
          <a:xfrm>
            <a:off x="2583812" y="970438"/>
            <a:ext cx="4680520" cy="449184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针对数据库操作的全程需要保持对实时数据库连接</a:t>
            </a:r>
          </a:p>
        </p:txBody>
      </p:sp>
      <p:sp>
        <p:nvSpPr>
          <p:cNvPr id="11" name="圆角矩形 3">
            <a:extLst>
              <a:ext uri="{FF2B5EF4-FFF2-40B4-BE49-F238E27FC236}">
                <a16:creationId xmlns:a16="http://schemas.microsoft.com/office/drawing/2014/main" id="{A5785877-E60E-4EF3-A36C-255A616BF42D}"/>
              </a:ext>
            </a:extLst>
          </p:cNvPr>
          <p:cNvSpPr/>
          <p:nvPr/>
        </p:nvSpPr>
        <p:spPr bwMode="auto">
          <a:xfrm>
            <a:off x="2555776" y="2914654"/>
            <a:ext cx="4680520" cy="449184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针对数据库操作的过程中不需要保持对数据库连接</a:t>
            </a:r>
          </a:p>
        </p:txBody>
      </p:sp>
      <p:sp>
        <p:nvSpPr>
          <p:cNvPr id="12" name="圆角矩形 3">
            <a:extLst>
              <a:ext uri="{FF2B5EF4-FFF2-40B4-BE49-F238E27FC236}">
                <a16:creationId xmlns:a16="http://schemas.microsoft.com/office/drawing/2014/main" id="{3F33DF41-FEC9-4578-8B25-DB07942357F7}"/>
              </a:ext>
            </a:extLst>
          </p:cNvPr>
          <p:cNvSpPr/>
          <p:nvPr/>
        </p:nvSpPr>
        <p:spPr bwMode="auto">
          <a:xfrm>
            <a:off x="1223296" y="1838671"/>
            <a:ext cx="1872208" cy="610336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4302B5ED-C964-426A-9134-53A40858B6D3}"/>
              </a:ext>
            </a:extLst>
          </p:cNvPr>
          <p:cNvSpPr/>
          <p:nvPr/>
        </p:nvSpPr>
        <p:spPr bwMode="auto">
          <a:xfrm>
            <a:off x="3671568" y="1838671"/>
            <a:ext cx="1872208" cy="610336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3">
            <a:extLst>
              <a:ext uri="{FF2B5EF4-FFF2-40B4-BE49-F238E27FC236}">
                <a16:creationId xmlns:a16="http://schemas.microsoft.com/office/drawing/2014/main" id="{A4F1E749-94F9-48FF-9522-20EE5511F548}"/>
              </a:ext>
            </a:extLst>
          </p:cNvPr>
          <p:cNvSpPr/>
          <p:nvPr/>
        </p:nvSpPr>
        <p:spPr bwMode="auto">
          <a:xfrm>
            <a:off x="6119840" y="1838671"/>
            <a:ext cx="1875656" cy="610336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DataReader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3">
            <a:extLst>
              <a:ext uri="{FF2B5EF4-FFF2-40B4-BE49-F238E27FC236}">
                <a16:creationId xmlns:a16="http://schemas.microsoft.com/office/drawing/2014/main" id="{619C6351-F1E2-4E70-AF20-95A3A00C1E66}"/>
              </a:ext>
            </a:extLst>
          </p:cNvPr>
          <p:cNvSpPr/>
          <p:nvPr/>
        </p:nvSpPr>
        <p:spPr bwMode="auto">
          <a:xfrm>
            <a:off x="1259632" y="3617598"/>
            <a:ext cx="1872208" cy="610336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3">
            <a:extLst>
              <a:ext uri="{FF2B5EF4-FFF2-40B4-BE49-F238E27FC236}">
                <a16:creationId xmlns:a16="http://schemas.microsoft.com/office/drawing/2014/main" id="{0EF85187-E7D2-4202-9816-213779D7D9A6}"/>
              </a:ext>
            </a:extLst>
          </p:cNvPr>
          <p:cNvSpPr/>
          <p:nvPr/>
        </p:nvSpPr>
        <p:spPr bwMode="auto">
          <a:xfrm>
            <a:off x="3707904" y="3617598"/>
            <a:ext cx="1872208" cy="610336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DataAdapter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3">
            <a:extLst>
              <a:ext uri="{FF2B5EF4-FFF2-40B4-BE49-F238E27FC236}">
                <a16:creationId xmlns:a16="http://schemas.microsoft.com/office/drawing/2014/main" id="{B34E4C4C-8DA2-4201-9203-06AD2C31A013}"/>
              </a:ext>
            </a:extLst>
          </p:cNvPr>
          <p:cNvSpPr/>
          <p:nvPr/>
        </p:nvSpPr>
        <p:spPr bwMode="auto">
          <a:xfrm>
            <a:off x="6156176" y="3617598"/>
            <a:ext cx="1875656" cy="610336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75250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06399" y="195486"/>
            <a:ext cx="194421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SqlConnection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3">
            <a:extLst>
              <a:ext uri="{FF2B5EF4-FFF2-40B4-BE49-F238E27FC236}">
                <a16:creationId xmlns:a16="http://schemas.microsoft.com/office/drawing/2014/main" id="{AA0EAF19-6DAA-4824-A535-E5A1CF2AFB13}"/>
              </a:ext>
            </a:extLst>
          </p:cNvPr>
          <p:cNvSpPr/>
          <p:nvPr/>
        </p:nvSpPr>
        <p:spPr bwMode="auto">
          <a:xfrm>
            <a:off x="1761239" y="2842686"/>
            <a:ext cx="1778753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3">
            <a:extLst>
              <a:ext uri="{FF2B5EF4-FFF2-40B4-BE49-F238E27FC236}">
                <a16:creationId xmlns:a16="http://schemas.microsoft.com/office/drawing/2014/main" id="{E83321CD-1F06-4B9F-A0A2-67F307F957FF}"/>
              </a:ext>
            </a:extLst>
          </p:cNvPr>
          <p:cNvSpPr/>
          <p:nvPr/>
        </p:nvSpPr>
        <p:spPr bwMode="auto">
          <a:xfrm>
            <a:off x="4467491" y="2840109"/>
            <a:ext cx="2668129" cy="466049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SqlConnection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箭头: V 形 8">
            <a:extLst>
              <a:ext uri="{FF2B5EF4-FFF2-40B4-BE49-F238E27FC236}">
                <a16:creationId xmlns:a16="http://schemas.microsoft.com/office/drawing/2014/main" id="{4A2E2030-C41F-4995-A1BC-EF0C092401E8}"/>
              </a:ext>
            </a:extLst>
          </p:cNvPr>
          <p:cNvSpPr/>
          <p:nvPr/>
        </p:nvSpPr>
        <p:spPr>
          <a:xfrm>
            <a:off x="3751896" y="2933524"/>
            <a:ext cx="478895" cy="305232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D30D8B3-AECC-431E-B439-6FC6BB124F93}"/>
              </a:ext>
            </a:extLst>
          </p:cNvPr>
          <p:cNvSpPr/>
          <p:nvPr/>
        </p:nvSpPr>
        <p:spPr>
          <a:xfrm>
            <a:off x="1826450" y="2067694"/>
            <a:ext cx="1648330" cy="36004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ADO.NET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F7C07D9-2BE0-4A9D-94F6-D7F289E36685}"/>
              </a:ext>
            </a:extLst>
          </p:cNvPr>
          <p:cNvSpPr/>
          <p:nvPr/>
        </p:nvSpPr>
        <p:spPr>
          <a:xfrm>
            <a:off x="4644008" y="2067694"/>
            <a:ext cx="2351824" cy="36004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中类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FAF4E93-4C9A-47F1-8101-0FA1616708B9}"/>
              </a:ext>
            </a:extLst>
          </p:cNvPr>
          <p:cNvCxnSpPr/>
          <p:nvPr/>
        </p:nvCxnSpPr>
        <p:spPr>
          <a:xfrm>
            <a:off x="961297" y="2614791"/>
            <a:ext cx="69847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2571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237626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Connections---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1A3B2A2-3D3B-4132-8F03-333EFEA4C03B}"/>
              </a:ext>
            </a:extLst>
          </p:cNvPr>
          <p:cNvSpPr/>
          <p:nvPr/>
        </p:nvSpPr>
        <p:spPr bwMode="auto">
          <a:xfrm>
            <a:off x="512077" y="1203598"/>
            <a:ext cx="2664295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453DF79D-8FCA-4F4B-A31F-708EA9F5E92B}"/>
              </a:ext>
            </a:extLst>
          </p:cNvPr>
          <p:cNvSpPr/>
          <p:nvPr/>
        </p:nvSpPr>
        <p:spPr bwMode="auto">
          <a:xfrm>
            <a:off x="512077" y="1892388"/>
            <a:ext cx="2664295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DataSource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3">
            <a:extLst>
              <a:ext uri="{FF2B5EF4-FFF2-40B4-BE49-F238E27FC236}">
                <a16:creationId xmlns:a16="http://schemas.microsoft.com/office/drawing/2014/main" id="{49D99BBE-362F-4C0F-B3BC-09B2163E56FE}"/>
              </a:ext>
            </a:extLst>
          </p:cNvPr>
          <p:cNvSpPr/>
          <p:nvPr/>
        </p:nvSpPr>
        <p:spPr bwMode="auto">
          <a:xfrm>
            <a:off x="511056" y="2581178"/>
            <a:ext cx="2669201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ConnectionTimeOut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3">
            <a:extLst>
              <a:ext uri="{FF2B5EF4-FFF2-40B4-BE49-F238E27FC236}">
                <a16:creationId xmlns:a16="http://schemas.microsoft.com/office/drawing/2014/main" id="{8B5863E8-2706-4CB9-93B3-C67DF83FE0DE}"/>
              </a:ext>
            </a:extLst>
          </p:cNvPr>
          <p:cNvSpPr/>
          <p:nvPr/>
        </p:nvSpPr>
        <p:spPr bwMode="auto">
          <a:xfrm>
            <a:off x="4067944" y="1203598"/>
            <a:ext cx="4371989" cy="466049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在连接打开之后获取当前数据库的名称</a:t>
            </a:r>
          </a:p>
        </p:txBody>
      </p:sp>
      <p:sp>
        <p:nvSpPr>
          <p:cNvPr id="13" name="箭头: V 形 12">
            <a:extLst>
              <a:ext uri="{FF2B5EF4-FFF2-40B4-BE49-F238E27FC236}">
                <a16:creationId xmlns:a16="http://schemas.microsoft.com/office/drawing/2014/main" id="{0F29ED07-6D33-4B33-852A-EBAFCA680EE8}"/>
              </a:ext>
            </a:extLst>
          </p:cNvPr>
          <p:cNvSpPr/>
          <p:nvPr/>
        </p:nvSpPr>
        <p:spPr>
          <a:xfrm>
            <a:off x="3432635" y="1297013"/>
            <a:ext cx="478895" cy="305232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矩形 3">
            <a:extLst>
              <a:ext uri="{FF2B5EF4-FFF2-40B4-BE49-F238E27FC236}">
                <a16:creationId xmlns:a16="http://schemas.microsoft.com/office/drawing/2014/main" id="{C343D1FD-7F7B-4C08-AAD5-5060D7CF5298}"/>
              </a:ext>
            </a:extLst>
          </p:cNvPr>
          <p:cNvSpPr/>
          <p:nvPr/>
        </p:nvSpPr>
        <p:spPr bwMode="auto">
          <a:xfrm>
            <a:off x="4067944" y="1894965"/>
            <a:ext cx="4371989" cy="431188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获取要连接的数据库服务器的名称</a:t>
            </a:r>
          </a:p>
        </p:txBody>
      </p:sp>
      <p:sp>
        <p:nvSpPr>
          <p:cNvPr id="15" name="箭头: V 形 14">
            <a:extLst>
              <a:ext uri="{FF2B5EF4-FFF2-40B4-BE49-F238E27FC236}">
                <a16:creationId xmlns:a16="http://schemas.microsoft.com/office/drawing/2014/main" id="{404D084D-78B2-432F-9859-57D554736C82}"/>
              </a:ext>
            </a:extLst>
          </p:cNvPr>
          <p:cNvSpPr/>
          <p:nvPr/>
        </p:nvSpPr>
        <p:spPr>
          <a:xfrm>
            <a:off x="3445033" y="2020921"/>
            <a:ext cx="478895" cy="305232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圆角矩形 3">
            <a:extLst>
              <a:ext uri="{FF2B5EF4-FFF2-40B4-BE49-F238E27FC236}">
                <a16:creationId xmlns:a16="http://schemas.microsoft.com/office/drawing/2014/main" id="{BD5AE892-EE54-41D1-A8C2-90BE72AAB284}"/>
              </a:ext>
            </a:extLst>
          </p:cNvPr>
          <p:cNvSpPr/>
          <p:nvPr/>
        </p:nvSpPr>
        <p:spPr bwMode="auto">
          <a:xfrm>
            <a:off x="4059952" y="2583755"/>
            <a:ext cx="4371989" cy="431188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获取在建立连接时超时时间</a:t>
            </a:r>
          </a:p>
        </p:txBody>
      </p:sp>
      <p:sp>
        <p:nvSpPr>
          <p:cNvPr id="17" name="箭头: V 形 16">
            <a:extLst>
              <a:ext uri="{FF2B5EF4-FFF2-40B4-BE49-F238E27FC236}">
                <a16:creationId xmlns:a16="http://schemas.microsoft.com/office/drawing/2014/main" id="{C76AD656-309A-45DB-AC02-E49CA7091674}"/>
              </a:ext>
            </a:extLst>
          </p:cNvPr>
          <p:cNvSpPr/>
          <p:nvPr/>
        </p:nvSpPr>
        <p:spPr>
          <a:xfrm>
            <a:off x="3442675" y="2709711"/>
            <a:ext cx="478895" cy="305232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矩形 3">
            <a:extLst>
              <a:ext uri="{FF2B5EF4-FFF2-40B4-BE49-F238E27FC236}">
                <a16:creationId xmlns:a16="http://schemas.microsoft.com/office/drawing/2014/main" id="{6B10716A-3A16-4DA0-9DC8-F58448B5A2AA}"/>
              </a:ext>
            </a:extLst>
          </p:cNvPr>
          <p:cNvSpPr/>
          <p:nvPr/>
        </p:nvSpPr>
        <p:spPr bwMode="auto">
          <a:xfrm>
            <a:off x="534647" y="3290113"/>
            <a:ext cx="2669201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ConnectionString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3">
            <a:extLst>
              <a:ext uri="{FF2B5EF4-FFF2-40B4-BE49-F238E27FC236}">
                <a16:creationId xmlns:a16="http://schemas.microsoft.com/office/drawing/2014/main" id="{DDD9E6A1-E9D5-47A7-9370-5066A8E920CB}"/>
              </a:ext>
            </a:extLst>
          </p:cNvPr>
          <p:cNvSpPr/>
          <p:nvPr/>
        </p:nvSpPr>
        <p:spPr bwMode="auto">
          <a:xfrm>
            <a:off x="534647" y="4010193"/>
            <a:ext cx="2669201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3">
            <a:extLst>
              <a:ext uri="{FF2B5EF4-FFF2-40B4-BE49-F238E27FC236}">
                <a16:creationId xmlns:a16="http://schemas.microsoft.com/office/drawing/2014/main" id="{E2962131-8C08-46D2-9ECD-736553FE7803}"/>
              </a:ext>
            </a:extLst>
          </p:cNvPr>
          <p:cNvSpPr/>
          <p:nvPr/>
        </p:nvSpPr>
        <p:spPr bwMode="auto">
          <a:xfrm>
            <a:off x="4059952" y="3290113"/>
            <a:ext cx="4371989" cy="431188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获取或设置用于打开连接的字符串</a:t>
            </a:r>
          </a:p>
        </p:txBody>
      </p:sp>
      <p:sp>
        <p:nvSpPr>
          <p:cNvPr id="21" name="箭头: V 形 20">
            <a:extLst>
              <a:ext uri="{FF2B5EF4-FFF2-40B4-BE49-F238E27FC236}">
                <a16:creationId xmlns:a16="http://schemas.microsoft.com/office/drawing/2014/main" id="{0180CE25-A100-4C91-9461-5F1BB3C23AB1}"/>
              </a:ext>
            </a:extLst>
          </p:cNvPr>
          <p:cNvSpPr/>
          <p:nvPr/>
        </p:nvSpPr>
        <p:spPr>
          <a:xfrm>
            <a:off x="3437041" y="3395924"/>
            <a:ext cx="478895" cy="305232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圆角矩形 3">
            <a:extLst>
              <a:ext uri="{FF2B5EF4-FFF2-40B4-BE49-F238E27FC236}">
                <a16:creationId xmlns:a16="http://schemas.microsoft.com/office/drawing/2014/main" id="{92E95AB8-7CC0-4B2F-8F48-DD7B5F42F2AE}"/>
              </a:ext>
            </a:extLst>
          </p:cNvPr>
          <p:cNvSpPr/>
          <p:nvPr/>
        </p:nvSpPr>
        <p:spPr bwMode="auto">
          <a:xfrm>
            <a:off x="4051960" y="4010193"/>
            <a:ext cx="4371989" cy="431188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获取描述连接状态的字符串</a:t>
            </a:r>
          </a:p>
        </p:txBody>
      </p:sp>
      <p:sp>
        <p:nvSpPr>
          <p:cNvPr id="23" name="箭头: V 形 22">
            <a:extLst>
              <a:ext uri="{FF2B5EF4-FFF2-40B4-BE49-F238E27FC236}">
                <a16:creationId xmlns:a16="http://schemas.microsoft.com/office/drawing/2014/main" id="{05616074-EF55-4CC2-98E1-2CD2702F3051}"/>
              </a:ext>
            </a:extLst>
          </p:cNvPr>
          <p:cNvSpPr/>
          <p:nvPr/>
        </p:nvSpPr>
        <p:spPr>
          <a:xfrm>
            <a:off x="3434683" y="4084714"/>
            <a:ext cx="478895" cy="305232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994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81DA80-6370-4039-97D0-16A07E635CBA}"/>
              </a:ext>
            </a:extLst>
          </p:cNvPr>
          <p:cNvSpPr txBox="1">
            <a:spLocks/>
          </p:cNvSpPr>
          <p:nvPr/>
        </p:nvSpPr>
        <p:spPr>
          <a:xfrm>
            <a:off x="827584" y="195486"/>
            <a:ext cx="201622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连接字符串</a:t>
            </a:r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1924B04B-2C86-4EE7-9B20-10D7B991BDED}"/>
              </a:ext>
            </a:extLst>
          </p:cNvPr>
          <p:cNvSpPr/>
          <p:nvPr/>
        </p:nvSpPr>
        <p:spPr bwMode="auto">
          <a:xfrm>
            <a:off x="1508539" y="1491630"/>
            <a:ext cx="2866727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Source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3">
            <a:extLst>
              <a:ext uri="{FF2B5EF4-FFF2-40B4-BE49-F238E27FC236}">
                <a16:creationId xmlns:a16="http://schemas.microsoft.com/office/drawing/2014/main" id="{F13A551B-ADCA-4CE8-B03E-ECFE13066B06}"/>
              </a:ext>
            </a:extLst>
          </p:cNvPr>
          <p:cNvSpPr/>
          <p:nvPr/>
        </p:nvSpPr>
        <p:spPr bwMode="auto">
          <a:xfrm>
            <a:off x="1508539" y="2180420"/>
            <a:ext cx="2866727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 Catalog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3">
            <a:extLst>
              <a:ext uri="{FF2B5EF4-FFF2-40B4-BE49-F238E27FC236}">
                <a16:creationId xmlns:a16="http://schemas.microsoft.com/office/drawing/2014/main" id="{967DDA9C-E676-40E4-A740-4D32927E2081}"/>
              </a:ext>
            </a:extLst>
          </p:cNvPr>
          <p:cNvSpPr/>
          <p:nvPr/>
        </p:nvSpPr>
        <p:spPr bwMode="auto">
          <a:xfrm>
            <a:off x="1508539" y="2869210"/>
            <a:ext cx="2870003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ID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UID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5F9C3709-F78D-483E-90AA-99D64C16D6A8}"/>
              </a:ext>
            </a:extLst>
          </p:cNvPr>
          <p:cNvSpPr/>
          <p:nvPr/>
        </p:nvSpPr>
        <p:spPr bwMode="auto">
          <a:xfrm>
            <a:off x="1508539" y="3558000"/>
            <a:ext cx="2870003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B3EF0AFB-3646-4A36-AD50-D43C98D2E4FF}"/>
              </a:ext>
            </a:extLst>
          </p:cNvPr>
          <p:cNvSpPr/>
          <p:nvPr/>
        </p:nvSpPr>
        <p:spPr bwMode="auto">
          <a:xfrm>
            <a:off x="5302765" y="1489053"/>
            <a:ext cx="2668129" cy="466049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Server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的实例</a:t>
            </a:r>
          </a:p>
        </p:txBody>
      </p:sp>
      <p:sp>
        <p:nvSpPr>
          <p:cNvPr id="11" name="箭头: V 形 10">
            <a:extLst>
              <a:ext uri="{FF2B5EF4-FFF2-40B4-BE49-F238E27FC236}">
                <a16:creationId xmlns:a16="http://schemas.microsoft.com/office/drawing/2014/main" id="{0CA4FD1A-BC9D-46D4-BF35-5CD7C40DA973}"/>
              </a:ext>
            </a:extLst>
          </p:cNvPr>
          <p:cNvSpPr/>
          <p:nvPr/>
        </p:nvSpPr>
        <p:spPr>
          <a:xfrm>
            <a:off x="4587170" y="1582468"/>
            <a:ext cx="478895" cy="305232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圆角矩形 3">
            <a:extLst>
              <a:ext uri="{FF2B5EF4-FFF2-40B4-BE49-F238E27FC236}">
                <a16:creationId xmlns:a16="http://schemas.microsoft.com/office/drawing/2014/main" id="{A83205AF-216A-4474-BCDC-E8C7C671839F}"/>
              </a:ext>
            </a:extLst>
          </p:cNvPr>
          <p:cNvSpPr/>
          <p:nvPr/>
        </p:nvSpPr>
        <p:spPr bwMode="auto">
          <a:xfrm>
            <a:off x="5302765" y="2180420"/>
            <a:ext cx="2668129" cy="431188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默认使用的数据库</a:t>
            </a:r>
          </a:p>
        </p:txBody>
      </p:sp>
      <p:sp>
        <p:nvSpPr>
          <p:cNvPr id="13" name="箭头: V 形 12">
            <a:extLst>
              <a:ext uri="{FF2B5EF4-FFF2-40B4-BE49-F238E27FC236}">
                <a16:creationId xmlns:a16="http://schemas.microsoft.com/office/drawing/2014/main" id="{B6A2617F-7F8E-4DF3-99F9-365A3A7F209B}"/>
              </a:ext>
            </a:extLst>
          </p:cNvPr>
          <p:cNvSpPr/>
          <p:nvPr/>
        </p:nvSpPr>
        <p:spPr>
          <a:xfrm>
            <a:off x="4599568" y="2306376"/>
            <a:ext cx="478895" cy="305232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矩形 3">
            <a:extLst>
              <a:ext uri="{FF2B5EF4-FFF2-40B4-BE49-F238E27FC236}">
                <a16:creationId xmlns:a16="http://schemas.microsoft.com/office/drawing/2014/main" id="{DF4B917F-53E7-4096-8E34-DCF25ABEB3E7}"/>
              </a:ext>
            </a:extLst>
          </p:cNvPr>
          <p:cNvSpPr/>
          <p:nvPr/>
        </p:nvSpPr>
        <p:spPr bwMode="auto">
          <a:xfrm>
            <a:off x="5321130" y="2869210"/>
            <a:ext cx="2668129" cy="431188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连接服务器的账号</a:t>
            </a:r>
          </a:p>
        </p:txBody>
      </p:sp>
      <p:sp>
        <p:nvSpPr>
          <p:cNvPr id="15" name="箭头: V 形 14">
            <a:extLst>
              <a:ext uri="{FF2B5EF4-FFF2-40B4-BE49-F238E27FC236}">
                <a16:creationId xmlns:a16="http://schemas.microsoft.com/office/drawing/2014/main" id="{D65C9F53-7EFD-4E6B-BB73-E663B29B770B}"/>
              </a:ext>
            </a:extLst>
          </p:cNvPr>
          <p:cNvSpPr/>
          <p:nvPr/>
        </p:nvSpPr>
        <p:spPr>
          <a:xfrm>
            <a:off x="4597210" y="2995166"/>
            <a:ext cx="478895" cy="305232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圆角矩形 3">
            <a:extLst>
              <a:ext uri="{FF2B5EF4-FFF2-40B4-BE49-F238E27FC236}">
                <a16:creationId xmlns:a16="http://schemas.microsoft.com/office/drawing/2014/main" id="{FC439588-EC24-4F7F-9289-71E7A14F616E}"/>
              </a:ext>
            </a:extLst>
          </p:cNvPr>
          <p:cNvSpPr/>
          <p:nvPr/>
        </p:nvSpPr>
        <p:spPr bwMode="auto">
          <a:xfrm>
            <a:off x="5321130" y="3558000"/>
            <a:ext cx="2668129" cy="431188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账号密码</a:t>
            </a:r>
          </a:p>
        </p:txBody>
      </p:sp>
      <p:sp>
        <p:nvSpPr>
          <p:cNvPr id="17" name="箭头: V 形 16">
            <a:extLst>
              <a:ext uri="{FF2B5EF4-FFF2-40B4-BE49-F238E27FC236}">
                <a16:creationId xmlns:a16="http://schemas.microsoft.com/office/drawing/2014/main" id="{40A175E2-0E4A-4222-879D-3670BABE4454}"/>
              </a:ext>
            </a:extLst>
          </p:cNvPr>
          <p:cNvSpPr/>
          <p:nvPr/>
        </p:nvSpPr>
        <p:spPr>
          <a:xfrm>
            <a:off x="4587169" y="3648838"/>
            <a:ext cx="478895" cy="305232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4311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81DA80-6370-4039-97D0-16A07E635CBA}"/>
              </a:ext>
            </a:extLst>
          </p:cNvPr>
          <p:cNvSpPr txBox="1">
            <a:spLocks/>
          </p:cNvSpPr>
          <p:nvPr/>
        </p:nvSpPr>
        <p:spPr>
          <a:xfrm>
            <a:off x="827584" y="195486"/>
            <a:ext cx="201622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使用登录名登陆</a:t>
            </a:r>
          </a:p>
        </p:txBody>
      </p:sp>
      <p:sp>
        <p:nvSpPr>
          <p:cNvPr id="22" name="圆角矩形 3">
            <a:extLst>
              <a:ext uri="{FF2B5EF4-FFF2-40B4-BE49-F238E27FC236}">
                <a16:creationId xmlns:a16="http://schemas.microsoft.com/office/drawing/2014/main" id="{C91DAC35-AB41-4F30-8A18-249500448351}"/>
              </a:ext>
            </a:extLst>
          </p:cNvPr>
          <p:cNvSpPr/>
          <p:nvPr/>
        </p:nvSpPr>
        <p:spPr bwMode="auto">
          <a:xfrm>
            <a:off x="3419872" y="1707654"/>
            <a:ext cx="3168352" cy="50405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登录名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3">
            <a:extLst>
              <a:ext uri="{FF2B5EF4-FFF2-40B4-BE49-F238E27FC236}">
                <a16:creationId xmlns:a16="http://schemas.microsoft.com/office/drawing/2014/main" id="{79A8FF2E-174B-40E3-AAE1-0A3B5242E692}"/>
              </a:ext>
            </a:extLst>
          </p:cNvPr>
          <p:cNvSpPr/>
          <p:nvPr/>
        </p:nvSpPr>
        <p:spPr bwMode="auto">
          <a:xfrm>
            <a:off x="3419872" y="2787774"/>
            <a:ext cx="3168352" cy="50405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登录名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4" descr="讲课 的图像结果">
            <a:extLst>
              <a:ext uri="{FF2B5EF4-FFF2-40B4-BE49-F238E27FC236}">
                <a16:creationId xmlns:a16="http://schemas.microsoft.com/office/drawing/2014/main" id="{8DB04EA6-CC61-4A75-A2BD-C5582624A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96632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4095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81DA80-6370-4039-97D0-16A07E635CBA}"/>
              </a:ext>
            </a:extLst>
          </p:cNvPr>
          <p:cNvSpPr txBox="1">
            <a:spLocks/>
          </p:cNvSpPr>
          <p:nvPr/>
        </p:nvSpPr>
        <p:spPr>
          <a:xfrm>
            <a:off x="827584" y="195486"/>
            <a:ext cx="201622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标准连接字符串</a:t>
            </a:r>
          </a:p>
        </p:txBody>
      </p:sp>
      <p:sp>
        <p:nvSpPr>
          <p:cNvPr id="22" name="圆角矩形 3">
            <a:extLst>
              <a:ext uri="{FF2B5EF4-FFF2-40B4-BE49-F238E27FC236}">
                <a16:creationId xmlns:a16="http://schemas.microsoft.com/office/drawing/2014/main" id="{C91DAC35-AB41-4F30-8A18-249500448351}"/>
              </a:ext>
            </a:extLst>
          </p:cNvPr>
          <p:cNvSpPr/>
          <p:nvPr/>
        </p:nvSpPr>
        <p:spPr bwMode="auto">
          <a:xfrm>
            <a:off x="395536" y="1591141"/>
            <a:ext cx="7992888" cy="36004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400" dirty="0"/>
              <a:t>Data Source=</a:t>
            </a:r>
            <a:r>
              <a:rPr lang="en-US" altLang="zh-CN" sz="1400" dirty="0" err="1"/>
              <a:t>myServerAddress;Initial</a:t>
            </a:r>
            <a:r>
              <a:rPr lang="en-US" altLang="zh-CN" sz="1400" dirty="0"/>
              <a:t> Catalog=</a:t>
            </a:r>
            <a:r>
              <a:rPr lang="en-US" altLang="zh-CN" sz="1400" dirty="0" err="1"/>
              <a:t>myDataBase;User</a:t>
            </a:r>
            <a:r>
              <a:rPr lang="en-US" altLang="zh-CN" sz="1400" dirty="0"/>
              <a:t> Id=</a:t>
            </a:r>
            <a:r>
              <a:rPr lang="en-US" altLang="zh-CN" sz="1400" dirty="0" err="1"/>
              <a:t>myUsername;Password</a:t>
            </a:r>
            <a:r>
              <a:rPr lang="en-US" altLang="zh-CN" sz="1400" dirty="0"/>
              <a:t>=</a:t>
            </a:r>
            <a:r>
              <a:rPr lang="en-US" altLang="zh-CN" sz="1400" dirty="0" err="1"/>
              <a:t>myPassword</a:t>
            </a:r>
            <a:r>
              <a:rPr lang="en-US" altLang="zh-CN" sz="1400" dirty="0"/>
              <a:t>;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3">
            <a:extLst>
              <a:ext uri="{FF2B5EF4-FFF2-40B4-BE49-F238E27FC236}">
                <a16:creationId xmlns:a16="http://schemas.microsoft.com/office/drawing/2014/main" id="{79A8FF2E-174B-40E3-AAE1-0A3B5242E692}"/>
              </a:ext>
            </a:extLst>
          </p:cNvPr>
          <p:cNvSpPr/>
          <p:nvPr/>
        </p:nvSpPr>
        <p:spPr bwMode="auto">
          <a:xfrm>
            <a:off x="323528" y="2787774"/>
            <a:ext cx="7992888" cy="36004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400" dirty="0"/>
              <a:t>Server=</a:t>
            </a:r>
            <a:r>
              <a:rPr lang="en-US" altLang="zh-CN" sz="1400" dirty="0" err="1"/>
              <a:t>myServerAddress;DataBase</a:t>
            </a:r>
            <a:r>
              <a:rPr lang="en-US" altLang="zh-CN" sz="1400" dirty="0"/>
              <a:t>=</a:t>
            </a:r>
            <a:r>
              <a:rPr lang="en-US" altLang="zh-CN" sz="1400" dirty="0" err="1"/>
              <a:t>myDataBase;UID</a:t>
            </a:r>
            <a:r>
              <a:rPr lang="en-US" altLang="zh-CN" sz="1400" dirty="0"/>
              <a:t>=</a:t>
            </a:r>
            <a:r>
              <a:rPr lang="en-US" altLang="zh-CN" sz="1400" dirty="0" err="1"/>
              <a:t>myUsername;PWD</a:t>
            </a:r>
            <a:r>
              <a:rPr lang="en-US" altLang="zh-CN" sz="1400" dirty="0"/>
              <a:t>=</a:t>
            </a:r>
            <a:r>
              <a:rPr lang="en-US" altLang="zh-CN" sz="1400" dirty="0" err="1"/>
              <a:t>myPassword</a:t>
            </a:r>
            <a:r>
              <a:rPr lang="en-US" altLang="zh-CN" sz="1400" dirty="0"/>
              <a:t>;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3">
            <a:extLst>
              <a:ext uri="{FF2B5EF4-FFF2-40B4-BE49-F238E27FC236}">
                <a16:creationId xmlns:a16="http://schemas.microsoft.com/office/drawing/2014/main" id="{BF0DBC35-021A-4C56-8C2E-0E76BA841122}"/>
              </a:ext>
            </a:extLst>
          </p:cNvPr>
          <p:cNvSpPr/>
          <p:nvPr/>
        </p:nvSpPr>
        <p:spPr bwMode="auto">
          <a:xfrm>
            <a:off x="3707904" y="2194709"/>
            <a:ext cx="792088" cy="466049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5308783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237626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Connections---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1A3B2A2-3D3B-4132-8F03-333EFEA4C03B}"/>
              </a:ext>
            </a:extLst>
          </p:cNvPr>
          <p:cNvSpPr/>
          <p:nvPr/>
        </p:nvSpPr>
        <p:spPr bwMode="auto">
          <a:xfrm>
            <a:off x="989175" y="1710231"/>
            <a:ext cx="1778753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453DF79D-8FCA-4F4B-A31F-708EA9F5E92B}"/>
              </a:ext>
            </a:extLst>
          </p:cNvPr>
          <p:cNvSpPr/>
          <p:nvPr/>
        </p:nvSpPr>
        <p:spPr bwMode="auto">
          <a:xfrm>
            <a:off x="989175" y="2399021"/>
            <a:ext cx="1778753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Close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3">
            <a:extLst>
              <a:ext uri="{FF2B5EF4-FFF2-40B4-BE49-F238E27FC236}">
                <a16:creationId xmlns:a16="http://schemas.microsoft.com/office/drawing/2014/main" id="{49D99BBE-362F-4C0F-B3BC-09B2163E56FE}"/>
              </a:ext>
            </a:extLst>
          </p:cNvPr>
          <p:cNvSpPr/>
          <p:nvPr/>
        </p:nvSpPr>
        <p:spPr bwMode="auto">
          <a:xfrm>
            <a:off x="989175" y="3087811"/>
            <a:ext cx="1782029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Dispose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3">
            <a:extLst>
              <a:ext uri="{FF2B5EF4-FFF2-40B4-BE49-F238E27FC236}">
                <a16:creationId xmlns:a16="http://schemas.microsoft.com/office/drawing/2014/main" id="{8B5863E8-2706-4CB9-93B3-C67DF83FE0DE}"/>
              </a:ext>
            </a:extLst>
          </p:cNvPr>
          <p:cNvSpPr/>
          <p:nvPr/>
        </p:nvSpPr>
        <p:spPr bwMode="auto">
          <a:xfrm>
            <a:off x="3635896" y="1707654"/>
            <a:ext cx="4371989" cy="466049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打开数据库连接</a:t>
            </a:r>
          </a:p>
        </p:txBody>
      </p:sp>
      <p:sp>
        <p:nvSpPr>
          <p:cNvPr id="13" name="箭头: V 形 12">
            <a:extLst>
              <a:ext uri="{FF2B5EF4-FFF2-40B4-BE49-F238E27FC236}">
                <a16:creationId xmlns:a16="http://schemas.microsoft.com/office/drawing/2014/main" id="{0F29ED07-6D33-4B33-852A-EBAFCA680EE8}"/>
              </a:ext>
            </a:extLst>
          </p:cNvPr>
          <p:cNvSpPr/>
          <p:nvPr/>
        </p:nvSpPr>
        <p:spPr>
          <a:xfrm>
            <a:off x="2979832" y="1739323"/>
            <a:ext cx="478895" cy="305232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矩形 3">
            <a:extLst>
              <a:ext uri="{FF2B5EF4-FFF2-40B4-BE49-F238E27FC236}">
                <a16:creationId xmlns:a16="http://schemas.microsoft.com/office/drawing/2014/main" id="{C343D1FD-7F7B-4C08-AAD5-5060D7CF5298}"/>
              </a:ext>
            </a:extLst>
          </p:cNvPr>
          <p:cNvSpPr/>
          <p:nvPr/>
        </p:nvSpPr>
        <p:spPr bwMode="auto">
          <a:xfrm>
            <a:off x="3635896" y="2399021"/>
            <a:ext cx="4371989" cy="431188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关闭数据库连接</a:t>
            </a:r>
          </a:p>
        </p:txBody>
      </p:sp>
      <p:sp>
        <p:nvSpPr>
          <p:cNvPr id="15" name="箭头: V 形 14">
            <a:extLst>
              <a:ext uri="{FF2B5EF4-FFF2-40B4-BE49-F238E27FC236}">
                <a16:creationId xmlns:a16="http://schemas.microsoft.com/office/drawing/2014/main" id="{404D084D-78B2-432F-9859-57D554736C82}"/>
              </a:ext>
            </a:extLst>
          </p:cNvPr>
          <p:cNvSpPr/>
          <p:nvPr/>
        </p:nvSpPr>
        <p:spPr>
          <a:xfrm>
            <a:off x="2992230" y="2463231"/>
            <a:ext cx="478895" cy="305232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圆角矩形 3">
            <a:extLst>
              <a:ext uri="{FF2B5EF4-FFF2-40B4-BE49-F238E27FC236}">
                <a16:creationId xmlns:a16="http://schemas.microsoft.com/office/drawing/2014/main" id="{BD5AE892-EE54-41D1-A8C2-90BE72AAB284}"/>
              </a:ext>
            </a:extLst>
          </p:cNvPr>
          <p:cNvSpPr/>
          <p:nvPr/>
        </p:nvSpPr>
        <p:spPr bwMode="auto">
          <a:xfrm>
            <a:off x="3627904" y="3087811"/>
            <a:ext cx="4371989" cy="431188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释放由连接使用的所有资源。</a:t>
            </a:r>
          </a:p>
        </p:txBody>
      </p:sp>
      <p:sp>
        <p:nvSpPr>
          <p:cNvPr id="17" name="箭头: V 形 16">
            <a:extLst>
              <a:ext uri="{FF2B5EF4-FFF2-40B4-BE49-F238E27FC236}">
                <a16:creationId xmlns:a16="http://schemas.microsoft.com/office/drawing/2014/main" id="{C76AD656-309A-45DB-AC02-E49CA7091674}"/>
              </a:ext>
            </a:extLst>
          </p:cNvPr>
          <p:cNvSpPr/>
          <p:nvPr/>
        </p:nvSpPr>
        <p:spPr>
          <a:xfrm>
            <a:off x="2989872" y="3152021"/>
            <a:ext cx="478895" cy="305232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6264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9361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2BFEA3B-3885-425D-B4EF-48B1FE29BD6E}"/>
              </a:ext>
            </a:extLst>
          </p:cNvPr>
          <p:cNvSpPr/>
          <p:nvPr/>
        </p:nvSpPr>
        <p:spPr bwMode="auto">
          <a:xfrm>
            <a:off x="3563888" y="1851670"/>
            <a:ext cx="3528392" cy="72008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测试连接数据库</a:t>
            </a:r>
          </a:p>
        </p:txBody>
      </p:sp>
      <p:pic>
        <p:nvPicPr>
          <p:cNvPr id="10" name="Picture 2" descr="操作 的图像结果">
            <a:extLst>
              <a:ext uri="{FF2B5EF4-FFF2-40B4-BE49-F238E27FC236}">
                <a16:creationId xmlns:a16="http://schemas.microsoft.com/office/drawing/2014/main" id="{2B7869D2-5241-433F-A811-2B4DA8AD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33136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3262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19488</TotalTime>
  <Words>717</Words>
  <Application>Microsoft Office PowerPoint</Application>
  <PresentationFormat>全屏显示(16:9)</PresentationFormat>
  <Paragraphs>150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Open Sans Light</vt:lpstr>
      <vt:lpstr>华文宋体</vt:lpstr>
      <vt:lpstr>华文中宋</vt:lpstr>
      <vt:lpstr>宋体</vt:lpstr>
      <vt:lpstr>微软雅黑</vt:lpstr>
      <vt:lpstr>微软雅黑 Light</vt:lpstr>
      <vt:lpstr>Arial</vt:lpstr>
      <vt:lpstr>Arial Black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Administrator</cp:lastModifiedBy>
  <cp:revision>287</cp:revision>
  <dcterms:created xsi:type="dcterms:W3CDTF">2015-12-11T17:46:17Z</dcterms:created>
  <dcterms:modified xsi:type="dcterms:W3CDTF">2021-07-27T05:13:37Z</dcterms:modified>
</cp:coreProperties>
</file>