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28" r:id="rId2"/>
    <p:sldId id="452" r:id="rId3"/>
    <p:sldId id="454" r:id="rId4"/>
    <p:sldId id="430" r:id="rId5"/>
    <p:sldId id="456" r:id="rId6"/>
    <p:sldId id="431" r:id="rId7"/>
    <p:sldId id="433" r:id="rId8"/>
    <p:sldId id="434" r:id="rId9"/>
    <p:sldId id="457" r:id="rId10"/>
    <p:sldId id="432" r:id="rId11"/>
    <p:sldId id="437" r:id="rId12"/>
    <p:sldId id="459" r:id="rId13"/>
    <p:sldId id="462" r:id="rId14"/>
    <p:sldId id="463" r:id="rId15"/>
    <p:sldId id="460" r:id="rId16"/>
    <p:sldId id="461" r:id="rId17"/>
    <p:sldId id="464" r:id="rId18"/>
    <p:sldId id="435" r:id="rId19"/>
    <p:sldId id="436" r:id="rId20"/>
    <p:sldId id="458" r:id="rId21"/>
    <p:sldId id="467" r:id="rId22"/>
    <p:sldId id="465" r:id="rId23"/>
    <p:sldId id="466" r:id="rId24"/>
    <p:sldId id="439" r:id="rId25"/>
    <p:sldId id="440" r:id="rId26"/>
    <p:sldId id="438" r:id="rId27"/>
    <p:sldId id="468" r:id="rId28"/>
    <p:sldId id="443" r:id="rId29"/>
    <p:sldId id="469" r:id="rId30"/>
    <p:sldId id="470" r:id="rId31"/>
    <p:sldId id="441" r:id="rId32"/>
    <p:sldId id="471" r:id="rId33"/>
    <p:sldId id="444" r:id="rId34"/>
  </p:sldIdLst>
  <p:sldSz cx="9144000" cy="5143500" type="screen16x9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2DB"/>
    <a:srgbClr val="0F1836"/>
    <a:srgbClr val="FDFDFD"/>
    <a:srgbClr val="F79600"/>
    <a:srgbClr val="005DA2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41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293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89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858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040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53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624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366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996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251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890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484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74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873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75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370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358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924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234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938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191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9839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59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591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982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799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0263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0321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05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4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700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19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329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170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833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Command</a:t>
            </a:r>
            <a:endParaRPr lang="en-US" altLang="zh-CN" sz="2400" b="1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346196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37626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SqlCommand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1A3B2A2-3D3B-4132-8F03-333EFEA4C03B}"/>
              </a:ext>
            </a:extLst>
          </p:cNvPr>
          <p:cNvSpPr/>
          <p:nvPr/>
        </p:nvSpPr>
        <p:spPr bwMode="auto">
          <a:xfrm>
            <a:off x="689619" y="2599392"/>
            <a:ext cx="2235527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ExecuteNonQuery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453DF79D-8FCA-4F4B-A31F-708EA9F5E92B}"/>
              </a:ext>
            </a:extLst>
          </p:cNvPr>
          <p:cNvSpPr/>
          <p:nvPr/>
        </p:nvSpPr>
        <p:spPr bwMode="auto">
          <a:xfrm>
            <a:off x="653507" y="1647689"/>
            <a:ext cx="2235527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ExecuteScalar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49D99BBE-362F-4C0F-B3BC-09B2163E56FE}"/>
              </a:ext>
            </a:extLst>
          </p:cNvPr>
          <p:cNvSpPr/>
          <p:nvPr/>
        </p:nvSpPr>
        <p:spPr bwMode="auto">
          <a:xfrm>
            <a:off x="670647" y="3553581"/>
            <a:ext cx="2239644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ExecuteReader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8B5863E8-2706-4CB9-93B3-C67DF83FE0DE}"/>
              </a:ext>
            </a:extLst>
          </p:cNvPr>
          <p:cNvSpPr/>
          <p:nvPr/>
        </p:nvSpPr>
        <p:spPr bwMode="auto">
          <a:xfrm>
            <a:off x="3759533" y="2482371"/>
            <a:ext cx="4371989" cy="682073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返回受影响的行数。返回值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  <p:sp>
        <p:nvSpPr>
          <p:cNvPr id="13" name="箭头: V 形 12">
            <a:extLst>
              <a:ext uri="{FF2B5EF4-FFF2-40B4-BE49-F238E27FC236}">
                <a16:creationId xmlns:a16="http://schemas.microsoft.com/office/drawing/2014/main" id="{0F29ED07-6D33-4B33-852A-EBAFCA680EE8}"/>
              </a:ext>
            </a:extLst>
          </p:cNvPr>
          <p:cNvSpPr/>
          <p:nvPr/>
        </p:nvSpPr>
        <p:spPr>
          <a:xfrm>
            <a:off x="3113509" y="2705179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C343D1FD-7F7B-4C08-AAD5-5060D7CF5298}"/>
              </a:ext>
            </a:extLst>
          </p:cNvPr>
          <p:cNvSpPr/>
          <p:nvPr/>
        </p:nvSpPr>
        <p:spPr bwMode="auto">
          <a:xfrm>
            <a:off x="3737792" y="1524890"/>
            <a:ext cx="4371989" cy="676786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语句，并返回查询结果集中第一行的第一列，返回值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  <p:sp>
        <p:nvSpPr>
          <p:cNvPr id="15" name="箭头: V 形 14">
            <a:extLst>
              <a:ext uri="{FF2B5EF4-FFF2-40B4-BE49-F238E27FC236}">
                <a16:creationId xmlns:a16="http://schemas.microsoft.com/office/drawing/2014/main" id="{404D084D-78B2-432F-9859-57D554736C82}"/>
              </a:ext>
            </a:extLst>
          </p:cNvPr>
          <p:cNvSpPr/>
          <p:nvPr/>
        </p:nvSpPr>
        <p:spPr>
          <a:xfrm>
            <a:off x="3091768" y="1710667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BD5AE892-EE54-41D1-A8C2-90BE72AAB284}"/>
              </a:ext>
            </a:extLst>
          </p:cNvPr>
          <p:cNvSpPr/>
          <p:nvPr/>
        </p:nvSpPr>
        <p:spPr bwMode="auto">
          <a:xfrm>
            <a:off x="3779912" y="3445139"/>
            <a:ext cx="4371989" cy="648072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执行查询，并返回一个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DataReader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箭头: V 形 16">
            <a:extLst>
              <a:ext uri="{FF2B5EF4-FFF2-40B4-BE49-F238E27FC236}">
                <a16:creationId xmlns:a16="http://schemas.microsoft.com/office/drawing/2014/main" id="{C76AD656-309A-45DB-AC02-E49CA7091674}"/>
              </a:ext>
            </a:extLst>
          </p:cNvPr>
          <p:cNvSpPr/>
          <p:nvPr/>
        </p:nvSpPr>
        <p:spPr>
          <a:xfrm>
            <a:off x="3133888" y="3617084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818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 defTabSz="914099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ExecuteScalar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166769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7" y="195486"/>
            <a:ext cx="20882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defTabSz="914099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ExecuteScalar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9212A5A2-A8C2-406D-AEFB-C0F8E6424D06}"/>
              </a:ext>
            </a:extLst>
          </p:cNvPr>
          <p:cNvSpPr/>
          <p:nvPr/>
        </p:nvSpPr>
        <p:spPr bwMode="auto">
          <a:xfrm>
            <a:off x="717932" y="1064172"/>
            <a:ext cx="2235527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ExecuteScalar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C65441E1-90C3-4871-B708-AFD52140922A}"/>
              </a:ext>
            </a:extLst>
          </p:cNvPr>
          <p:cNvSpPr/>
          <p:nvPr/>
        </p:nvSpPr>
        <p:spPr bwMode="auto">
          <a:xfrm>
            <a:off x="3779912" y="915566"/>
            <a:ext cx="4371989" cy="720080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语句，并返回查询结果集中第一行的第一列，返回值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  <p:sp>
        <p:nvSpPr>
          <p:cNvPr id="13" name="箭头: V 形 12">
            <a:extLst>
              <a:ext uri="{FF2B5EF4-FFF2-40B4-BE49-F238E27FC236}">
                <a16:creationId xmlns:a16="http://schemas.microsoft.com/office/drawing/2014/main" id="{40114531-BE54-4D28-970F-83470CDF9AD0}"/>
              </a:ext>
            </a:extLst>
          </p:cNvPr>
          <p:cNvSpPr/>
          <p:nvPr/>
        </p:nvSpPr>
        <p:spPr>
          <a:xfrm>
            <a:off x="3203848" y="1151172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358D76-C2B7-4F0A-A746-F31703C91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95686"/>
            <a:ext cx="5379730" cy="176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7DF8BFE-C8F0-4D1C-A614-4887C26106C6}"/>
              </a:ext>
            </a:extLst>
          </p:cNvPr>
          <p:cNvSpPr/>
          <p:nvPr/>
        </p:nvSpPr>
        <p:spPr>
          <a:xfrm>
            <a:off x="2339752" y="3363838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5796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7" y="195486"/>
            <a:ext cx="20882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defTabSz="914099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ExecuteScalar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C4CD96-AC30-46E8-B359-8ADE82F91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923678"/>
            <a:ext cx="4214225" cy="3017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圆角矩形 3">
            <a:extLst>
              <a:ext uri="{FF2B5EF4-FFF2-40B4-BE49-F238E27FC236}">
                <a16:creationId xmlns:a16="http://schemas.microsoft.com/office/drawing/2014/main" id="{D0766C97-CEC1-4421-AB28-7E8144DCB456}"/>
              </a:ext>
            </a:extLst>
          </p:cNvPr>
          <p:cNvSpPr/>
          <p:nvPr/>
        </p:nvSpPr>
        <p:spPr bwMode="auto">
          <a:xfrm>
            <a:off x="1043608" y="1064172"/>
            <a:ext cx="1909851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ExecuteScalar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40E06F1B-136D-44FF-B1C0-057DEDDC64B0}"/>
              </a:ext>
            </a:extLst>
          </p:cNvPr>
          <p:cNvSpPr/>
          <p:nvPr/>
        </p:nvSpPr>
        <p:spPr bwMode="auto">
          <a:xfrm>
            <a:off x="3779912" y="915566"/>
            <a:ext cx="4371989" cy="720080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语句，并返回查询结果集中第一行的第一列，返回值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  <p:sp>
        <p:nvSpPr>
          <p:cNvPr id="11" name="箭头: V 形 10">
            <a:extLst>
              <a:ext uri="{FF2B5EF4-FFF2-40B4-BE49-F238E27FC236}">
                <a16:creationId xmlns:a16="http://schemas.microsoft.com/office/drawing/2014/main" id="{2B5B5E83-1DBB-4D39-8B47-D2584DCC61AD}"/>
              </a:ext>
            </a:extLst>
          </p:cNvPr>
          <p:cNvSpPr/>
          <p:nvPr/>
        </p:nvSpPr>
        <p:spPr>
          <a:xfrm>
            <a:off x="3203848" y="1151172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307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2843808" y="1923678"/>
            <a:ext cx="5904656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LibraryDB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求出学生最大年龄、最小年龄，平均年龄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313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3783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 defTabSz="914099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ExecuteNonQuery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418798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73630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defTabSz="914099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ExecuteNonQuery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9212A5A2-A8C2-406D-AEFB-C0F8E6424D06}"/>
              </a:ext>
            </a:extLst>
          </p:cNvPr>
          <p:cNvSpPr/>
          <p:nvPr/>
        </p:nvSpPr>
        <p:spPr bwMode="auto">
          <a:xfrm>
            <a:off x="676417" y="918143"/>
            <a:ext cx="2235527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ExecuteNonQuery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C65441E1-90C3-4871-B708-AFD52140922A}"/>
              </a:ext>
            </a:extLst>
          </p:cNvPr>
          <p:cNvSpPr/>
          <p:nvPr/>
        </p:nvSpPr>
        <p:spPr bwMode="auto">
          <a:xfrm>
            <a:off x="3779912" y="915566"/>
            <a:ext cx="4371989" cy="466049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返回受影响的行数。返回值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  <p:sp>
        <p:nvSpPr>
          <p:cNvPr id="13" name="箭头: V 形 12">
            <a:extLst>
              <a:ext uri="{FF2B5EF4-FFF2-40B4-BE49-F238E27FC236}">
                <a16:creationId xmlns:a16="http://schemas.microsoft.com/office/drawing/2014/main" id="{40114531-BE54-4D28-970F-83470CDF9AD0}"/>
              </a:ext>
            </a:extLst>
          </p:cNvPr>
          <p:cNvSpPr/>
          <p:nvPr/>
        </p:nvSpPr>
        <p:spPr>
          <a:xfrm>
            <a:off x="3123848" y="947235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F1FA26A-59C6-4A82-9CF8-E97077C74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685248"/>
            <a:ext cx="5182049" cy="2926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7DF8BFE-C8F0-4D1C-A614-4887C26106C6}"/>
              </a:ext>
            </a:extLst>
          </p:cNvPr>
          <p:cNvSpPr/>
          <p:nvPr/>
        </p:nvSpPr>
        <p:spPr>
          <a:xfrm>
            <a:off x="1547664" y="3723878"/>
            <a:ext cx="1440160" cy="887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508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2843808" y="1923678"/>
            <a:ext cx="5904656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LibraryDB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实现对学生的信息的增删改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313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7833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0882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选择合适的方法</a:t>
            </a:r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17BB3252-7445-47ED-A6C3-AAABC242D8D4}"/>
              </a:ext>
            </a:extLst>
          </p:cNvPr>
          <p:cNvSpPr/>
          <p:nvPr/>
        </p:nvSpPr>
        <p:spPr bwMode="auto">
          <a:xfrm>
            <a:off x="66179" y="1882282"/>
            <a:ext cx="1778494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增删改</a:t>
            </a: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EFD03922-BDEA-457B-8792-960CB982CCE8}"/>
              </a:ext>
            </a:extLst>
          </p:cNvPr>
          <p:cNvSpPr/>
          <p:nvPr/>
        </p:nvSpPr>
        <p:spPr bwMode="auto">
          <a:xfrm>
            <a:off x="2411760" y="1203598"/>
            <a:ext cx="3600400" cy="43118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1A5D8BBF-D0ED-42CE-BB7A-B3567F1D4608}"/>
              </a:ext>
            </a:extLst>
          </p:cNvPr>
          <p:cNvSpPr/>
          <p:nvPr/>
        </p:nvSpPr>
        <p:spPr bwMode="auto">
          <a:xfrm>
            <a:off x="2430234" y="1849189"/>
            <a:ext cx="3600400" cy="43118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A18E833B-FEB6-4448-8A8B-BAF7ABC94FFD}"/>
              </a:ext>
            </a:extLst>
          </p:cNvPr>
          <p:cNvSpPr/>
          <p:nvPr/>
        </p:nvSpPr>
        <p:spPr bwMode="auto">
          <a:xfrm>
            <a:off x="2430234" y="2494780"/>
            <a:ext cx="3600400" cy="43118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C2A2FBBF-838E-4226-86E1-72233F8A5585}"/>
              </a:ext>
            </a:extLst>
          </p:cNvPr>
          <p:cNvSpPr/>
          <p:nvPr/>
        </p:nvSpPr>
        <p:spPr bwMode="auto">
          <a:xfrm>
            <a:off x="6660233" y="1851914"/>
            <a:ext cx="2160240" cy="431188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ExecuteNonQuery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1A07F032-EB1F-4BBA-B52F-C7E0298CED00}"/>
              </a:ext>
            </a:extLst>
          </p:cNvPr>
          <p:cNvSpPr/>
          <p:nvPr/>
        </p:nvSpPr>
        <p:spPr>
          <a:xfrm>
            <a:off x="6211652" y="1203598"/>
            <a:ext cx="288032" cy="165618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8539E36B-81E5-4C44-9B6C-3BC9D6324337}"/>
              </a:ext>
            </a:extLst>
          </p:cNvPr>
          <p:cNvSpPr/>
          <p:nvPr/>
        </p:nvSpPr>
        <p:spPr>
          <a:xfrm rot="10800000">
            <a:off x="1935183" y="1269784"/>
            <a:ext cx="288032" cy="165618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A43C1F26-7AEC-42A8-8A25-3731795CE67D}"/>
              </a:ext>
            </a:extLst>
          </p:cNvPr>
          <p:cNvSpPr/>
          <p:nvPr/>
        </p:nvSpPr>
        <p:spPr bwMode="auto">
          <a:xfrm>
            <a:off x="107504" y="3414867"/>
            <a:ext cx="1778494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查询单个值</a:t>
            </a:r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2D66F12C-8808-4CA1-BA19-7B79348B4DD7}"/>
              </a:ext>
            </a:extLst>
          </p:cNvPr>
          <p:cNvSpPr/>
          <p:nvPr/>
        </p:nvSpPr>
        <p:spPr bwMode="auto">
          <a:xfrm>
            <a:off x="2508919" y="3414867"/>
            <a:ext cx="3600400" cy="43118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Count(*) from Student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FDAC1BEF-8BC9-487E-8C27-60866D0F6690}"/>
              </a:ext>
            </a:extLst>
          </p:cNvPr>
          <p:cNvSpPr/>
          <p:nvPr/>
        </p:nvSpPr>
        <p:spPr bwMode="auto">
          <a:xfrm>
            <a:off x="6732240" y="3405195"/>
            <a:ext cx="2235527" cy="431188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ExecuteScalar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3">
            <a:extLst>
              <a:ext uri="{FF2B5EF4-FFF2-40B4-BE49-F238E27FC236}">
                <a16:creationId xmlns:a16="http://schemas.microsoft.com/office/drawing/2014/main" id="{549C8B21-1C39-41C7-AC6B-E7B066709ABD}"/>
              </a:ext>
            </a:extLst>
          </p:cNvPr>
          <p:cNvSpPr/>
          <p:nvPr/>
        </p:nvSpPr>
        <p:spPr bwMode="auto">
          <a:xfrm>
            <a:off x="107504" y="4268768"/>
            <a:ext cx="1778494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查询多个值（表）</a:t>
            </a:r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8A2860FB-679A-4C9F-B7DF-912E378D51B2}"/>
              </a:ext>
            </a:extLst>
          </p:cNvPr>
          <p:cNvSpPr/>
          <p:nvPr/>
        </p:nvSpPr>
        <p:spPr bwMode="auto">
          <a:xfrm>
            <a:off x="2508919" y="4268768"/>
            <a:ext cx="3600400" cy="43118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Sno,Sname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Student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3">
            <a:extLst>
              <a:ext uri="{FF2B5EF4-FFF2-40B4-BE49-F238E27FC236}">
                <a16:creationId xmlns:a16="http://schemas.microsoft.com/office/drawing/2014/main" id="{A2BA7DB7-F4F5-4979-9778-C4BC5DDC6D16}"/>
              </a:ext>
            </a:extLst>
          </p:cNvPr>
          <p:cNvSpPr/>
          <p:nvPr/>
        </p:nvSpPr>
        <p:spPr bwMode="auto">
          <a:xfrm>
            <a:off x="6732240" y="4268768"/>
            <a:ext cx="2235527" cy="431188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ExecuteReader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9233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857207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SqlCommand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高级应用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1A3B2A2-3D3B-4132-8F03-333EFEA4C03B}"/>
              </a:ext>
            </a:extLst>
          </p:cNvPr>
          <p:cNvSpPr/>
          <p:nvPr/>
        </p:nvSpPr>
        <p:spPr bwMode="auto">
          <a:xfrm>
            <a:off x="1691680" y="1995686"/>
            <a:ext cx="2235527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异步执行命令</a:t>
            </a: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453DF79D-8FCA-4F4B-A31F-708EA9F5E92B}"/>
              </a:ext>
            </a:extLst>
          </p:cNvPr>
          <p:cNvSpPr/>
          <p:nvPr/>
        </p:nvSpPr>
        <p:spPr bwMode="auto">
          <a:xfrm>
            <a:off x="1691680" y="2684476"/>
            <a:ext cx="2235527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使用参数化查询</a:t>
            </a: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49D99BBE-362F-4C0F-B3BC-09B2163E56FE}"/>
              </a:ext>
            </a:extLst>
          </p:cNvPr>
          <p:cNvSpPr/>
          <p:nvPr/>
        </p:nvSpPr>
        <p:spPr bwMode="auto">
          <a:xfrm>
            <a:off x="1690840" y="3433269"/>
            <a:ext cx="2239644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获取插入行的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8B5863E8-2706-4CB9-93B3-C67DF83FE0DE}"/>
              </a:ext>
            </a:extLst>
          </p:cNvPr>
          <p:cNvSpPr/>
          <p:nvPr/>
        </p:nvSpPr>
        <p:spPr bwMode="auto">
          <a:xfrm>
            <a:off x="679410" y="845355"/>
            <a:ext cx="7488832" cy="466049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http://www.cnblogs.com/liuhaorain/archive/2012/03/11/2378108.html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277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52028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连接模型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---Command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0A9AAB7-340F-4D45-A9C2-888C83C2DFD4}"/>
              </a:ext>
            </a:extLst>
          </p:cNvPr>
          <p:cNvSpPr/>
          <p:nvPr/>
        </p:nvSpPr>
        <p:spPr>
          <a:xfrm>
            <a:off x="611560" y="1017615"/>
            <a:ext cx="8136904" cy="28083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3">
            <a:extLst>
              <a:ext uri="{FF2B5EF4-FFF2-40B4-BE49-F238E27FC236}">
                <a16:creationId xmlns:a16="http://schemas.microsoft.com/office/drawing/2014/main" id="{30916528-BF65-4E2B-A33E-AAA8337044B7}"/>
              </a:ext>
            </a:extLst>
          </p:cNvPr>
          <p:cNvSpPr/>
          <p:nvPr/>
        </p:nvSpPr>
        <p:spPr bwMode="auto">
          <a:xfrm>
            <a:off x="611560" y="1025018"/>
            <a:ext cx="1648626" cy="46661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连接模型</a:t>
            </a:r>
          </a:p>
        </p:txBody>
      </p:sp>
      <p:sp>
        <p:nvSpPr>
          <p:cNvPr id="20" name="圆角矩形 3">
            <a:extLst>
              <a:ext uri="{FF2B5EF4-FFF2-40B4-BE49-F238E27FC236}">
                <a16:creationId xmlns:a16="http://schemas.microsoft.com/office/drawing/2014/main" id="{812D3273-B37D-47DA-9A14-51712BB2CE7B}"/>
              </a:ext>
            </a:extLst>
          </p:cNvPr>
          <p:cNvSpPr/>
          <p:nvPr/>
        </p:nvSpPr>
        <p:spPr bwMode="auto">
          <a:xfrm>
            <a:off x="2555776" y="1006511"/>
            <a:ext cx="4680520" cy="485119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针对数据库操作的全程需要保持对实时数据库连接</a:t>
            </a:r>
          </a:p>
        </p:txBody>
      </p:sp>
      <p:sp>
        <p:nvSpPr>
          <p:cNvPr id="21" name="圆角矩形 3">
            <a:extLst>
              <a:ext uri="{FF2B5EF4-FFF2-40B4-BE49-F238E27FC236}">
                <a16:creationId xmlns:a16="http://schemas.microsoft.com/office/drawing/2014/main" id="{56CDC677-5792-4B9F-958D-CE3609292E49}"/>
              </a:ext>
            </a:extLst>
          </p:cNvPr>
          <p:cNvSpPr/>
          <p:nvPr/>
        </p:nvSpPr>
        <p:spPr bwMode="auto">
          <a:xfrm>
            <a:off x="971600" y="2295294"/>
            <a:ext cx="1872208" cy="659163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Connections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3">
            <a:extLst>
              <a:ext uri="{FF2B5EF4-FFF2-40B4-BE49-F238E27FC236}">
                <a16:creationId xmlns:a16="http://schemas.microsoft.com/office/drawing/2014/main" id="{16FE99CC-AC21-4ACA-9AE2-0A0863F4215C}"/>
              </a:ext>
            </a:extLst>
          </p:cNvPr>
          <p:cNvSpPr/>
          <p:nvPr/>
        </p:nvSpPr>
        <p:spPr bwMode="auto">
          <a:xfrm>
            <a:off x="3635896" y="2291877"/>
            <a:ext cx="1872208" cy="659163"/>
          </a:xfrm>
          <a:prstGeom prst="roundRect">
            <a:avLst/>
          </a:prstGeom>
          <a:solidFill>
            <a:srgbClr val="00206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3">
            <a:extLst>
              <a:ext uri="{FF2B5EF4-FFF2-40B4-BE49-F238E27FC236}">
                <a16:creationId xmlns:a16="http://schemas.microsoft.com/office/drawing/2014/main" id="{884A74B9-593C-43E1-B45C-4C8521E84DBF}"/>
              </a:ext>
            </a:extLst>
          </p:cNvPr>
          <p:cNvSpPr/>
          <p:nvPr/>
        </p:nvSpPr>
        <p:spPr bwMode="auto">
          <a:xfrm>
            <a:off x="6372200" y="2288300"/>
            <a:ext cx="1875656" cy="659163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DataReader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9571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DataReader</a:t>
            </a:r>
            <a:endParaRPr lang="en-US" altLang="zh-CN" sz="2400" b="1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142173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37626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SqlCommand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1A3B2A2-3D3B-4132-8F03-333EFEA4C03B}"/>
              </a:ext>
            </a:extLst>
          </p:cNvPr>
          <p:cNvSpPr/>
          <p:nvPr/>
        </p:nvSpPr>
        <p:spPr bwMode="auto">
          <a:xfrm>
            <a:off x="689619" y="2599392"/>
            <a:ext cx="2235527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ExecuteNonQuery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453DF79D-8FCA-4F4B-A31F-708EA9F5E92B}"/>
              </a:ext>
            </a:extLst>
          </p:cNvPr>
          <p:cNvSpPr/>
          <p:nvPr/>
        </p:nvSpPr>
        <p:spPr bwMode="auto">
          <a:xfrm>
            <a:off x="653507" y="1647689"/>
            <a:ext cx="2235527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ExecuteScalar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49D99BBE-362F-4C0F-B3BC-09B2163E56FE}"/>
              </a:ext>
            </a:extLst>
          </p:cNvPr>
          <p:cNvSpPr/>
          <p:nvPr/>
        </p:nvSpPr>
        <p:spPr bwMode="auto">
          <a:xfrm>
            <a:off x="670647" y="3553581"/>
            <a:ext cx="2239644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ExecuteReader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8B5863E8-2706-4CB9-93B3-C67DF83FE0DE}"/>
              </a:ext>
            </a:extLst>
          </p:cNvPr>
          <p:cNvSpPr/>
          <p:nvPr/>
        </p:nvSpPr>
        <p:spPr bwMode="auto">
          <a:xfrm>
            <a:off x="3759533" y="2482371"/>
            <a:ext cx="4371989" cy="682073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返回受影响的行数。返回值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  <p:sp>
        <p:nvSpPr>
          <p:cNvPr id="13" name="箭头: V 形 12">
            <a:extLst>
              <a:ext uri="{FF2B5EF4-FFF2-40B4-BE49-F238E27FC236}">
                <a16:creationId xmlns:a16="http://schemas.microsoft.com/office/drawing/2014/main" id="{0F29ED07-6D33-4B33-852A-EBAFCA680EE8}"/>
              </a:ext>
            </a:extLst>
          </p:cNvPr>
          <p:cNvSpPr/>
          <p:nvPr/>
        </p:nvSpPr>
        <p:spPr>
          <a:xfrm>
            <a:off x="3113509" y="2705179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C343D1FD-7F7B-4C08-AAD5-5060D7CF5298}"/>
              </a:ext>
            </a:extLst>
          </p:cNvPr>
          <p:cNvSpPr/>
          <p:nvPr/>
        </p:nvSpPr>
        <p:spPr bwMode="auto">
          <a:xfrm>
            <a:off x="3737792" y="1524890"/>
            <a:ext cx="4371989" cy="676786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语句，并返回查询结果集中第一行的第一列，返回值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  <p:sp>
        <p:nvSpPr>
          <p:cNvPr id="15" name="箭头: V 形 14">
            <a:extLst>
              <a:ext uri="{FF2B5EF4-FFF2-40B4-BE49-F238E27FC236}">
                <a16:creationId xmlns:a16="http://schemas.microsoft.com/office/drawing/2014/main" id="{404D084D-78B2-432F-9859-57D554736C82}"/>
              </a:ext>
            </a:extLst>
          </p:cNvPr>
          <p:cNvSpPr/>
          <p:nvPr/>
        </p:nvSpPr>
        <p:spPr>
          <a:xfrm>
            <a:off x="3091768" y="1710667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BD5AE892-EE54-41D1-A8C2-90BE72AAB284}"/>
              </a:ext>
            </a:extLst>
          </p:cNvPr>
          <p:cNvSpPr/>
          <p:nvPr/>
        </p:nvSpPr>
        <p:spPr bwMode="auto">
          <a:xfrm>
            <a:off x="3779912" y="3445139"/>
            <a:ext cx="4371989" cy="648072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执行查询，并返回一个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DataReader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箭头: V 形 16">
            <a:extLst>
              <a:ext uri="{FF2B5EF4-FFF2-40B4-BE49-F238E27FC236}">
                <a16:creationId xmlns:a16="http://schemas.microsoft.com/office/drawing/2014/main" id="{C76AD656-309A-45DB-AC02-E49CA7091674}"/>
              </a:ext>
            </a:extLst>
          </p:cNvPr>
          <p:cNvSpPr/>
          <p:nvPr/>
        </p:nvSpPr>
        <p:spPr>
          <a:xfrm>
            <a:off x="3133888" y="3617084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C105C2B-D96D-4AA8-9FB4-3713D1F91ECB}"/>
              </a:ext>
            </a:extLst>
          </p:cNvPr>
          <p:cNvSpPr/>
          <p:nvPr/>
        </p:nvSpPr>
        <p:spPr>
          <a:xfrm>
            <a:off x="395536" y="3291830"/>
            <a:ext cx="8280920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3476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52028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连接模型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DataReader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0A9AAB7-340F-4D45-A9C2-888C83C2DFD4}"/>
              </a:ext>
            </a:extLst>
          </p:cNvPr>
          <p:cNvSpPr/>
          <p:nvPr/>
        </p:nvSpPr>
        <p:spPr>
          <a:xfrm>
            <a:off x="611560" y="1017615"/>
            <a:ext cx="8136904" cy="28083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3">
            <a:extLst>
              <a:ext uri="{FF2B5EF4-FFF2-40B4-BE49-F238E27FC236}">
                <a16:creationId xmlns:a16="http://schemas.microsoft.com/office/drawing/2014/main" id="{30916528-BF65-4E2B-A33E-AAA8337044B7}"/>
              </a:ext>
            </a:extLst>
          </p:cNvPr>
          <p:cNvSpPr/>
          <p:nvPr/>
        </p:nvSpPr>
        <p:spPr bwMode="auto">
          <a:xfrm>
            <a:off x="611560" y="1025018"/>
            <a:ext cx="1648626" cy="46661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连接模型</a:t>
            </a:r>
          </a:p>
        </p:txBody>
      </p:sp>
      <p:sp>
        <p:nvSpPr>
          <p:cNvPr id="20" name="圆角矩形 3">
            <a:extLst>
              <a:ext uri="{FF2B5EF4-FFF2-40B4-BE49-F238E27FC236}">
                <a16:creationId xmlns:a16="http://schemas.microsoft.com/office/drawing/2014/main" id="{812D3273-B37D-47DA-9A14-51712BB2CE7B}"/>
              </a:ext>
            </a:extLst>
          </p:cNvPr>
          <p:cNvSpPr/>
          <p:nvPr/>
        </p:nvSpPr>
        <p:spPr bwMode="auto">
          <a:xfrm>
            <a:off x="2555776" y="1006511"/>
            <a:ext cx="4680520" cy="485119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针对数据库操作的全程需要保持对实时数据库连接</a:t>
            </a:r>
          </a:p>
        </p:txBody>
      </p:sp>
      <p:sp>
        <p:nvSpPr>
          <p:cNvPr id="21" name="圆角矩形 3">
            <a:extLst>
              <a:ext uri="{FF2B5EF4-FFF2-40B4-BE49-F238E27FC236}">
                <a16:creationId xmlns:a16="http://schemas.microsoft.com/office/drawing/2014/main" id="{56CDC677-5792-4B9F-958D-CE3609292E49}"/>
              </a:ext>
            </a:extLst>
          </p:cNvPr>
          <p:cNvSpPr/>
          <p:nvPr/>
        </p:nvSpPr>
        <p:spPr bwMode="auto">
          <a:xfrm>
            <a:off x="971600" y="2295294"/>
            <a:ext cx="1872208" cy="659163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Connections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3">
            <a:extLst>
              <a:ext uri="{FF2B5EF4-FFF2-40B4-BE49-F238E27FC236}">
                <a16:creationId xmlns:a16="http://schemas.microsoft.com/office/drawing/2014/main" id="{16FE99CC-AC21-4ACA-9AE2-0A0863F4215C}"/>
              </a:ext>
            </a:extLst>
          </p:cNvPr>
          <p:cNvSpPr/>
          <p:nvPr/>
        </p:nvSpPr>
        <p:spPr bwMode="auto">
          <a:xfrm>
            <a:off x="3635896" y="2291877"/>
            <a:ext cx="1872208" cy="659163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3">
            <a:extLst>
              <a:ext uri="{FF2B5EF4-FFF2-40B4-BE49-F238E27FC236}">
                <a16:creationId xmlns:a16="http://schemas.microsoft.com/office/drawing/2014/main" id="{884A74B9-593C-43E1-B45C-4C8521E84DBF}"/>
              </a:ext>
            </a:extLst>
          </p:cNvPr>
          <p:cNvSpPr/>
          <p:nvPr/>
        </p:nvSpPr>
        <p:spPr bwMode="auto">
          <a:xfrm>
            <a:off x="6372200" y="2288300"/>
            <a:ext cx="1875656" cy="659163"/>
          </a:xfrm>
          <a:prstGeom prst="roundRect">
            <a:avLst/>
          </a:prstGeom>
          <a:solidFill>
            <a:srgbClr val="00206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DataReader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8433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06399" y="195486"/>
            <a:ext cx="156134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AA0EAF19-6DAA-4824-A535-E5A1CF2AFB13}"/>
              </a:ext>
            </a:extLst>
          </p:cNvPr>
          <p:cNvSpPr/>
          <p:nvPr/>
        </p:nvSpPr>
        <p:spPr bwMode="auto">
          <a:xfrm>
            <a:off x="1761239" y="2842686"/>
            <a:ext cx="1778753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DataReader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E83321CD-1F06-4B9F-A0A2-67F307F957FF}"/>
              </a:ext>
            </a:extLst>
          </p:cNvPr>
          <p:cNvSpPr/>
          <p:nvPr/>
        </p:nvSpPr>
        <p:spPr bwMode="auto">
          <a:xfrm>
            <a:off x="4572000" y="2836669"/>
            <a:ext cx="2668129" cy="466049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SqlDataReader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4A2E2030-C41F-4995-A1BC-EF0C092401E8}"/>
              </a:ext>
            </a:extLst>
          </p:cNvPr>
          <p:cNvSpPr/>
          <p:nvPr/>
        </p:nvSpPr>
        <p:spPr>
          <a:xfrm>
            <a:off x="3751896" y="2933524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30D8B3-AECC-431E-B439-6FC6BB124F93}"/>
              </a:ext>
            </a:extLst>
          </p:cNvPr>
          <p:cNvSpPr/>
          <p:nvPr/>
        </p:nvSpPr>
        <p:spPr>
          <a:xfrm>
            <a:off x="1826450" y="2067694"/>
            <a:ext cx="1648330" cy="36004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ADO.NET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F7C07D9-2BE0-4A9D-94F6-D7F289E36685}"/>
              </a:ext>
            </a:extLst>
          </p:cNvPr>
          <p:cNvSpPr/>
          <p:nvPr/>
        </p:nvSpPr>
        <p:spPr>
          <a:xfrm>
            <a:off x="4644008" y="2067694"/>
            <a:ext cx="2351824" cy="36004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中类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FAF4E93-4C9A-47F1-8101-0FA1616708B9}"/>
              </a:ext>
            </a:extLst>
          </p:cNvPr>
          <p:cNvCxnSpPr/>
          <p:nvPr/>
        </p:nvCxnSpPr>
        <p:spPr>
          <a:xfrm>
            <a:off x="961297" y="2614791"/>
            <a:ext cx="69847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1001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DataReader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A40D652F-65D0-46BF-9EFE-5ECE9FCDE69F}"/>
              </a:ext>
            </a:extLst>
          </p:cNvPr>
          <p:cNvSpPr/>
          <p:nvPr/>
        </p:nvSpPr>
        <p:spPr bwMode="auto">
          <a:xfrm>
            <a:off x="3491880" y="1059582"/>
            <a:ext cx="5328592" cy="64807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DataReader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对象获取的只读结果数据集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22431B6D-981F-4996-A38E-EED85733C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96632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39BBA53-C029-4AAF-AAF0-E2B2F372B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1779662"/>
            <a:ext cx="4444812" cy="3169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66434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37626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SqlDataReader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1A3B2A2-3D3B-4132-8F03-333EFEA4C03B}"/>
              </a:ext>
            </a:extLst>
          </p:cNvPr>
          <p:cNvSpPr/>
          <p:nvPr/>
        </p:nvSpPr>
        <p:spPr bwMode="auto">
          <a:xfrm>
            <a:off x="778441" y="1638223"/>
            <a:ext cx="2235527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FieldCount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453DF79D-8FCA-4F4B-A31F-708EA9F5E92B}"/>
              </a:ext>
            </a:extLst>
          </p:cNvPr>
          <p:cNvSpPr/>
          <p:nvPr/>
        </p:nvSpPr>
        <p:spPr bwMode="auto">
          <a:xfrm>
            <a:off x="778441" y="2327013"/>
            <a:ext cx="2235527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HasRows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49D99BBE-362F-4C0F-B3BC-09B2163E56FE}"/>
              </a:ext>
            </a:extLst>
          </p:cNvPr>
          <p:cNvSpPr/>
          <p:nvPr/>
        </p:nvSpPr>
        <p:spPr bwMode="auto">
          <a:xfrm>
            <a:off x="777601" y="3015803"/>
            <a:ext cx="2239644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 err="1"/>
              <a:t>IsClosed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8B5863E8-2706-4CB9-93B3-C67DF83FE0DE}"/>
              </a:ext>
            </a:extLst>
          </p:cNvPr>
          <p:cNvSpPr/>
          <p:nvPr/>
        </p:nvSpPr>
        <p:spPr bwMode="auto">
          <a:xfrm>
            <a:off x="3881936" y="1635646"/>
            <a:ext cx="4371989" cy="466049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记录中有多少个字段</a:t>
            </a:r>
          </a:p>
        </p:txBody>
      </p:sp>
      <p:sp>
        <p:nvSpPr>
          <p:cNvPr id="13" name="箭头: V 形 12">
            <a:extLst>
              <a:ext uri="{FF2B5EF4-FFF2-40B4-BE49-F238E27FC236}">
                <a16:creationId xmlns:a16="http://schemas.microsoft.com/office/drawing/2014/main" id="{0F29ED07-6D33-4B33-852A-EBAFCA680EE8}"/>
              </a:ext>
            </a:extLst>
          </p:cNvPr>
          <p:cNvSpPr/>
          <p:nvPr/>
        </p:nvSpPr>
        <p:spPr>
          <a:xfrm>
            <a:off x="3225872" y="1667315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C343D1FD-7F7B-4C08-AAD5-5060D7CF5298}"/>
              </a:ext>
            </a:extLst>
          </p:cNvPr>
          <p:cNvSpPr/>
          <p:nvPr/>
        </p:nvSpPr>
        <p:spPr bwMode="auto">
          <a:xfrm>
            <a:off x="3881936" y="2327013"/>
            <a:ext cx="4371989" cy="431188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DataReader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是否为空</a:t>
            </a:r>
          </a:p>
        </p:txBody>
      </p:sp>
      <p:sp>
        <p:nvSpPr>
          <p:cNvPr id="15" name="箭头: V 形 14">
            <a:extLst>
              <a:ext uri="{FF2B5EF4-FFF2-40B4-BE49-F238E27FC236}">
                <a16:creationId xmlns:a16="http://schemas.microsoft.com/office/drawing/2014/main" id="{404D084D-78B2-432F-9859-57D554736C82}"/>
              </a:ext>
            </a:extLst>
          </p:cNvPr>
          <p:cNvSpPr/>
          <p:nvPr/>
        </p:nvSpPr>
        <p:spPr>
          <a:xfrm>
            <a:off x="3238270" y="2391223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BD5AE892-EE54-41D1-A8C2-90BE72AAB284}"/>
              </a:ext>
            </a:extLst>
          </p:cNvPr>
          <p:cNvSpPr/>
          <p:nvPr/>
        </p:nvSpPr>
        <p:spPr bwMode="auto">
          <a:xfrm>
            <a:off x="3873944" y="3015803"/>
            <a:ext cx="4371989" cy="431188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DataReader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是否关闭</a:t>
            </a:r>
          </a:p>
        </p:txBody>
      </p:sp>
      <p:sp>
        <p:nvSpPr>
          <p:cNvPr id="17" name="箭头: V 形 16">
            <a:extLst>
              <a:ext uri="{FF2B5EF4-FFF2-40B4-BE49-F238E27FC236}">
                <a16:creationId xmlns:a16="http://schemas.microsoft.com/office/drawing/2014/main" id="{C76AD656-309A-45DB-AC02-E49CA7091674}"/>
              </a:ext>
            </a:extLst>
          </p:cNvPr>
          <p:cNvSpPr/>
          <p:nvPr/>
        </p:nvSpPr>
        <p:spPr>
          <a:xfrm>
            <a:off x="3235912" y="3080013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3129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3563888" y="1851670"/>
            <a:ext cx="4536504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使用表格展示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表中所有学生信息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313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6970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23799"/>
            <a:ext cx="5904656" cy="689539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en-US" altLang="zh-CN" sz="36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DataTable</a:t>
            </a:r>
            <a:r>
              <a:rPr lang="zh-CN" altLang="en-US" sz="3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存储结果集</a:t>
            </a:r>
            <a:endParaRPr lang="en-US" altLang="zh-CN" sz="28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103267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241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DataTable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5076056" y="1635646"/>
            <a:ext cx="3312368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表示内存中数据的一张表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D4F4F773-0659-4AB2-85E4-09E69FC93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96632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DA8CC98C-25C4-420E-ADDD-C6EDCC096EAA}"/>
              </a:ext>
            </a:extLst>
          </p:cNvPr>
          <p:cNvSpPr/>
          <p:nvPr/>
        </p:nvSpPr>
        <p:spPr bwMode="auto">
          <a:xfrm>
            <a:off x="3616671" y="1635646"/>
            <a:ext cx="1385869" cy="72008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DataTable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A0EF9115-6AEF-44AA-9BEB-C8227430A1DE}"/>
              </a:ext>
            </a:extLst>
          </p:cNvPr>
          <p:cNvSpPr/>
          <p:nvPr/>
        </p:nvSpPr>
        <p:spPr bwMode="auto">
          <a:xfrm>
            <a:off x="5085184" y="2571750"/>
            <a:ext cx="3312368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内存中的一个数据库</a:t>
            </a: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C58E2A4E-60E7-49BF-B47D-09E3054F2852}"/>
              </a:ext>
            </a:extLst>
          </p:cNvPr>
          <p:cNvSpPr/>
          <p:nvPr/>
        </p:nvSpPr>
        <p:spPr bwMode="auto">
          <a:xfrm>
            <a:off x="3625799" y="2571750"/>
            <a:ext cx="1385869" cy="72008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7455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3563888" y="1851670"/>
            <a:ext cx="4536504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使用表格展示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表中所有学生信息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313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3057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06399" y="195486"/>
            <a:ext cx="156134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AA0EAF19-6DAA-4824-A535-E5A1CF2AFB13}"/>
              </a:ext>
            </a:extLst>
          </p:cNvPr>
          <p:cNvSpPr/>
          <p:nvPr/>
        </p:nvSpPr>
        <p:spPr bwMode="auto">
          <a:xfrm>
            <a:off x="1761239" y="2842686"/>
            <a:ext cx="1778753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E83321CD-1F06-4B9F-A0A2-67F307F957FF}"/>
              </a:ext>
            </a:extLst>
          </p:cNvPr>
          <p:cNvSpPr/>
          <p:nvPr/>
        </p:nvSpPr>
        <p:spPr bwMode="auto">
          <a:xfrm>
            <a:off x="4467491" y="2840109"/>
            <a:ext cx="2668129" cy="466049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SqlCommand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4A2E2030-C41F-4995-A1BC-EF0C092401E8}"/>
              </a:ext>
            </a:extLst>
          </p:cNvPr>
          <p:cNvSpPr/>
          <p:nvPr/>
        </p:nvSpPr>
        <p:spPr>
          <a:xfrm>
            <a:off x="3751896" y="2933524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30D8B3-AECC-431E-B439-6FC6BB124F93}"/>
              </a:ext>
            </a:extLst>
          </p:cNvPr>
          <p:cNvSpPr/>
          <p:nvPr/>
        </p:nvSpPr>
        <p:spPr>
          <a:xfrm>
            <a:off x="1826450" y="2067694"/>
            <a:ext cx="1648330" cy="36004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ADO.NET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F7C07D9-2BE0-4A9D-94F6-D7F289E36685}"/>
              </a:ext>
            </a:extLst>
          </p:cNvPr>
          <p:cNvSpPr/>
          <p:nvPr/>
        </p:nvSpPr>
        <p:spPr>
          <a:xfrm>
            <a:off x="4644008" y="2067694"/>
            <a:ext cx="2351824" cy="36004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中类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FAF4E93-4C9A-47F1-8101-0FA1616708B9}"/>
              </a:ext>
            </a:extLst>
          </p:cNvPr>
          <p:cNvCxnSpPr/>
          <p:nvPr/>
        </p:nvCxnSpPr>
        <p:spPr>
          <a:xfrm>
            <a:off x="961297" y="2614791"/>
            <a:ext cx="69847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5870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23799"/>
            <a:ext cx="5616624" cy="689539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DataReader</a:t>
            </a:r>
            <a:r>
              <a:rPr lang="zh-CN" altLang="en-US" sz="3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多结果集</a:t>
            </a:r>
            <a:endParaRPr lang="en-US" altLang="zh-CN" sz="28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337288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36815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多结果集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908F41-D6AF-48A0-B070-64444AF2F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915566"/>
            <a:ext cx="5259649" cy="3973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8187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65618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多结果集读取</a:t>
            </a:r>
          </a:p>
        </p:txBody>
      </p:sp>
      <p:pic>
        <p:nvPicPr>
          <p:cNvPr id="4" name="Picture 4" descr="讲课 的图像结果">
            <a:extLst>
              <a:ext uri="{FF2B5EF4-FFF2-40B4-BE49-F238E27FC236}">
                <a16:creationId xmlns:a16="http://schemas.microsoft.com/office/drawing/2014/main" id="{141CB9B2-71E4-40EB-84BC-F53181B37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96632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圆角矩形 3">
            <a:extLst>
              <a:ext uri="{FF2B5EF4-FFF2-40B4-BE49-F238E27FC236}">
                <a16:creationId xmlns:a16="http://schemas.microsoft.com/office/drawing/2014/main" id="{D429B799-2EDE-480F-9F07-42E8637B616D}"/>
              </a:ext>
            </a:extLst>
          </p:cNvPr>
          <p:cNvSpPr/>
          <p:nvPr/>
        </p:nvSpPr>
        <p:spPr bwMode="auto">
          <a:xfrm>
            <a:off x="3995936" y="2067694"/>
            <a:ext cx="3528392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NextResult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7515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3563888" y="1851670"/>
            <a:ext cx="3528392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读取多个表记录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313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0503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A40D652F-65D0-46BF-9EFE-5ECE9FCDE69F}"/>
              </a:ext>
            </a:extLst>
          </p:cNvPr>
          <p:cNvSpPr/>
          <p:nvPr/>
        </p:nvSpPr>
        <p:spPr bwMode="auto">
          <a:xfrm>
            <a:off x="971600" y="1347614"/>
            <a:ext cx="6984776" cy="64807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在和数据源连接成功后，向数据源提交操作数据的指令，接收返回的值</a:t>
            </a:r>
          </a:p>
        </p:txBody>
      </p:sp>
      <p:pic>
        <p:nvPicPr>
          <p:cNvPr id="1026" name="Picture 2" descr="Sqlcommand 的图像结果">
            <a:extLst>
              <a:ext uri="{FF2B5EF4-FFF2-40B4-BE49-F238E27FC236}">
                <a16:creationId xmlns:a16="http://schemas.microsoft.com/office/drawing/2014/main" id="{1369843A-C53B-47B3-8CA3-4BF3DE739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51319"/>
            <a:ext cx="5076825" cy="112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099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86409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A40D652F-65D0-46BF-9EFE-5ECE9FCDE69F}"/>
              </a:ext>
            </a:extLst>
          </p:cNvPr>
          <p:cNvSpPr/>
          <p:nvPr/>
        </p:nvSpPr>
        <p:spPr bwMode="auto">
          <a:xfrm>
            <a:off x="4139952" y="2211710"/>
            <a:ext cx="3312368" cy="93610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提交前的准备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C38D77E1-E11C-4D75-ADD2-75FCCFC78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7587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37626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SqlCommand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1A3B2A2-3D3B-4132-8F03-333EFEA4C03B}"/>
              </a:ext>
            </a:extLst>
          </p:cNvPr>
          <p:cNvSpPr/>
          <p:nvPr/>
        </p:nvSpPr>
        <p:spPr bwMode="auto">
          <a:xfrm>
            <a:off x="612401" y="990151"/>
            <a:ext cx="2235527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CommandText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453DF79D-8FCA-4F4B-A31F-708EA9F5E92B}"/>
              </a:ext>
            </a:extLst>
          </p:cNvPr>
          <p:cNvSpPr/>
          <p:nvPr/>
        </p:nvSpPr>
        <p:spPr bwMode="auto">
          <a:xfrm>
            <a:off x="612401" y="1678941"/>
            <a:ext cx="2235527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CommandType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49D99BBE-362F-4C0F-B3BC-09B2163E56FE}"/>
              </a:ext>
            </a:extLst>
          </p:cNvPr>
          <p:cNvSpPr/>
          <p:nvPr/>
        </p:nvSpPr>
        <p:spPr bwMode="auto">
          <a:xfrm>
            <a:off x="611561" y="2367731"/>
            <a:ext cx="2239644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/>
              <a:t>Connection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8B5863E8-2706-4CB9-93B3-C67DF83FE0DE}"/>
              </a:ext>
            </a:extLst>
          </p:cNvPr>
          <p:cNvSpPr/>
          <p:nvPr/>
        </p:nvSpPr>
        <p:spPr bwMode="auto">
          <a:xfrm>
            <a:off x="3715896" y="987574"/>
            <a:ext cx="4371989" cy="466049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执行文本的内容</a:t>
            </a:r>
          </a:p>
        </p:txBody>
      </p:sp>
      <p:sp>
        <p:nvSpPr>
          <p:cNvPr id="13" name="箭头: V 形 12">
            <a:extLst>
              <a:ext uri="{FF2B5EF4-FFF2-40B4-BE49-F238E27FC236}">
                <a16:creationId xmlns:a16="http://schemas.microsoft.com/office/drawing/2014/main" id="{0F29ED07-6D33-4B33-852A-EBAFCA680EE8}"/>
              </a:ext>
            </a:extLst>
          </p:cNvPr>
          <p:cNvSpPr/>
          <p:nvPr/>
        </p:nvSpPr>
        <p:spPr>
          <a:xfrm>
            <a:off x="3059832" y="1019243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C343D1FD-7F7B-4C08-AAD5-5060D7CF5298}"/>
              </a:ext>
            </a:extLst>
          </p:cNvPr>
          <p:cNvSpPr/>
          <p:nvPr/>
        </p:nvSpPr>
        <p:spPr bwMode="auto">
          <a:xfrm>
            <a:off x="3715896" y="1678941"/>
            <a:ext cx="4371989" cy="431188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命令类型（文本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存储过程）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V 形 14">
            <a:extLst>
              <a:ext uri="{FF2B5EF4-FFF2-40B4-BE49-F238E27FC236}">
                <a16:creationId xmlns:a16="http://schemas.microsoft.com/office/drawing/2014/main" id="{404D084D-78B2-432F-9859-57D554736C82}"/>
              </a:ext>
            </a:extLst>
          </p:cNvPr>
          <p:cNvSpPr/>
          <p:nvPr/>
        </p:nvSpPr>
        <p:spPr>
          <a:xfrm>
            <a:off x="3072230" y="1743151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BD5AE892-EE54-41D1-A8C2-90BE72AAB284}"/>
              </a:ext>
            </a:extLst>
          </p:cNvPr>
          <p:cNvSpPr/>
          <p:nvPr/>
        </p:nvSpPr>
        <p:spPr bwMode="auto">
          <a:xfrm>
            <a:off x="3707904" y="2367731"/>
            <a:ext cx="4371989" cy="431188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设置或获取与数据源的连接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箭头: V 形 16">
            <a:extLst>
              <a:ext uri="{FF2B5EF4-FFF2-40B4-BE49-F238E27FC236}">
                <a16:creationId xmlns:a16="http://schemas.microsoft.com/office/drawing/2014/main" id="{C76AD656-309A-45DB-AC02-E49CA7091674}"/>
              </a:ext>
            </a:extLst>
          </p:cNvPr>
          <p:cNvSpPr/>
          <p:nvPr/>
        </p:nvSpPr>
        <p:spPr>
          <a:xfrm>
            <a:off x="3069872" y="2431941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3">
            <a:extLst>
              <a:ext uri="{FF2B5EF4-FFF2-40B4-BE49-F238E27FC236}">
                <a16:creationId xmlns:a16="http://schemas.microsoft.com/office/drawing/2014/main" id="{0FCB8ADC-FB16-475B-B8BF-EE9BF42BDD21}"/>
              </a:ext>
            </a:extLst>
          </p:cNvPr>
          <p:cNvSpPr/>
          <p:nvPr/>
        </p:nvSpPr>
        <p:spPr bwMode="auto">
          <a:xfrm>
            <a:off x="612401" y="3034260"/>
            <a:ext cx="2235527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/>
              <a:t>Parameters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3">
            <a:extLst>
              <a:ext uri="{FF2B5EF4-FFF2-40B4-BE49-F238E27FC236}">
                <a16:creationId xmlns:a16="http://schemas.microsoft.com/office/drawing/2014/main" id="{0783D205-8645-45D3-9B86-4A9210641743}"/>
              </a:ext>
            </a:extLst>
          </p:cNvPr>
          <p:cNvSpPr/>
          <p:nvPr/>
        </p:nvSpPr>
        <p:spPr bwMode="auto">
          <a:xfrm>
            <a:off x="612401" y="3940762"/>
            <a:ext cx="2235527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 err="1"/>
              <a:t>Tranction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3">
            <a:extLst>
              <a:ext uri="{FF2B5EF4-FFF2-40B4-BE49-F238E27FC236}">
                <a16:creationId xmlns:a16="http://schemas.microsoft.com/office/drawing/2014/main" id="{6963717A-E2D9-41DE-9670-422B0D2A4482}"/>
              </a:ext>
            </a:extLst>
          </p:cNvPr>
          <p:cNvSpPr/>
          <p:nvPr/>
        </p:nvSpPr>
        <p:spPr bwMode="auto">
          <a:xfrm>
            <a:off x="3715896" y="3031683"/>
            <a:ext cx="4371989" cy="466049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语句或存储过程的参数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B2D4FE6D-E726-4E7E-BF2A-DF6BFCD1A1D6}"/>
              </a:ext>
            </a:extLst>
          </p:cNvPr>
          <p:cNvSpPr/>
          <p:nvPr/>
        </p:nvSpPr>
        <p:spPr>
          <a:xfrm>
            <a:off x="3059832" y="3063352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圆角矩形 3">
            <a:extLst>
              <a:ext uri="{FF2B5EF4-FFF2-40B4-BE49-F238E27FC236}">
                <a16:creationId xmlns:a16="http://schemas.microsoft.com/office/drawing/2014/main" id="{9C060C8C-F8E7-4906-8E52-45F8143B156A}"/>
              </a:ext>
            </a:extLst>
          </p:cNvPr>
          <p:cNvSpPr/>
          <p:nvPr/>
        </p:nvSpPr>
        <p:spPr bwMode="auto">
          <a:xfrm>
            <a:off x="3715896" y="3723050"/>
            <a:ext cx="4371989" cy="648900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获取或设置在其中执行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.NET Framework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数据提供程序的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对象的事务</a:t>
            </a:r>
          </a:p>
        </p:txBody>
      </p:sp>
      <p:sp>
        <p:nvSpPr>
          <p:cNvPr id="24" name="箭头: V 形 23">
            <a:extLst>
              <a:ext uri="{FF2B5EF4-FFF2-40B4-BE49-F238E27FC236}">
                <a16:creationId xmlns:a16="http://schemas.microsoft.com/office/drawing/2014/main" id="{59602D24-5093-4A56-A0C7-8DAE7483FE37}"/>
              </a:ext>
            </a:extLst>
          </p:cNvPr>
          <p:cNvSpPr/>
          <p:nvPr/>
        </p:nvSpPr>
        <p:spPr>
          <a:xfrm>
            <a:off x="3072230" y="4004972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276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45638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SqlCommand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常规做法</a:t>
            </a:r>
          </a:p>
        </p:txBody>
      </p:sp>
      <p:pic>
        <p:nvPicPr>
          <p:cNvPr id="1026" name="Picture 2" descr="Sqlcommand 的图像结果">
            <a:extLst>
              <a:ext uri="{FF2B5EF4-FFF2-40B4-BE49-F238E27FC236}">
                <a16:creationId xmlns:a16="http://schemas.microsoft.com/office/drawing/2014/main" id="{1369843A-C53B-47B3-8CA3-4BF3DE739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28" y="3723878"/>
            <a:ext cx="5076825" cy="112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6CCE581-DADC-44A2-98B2-42E4AC26A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1059582"/>
            <a:ext cx="6271803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901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345638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SqlCommand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推荐做法</a:t>
            </a:r>
          </a:p>
        </p:txBody>
      </p:sp>
      <p:pic>
        <p:nvPicPr>
          <p:cNvPr id="1026" name="Picture 2" descr="Sqlcommand 的图像结果">
            <a:extLst>
              <a:ext uri="{FF2B5EF4-FFF2-40B4-BE49-F238E27FC236}">
                <a16:creationId xmlns:a16="http://schemas.microsoft.com/office/drawing/2014/main" id="{1369843A-C53B-47B3-8CA3-4BF3DE739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33839"/>
            <a:ext cx="5076825" cy="112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57832D9-F785-4410-9607-53D5B4984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411" y="1059582"/>
            <a:ext cx="6165114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973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86409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A40D652F-65D0-46BF-9EFE-5ECE9FCDE69F}"/>
              </a:ext>
            </a:extLst>
          </p:cNvPr>
          <p:cNvSpPr/>
          <p:nvPr/>
        </p:nvSpPr>
        <p:spPr bwMode="auto">
          <a:xfrm>
            <a:off x="3923928" y="2139702"/>
            <a:ext cx="4392488" cy="93610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执行命令并接收返回值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C38D77E1-E11C-4D75-ADD2-75FCCFC78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4251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19608</TotalTime>
  <Words>1766</Words>
  <Application>Microsoft Office PowerPoint</Application>
  <PresentationFormat>全屏显示(16:9)</PresentationFormat>
  <Paragraphs>241</Paragraphs>
  <Slides>33</Slides>
  <Notes>33</Notes>
  <HiddenSlides>2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Yu Gothic UI Semibold</vt:lpstr>
      <vt:lpstr>华文宋体</vt:lpstr>
      <vt:lpstr>华文中宋</vt:lpstr>
      <vt:lpstr>微软雅黑</vt:lpstr>
      <vt:lpstr>微软雅黑 Light</vt:lpstr>
      <vt:lpstr>Arial</vt:lpstr>
      <vt:lpstr>Arial Black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秦 红华</cp:lastModifiedBy>
  <cp:revision>288</cp:revision>
  <dcterms:created xsi:type="dcterms:W3CDTF">2015-12-11T17:46:17Z</dcterms:created>
  <dcterms:modified xsi:type="dcterms:W3CDTF">2020-09-16T14:03:54Z</dcterms:modified>
</cp:coreProperties>
</file>