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28" r:id="rId2"/>
    <p:sldId id="493" r:id="rId3"/>
    <p:sldId id="452" r:id="rId4"/>
    <p:sldId id="454" r:id="rId5"/>
    <p:sldId id="463" r:id="rId6"/>
    <p:sldId id="472" r:id="rId7"/>
    <p:sldId id="473" r:id="rId8"/>
    <p:sldId id="430" r:id="rId9"/>
    <p:sldId id="456" r:id="rId10"/>
    <p:sldId id="474" r:id="rId11"/>
    <p:sldId id="477" r:id="rId12"/>
    <p:sldId id="478" r:id="rId13"/>
    <p:sldId id="494" r:id="rId14"/>
    <p:sldId id="495" r:id="rId15"/>
    <p:sldId id="480" r:id="rId16"/>
    <p:sldId id="496" r:id="rId17"/>
    <p:sldId id="497" r:id="rId18"/>
    <p:sldId id="481" r:id="rId19"/>
    <p:sldId id="482" r:id="rId20"/>
    <p:sldId id="483" r:id="rId21"/>
    <p:sldId id="498" r:id="rId22"/>
    <p:sldId id="484" r:id="rId23"/>
    <p:sldId id="485" r:id="rId24"/>
    <p:sldId id="499" r:id="rId25"/>
    <p:sldId id="500" r:id="rId26"/>
    <p:sldId id="501" r:id="rId27"/>
    <p:sldId id="489" r:id="rId28"/>
    <p:sldId id="491" r:id="rId29"/>
    <p:sldId id="502" r:id="rId30"/>
    <p:sldId id="492" r:id="rId31"/>
    <p:sldId id="506" r:id="rId32"/>
    <p:sldId id="507" r:id="rId33"/>
    <p:sldId id="503" r:id="rId34"/>
    <p:sldId id="504" r:id="rId35"/>
    <p:sldId id="505" r:id="rId36"/>
    <p:sldId id="508" r:id="rId37"/>
    <p:sldId id="509" r:id="rId38"/>
    <p:sldId id="510" r:id="rId39"/>
    <p:sldId id="511" r:id="rId40"/>
    <p:sldId id="512" r:id="rId41"/>
  </p:sldIdLst>
  <p:sldSz cx="9144000" cy="5143500" type="screen16x9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51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69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2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0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32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21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0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37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40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5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65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10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05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3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43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13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58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97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46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9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73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98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663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58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55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46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70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8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9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6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0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9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0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学生信息管理系统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461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203848" y="2019427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编写带有增、删、改、查的通用数据访问类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38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实现学生信息展示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8650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B475A9-5F3F-4079-893B-E429D46D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87574"/>
            <a:ext cx="7092280" cy="38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13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主要三个任务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355976" y="1635646"/>
            <a:ext cx="393226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把所有学生信息加载到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B71A3516-C90D-40F4-953D-3AF0ADA7772E}"/>
              </a:ext>
            </a:extLst>
          </p:cNvPr>
          <p:cNvSpPr/>
          <p:nvPr/>
        </p:nvSpPr>
        <p:spPr bwMode="auto">
          <a:xfrm>
            <a:off x="4376194" y="2535746"/>
            <a:ext cx="3891825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显示出学生数量</a:t>
            </a:r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8992E34A-2DF7-4ADE-AEEE-F5D28E67A1A2}"/>
              </a:ext>
            </a:extLst>
          </p:cNvPr>
          <p:cNvSpPr/>
          <p:nvPr/>
        </p:nvSpPr>
        <p:spPr bwMode="auto">
          <a:xfrm>
            <a:off x="4406856" y="3409830"/>
            <a:ext cx="389182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展示出第一个学生的明细</a:t>
            </a: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904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主要三个任务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67544" y="1203598"/>
            <a:ext cx="2232248" cy="93610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把所有学生信息加载到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B71A3516-C90D-40F4-953D-3AF0ADA7772E}"/>
              </a:ext>
            </a:extLst>
          </p:cNvPr>
          <p:cNvSpPr/>
          <p:nvPr/>
        </p:nvSpPr>
        <p:spPr bwMode="auto">
          <a:xfrm>
            <a:off x="487763" y="2463738"/>
            <a:ext cx="2212029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显示出学生数量</a:t>
            </a:r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8992E34A-2DF7-4ADE-AEEE-F5D28E67A1A2}"/>
              </a:ext>
            </a:extLst>
          </p:cNvPr>
          <p:cNvSpPr/>
          <p:nvPr/>
        </p:nvSpPr>
        <p:spPr bwMode="auto">
          <a:xfrm>
            <a:off x="518424" y="3337822"/>
            <a:ext cx="2181368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展示出第一个学生的明细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34D245AE-3262-4E4A-9F1F-9A278E3F56B5}"/>
              </a:ext>
            </a:extLst>
          </p:cNvPr>
          <p:cNvSpPr/>
          <p:nvPr/>
        </p:nvSpPr>
        <p:spPr bwMode="auto">
          <a:xfrm>
            <a:off x="3059832" y="1383618"/>
            <a:ext cx="1872207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Command—ExecuteReader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2ADE69-718D-4B2E-89F0-22C6DD4CD0B9}"/>
              </a:ext>
            </a:extLst>
          </p:cNvPr>
          <p:cNvCxnSpPr>
            <a:stCxn id="7" idx="3"/>
          </p:cNvCxnSpPr>
          <p:nvPr/>
        </p:nvCxnSpPr>
        <p:spPr>
          <a:xfrm>
            <a:off x="4932039" y="1671650"/>
            <a:ext cx="36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AD4EB4D-D781-48F7-BEA9-BA0A36C7CDD1}"/>
              </a:ext>
            </a:extLst>
          </p:cNvPr>
          <p:cNvSpPr/>
          <p:nvPr/>
        </p:nvSpPr>
        <p:spPr bwMode="auto">
          <a:xfrm>
            <a:off x="5364089" y="1362037"/>
            <a:ext cx="1368152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28600" indent="-228600" defTabSz="914099">
              <a:buAutoNum type="arabicParenR"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</a:p>
          <a:p>
            <a:pPr marL="228600" indent="-228600" defTabSz="914099">
              <a:buAutoNum type="arabicParenR"/>
            </a:pP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B077EC09-ADB4-4788-BB68-AECE330E9D9D}"/>
              </a:ext>
            </a:extLst>
          </p:cNvPr>
          <p:cNvSpPr/>
          <p:nvPr/>
        </p:nvSpPr>
        <p:spPr bwMode="auto">
          <a:xfrm>
            <a:off x="7180249" y="1362037"/>
            <a:ext cx="1280185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展示在表格中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D3DB04-55F9-4BA6-98CE-03E1B0DC6121}"/>
              </a:ext>
            </a:extLst>
          </p:cNvPr>
          <p:cNvCxnSpPr/>
          <p:nvPr/>
        </p:nvCxnSpPr>
        <p:spPr>
          <a:xfrm>
            <a:off x="6732241" y="1671650"/>
            <a:ext cx="36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3">
            <a:extLst>
              <a:ext uri="{FF2B5EF4-FFF2-40B4-BE49-F238E27FC236}">
                <a16:creationId xmlns:a16="http://schemas.microsoft.com/office/drawing/2014/main" id="{11079036-278E-4537-B9F3-2FEC94F4589B}"/>
              </a:ext>
            </a:extLst>
          </p:cNvPr>
          <p:cNvSpPr/>
          <p:nvPr/>
        </p:nvSpPr>
        <p:spPr bwMode="auto">
          <a:xfrm>
            <a:off x="3059832" y="2463738"/>
            <a:ext cx="1872207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Command—ExecuteScalar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806345-4E40-4C60-AF0B-9FA3A49EB9E3}"/>
              </a:ext>
            </a:extLst>
          </p:cNvPr>
          <p:cNvCxnSpPr/>
          <p:nvPr/>
        </p:nvCxnSpPr>
        <p:spPr>
          <a:xfrm>
            <a:off x="4936675" y="2763204"/>
            <a:ext cx="36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3">
            <a:extLst>
              <a:ext uri="{FF2B5EF4-FFF2-40B4-BE49-F238E27FC236}">
                <a16:creationId xmlns:a16="http://schemas.microsoft.com/office/drawing/2014/main" id="{C041EBD7-6B96-4708-8037-F8F1D5FDC41E}"/>
              </a:ext>
            </a:extLst>
          </p:cNvPr>
          <p:cNvSpPr/>
          <p:nvPr/>
        </p:nvSpPr>
        <p:spPr bwMode="auto">
          <a:xfrm>
            <a:off x="5364089" y="2475172"/>
            <a:ext cx="1280185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BE5BF92F-3328-444E-967A-F398DC99B922}"/>
              </a:ext>
            </a:extLst>
          </p:cNvPr>
          <p:cNvSpPr/>
          <p:nvPr/>
        </p:nvSpPr>
        <p:spPr bwMode="auto">
          <a:xfrm>
            <a:off x="3059831" y="3337822"/>
            <a:ext cx="1872207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Command—ExecuteReader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9CE23C0-4584-4C38-BFE5-D5D522ED820C}"/>
              </a:ext>
            </a:extLst>
          </p:cNvPr>
          <p:cNvCxnSpPr/>
          <p:nvPr/>
        </p:nvCxnSpPr>
        <p:spPr>
          <a:xfrm>
            <a:off x="4959750" y="3609888"/>
            <a:ext cx="36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3">
            <a:extLst>
              <a:ext uri="{FF2B5EF4-FFF2-40B4-BE49-F238E27FC236}">
                <a16:creationId xmlns:a16="http://schemas.microsoft.com/office/drawing/2014/main" id="{F410A879-050F-442C-B006-6E0E1B39DC9B}"/>
              </a:ext>
            </a:extLst>
          </p:cNvPr>
          <p:cNvSpPr/>
          <p:nvPr/>
        </p:nvSpPr>
        <p:spPr bwMode="auto">
          <a:xfrm>
            <a:off x="5391800" y="3300275"/>
            <a:ext cx="1368152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A94ABE11-7004-4A98-86D0-812A6A38F92D}"/>
              </a:ext>
            </a:extLst>
          </p:cNvPr>
          <p:cNvSpPr/>
          <p:nvPr/>
        </p:nvSpPr>
        <p:spPr bwMode="auto">
          <a:xfrm>
            <a:off x="7207960" y="3300275"/>
            <a:ext cx="1280185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展示在明细中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A6169E-075D-41DC-977F-D9F1FBC0F7A2}"/>
              </a:ext>
            </a:extLst>
          </p:cNvPr>
          <p:cNvCxnSpPr/>
          <p:nvPr/>
        </p:nvCxnSpPr>
        <p:spPr>
          <a:xfrm>
            <a:off x="6759952" y="3609888"/>
            <a:ext cx="36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44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203848" y="2019427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执行查询后展示学生信息在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07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实现学生信息查询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0102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查询学生信息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355976" y="1419622"/>
            <a:ext cx="41044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DataReader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B71A3516-C90D-40F4-953D-3AF0ADA7772E}"/>
              </a:ext>
            </a:extLst>
          </p:cNvPr>
          <p:cNvSpPr/>
          <p:nvPr/>
        </p:nvSpPr>
        <p:spPr bwMode="auto">
          <a:xfrm>
            <a:off x="4376194" y="2535746"/>
            <a:ext cx="415624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List&lt;Student&gt;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objListStudent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8992E34A-2DF7-4ADE-AEEE-F5D28E67A1A2}"/>
              </a:ext>
            </a:extLst>
          </p:cNvPr>
          <p:cNvSpPr/>
          <p:nvPr/>
        </p:nvSpPr>
        <p:spPr bwMode="auto">
          <a:xfrm>
            <a:off x="4376194" y="3620616"/>
            <a:ext cx="412558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dgvStudent.DataSource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objListStudent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2714CB48-C4E3-469A-82E2-C569019DDCC4}"/>
              </a:ext>
            </a:extLst>
          </p:cNvPr>
          <p:cNvSpPr/>
          <p:nvPr/>
        </p:nvSpPr>
        <p:spPr>
          <a:xfrm>
            <a:off x="6192180" y="2057706"/>
            <a:ext cx="216024" cy="36004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95B2AD83-6A8D-485D-9539-8D1D18BC609D}"/>
              </a:ext>
            </a:extLst>
          </p:cNvPr>
          <p:cNvSpPr/>
          <p:nvPr/>
        </p:nvSpPr>
        <p:spPr>
          <a:xfrm>
            <a:off x="6192180" y="3219822"/>
            <a:ext cx="216024" cy="36004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13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添加学生信息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7114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C4CC8-68BC-4187-A71B-572ECC9A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87574"/>
            <a:ext cx="6768752" cy="36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880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707904" y="1991819"/>
            <a:ext cx="3672408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系统介绍和搭建框架</a:t>
            </a:r>
            <a:endParaRPr lang="en-US" altLang="zh-CN" sz="2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84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712623" y="1059582"/>
            <a:ext cx="262993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Command—</a:t>
            </a:r>
          </a:p>
          <a:p>
            <a:pPr algn="ctr" defTabSz="914099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ExecuteNonQuery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0F29ED07-6D33-4B33-852A-EBAFCA680EE8}"/>
              </a:ext>
            </a:extLst>
          </p:cNvPr>
          <p:cNvSpPr/>
          <p:nvPr/>
        </p:nvSpPr>
        <p:spPr>
          <a:xfrm rot="5400000">
            <a:off x="5788140" y="1933080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B71A3516-C90D-40F4-953D-3AF0ADA7772E}"/>
              </a:ext>
            </a:extLst>
          </p:cNvPr>
          <p:cNvSpPr/>
          <p:nvPr/>
        </p:nvSpPr>
        <p:spPr bwMode="auto">
          <a:xfrm>
            <a:off x="4712623" y="2535746"/>
            <a:ext cx="2592288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判断是否成功</a:t>
            </a:r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8992E34A-2DF7-4ADE-AEEE-F5D28E67A1A2}"/>
              </a:ext>
            </a:extLst>
          </p:cNvPr>
          <p:cNvSpPr/>
          <p:nvPr/>
        </p:nvSpPr>
        <p:spPr bwMode="auto">
          <a:xfrm>
            <a:off x="4712623" y="4011910"/>
            <a:ext cx="26282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展示结果</a:t>
            </a: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4BA7C6AE-BFC8-4203-8418-A49AD54F1FA9}"/>
              </a:ext>
            </a:extLst>
          </p:cNvPr>
          <p:cNvSpPr/>
          <p:nvPr/>
        </p:nvSpPr>
        <p:spPr>
          <a:xfrm rot="5400000">
            <a:off x="5788140" y="3522678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218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067944" y="2283718"/>
            <a:ext cx="136815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1FE14F04-9347-499E-A585-2994C3387B1F}"/>
              </a:ext>
            </a:extLst>
          </p:cNvPr>
          <p:cNvSpPr/>
          <p:nvPr/>
        </p:nvSpPr>
        <p:spPr>
          <a:xfrm>
            <a:off x="5850581" y="2391730"/>
            <a:ext cx="576064" cy="360040"/>
          </a:xfrm>
          <a:prstGeom prst="notch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67B92FFF-3A57-4438-AEC9-E113243D29B5}"/>
              </a:ext>
            </a:extLst>
          </p:cNvPr>
          <p:cNvSpPr/>
          <p:nvPr/>
        </p:nvSpPr>
        <p:spPr bwMode="auto">
          <a:xfrm>
            <a:off x="6588224" y="2283718"/>
            <a:ext cx="136815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957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4211960" y="1995686"/>
            <a:ext cx="2736304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添加学生信息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06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修改学生信息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6049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712623" y="1059582"/>
            <a:ext cx="262993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Command—</a:t>
            </a:r>
          </a:p>
          <a:p>
            <a:pPr algn="ctr" defTabSz="914099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ExecuteNonQuery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0F29ED07-6D33-4B33-852A-EBAFCA680EE8}"/>
              </a:ext>
            </a:extLst>
          </p:cNvPr>
          <p:cNvSpPr/>
          <p:nvPr/>
        </p:nvSpPr>
        <p:spPr>
          <a:xfrm rot="5400000">
            <a:off x="5788140" y="1933080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B71A3516-C90D-40F4-953D-3AF0ADA7772E}"/>
              </a:ext>
            </a:extLst>
          </p:cNvPr>
          <p:cNvSpPr/>
          <p:nvPr/>
        </p:nvSpPr>
        <p:spPr bwMode="auto">
          <a:xfrm>
            <a:off x="4712623" y="2535746"/>
            <a:ext cx="2592288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判断是否成功</a:t>
            </a:r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8992E34A-2DF7-4ADE-AEEE-F5D28E67A1A2}"/>
              </a:ext>
            </a:extLst>
          </p:cNvPr>
          <p:cNvSpPr/>
          <p:nvPr/>
        </p:nvSpPr>
        <p:spPr bwMode="auto">
          <a:xfrm>
            <a:off x="4712623" y="4011910"/>
            <a:ext cx="26282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展示结果</a:t>
            </a: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4BA7C6AE-BFC8-4203-8418-A49AD54F1FA9}"/>
              </a:ext>
            </a:extLst>
          </p:cNvPr>
          <p:cNvSpPr/>
          <p:nvPr/>
        </p:nvSpPr>
        <p:spPr>
          <a:xfrm rot="5400000">
            <a:off x="5788140" y="3522678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6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067944" y="2283718"/>
            <a:ext cx="136815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1FE14F04-9347-499E-A585-2994C3387B1F}"/>
              </a:ext>
            </a:extLst>
          </p:cNvPr>
          <p:cNvSpPr/>
          <p:nvPr/>
        </p:nvSpPr>
        <p:spPr>
          <a:xfrm>
            <a:off x="5850581" y="2391730"/>
            <a:ext cx="576064" cy="360040"/>
          </a:xfrm>
          <a:prstGeom prst="notch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67B92FFF-3A57-4438-AEC9-E113243D29B5}"/>
              </a:ext>
            </a:extLst>
          </p:cNvPr>
          <p:cNvSpPr/>
          <p:nvPr/>
        </p:nvSpPr>
        <p:spPr bwMode="auto">
          <a:xfrm>
            <a:off x="6588224" y="2283718"/>
            <a:ext cx="136815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4797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4211960" y="1995686"/>
            <a:ext cx="2736304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添加学生信息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221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删除学生信息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42768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712623" y="1059582"/>
            <a:ext cx="262993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Command—</a:t>
            </a:r>
          </a:p>
          <a:p>
            <a:pPr algn="ctr" defTabSz="914099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ExecuteNonQuery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0F29ED07-6D33-4B33-852A-EBAFCA680EE8}"/>
              </a:ext>
            </a:extLst>
          </p:cNvPr>
          <p:cNvSpPr/>
          <p:nvPr/>
        </p:nvSpPr>
        <p:spPr>
          <a:xfrm rot="5400000">
            <a:off x="5788140" y="1933080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B71A3516-C90D-40F4-953D-3AF0ADA7772E}"/>
              </a:ext>
            </a:extLst>
          </p:cNvPr>
          <p:cNvSpPr/>
          <p:nvPr/>
        </p:nvSpPr>
        <p:spPr bwMode="auto">
          <a:xfrm>
            <a:off x="4712623" y="2535746"/>
            <a:ext cx="2592288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判断是否成功</a:t>
            </a:r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8992E34A-2DF7-4ADE-AEEE-F5D28E67A1A2}"/>
              </a:ext>
            </a:extLst>
          </p:cNvPr>
          <p:cNvSpPr/>
          <p:nvPr/>
        </p:nvSpPr>
        <p:spPr bwMode="auto">
          <a:xfrm>
            <a:off x="4712623" y="4011910"/>
            <a:ext cx="26282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展示结果</a:t>
            </a: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4BA7C6AE-BFC8-4203-8418-A49AD54F1FA9}"/>
              </a:ext>
            </a:extLst>
          </p:cNvPr>
          <p:cNvSpPr/>
          <p:nvPr/>
        </p:nvSpPr>
        <p:spPr>
          <a:xfrm rot="5400000">
            <a:off x="5788140" y="3522678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12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067944" y="2283718"/>
            <a:ext cx="136815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1FE14F04-9347-499E-A585-2994C3387B1F}"/>
              </a:ext>
            </a:extLst>
          </p:cNvPr>
          <p:cNvSpPr/>
          <p:nvPr/>
        </p:nvSpPr>
        <p:spPr>
          <a:xfrm>
            <a:off x="5850581" y="2391730"/>
            <a:ext cx="576064" cy="360040"/>
          </a:xfrm>
          <a:prstGeom prst="notch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67B92FFF-3A57-4438-AEC9-E113243D29B5}"/>
              </a:ext>
            </a:extLst>
          </p:cNvPr>
          <p:cNvSpPr/>
          <p:nvPr/>
        </p:nvSpPr>
        <p:spPr bwMode="auto">
          <a:xfrm>
            <a:off x="6588224" y="2283718"/>
            <a:ext cx="136815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419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2295DE-1393-4DB7-BFAC-86CE24A3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059582"/>
            <a:ext cx="6544639" cy="35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7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4211960" y="1995686"/>
            <a:ext cx="2736304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删除学生信息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332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为学生添加照片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1130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7920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3779912" y="1724484"/>
            <a:ext cx="136815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1FE14F04-9347-499E-A585-2994C3387B1F}"/>
              </a:ext>
            </a:extLst>
          </p:cNvPr>
          <p:cNvSpPr/>
          <p:nvPr/>
        </p:nvSpPr>
        <p:spPr>
          <a:xfrm>
            <a:off x="5294832" y="1832496"/>
            <a:ext cx="576064" cy="360040"/>
          </a:xfrm>
          <a:prstGeom prst="notch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67B92FFF-3A57-4438-AEC9-E113243D29B5}"/>
              </a:ext>
            </a:extLst>
          </p:cNvPr>
          <p:cNvSpPr/>
          <p:nvPr/>
        </p:nvSpPr>
        <p:spPr bwMode="auto">
          <a:xfrm>
            <a:off x="6017665" y="1726332"/>
            <a:ext cx="1944215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存储照片路径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8C40958E-F9F4-4CC3-A686-CDEE261E916D}"/>
              </a:ext>
            </a:extLst>
          </p:cNvPr>
          <p:cNvSpPr/>
          <p:nvPr/>
        </p:nvSpPr>
        <p:spPr bwMode="auto">
          <a:xfrm>
            <a:off x="3779912" y="2785926"/>
            <a:ext cx="1368151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燕尾形 7">
            <a:extLst>
              <a:ext uri="{FF2B5EF4-FFF2-40B4-BE49-F238E27FC236}">
                <a16:creationId xmlns:a16="http://schemas.microsoft.com/office/drawing/2014/main" id="{45CD5B53-E01A-4BBA-8720-B1F2FFDEC5EC}"/>
              </a:ext>
            </a:extLst>
          </p:cNvPr>
          <p:cNvSpPr/>
          <p:nvPr/>
        </p:nvSpPr>
        <p:spPr>
          <a:xfrm>
            <a:off x="5294832" y="2893938"/>
            <a:ext cx="576064" cy="360040"/>
          </a:xfrm>
          <a:prstGeom prst="notch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160ACD2-ECF3-43E8-8414-702A9E478FE5}"/>
              </a:ext>
            </a:extLst>
          </p:cNvPr>
          <p:cNvSpPr/>
          <p:nvPr/>
        </p:nvSpPr>
        <p:spPr bwMode="auto">
          <a:xfrm>
            <a:off x="6017665" y="2787774"/>
            <a:ext cx="1944215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存照片二进制值</a:t>
            </a:r>
          </a:p>
        </p:txBody>
      </p:sp>
    </p:spTree>
    <p:extLst>
      <p:ext uri="{BB962C8B-B14F-4D97-AF65-F5344CB8AC3E}">
        <p14:creationId xmlns:p14="http://schemas.microsoft.com/office/powerpoint/2010/main" val="24473727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576" y="195486"/>
            <a:ext cx="1008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195736" y="1203598"/>
            <a:ext cx="4032448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添加或者修改学生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可以通过任何路径选择照片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AFB81F53-8300-4BA4-957F-D14E73A57F6F}"/>
              </a:ext>
            </a:extLst>
          </p:cNvPr>
          <p:cNvSpPr/>
          <p:nvPr/>
        </p:nvSpPr>
        <p:spPr bwMode="auto">
          <a:xfrm>
            <a:off x="2226078" y="2355726"/>
            <a:ext cx="4002106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把选择的照片展示在图片框中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47F6FC2E-FC6F-4439-9126-C545CFDA3DF8}"/>
              </a:ext>
            </a:extLst>
          </p:cNvPr>
          <p:cNvSpPr/>
          <p:nvPr/>
        </p:nvSpPr>
        <p:spPr bwMode="auto">
          <a:xfrm>
            <a:off x="2224127" y="3723878"/>
            <a:ext cx="4002106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点击“提交”按钮完成两件事：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另存照片到统一路径  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记录另存后照片路径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7992262-6537-4C25-9101-7C1DB9A986B8}"/>
              </a:ext>
            </a:extLst>
          </p:cNvPr>
          <p:cNvSpPr/>
          <p:nvPr/>
        </p:nvSpPr>
        <p:spPr>
          <a:xfrm>
            <a:off x="3779912" y="1635646"/>
            <a:ext cx="432048" cy="72008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9ED93BC-1141-48A1-95D2-D7ED53FE83FB}"/>
              </a:ext>
            </a:extLst>
          </p:cNvPr>
          <p:cNvSpPr/>
          <p:nvPr/>
        </p:nvSpPr>
        <p:spPr>
          <a:xfrm>
            <a:off x="3775992" y="3014092"/>
            <a:ext cx="432048" cy="72008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576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照片路径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971600" y="1563638"/>
            <a:ext cx="7413586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D:\StudentManage\Student\image\2018012334.png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AFB81F53-8300-4BA4-957F-D14E73A57F6F}"/>
              </a:ext>
            </a:extLst>
          </p:cNvPr>
          <p:cNvSpPr/>
          <p:nvPr/>
        </p:nvSpPr>
        <p:spPr bwMode="auto">
          <a:xfrm>
            <a:off x="971600" y="2715766"/>
            <a:ext cx="7413586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相对与软件可执行文件路径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\image\2018012334.png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27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576" y="195486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如何保证照片名称唯一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971600" y="1563638"/>
            <a:ext cx="741358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命名规则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图片名称：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=14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位当前的时间日期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位随机数字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AFB81F53-8300-4BA4-957F-D14E73A57F6F}"/>
              </a:ext>
            </a:extLst>
          </p:cNvPr>
          <p:cNvSpPr/>
          <p:nvPr/>
        </p:nvSpPr>
        <p:spPr bwMode="auto">
          <a:xfrm>
            <a:off x="971600" y="2715766"/>
            <a:ext cx="7413586" cy="7920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当前时间： 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产生文件名： 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20181225165632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8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1906740" y="1624339"/>
            <a:ext cx="5215247" cy="5616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更多精彩课程，敬请关注！</a:t>
            </a:r>
            <a:endParaRPr lang="en-US" altLang="zh-CN" sz="4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736" y="68500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44921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 结</a:t>
            </a:r>
            <a:endParaRPr lang="en-US" altLang="zh-CN" sz="32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73395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12929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</a:t>
            </a: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D324F198-8AA6-4B7C-9D80-5088839416B3}"/>
              </a:ext>
            </a:extLst>
          </p:cNvPr>
          <p:cNvSpPr/>
          <p:nvPr/>
        </p:nvSpPr>
        <p:spPr bwMode="auto">
          <a:xfrm>
            <a:off x="3275856" y="771550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（界面展示层）</a:t>
            </a: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1F2AB58-B5B6-4B3C-B43E-481BEDB6D799}"/>
              </a:ext>
            </a:extLst>
          </p:cNvPr>
          <p:cNvSpPr/>
          <p:nvPr/>
        </p:nvSpPr>
        <p:spPr bwMode="auto">
          <a:xfrm>
            <a:off x="3275856" y="2105430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（数据访问层）</a:t>
            </a: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E906F435-136C-4DCC-B7A9-81A428B16713}"/>
              </a:ext>
            </a:extLst>
          </p:cNvPr>
          <p:cNvSpPr/>
          <p:nvPr/>
        </p:nvSpPr>
        <p:spPr bwMode="auto">
          <a:xfrm>
            <a:off x="6444208" y="2105430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（数据表示层）</a:t>
            </a: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D5894B48-E21B-46D9-AE87-22D9E40246EC}"/>
              </a:ext>
            </a:extLst>
          </p:cNvPr>
          <p:cNvSpPr/>
          <p:nvPr/>
        </p:nvSpPr>
        <p:spPr bwMode="auto">
          <a:xfrm>
            <a:off x="251520" y="2109872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（通用工具）</a:t>
            </a: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690CF574-C305-46B0-BD93-2801ED089E08}"/>
              </a:ext>
            </a:extLst>
          </p:cNvPr>
          <p:cNvSpPr/>
          <p:nvPr/>
        </p:nvSpPr>
        <p:spPr bwMode="auto">
          <a:xfrm>
            <a:off x="3275856" y="3288366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DBHelper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（数据库连接）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E170C24-11FB-477A-88C3-273E618E9E90}"/>
              </a:ext>
            </a:extLst>
          </p:cNvPr>
          <p:cNvCxnSpPr>
            <a:cxnSpLocks/>
          </p:cNvCxnSpPr>
          <p:nvPr/>
        </p:nvCxnSpPr>
        <p:spPr>
          <a:xfrm flipH="1">
            <a:off x="2627784" y="1381886"/>
            <a:ext cx="1080120" cy="75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0D2B64-9893-4ACA-98A7-F3907B3A318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427984" y="1381886"/>
            <a:ext cx="0" cy="72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F21FA6B-07A5-42DD-B813-CD9C8132493D}"/>
              </a:ext>
            </a:extLst>
          </p:cNvPr>
          <p:cNvCxnSpPr>
            <a:cxnSpLocks/>
          </p:cNvCxnSpPr>
          <p:nvPr/>
        </p:nvCxnSpPr>
        <p:spPr>
          <a:xfrm>
            <a:off x="5148065" y="1381886"/>
            <a:ext cx="1368151" cy="72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9492E5-3B8D-4DD7-94A0-5F612661E351}"/>
              </a:ext>
            </a:extLst>
          </p:cNvPr>
          <p:cNvCxnSpPr>
            <a:cxnSpLocks/>
          </p:cNvCxnSpPr>
          <p:nvPr/>
        </p:nvCxnSpPr>
        <p:spPr>
          <a:xfrm>
            <a:off x="4420389" y="2678030"/>
            <a:ext cx="0" cy="613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578E79-1666-48CD-8B03-4BA9B8CDF005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2555776" y="2410598"/>
            <a:ext cx="720080" cy="4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8E2840-D8A5-4541-987B-F1C7DE857B8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80112" y="241059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BEA76CEF-8BBC-4BF2-8FD4-370C31E84809}"/>
              </a:ext>
            </a:extLst>
          </p:cNvPr>
          <p:cNvSpPr/>
          <p:nvPr/>
        </p:nvSpPr>
        <p:spPr>
          <a:xfrm>
            <a:off x="3851920" y="4515966"/>
            <a:ext cx="1152128" cy="504056"/>
          </a:xfrm>
          <a:prstGeom prst="flowChartMagneticDisk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48B2C6-9D12-47B5-A145-479B77FAC932}"/>
              </a:ext>
            </a:extLst>
          </p:cNvPr>
          <p:cNvCxnSpPr>
            <a:cxnSpLocks/>
          </p:cNvCxnSpPr>
          <p:nvPr/>
        </p:nvCxnSpPr>
        <p:spPr>
          <a:xfrm>
            <a:off x="4420389" y="3902166"/>
            <a:ext cx="0" cy="613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9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关于通用类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流程图: 预定义过程 1">
            <a:extLst>
              <a:ext uri="{FF2B5EF4-FFF2-40B4-BE49-F238E27FC236}">
                <a16:creationId xmlns:a16="http://schemas.microsoft.com/office/drawing/2014/main" id="{090BDA35-E8FD-4962-A8E6-A1AC7EDC5EE2}"/>
              </a:ext>
            </a:extLst>
          </p:cNvPr>
          <p:cNvSpPr/>
          <p:nvPr/>
        </p:nvSpPr>
        <p:spPr>
          <a:xfrm>
            <a:off x="3563888" y="2070573"/>
            <a:ext cx="1656184" cy="648072"/>
          </a:xfrm>
          <a:prstGeom prst="flowChartPredefinedProcess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DBUtility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3CE7F117-4987-4257-9109-C527189FB0DF}"/>
              </a:ext>
            </a:extLst>
          </p:cNvPr>
          <p:cNvSpPr/>
          <p:nvPr/>
        </p:nvSpPr>
        <p:spPr>
          <a:xfrm>
            <a:off x="5940152" y="1059582"/>
            <a:ext cx="1944216" cy="648072"/>
          </a:xfrm>
          <a:prstGeom prst="flowChartPredefined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SQLHelper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预定义过程 7">
            <a:extLst>
              <a:ext uri="{FF2B5EF4-FFF2-40B4-BE49-F238E27FC236}">
                <a16:creationId xmlns:a16="http://schemas.microsoft.com/office/drawing/2014/main" id="{EC08B255-45E7-495D-A079-B9D265AAC880}"/>
              </a:ext>
            </a:extLst>
          </p:cNvPr>
          <p:cNvSpPr/>
          <p:nvPr/>
        </p:nvSpPr>
        <p:spPr>
          <a:xfrm>
            <a:off x="5940152" y="2067694"/>
            <a:ext cx="1944216" cy="648072"/>
          </a:xfrm>
          <a:prstGeom prst="flowChartPredefined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MySqlHelper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预定义过程 8">
            <a:extLst>
              <a:ext uri="{FF2B5EF4-FFF2-40B4-BE49-F238E27FC236}">
                <a16:creationId xmlns:a16="http://schemas.microsoft.com/office/drawing/2014/main" id="{F3D84B1A-77F4-4566-9167-FB19F866E076}"/>
              </a:ext>
            </a:extLst>
          </p:cNvPr>
          <p:cNvSpPr/>
          <p:nvPr/>
        </p:nvSpPr>
        <p:spPr>
          <a:xfrm>
            <a:off x="5940152" y="3075806"/>
            <a:ext cx="1944216" cy="648072"/>
          </a:xfrm>
          <a:prstGeom prst="flowChartPredefined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OracleHelper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24EA80A-91C2-44E5-BE1F-79E1704C0ED9}"/>
              </a:ext>
            </a:extLst>
          </p:cNvPr>
          <p:cNvSpPr/>
          <p:nvPr/>
        </p:nvSpPr>
        <p:spPr>
          <a:xfrm>
            <a:off x="5436096" y="1419622"/>
            <a:ext cx="288032" cy="22322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12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12929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</a:t>
            </a: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D324F198-8AA6-4B7C-9D80-5088839416B3}"/>
              </a:ext>
            </a:extLst>
          </p:cNvPr>
          <p:cNvSpPr/>
          <p:nvPr/>
        </p:nvSpPr>
        <p:spPr bwMode="auto">
          <a:xfrm>
            <a:off x="3275856" y="771550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（界面展示层）</a:t>
            </a: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1F2AB58-B5B6-4B3C-B43E-481BEDB6D799}"/>
              </a:ext>
            </a:extLst>
          </p:cNvPr>
          <p:cNvSpPr/>
          <p:nvPr/>
        </p:nvSpPr>
        <p:spPr bwMode="auto">
          <a:xfrm>
            <a:off x="3275856" y="2105430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（数据访问层）</a:t>
            </a: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E906F435-136C-4DCC-B7A9-81A428B16713}"/>
              </a:ext>
            </a:extLst>
          </p:cNvPr>
          <p:cNvSpPr/>
          <p:nvPr/>
        </p:nvSpPr>
        <p:spPr bwMode="auto">
          <a:xfrm>
            <a:off x="6444208" y="2105430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（数据表示层）</a:t>
            </a: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D5894B48-E21B-46D9-AE87-22D9E40246EC}"/>
              </a:ext>
            </a:extLst>
          </p:cNvPr>
          <p:cNvSpPr/>
          <p:nvPr/>
        </p:nvSpPr>
        <p:spPr bwMode="auto">
          <a:xfrm>
            <a:off x="251520" y="2109872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（通用工具）</a:t>
            </a: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690CF574-C305-46B0-BD93-2801ED089E08}"/>
              </a:ext>
            </a:extLst>
          </p:cNvPr>
          <p:cNvSpPr/>
          <p:nvPr/>
        </p:nvSpPr>
        <p:spPr bwMode="auto">
          <a:xfrm>
            <a:off x="3275856" y="3288366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DBHelper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（数据库连接）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E170C24-11FB-477A-88C3-273E618E9E90}"/>
              </a:ext>
            </a:extLst>
          </p:cNvPr>
          <p:cNvCxnSpPr>
            <a:cxnSpLocks/>
          </p:cNvCxnSpPr>
          <p:nvPr/>
        </p:nvCxnSpPr>
        <p:spPr>
          <a:xfrm flipH="1">
            <a:off x="2627784" y="1381886"/>
            <a:ext cx="1080120" cy="75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0D2B64-9893-4ACA-98A7-F3907B3A318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427984" y="1381886"/>
            <a:ext cx="0" cy="72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F21FA6B-07A5-42DD-B813-CD9C8132493D}"/>
              </a:ext>
            </a:extLst>
          </p:cNvPr>
          <p:cNvCxnSpPr>
            <a:cxnSpLocks/>
          </p:cNvCxnSpPr>
          <p:nvPr/>
        </p:nvCxnSpPr>
        <p:spPr>
          <a:xfrm>
            <a:off x="5148065" y="1381886"/>
            <a:ext cx="1368151" cy="72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9492E5-3B8D-4DD7-94A0-5F612661E351}"/>
              </a:ext>
            </a:extLst>
          </p:cNvPr>
          <p:cNvCxnSpPr>
            <a:cxnSpLocks/>
          </p:cNvCxnSpPr>
          <p:nvPr/>
        </p:nvCxnSpPr>
        <p:spPr>
          <a:xfrm>
            <a:off x="4420389" y="2678030"/>
            <a:ext cx="0" cy="613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578E79-1666-48CD-8B03-4BA9B8CDF005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2555776" y="2410598"/>
            <a:ext cx="720080" cy="4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8E2840-D8A5-4541-987B-F1C7DE857B8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80112" y="241059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BEA76CEF-8BBC-4BF2-8FD4-370C31E84809}"/>
              </a:ext>
            </a:extLst>
          </p:cNvPr>
          <p:cNvSpPr/>
          <p:nvPr/>
        </p:nvSpPr>
        <p:spPr>
          <a:xfrm>
            <a:off x="3851920" y="4515966"/>
            <a:ext cx="1152128" cy="504056"/>
          </a:xfrm>
          <a:prstGeom prst="flowChartMagneticDisk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48B2C6-9D12-47B5-A145-479B77FAC932}"/>
              </a:ext>
            </a:extLst>
          </p:cNvPr>
          <p:cNvCxnSpPr>
            <a:cxnSpLocks/>
          </p:cNvCxnSpPr>
          <p:nvPr/>
        </p:nvCxnSpPr>
        <p:spPr>
          <a:xfrm>
            <a:off x="4420389" y="3902166"/>
            <a:ext cx="0" cy="613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87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0F7E69-F5E7-46C9-8A7F-C7C366F5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7614"/>
            <a:ext cx="8742857" cy="292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F122B2F-0C61-4840-AD90-DB68B0187DB3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数据库访问通用类</a:t>
            </a:r>
          </a:p>
        </p:txBody>
      </p:sp>
    </p:spTree>
    <p:extLst>
      <p:ext uri="{BB962C8B-B14F-4D97-AF65-F5344CB8AC3E}">
        <p14:creationId xmlns:p14="http://schemas.microsoft.com/office/powerpoint/2010/main" val="309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923928" y="1995686"/>
            <a:ext cx="3672408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搭建学生信息系统的框架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78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数据库访问通用类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25008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94E26F-34B7-4582-B101-FF3B8C55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87574"/>
            <a:ext cx="6465231" cy="35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30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数据库通用类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899592" y="1131590"/>
            <a:ext cx="6984776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在数据库开发的时候，多次需要访问数据库，为了减少数据库的代码的书写，把访问数据库和常见的操作数据库写成通用类。</a:t>
            </a:r>
          </a:p>
        </p:txBody>
      </p:sp>
      <p:pic>
        <p:nvPicPr>
          <p:cNvPr id="2" name="Picture 2" descr="数据库图标 的图像结果">
            <a:extLst>
              <a:ext uri="{FF2B5EF4-FFF2-40B4-BE49-F238E27FC236}">
                <a16:creationId xmlns:a16="http://schemas.microsoft.com/office/drawing/2014/main" id="{9D4CDE3D-9FEB-4137-A0F1-1CC0EB05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11710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09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关于通用类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流程图: 预定义过程 1">
            <a:extLst>
              <a:ext uri="{FF2B5EF4-FFF2-40B4-BE49-F238E27FC236}">
                <a16:creationId xmlns:a16="http://schemas.microsoft.com/office/drawing/2014/main" id="{090BDA35-E8FD-4962-A8E6-A1AC7EDC5EE2}"/>
              </a:ext>
            </a:extLst>
          </p:cNvPr>
          <p:cNvSpPr/>
          <p:nvPr/>
        </p:nvSpPr>
        <p:spPr>
          <a:xfrm>
            <a:off x="3563888" y="2070573"/>
            <a:ext cx="1656184" cy="648072"/>
          </a:xfrm>
          <a:prstGeom prst="flowChartPredefinedProcess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DBUtility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3CE7F117-4987-4257-9109-C527189FB0DF}"/>
              </a:ext>
            </a:extLst>
          </p:cNvPr>
          <p:cNvSpPr/>
          <p:nvPr/>
        </p:nvSpPr>
        <p:spPr>
          <a:xfrm>
            <a:off x="5940152" y="1059582"/>
            <a:ext cx="1944216" cy="648072"/>
          </a:xfrm>
          <a:prstGeom prst="flowChartPredefined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SQLHelper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预定义过程 7">
            <a:extLst>
              <a:ext uri="{FF2B5EF4-FFF2-40B4-BE49-F238E27FC236}">
                <a16:creationId xmlns:a16="http://schemas.microsoft.com/office/drawing/2014/main" id="{EC08B255-45E7-495D-A079-B9D265AAC880}"/>
              </a:ext>
            </a:extLst>
          </p:cNvPr>
          <p:cNvSpPr/>
          <p:nvPr/>
        </p:nvSpPr>
        <p:spPr>
          <a:xfrm>
            <a:off x="5940152" y="2067694"/>
            <a:ext cx="1944216" cy="648072"/>
          </a:xfrm>
          <a:prstGeom prst="flowChartPredefined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MySqlHelper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预定义过程 8">
            <a:extLst>
              <a:ext uri="{FF2B5EF4-FFF2-40B4-BE49-F238E27FC236}">
                <a16:creationId xmlns:a16="http://schemas.microsoft.com/office/drawing/2014/main" id="{F3D84B1A-77F4-4566-9167-FB19F866E076}"/>
              </a:ext>
            </a:extLst>
          </p:cNvPr>
          <p:cNvSpPr/>
          <p:nvPr/>
        </p:nvSpPr>
        <p:spPr>
          <a:xfrm>
            <a:off x="5940152" y="3075806"/>
            <a:ext cx="1944216" cy="648072"/>
          </a:xfrm>
          <a:prstGeom prst="flowChartPredefined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OracleHelper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24EA80A-91C2-44E5-BE1F-79E1704C0ED9}"/>
              </a:ext>
            </a:extLst>
          </p:cNvPr>
          <p:cNvSpPr/>
          <p:nvPr/>
        </p:nvSpPr>
        <p:spPr>
          <a:xfrm>
            <a:off x="5436096" y="1419622"/>
            <a:ext cx="288032" cy="22322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5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25474</TotalTime>
  <Words>2403</Words>
  <Application>Microsoft Office PowerPoint</Application>
  <PresentationFormat>全屏显示(16:9)</PresentationFormat>
  <Paragraphs>299</Paragraphs>
  <Slides>40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华文中宋</vt:lpstr>
      <vt:lpstr>微软雅黑</vt:lpstr>
      <vt:lpstr>微软雅黑 Light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秦 红华</cp:lastModifiedBy>
  <cp:revision>314</cp:revision>
  <dcterms:created xsi:type="dcterms:W3CDTF">2015-12-11T17:46:17Z</dcterms:created>
  <dcterms:modified xsi:type="dcterms:W3CDTF">2020-09-17T09:24:15Z</dcterms:modified>
</cp:coreProperties>
</file>