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428" r:id="rId2"/>
    <p:sldId id="493" r:id="rId3"/>
    <p:sldId id="452" r:id="rId4"/>
    <p:sldId id="454" r:id="rId5"/>
    <p:sldId id="463" r:id="rId6"/>
    <p:sldId id="472" r:id="rId7"/>
    <p:sldId id="430" r:id="rId8"/>
    <p:sldId id="456" r:id="rId9"/>
    <p:sldId id="473" r:id="rId10"/>
    <p:sldId id="474" r:id="rId11"/>
    <p:sldId id="477" r:id="rId12"/>
    <p:sldId id="478" r:id="rId13"/>
    <p:sldId id="494" r:id="rId14"/>
    <p:sldId id="495" r:id="rId15"/>
    <p:sldId id="480" r:id="rId16"/>
    <p:sldId id="496" r:id="rId17"/>
    <p:sldId id="513" r:id="rId18"/>
    <p:sldId id="514" r:id="rId19"/>
    <p:sldId id="481" r:id="rId20"/>
    <p:sldId id="515" r:id="rId21"/>
    <p:sldId id="516" r:id="rId22"/>
    <p:sldId id="517" r:id="rId23"/>
  </p:sldIdLst>
  <p:sldSz cx="9144000" cy="5143500" type="screen16x9"/>
  <p:notesSz cx="6858000" cy="9144000"/>
  <p:custDataLst>
    <p:tags r:id="rId2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92DB"/>
    <a:srgbClr val="0F1836"/>
    <a:srgbClr val="FDFDFD"/>
    <a:srgbClr val="F79600"/>
    <a:srgbClr val="005DA2"/>
    <a:srgbClr val="D9D9D9"/>
    <a:srgbClr val="DCDE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614" autoAdjust="0"/>
    <p:restoredTop sz="94660" autoAdjust="0"/>
  </p:normalViewPr>
  <p:slideViewPr>
    <p:cSldViewPr>
      <p:cViewPr varScale="1">
        <p:scale>
          <a:sx n="114" d="100"/>
          <a:sy n="114" d="100"/>
        </p:scale>
        <p:origin x="518" y="8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3134" y="6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53A075-29DF-4CAE-8BA7-CDA0ED456C88}" type="datetimeFigureOut">
              <a:rPr lang="zh-CN" altLang="en-US" smtClean="0"/>
              <a:t>2020-09-18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924EE-29F1-4E68-A53A-86CBCBDF82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38443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73EA-EE91-4E33-A9C1-8BF5DD7139A2}" type="datetimeFigureOut">
              <a:rPr lang="zh-CN" altLang="en-US" smtClean="0"/>
              <a:t>2020-09-18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2B679-AE23-4750-8FB0-6513430B89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930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91896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36698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89262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17071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0642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20327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38213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65070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90952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60063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72402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01318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995831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722604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44727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58736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23982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13667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35003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241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77007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2496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2020-09-18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2020-09-18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2020-09-18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2020-09-18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2020-09-18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755576" y="625398"/>
            <a:ext cx="784887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7"/>
          <p:cNvGrpSpPr>
            <a:grpSpLocks/>
          </p:cNvGrpSpPr>
          <p:nvPr userDrawn="1"/>
        </p:nvGrpSpPr>
        <p:grpSpPr bwMode="auto">
          <a:xfrm>
            <a:off x="323528" y="292895"/>
            <a:ext cx="390372" cy="205979"/>
            <a:chOff x="0" y="0"/>
            <a:chExt cx="1041399" cy="549275"/>
          </a:xfrm>
        </p:grpSpPr>
        <p:sp>
          <p:nvSpPr>
            <p:cNvPr id="13" name="Freeform 16"/>
            <p:cNvSpPr>
              <a:spLocks/>
            </p:cNvSpPr>
            <p:nvPr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4 w 400"/>
                <a:gd name="T1" fmla="*/ 92 h 608"/>
                <a:gd name="T2" fmla="*/ 96 w 400"/>
                <a:gd name="T3" fmla="*/ 0 h 608"/>
                <a:gd name="T4" fmla="*/ 400 w 400"/>
                <a:gd name="T5" fmla="*/ 304 h 608"/>
                <a:gd name="T6" fmla="*/ 96 w 400"/>
                <a:gd name="T7" fmla="*/ 608 h 608"/>
                <a:gd name="T8" fmla="*/ 0 w 400"/>
                <a:gd name="T9" fmla="*/ 512 h 608"/>
                <a:gd name="T10" fmla="*/ 212 w 400"/>
                <a:gd name="T11" fmla="*/ 300 h 608"/>
                <a:gd name="T12" fmla="*/ 4 w 400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005D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17"/>
            <p:cNvSpPr>
              <a:spLocks/>
            </p:cNvSpPr>
            <p:nvPr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6 w 399"/>
                <a:gd name="T3" fmla="*/ 0 h 608"/>
                <a:gd name="T4" fmla="*/ 399 w 399"/>
                <a:gd name="T5" fmla="*/ 304 h 608"/>
                <a:gd name="T6" fmla="*/ 96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399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18"/>
            <p:cNvSpPr>
              <a:spLocks/>
            </p:cNvSpPr>
            <p:nvPr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5 w 399"/>
                <a:gd name="T3" fmla="*/ 0 h 608"/>
                <a:gd name="T4" fmla="*/ 399 w 399"/>
                <a:gd name="T5" fmla="*/ 304 h 608"/>
                <a:gd name="T6" fmla="*/ 95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F79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8" name="TextBox 15"/>
          <p:cNvSpPr txBox="1"/>
          <p:nvPr userDrawn="1"/>
        </p:nvSpPr>
        <p:spPr>
          <a:xfrm>
            <a:off x="8100392" y="241995"/>
            <a:ext cx="671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EEF1883-7A0E-4F66-9932-E581691AD397}" type="slidenum">
              <a:rPr lang="zh-CN" altLang="en-US" sz="1800" b="0" smtClean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pPr algn="ctr"/>
              <a:t>‹#›</a:t>
            </a:fld>
            <a:r>
              <a:rPr lang="zh-CN" altLang="en-US" sz="1800" b="0" dirty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3114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5121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2020-09-18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2020-09-18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2020-09-18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2020-09-18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2020-09-18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2020-09-18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61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355976" y="14629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0"/>
            <a:ext cx="9144000" cy="317481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Rectangle 4"/>
          <p:cNvSpPr txBox="1">
            <a:spLocks noChangeArrowheads="1"/>
          </p:cNvSpPr>
          <p:nvPr/>
        </p:nvSpPr>
        <p:spPr>
          <a:xfrm>
            <a:off x="7092280" y="2797862"/>
            <a:ext cx="1765665" cy="3226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主讲人：王进</a:t>
            </a:r>
          </a:p>
        </p:txBody>
      </p:sp>
      <p:cxnSp>
        <p:nvCxnSpPr>
          <p:cNvPr id="46" name="直接连接符 5"/>
          <p:cNvCxnSpPr>
            <a:cxnSpLocks noChangeShapeType="1"/>
          </p:cNvCxnSpPr>
          <p:nvPr/>
        </p:nvCxnSpPr>
        <p:spPr bwMode="auto">
          <a:xfrm flipH="1">
            <a:off x="4096128" y="2569318"/>
            <a:ext cx="4617801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" name="矩形 27"/>
          <p:cNvSpPr/>
          <p:nvPr/>
        </p:nvSpPr>
        <p:spPr>
          <a:xfrm>
            <a:off x="3375882" y="1387833"/>
            <a:ext cx="4499405" cy="500127"/>
          </a:xfrm>
          <a:prstGeom prst="rect">
            <a:avLst/>
          </a:prstGeom>
        </p:spPr>
        <p:txBody>
          <a:bodyPr wrap="square" lIns="68571" tIns="34285" rIns="68571" bIns="34285">
            <a:spAutoFit/>
          </a:bodyPr>
          <a:lstStyle/>
          <a:p>
            <a:pPr algn="r"/>
            <a:endParaRPr lang="en-US" altLang="zh-CN" sz="2800" b="1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1835696" y="1705477"/>
            <a:ext cx="4896544" cy="621436"/>
          </a:xfrm>
          <a:prstGeom prst="round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68571" tIns="34285" rIns="68571" bIns="34285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学生信息管理系统</a:t>
            </a:r>
            <a:endParaRPr lang="en-US" altLang="zh-CN" sz="2400" b="1" dirty="0">
              <a:solidFill>
                <a:schemeClr val="bg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835696" y="1353185"/>
            <a:ext cx="3888432" cy="417052"/>
            <a:chOff x="2587088" y="2511511"/>
            <a:chExt cx="3672408" cy="417052"/>
          </a:xfrm>
        </p:grpSpPr>
        <p:sp>
          <p:nvSpPr>
            <p:cNvPr id="19" name="矩形 18"/>
            <p:cNvSpPr/>
            <p:nvPr/>
          </p:nvSpPr>
          <p:spPr>
            <a:xfrm>
              <a:off x="2587088" y="2511511"/>
              <a:ext cx="3672408" cy="417052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4" tIns="34291" rIns="68584" bIns="34291" rtlCol="0" anchor="ctr"/>
            <a:lstStyle/>
            <a:p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      </a:t>
              </a:r>
              <a:r>
                <a:rPr lang="en-US" altLang="zh-CN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: </a:t>
              </a:r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rgbClr val="00206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ADO.NET</a:t>
              </a:r>
              <a:r>
                <a:rPr lang="zh-CN" altLang="en-US" dirty="0">
                  <a:solidFill>
                    <a:srgbClr val="00206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数据库开发</a:t>
              </a:r>
            </a:p>
          </p:txBody>
        </p:sp>
        <p:sp>
          <p:nvSpPr>
            <p:cNvPr id="6" name="椭圆 5"/>
            <p:cNvSpPr/>
            <p:nvPr/>
          </p:nvSpPr>
          <p:spPr>
            <a:xfrm>
              <a:off x="3037888" y="2555172"/>
              <a:ext cx="350567" cy="35056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Arial Black" panose="020B0A04020102020204" pitchFamily="34" charset="0"/>
                  <a:ea typeface="微软雅黑" panose="020B0503020204020204" pitchFamily="34" charset="-122"/>
                </a:rPr>
                <a:t>4</a:t>
              </a:r>
              <a:endParaRPr lang="zh-CN" altLang="en-US" dirty="0">
                <a:latin typeface="Arial Black" panose="020B0A040201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2659096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第</a:t>
              </a:r>
            </a:p>
          </p:txBody>
        </p:sp>
        <p:sp>
          <p:nvSpPr>
            <p:cNvPr id="21" name="椭圆 20"/>
            <p:cNvSpPr/>
            <p:nvPr/>
          </p:nvSpPr>
          <p:spPr>
            <a:xfrm>
              <a:off x="3416680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季</a:t>
              </a:r>
            </a:p>
          </p:txBody>
        </p:sp>
      </p:grpSp>
      <p:sp>
        <p:nvSpPr>
          <p:cNvPr id="11" name="矩形 10"/>
          <p:cNvSpPr/>
          <p:nvPr/>
        </p:nvSpPr>
        <p:spPr>
          <a:xfrm>
            <a:off x="4923" y="2824939"/>
            <a:ext cx="3846997" cy="33950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rgbClr val="FF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跟着王进老师学开发系列之</a:t>
            </a:r>
            <a:r>
              <a:rPr lang="en-US" altLang="zh-CN" sz="2000" b="1" dirty="0">
                <a:solidFill>
                  <a:srgbClr val="FF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C#</a:t>
            </a:r>
            <a:r>
              <a:rPr lang="zh-CN" altLang="en-US" sz="2000" b="1" dirty="0">
                <a:solidFill>
                  <a:srgbClr val="FF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篇</a:t>
            </a:r>
          </a:p>
        </p:txBody>
      </p:sp>
    </p:spTree>
    <p:extLst>
      <p:ext uri="{BB962C8B-B14F-4D97-AF65-F5344CB8AC3E}">
        <p14:creationId xmlns:p14="http://schemas.microsoft.com/office/powerpoint/2010/main" val="3461966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7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75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11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93610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演示</a:t>
            </a:r>
          </a:p>
        </p:txBody>
      </p:sp>
      <p:sp>
        <p:nvSpPr>
          <p:cNvPr id="9" name="圆角矩形 3">
            <a:extLst>
              <a:ext uri="{FF2B5EF4-FFF2-40B4-BE49-F238E27FC236}">
                <a16:creationId xmlns:a16="http://schemas.microsoft.com/office/drawing/2014/main" id="{82BFEA3B-3885-425D-B4EF-48B1FE29BD6E}"/>
              </a:ext>
            </a:extLst>
          </p:cNvPr>
          <p:cNvSpPr/>
          <p:nvPr/>
        </p:nvSpPr>
        <p:spPr bwMode="auto">
          <a:xfrm>
            <a:off x="3203848" y="2019427"/>
            <a:ext cx="4968552" cy="72008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编写带有非连接模型的数据库访问类</a:t>
            </a:r>
          </a:p>
        </p:txBody>
      </p:sp>
      <p:pic>
        <p:nvPicPr>
          <p:cNvPr id="10" name="Picture 2" descr="操作 的图像结果">
            <a:extLst>
              <a:ext uri="{FF2B5EF4-FFF2-40B4-BE49-F238E27FC236}">
                <a16:creationId xmlns:a16="http://schemas.microsoft.com/office/drawing/2014/main" id="{2B7869D2-5241-433F-A811-2B4DA8AD9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258171"/>
            <a:ext cx="2369041" cy="2915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713888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355976" y="14629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0"/>
            <a:ext cx="9144000" cy="317481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Rectangle 4"/>
          <p:cNvSpPr txBox="1">
            <a:spLocks noChangeArrowheads="1"/>
          </p:cNvSpPr>
          <p:nvPr/>
        </p:nvSpPr>
        <p:spPr>
          <a:xfrm>
            <a:off x="7092280" y="2797862"/>
            <a:ext cx="1765665" cy="3226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主讲人：王进</a:t>
            </a:r>
          </a:p>
        </p:txBody>
      </p:sp>
      <p:cxnSp>
        <p:nvCxnSpPr>
          <p:cNvPr id="46" name="直接连接符 5"/>
          <p:cNvCxnSpPr>
            <a:cxnSpLocks noChangeShapeType="1"/>
          </p:cNvCxnSpPr>
          <p:nvPr/>
        </p:nvCxnSpPr>
        <p:spPr bwMode="auto">
          <a:xfrm flipH="1">
            <a:off x="4096128" y="2569318"/>
            <a:ext cx="4617801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" name="矩形 27"/>
          <p:cNvSpPr/>
          <p:nvPr/>
        </p:nvSpPr>
        <p:spPr>
          <a:xfrm>
            <a:off x="3375882" y="1387833"/>
            <a:ext cx="4499405" cy="500127"/>
          </a:xfrm>
          <a:prstGeom prst="rect">
            <a:avLst/>
          </a:prstGeom>
        </p:spPr>
        <p:txBody>
          <a:bodyPr wrap="square" lIns="68571" tIns="34285" rIns="68571" bIns="34285">
            <a:spAutoFit/>
          </a:bodyPr>
          <a:lstStyle/>
          <a:p>
            <a:pPr algn="r"/>
            <a:endParaRPr lang="en-US" altLang="zh-CN" sz="2800" b="1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1835696" y="1705477"/>
            <a:ext cx="4896544" cy="621436"/>
          </a:xfrm>
          <a:prstGeom prst="round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68571" tIns="34285" rIns="68571" bIns="34285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实现学生信息展示</a:t>
            </a:r>
            <a:endParaRPr lang="en-US" altLang="zh-CN" sz="2400" b="1" dirty="0">
              <a:solidFill>
                <a:schemeClr val="bg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835696" y="1353185"/>
            <a:ext cx="3888432" cy="417052"/>
            <a:chOff x="2587088" y="2511511"/>
            <a:chExt cx="3672408" cy="417052"/>
          </a:xfrm>
        </p:grpSpPr>
        <p:sp>
          <p:nvSpPr>
            <p:cNvPr id="19" name="矩形 18"/>
            <p:cNvSpPr/>
            <p:nvPr/>
          </p:nvSpPr>
          <p:spPr>
            <a:xfrm>
              <a:off x="2587088" y="2511511"/>
              <a:ext cx="3672408" cy="417052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4" tIns="34291" rIns="68584" bIns="34291" rtlCol="0" anchor="ctr"/>
            <a:lstStyle/>
            <a:p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      </a:t>
              </a:r>
              <a:r>
                <a:rPr lang="en-US" altLang="zh-CN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: </a:t>
              </a:r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rgbClr val="00206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ADO.NET</a:t>
              </a:r>
              <a:r>
                <a:rPr lang="zh-CN" altLang="en-US" dirty="0">
                  <a:solidFill>
                    <a:srgbClr val="00206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数据库开发</a:t>
              </a:r>
            </a:p>
          </p:txBody>
        </p:sp>
        <p:sp>
          <p:nvSpPr>
            <p:cNvPr id="6" name="椭圆 5"/>
            <p:cNvSpPr/>
            <p:nvPr/>
          </p:nvSpPr>
          <p:spPr>
            <a:xfrm>
              <a:off x="3037888" y="2555172"/>
              <a:ext cx="350567" cy="35056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Arial Black" panose="020B0A04020102020204" pitchFamily="34" charset="0"/>
                  <a:ea typeface="微软雅黑" panose="020B0503020204020204" pitchFamily="34" charset="-122"/>
                </a:rPr>
                <a:t>4</a:t>
              </a:r>
              <a:endParaRPr lang="zh-CN" altLang="en-US" dirty="0">
                <a:latin typeface="Arial Black" panose="020B0A040201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2659096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第</a:t>
              </a:r>
            </a:p>
          </p:txBody>
        </p:sp>
        <p:sp>
          <p:nvSpPr>
            <p:cNvPr id="21" name="椭圆 20"/>
            <p:cNvSpPr/>
            <p:nvPr/>
          </p:nvSpPr>
          <p:spPr>
            <a:xfrm>
              <a:off x="3416680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季</a:t>
              </a:r>
            </a:p>
          </p:txBody>
        </p:sp>
      </p:grpSp>
      <p:sp>
        <p:nvSpPr>
          <p:cNvPr id="11" name="矩形 10"/>
          <p:cNvSpPr/>
          <p:nvPr/>
        </p:nvSpPr>
        <p:spPr>
          <a:xfrm>
            <a:off x="4923" y="2824939"/>
            <a:ext cx="3846997" cy="33950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rgbClr val="FF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跟着王进老师学开发系列之</a:t>
            </a:r>
            <a:r>
              <a:rPr lang="en-US" altLang="zh-CN" sz="2000" b="1" dirty="0">
                <a:solidFill>
                  <a:srgbClr val="FF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C#</a:t>
            </a:r>
            <a:r>
              <a:rPr lang="zh-CN" altLang="en-US" sz="2000" b="1" dirty="0">
                <a:solidFill>
                  <a:srgbClr val="FF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篇</a:t>
            </a:r>
          </a:p>
        </p:txBody>
      </p:sp>
    </p:spTree>
    <p:extLst>
      <p:ext uri="{BB962C8B-B14F-4D97-AF65-F5344CB8AC3E}">
        <p14:creationId xmlns:p14="http://schemas.microsoft.com/office/powerpoint/2010/main" val="2865098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7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75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755576" y="195486"/>
            <a:ext cx="2160240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学生信息管理系统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8B475A9-5F3F-4079-893B-E429D46DDE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987574"/>
            <a:ext cx="7092280" cy="3876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81325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755576" y="195486"/>
            <a:ext cx="1584176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主要三个任务</a:t>
            </a:r>
          </a:p>
        </p:txBody>
      </p:sp>
      <p:sp>
        <p:nvSpPr>
          <p:cNvPr id="9" name="圆角矩形 3">
            <a:extLst>
              <a:ext uri="{FF2B5EF4-FFF2-40B4-BE49-F238E27FC236}">
                <a16:creationId xmlns:a16="http://schemas.microsoft.com/office/drawing/2014/main" id="{81A3B2A2-3D3B-4132-8F03-333EFEA4C03B}"/>
              </a:ext>
            </a:extLst>
          </p:cNvPr>
          <p:cNvSpPr/>
          <p:nvPr/>
        </p:nvSpPr>
        <p:spPr bwMode="auto">
          <a:xfrm>
            <a:off x="4355976" y="1635646"/>
            <a:ext cx="3932262" cy="576064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defTabSz="914099"/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把所有学生信息加载到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DataGridView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圆角矩形 3">
            <a:extLst>
              <a:ext uri="{FF2B5EF4-FFF2-40B4-BE49-F238E27FC236}">
                <a16:creationId xmlns:a16="http://schemas.microsoft.com/office/drawing/2014/main" id="{B71A3516-C90D-40F4-953D-3AF0ADA7772E}"/>
              </a:ext>
            </a:extLst>
          </p:cNvPr>
          <p:cNvSpPr/>
          <p:nvPr/>
        </p:nvSpPr>
        <p:spPr bwMode="auto">
          <a:xfrm>
            <a:off x="4376194" y="2535746"/>
            <a:ext cx="3891825" cy="576064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defTabSz="914099"/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显示出学生数量</a:t>
            </a:r>
          </a:p>
        </p:txBody>
      </p:sp>
      <p:sp>
        <p:nvSpPr>
          <p:cNvPr id="26" name="圆角矩形 3">
            <a:extLst>
              <a:ext uri="{FF2B5EF4-FFF2-40B4-BE49-F238E27FC236}">
                <a16:creationId xmlns:a16="http://schemas.microsoft.com/office/drawing/2014/main" id="{8992E34A-2DF7-4ADE-AEEE-F5D28E67A1A2}"/>
              </a:ext>
            </a:extLst>
          </p:cNvPr>
          <p:cNvSpPr/>
          <p:nvPr/>
        </p:nvSpPr>
        <p:spPr bwMode="auto">
          <a:xfrm>
            <a:off x="4406856" y="3409830"/>
            <a:ext cx="3891824" cy="576064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defTabSz="914099"/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展示出第一个学生的明细</a:t>
            </a:r>
          </a:p>
        </p:txBody>
      </p:sp>
      <p:pic>
        <p:nvPicPr>
          <p:cNvPr id="28" name="Picture 4" descr="讲课 的图像结果">
            <a:extLst>
              <a:ext uri="{FF2B5EF4-FFF2-40B4-BE49-F238E27FC236}">
                <a16:creationId xmlns:a16="http://schemas.microsoft.com/office/drawing/2014/main" id="{97C25BAE-966B-4AEE-9513-EA2105B194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175927"/>
            <a:ext cx="2933103" cy="3124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379044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755576" y="195486"/>
            <a:ext cx="1584176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主要三个任务</a:t>
            </a:r>
          </a:p>
        </p:txBody>
      </p:sp>
      <p:sp>
        <p:nvSpPr>
          <p:cNvPr id="9" name="圆角矩形 3">
            <a:extLst>
              <a:ext uri="{FF2B5EF4-FFF2-40B4-BE49-F238E27FC236}">
                <a16:creationId xmlns:a16="http://schemas.microsoft.com/office/drawing/2014/main" id="{81A3B2A2-3D3B-4132-8F03-333EFEA4C03B}"/>
              </a:ext>
            </a:extLst>
          </p:cNvPr>
          <p:cNvSpPr/>
          <p:nvPr/>
        </p:nvSpPr>
        <p:spPr bwMode="auto">
          <a:xfrm>
            <a:off x="467544" y="1203598"/>
            <a:ext cx="2232248" cy="936104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defTabSz="914099"/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把所有学生信息加载到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DataGridView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圆角矩形 3">
            <a:extLst>
              <a:ext uri="{FF2B5EF4-FFF2-40B4-BE49-F238E27FC236}">
                <a16:creationId xmlns:a16="http://schemas.microsoft.com/office/drawing/2014/main" id="{B71A3516-C90D-40F4-953D-3AF0ADA7772E}"/>
              </a:ext>
            </a:extLst>
          </p:cNvPr>
          <p:cNvSpPr/>
          <p:nvPr/>
        </p:nvSpPr>
        <p:spPr bwMode="auto">
          <a:xfrm>
            <a:off x="487763" y="2463738"/>
            <a:ext cx="2212029" cy="576064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defTabSz="914099"/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显示出学生数量</a:t>
            </a:r>
          </a:p>
        </p:txBody>
      </p:sp>
      <p:sp>
        <p:nvSpPr>
          <p:cNvPr id="26" name="圆角矩形 3">
            <a:extLst>
              <a:ext uri="{FF2B5EF4-FFF2-40B4-BE49-F238E27FC236}">
                <a16:creationId xmlns:a16="http://schemas.microsoft.com/office/drawing/2014/main" id="{8992E34A-2DF7-4ADE-AEEE-F5D28E67A1A2}"/>
              </a:ext>
            </a:extLst>
          </p:cNvPr>
          <p:cNvSpPr/>
          <p:nvPr/>
        </p:nvSpPr>
        <p:spPr bwMode="auto">
          <a:xfrm>
            <a:off x="518424" y="3337822"/>
            <a:ext cx="2181368" cy="576064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defTabSz="914099"/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展示出第一个学生的明细</a:t>
            </a:r>
          </a:p>
        </p:txBody>
      </p:sp>
      <p:sp>
        <p:nvSpPr>
          <p:cNvPr id="7" name="圆角矩形 3">
            <a:extLst>
              <a:ext uri="{FF2B5EF4-FFF2-40B4-BE49-F238E27FC236}">
                <a16:creationId xmlns:a16="http://schemas.microsoft.com/office/drawing/2014/main" id="{34D245AE-3262-4E4A-9F1F-9A278E3F56B5}"/>
              </a:ext>
            </a:extLst>
          </p:cNvPr>
          <p:cNvSpPr/>
          <p:nvPr/>
        </p:nvSpPr>
        <p:spPr bwMode="auto">
          <a:xfrm>
            <a:off x="3059831" y="1383618"/>
            <a:ext cx="1872207" cy="576064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把数据库数据填充到本地</a:t>
            </a:r>
            <a:r>
              <a:rPr lang="en-US" altLang="zh-CN" sz="12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DataSet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0F2ADE69-718D-4B2E-89F0-22C6DD4CD0B9}"/>
              </a:ext>
            </a:extLst>
          </p:cNvPr>
          <p:cNvCxnSpPr>
            <a:stCxn id="7" idx="3"/>
          </p:cNvCxnSpPr>
          <p:nvPr/>
        </p:nvCxnSpPr>
        <p:spPr>
          <a:xfrm>
            <a:off x="4932038" y="1671650"/>
            <a:ext cx="3600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圆角矩形 3">
            <a:extLst>
              <a:ext uri="{FF2B5EF4-FFF2-40B4-BE49-F238E27FC236}">
                <a16:creationId xmlns:a16="http://schemas.microsoft.com/office/drawing/2014/main" id="{DAD4EB4D-D781-48F7-BEA9-BA0A36C7CDD1}"/>
              </a:ext>
            </a:extLst>
          </p:cNvPr>
          <p:cNvSpPr/>
          <p:nvPr/>
        </p:nvSpPr>
        <p:spPr bwMode="auto">
          <a:xfrm>
            <a:off x="5319791" y="1383618"/>
            <a:ext cx="2636585" cy="576064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defTabSz="914099"/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把学生表格展示在</a:t>
            </a:r>
            <a:r>
              <a:rPr lang="en-US" altLang="zh-CN" sz="12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DataGridView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</a:p>
        </p:txBody>
      </p:sp>
      <p:sp>
        <p:nvSpPr>
          <p:cNvPr id="13" name="圆角矩形 3">
            <a:extLst>
              <a:ext uri="{FF2B5EF4-FFF2-40B4-BE49-F238E27FC236}">
                <a16:creationId xmlns:a16="http://schemas.microsoft.com/office/drawing/2014/main" id="{11079036-278E-4537-B9F3-2FEC94F4589B}"/>
              </a:ext>
            </a:extLst>
          </p:cNvPr>
          <p:cNvSpPr/>
          <p:nvPr/>
        </p:nvSpPr>
        <p:spPr bwMode="auto">
          <a:xfrm>
            <a:off x="3059832" y="2463738"/>
            <a:ext cx="4896544" cy="576064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在本地</a:t>
            </a:r>
            <a:r>
              <a:rPr lang="en-US" altLang="zh-CN" sz="12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DataSet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求出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Student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表的行数</a:t>
            </a:r>
          </a:p>
        </p:txBody>
      </p:sp>
      <p:sp>
        <p:nvSpPr>
          <p:cNvPr id="16" name="圆角矩形 3">
            <a:extLst>
              <a:ext uri="{FF2B5EF4-FFF2-40B4-BE49-F238E27FC236}">
                <a16:creationId xmlns:a16="http://schemas.microsoft.com/office/drawing/2014/main" id="{BE5BF92F-3328-444E-967A-F398DC99B922}"/>
              </a:ext>
            </a:extLst>
          </p:cNvPr>
          <p:cNvSpPr/>
          <p:nvPr/>
        </p:nvSpPr>
        <p:spPr bwMode="auto">
          <a:xfrm>
            <a:off x="3059831" y="3337822"/>
            <a:ext cx="4896545" cy="576064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在本地</a:t>
            </a:r>
            <a:r>
              <a:rPr lang="en-US" altLang="zh-CN" sz="12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DataSet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展示出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Student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表的第一行数据</a:t>
            </a:r>
          </a:p>
        </p:txBody>
      </p:sp>
    </p:spTree>
    <p:extLst>
      <p:ext uri="{BB962C8B-B14F-4D97-AF65-F5344CB8AC3E}">
        <p14:creationId xmlns:p14="http://schemas.microsoft.com/office/powerpoint/2010/main" val="248694464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93610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演示</a:t>
            </a:r>
          </a:p>
        </p:txBody>
      </p:sp>
      <p:sp>
        <p:nvSpPr>
          <p:cNvPr id="9" name="圆角矩形 3">
            <a:extLst>
              <a:ext uri="{FF2B5EF4-FFF2-40B4-BE49-F238E27FC236}">
                <a16:creationId xmlns:a16="http://schemas.microsoft.com/office/drawing/2014/main" id="{82BFEA3B-3885-425D-B4EF-48B1FE29BD6E}"/>
              </a:ext>
            </a:extLst>
          </p:cNvPr>
          <p:cNvSpPr/>
          <p:nvPr/>
        </p:nvSpPr>
        <p:spPr bwMode="auto">
          <a:xfrm>
            <a:off x="3203848" y="2019427"/>
            <a:ext cx="4968552" cy="72008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执行查询后展示学生信息在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DataGridView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</a:p>
        </p:txBody>
      </p:sp>
      <p:pic>
        <p:nvPicPr>
          <p:cNvPr id="10" name="Picture 2" descr="操作 的图像结果">
            <a:extLst>
              <a:ext uri="{FF2B5EF4-FFF2-40B4-BE49-F238E27FC236}">
                <a16:creationId xmlns:a16="http://schemas.microsoft.com/office/drawing/2014/main" id="{2B7869D2-5241-433F-A811-2B4DA8AD9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258171"/>
            <a:ext cx="2369041" cy="2915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940759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355976" y="14629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0"/>
            <a:ext cx="9144000" cy="317481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Rectangle 4"/>
          <p:cNvSpPr txBox="1">
            <a:spLocks noChangeArrowheads="1"/>
          </p:cNvSpPr>
          <p:nvPr/>
        </p:nvSpPr>
        <p:spPr>
          <a:xfrm>
            <a:off x="7092280" y="2797862"/>
            <a:ext cx="1765665" cy="3226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主讲人：王进</a:t>
            </a:r>
          </a:p>
        </p:txBody>
      </p:sp>
      <p:cxnSp>
        <p:nvCxnSpPr>
          <p:cNvPr id="46" name="直接连接符 5"/>
          <p:cNvCxnSpPr>
            <a:cxnSpLocks noChangeShapeType="1"/>
          </p:cNvCxnSpPr>
          <p:nvPr/>
        </p:nvCxnSpPr>
        <p:spPr bwMode="auto">
          <a:xfrm flipH="1">
            <a:off x="4096128" y="2569318"/>
            <a:ext cx="4617801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" name="矩形 27"/>
          <p:cNvSpPr/>
          <p:nvPr/>
        </p:nvSpPr>
        <p:spPr>
          <a:xfrm>
            <a:off x="3375882" y="1387833"/>
            <a:ext cx="4499405" cy="500127"/>
          </a:xfrm>
          <a:prstGeom prst="rect">
            <a:avLst/>
          </a:prstGeom>
        </p:spPr>
        <p:txBody>
          <a:bodyPr wrap="square" lIns="68571" tIns="34285" rIns="68571" bIns="34285">
            <a:spAutoFit/>
          </a:bodyPr>
          <a:lstStyle/>
          <a:p>
            <a:pPr algn="r"/>
            <a:endParaRPr lang="en-US" altLang="zh-CN" sz="2800" b="1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1835696" y="1705477"/>
            <a:ext cx="4896544" cy="621436"/>
          </a:xfrm>
          <a:prstGeom prst="round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68571" tIns="34285" rIns="68571" bIns="34285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实现学生信息查询</a:t>
            </a:r>
            <a:endParaRPr lang="en-US" altLang="zh-CN" sz="2400" b="1" dirty="0">
              <a:solidFill>
                <a:schemeClr val="bg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835696" y="1353185"/>
            <a:ext cx="3888432" cy="417052"/>
            <a:chOff x="2587088" y="2511511"/>
            <a:chExt cx="3672408" cy="417052"/>
          </a:xfrm>
        </p:grpSpPr>
        <p:sp>
          <p:nvSpPr>
            <p:cNvPr id="19" name="矩形 18"/>
            <p:cNvSpPr/>
            <p:nvPr/>
          </p:nvSpPr>
          <p:spPr>
            <a:xfrm>
              <a:off x="2587088" y="2511511"/>
              <a:ext cx="3672408" cy="417052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4" tIns="34291" rIns="68584" bIns="34291" rtlCol="0" anchor="ctr"/>
            <a:lstStyle/>
            <a:p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      </a:t>
              </a:r>
              <a:r>
                <a:rPr lang="en-US" altLang="zh-CN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: </a:t>
              </a:r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rgbClr val="00206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ADO.NET</a:t>
              </a:r>
              <a:r>
                <a:rPr lang="zh-CN" altLang="en-US" dirty="0">
                  <a:solidFill>
                    <a:srgbClr val="00206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数据库开发</a:t>
              </a:r>
            </a:p>
          </p:txBody>
        </p:sp>
        <p:sp>
          <p:nvSpPr>
            <p:cNvPr id="6" name="椭圆 5"/>
            <p:cNvSpPr/>
            <p:nvPr/>
          </p:nvSpPr>
          <p:spPr>
            <a:xfrm>
              <a:off x="3037888" y="2555172"/>
              <a:ext cx="350567" cy="35056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Arial Black" panose="020B0A04020102020204" pitchFamily="34" charset="0"/>
                  <a:ea typeface="微软雅黑" panose="020B0503020204020204" pitchFamily="34" charset="-122"/>
                </a:rPr>
                <a:t>4</a:t>
              </a:r>
              <a:endParaRPr lang="zh-CN" altLang="en-US" dirty="0">
                <a:latin typeface="Arial Black" panose="020B0A040201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2659096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第</a:t>
              </a:r>
            </a:p>
          </p:txBody>
        </p:sp>
        <p:sp>
          <p:nvSpPr>
            <p:cNvPr id="21" name="椭圆 20"/>
            <p:cNvSpPr/>
            <p:nvPr/>
          </p:nvSpPr>
          <p:spPr>
            <a:xfrm>
              <a:off x="3416680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季</a:t>
              </a:r>
            </a:p>
          </p:txBody>
        </p:sp>
      </p:grpSp>
      <p:sp>
        <p:nvSpPr>
          <p:cNvPr id="11" name="矩形 10"/>
          <p:cNvSpPr/>
          <p:nvPr/>
        </p:nvSpPr>
        <p:spPr>
          <a:xfrm>
            <a:off x="4923" y="2824939"/>
            <a:ext cx="3846997" cy="33950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rgbClr val="FF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跟着王进老师学开发系列之</a:t>
            </a:r>
            <a:r>
              <a:rPr lang="en-US" altLang="zh-CN" sz="2000" b="1" dirty="0">
                <a:solidFill>
                  <a:srgbClr val="FF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C#</a:t>
            </a:r>
            <a:r>
              <a:rPr lang="zh-CN" altLang="en-US" sz="2000" b="1" dirty="0">
                <a:solidFill>
                  <a:srgbClr val="FF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篇</a:t>
            </a:r>
          </a:p>
        </p:txBody>
      </p:sp>
    </p:spTree>
    <p:extLst>
      <p:ext uri="{BB962C8B-B14F-4D97-AF65-F5344CB8AC3E}">
        <p14:creationId xmlns:p14="http://schemas.microsoft.com/office/powerpoint/2010/main" val="3010271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7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75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2232248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查找方法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01--Select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0510F2D-9BFA-446F-947F-AFF865FE34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1635646"/>
            <a:ext cx="7095238" cy="17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98354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2808312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查找方法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01--RowFilter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4AECEC2-482B-4775-B539-AFA273690C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8" y="1923678"/>
            <a:ext cx="5617724" cy="144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41234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355976" y="14629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0"/>
            <a:ext cx="9144000" cy="317481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Rectangle 4"/>
          <p:cNvSpPr txBox="1">
            <a:spLocks noChangeArrowheads="1"/>
          </p:cNvSpPr>
          <p:nvPr/>
        </p:nvSpPr>
        <p:spPr>
          <a:xfrm>
            <a:off x="7092280" y="2797862"/>
            <a:ext cx="1765665" cy="3226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主讲人：王进</a:t>
            </a:r>
          </a:p>
        </p:txBody>
      </p:sp>
      <p:cxnSp>
        <p:nvCxnSpPr>
          <p:cNvPr id="46" name="直接连接符 5"/>
          <p:cNvCxnSpPr>
            <a:cxnSpLocks noChangeShapeType="1"/>
          </p:cNvCxnSpPr>
          <p:nvPr/>
        </p:nvCxnSpPr>
        <p:spPr bwMode="auto">
          <a:xfrm flipH="1">
            <a:off x="4096128" y="2569318"/>
            <a:ext cx="4617801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" name="矩形 27"/>
          <p:cNvSpPr/>
          <p:nvPr/>
        </p:nvSpPr>
        <p:spPr>
          <a:xfrm>
            <a:off x="3375882" y="1387833"/>
            <a:ext cx="4499405" cy="500127"/>
          </a:xfrm>
          <a:prstGeom prst="rect">
            <a:avLst/>
          </a:prstGeom>
        </p:spPr>
        <p:txBody>
          <a:bodyPr wrap="square" lIns="68571" tIns="34285" rIns="68571" bIns="34285">
            <a:spAutoFit/>
          </a:bodyPr>
          <a:lstStyle/>
          <a:p>
            <a:pPr algn="r"/>
            <a:endParaRPr lang="en-US" altLang="zh-CN" sz="2800" b="1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1835696" y="1705477"/>
            <a:ext cx="4896544" cy="621436"/>
          </a:xfrm>
          <a:prstGeom prst="round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68571" tIns="34285" rIns="68571" bIns="34285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实现学生信息增删改</a:t>
            </a:r>
            <a:endParaRPr lang="en-US" altLang="zh-CN" sz="2400" b="1" dirty="0">
              <a:solidFill>
                <a:schemeClr val="bg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835696" y="1353185"/>
            <a:ext cx="3888432" cy="417052"/>
            <a:chOff x="2587088" y="2511511"/>
            <a:chExt cx="3672408" cy="417052"/>
          </a:xfrm>
        </p:grpSpPr>
        <p:sp>
          <p:nvSpPr>
            <p:cNvPr id="19" name="矩形 18"/>
            <p:cNvSpPr/>
            <p:nvPr/>
          </p:nvSpPr>
          <p:spPr>
            <a:xfrm>
              <a:off x="2587088" y="2511511"/>
              <a:ext cx="3672408" cy="417052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4" tIns="34291" rIns="68584" bIns="34291" rtlCol="0" anchor="ctr"/>
            <a:lstStyle/>
            <a:p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      </a:t>
              </a:r>
              <a:r>
                <a:rPr lang="en-US" altLang="zh-CN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: </a:t>
              </a:r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rgbClr val="00206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ADO.NET</a:t>
              </a:r>
              <a:r>
                <a:rPr lang="zh-CN" altLang="en-US" dirty="0">
                  <a:solidFill>
                    <a:srgbClr val="00206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数据库开发</a:t>
              </a:r>
            </a:p>
          </p:txBody>
        </p:sp>
        <p:sp>
          <p:nvSpPr>
            <p:cNvPr id="6" name="椭圆 5"/>
            <p:cNvSpPr/>
            <p:nvPr/>
          </p:nvSpPr>
          <p:spPr>
            <a:xfrm>
              <a:off x="3037888" y="2555172"/>
              <a:ext cx="350567" cy="35056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Arial Black" panose="020B0A04020102020204" pitchFamily="34" charset="0"/>
                  <a:ea typeface="微软雅黑" panose="020B0503020204020204" pitchFamily="34" charset="-122"/>
                </a:rPr>
                <a:t>4</a:t>
              </a:r>
              <a:endParaRPr lang="zh-CN" altLang="en-US" dirty="0">
                <a:latin typeface="Arial Black" panose="020B0A040201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2659096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第</a:t>
              </a:r>
            </a:p>
          </p:txBody>
        </p:sp>
        <p:sp>
          <p:nvSpPr>
            <p:cNvPr id="21" name="椭圆 20"/>
            <p:cNvSpPr/>
            <p:nvPr/>
          </p:nvSpPr>
          <p:spPr>
            <a:xfrm>
              <a:off x="3416680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季</a:t>
              </a:r>
            </a:p>
          </p:txBody>
        </p:sp>
      </p:grpSp>
      <p:sp>
        <p:nvSpPr>
          <p:cNvPr id="11" name="矩形 10"/>
          <p:cNvSpPr/>
          <p:nvPr/>
        </p:nvSpPr>
        <p:spPr>
          <a:xfrm>
            <a:off x="4923" y="2824939"/>
            <a:ext cx="3846997" cy="33950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rgbClr val="FF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跟着王进老师学开发系列之</a:t>
            </a:r>
            <a:r>
              <a:rPr lang="en-US" altLang="zh-CN" sz="2000" b="1" dirty="0">
                <a:solidFill>
                  <a:srgbClr val="FF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C#</a:t>
            </a:r>
            <a:r>
              <a:rPr lang="zh-CN" altLang="en-US" sz="2000" b="1" dirty="0">
                <a:solidFill>
                  <a:srgbClr val="FF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篇</a:t>
            </a:r>
          </a:p>
        </p:txBody>
      </p:sp>
    </p:spTree>
    <p:extLst>
      <p:ext uri="{BB962C8B-B14F-4D97-AF65-F5344CB8AC3E}">
        <p14:creationId xmlns:p14="http://schemas.microsoft.com/office/powerpoint/2010/main" val="711471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7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75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93610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演示</a:t>
            </a:r>
          </a:p>
        </p:txBody>
      </p:sp>
      <p:sp>
        <p:nvSpPr>
          <p:cNvPr id="9" name="圆角矩形 3">
            <a:extLst>
              <a:ext uri="{FF2B5EF4-FFF2-40B4-BE49-F238E27FC236}">
                <a16:creationId xmlns:a16="http://schemas.microsoft.com/office/drawing/2014/main" id="{82BFEA3B-3885-425D-B4EF-48B1FE29BD6E}"/>
              </a:ext>
            </a:extLst>
          </p:cNvPr>
          <p:cNvSpPr/>
          <p:nvPr/>
        </p:nvSpPr>
        <p:spPr bwMode="auto">
          <a:xfrm>
            <a:off x="3707904" y="1991819"/>
            <a:ext cx="3672408" cy="72008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系统介绍和搭建框架</a:t>
            </a:r>
            <a:endParaRPr lang="en-US" altLang="zh-CN" sz="2000" b="1" dirty="0">
              <a:solidFill>
                <a:schemeClr val="bg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pic>
        <p:nvPicPr>
          <p:cNvPr id="10" name="Picture 2" descr="操作 的图像结果">
            <a:extLst>
              <a:ext uri="{FF2B5EF4-FFF2-40B4-BE49-F238E27FC236}">
                <a16:creationId xmlns:a16="http://schemas.microsoft.com/office/drawing/2014/main" id="{2B7869D2-5241-433F-A811-2B4DA8AD9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258171"/>
            <a:ext cx="2369041" cy="2915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88413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12961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添加记录</a:t>
            </a:r>
          </a:p>
        </p:txBody>
      </p:sp>
      <p:pic>
        <p:nvPicPr>
          <p:cNvPr id="5" name="Picture 4" descr="讲课 的图像结果">
            <a:extLst>
              <a:ext uri="{FF2B5EF4-FFF2-40B4-BE49-F238E27FC236}">
                <a16:creationId xmlns:a16="http://schemas.microsoft.com/office/drawing/2014/main" id="{C38D77E1-E11C-4D75-ADD2-75FCCFC786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131590"/>
            <a:ext cx="2933103" cy="3124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00ED84D9-6C39-49B4-B72D-F6E553A5ED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9913" y="1707654"/>
            <a:ext cx="4464496" cy="17304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0823226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12961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修改记录</a:t>
            </a:r>
          </a:p>
        </p:txBody>
      </p:sp>
      <p:pic>
        <p:nvPicPr>
          <p:cNvPr id="5" name="Picture 4" descr="讲课 的图像结果">
            <a:extLst>
              <a:ext uri="{FF2B5EF4-FFF2-40B4-BE49-F238E27FC236}">
                <a16:creationId xmlns:a16="http://schemas.microsoft.com/office/drawing/2014/main" id="{C38D77E1-E11C-4D75-ADD2-75FCCFC786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131590"/>
            <a:ext cx="2933103" cy="3124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90B2070E-2C57-4253-AC50-3C7AC2E13D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5896" y="1707654"/>
            <a:ext cx="4800000" cy="21238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7906004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12961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删除记录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E2C716D-D106-4346-9333-F3E1FBC210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39864"/>
            <a:ext cx="9144000" cy="3463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21425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755576" y="195486"/>
            <a:ext cx="2160240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学生信息管理系统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82295DE-1393-4DB7-BFAC-86CE24A3F9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1059582"/>
            <a:ext cx="6544639" cy="358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95717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706399" y="195486"/>
            <a:ext cx="1129297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基本框架</a:t>
            </a:r>
          </a:p>
        </p:txBody>
      </p:sp>
      <p:sp>
        <p:nvSpPr>
          <p:cNvPr id="13" name="圆角矩形 3">
            <a:extLst>
              <a:ext uri="{FF2B5EF4-FFF2-40B4-BE49-F238E27FC236}">
                <a16:creationId xmlns:a16="http://schemas.microsoft.com/office/drawing/2014/main" id="{D324F198-8AA6-4B7C-9D80-5088839416B3}"/>
              </a:ext>
            </a:extLst>
          </p:cNvPr>
          <p:cNvSpPr/>
          <p:nvPr/>
        </p:nvSpPr>
        <p:spPr bwMode="auto">
          <a:xfrm>
            <a:off x="3275856" y="771550"/>
            <a:ext cx="2304256" cy="610336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（界面展示层）</a:t>
            </a:r>
          </a:p>
        </p:txBody>
      </p:sp>
      <p:sp>
        <p:nvSpPr>
          <p:cNvPr id="14" name="圆角矩形 3">
            <a:extLst>
              <a:ext uri="{FF2B5EF4-FFF2-40B4-BE49-F238E27FC236}">
                <a16:creationId xmlns:a16="http://schemas.microsoft.com/office/drawing/2014/main" id="{91F2AB58-B5B6-4B3C-B43E-481BEDB6D799}"/>
              </a:ext>
            </a:extLst>
          </p:cNvPr>
          <p:cNvSpPr/>
          <p:nvPr/>
        </p:nvSpPr>
        <p:spPr bwMode="auto">
          <a:xfrm>
            <a:off x="3275856" y="2105430"/>
            <a:ext cx="2304256" cy="610336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DAL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（数据访问层）</a:t>
            </a:r>
          </a:p>
        </p:txBody>
      </p:sp>
      <p:sp>
        <p:nvSpPr>
          <p:cNvPr id="15" name="圆角矩形 3">
            <a:extLst>
              <a:ext uri="{FF2B5EF4-FFF2-40B4-BE49-F238E27FC236}">
                <a16:creationId xmlns:a16="http://schemas.microsoft.com/office/drawing/2014/main" id="{E906F435-136C-4DCC-B7A9-81A428B16713}"/>
              </a:ext>
            </a:extLst>
          </p:cNvPr>
          <p:cNvSpPr/>
          <p:nvPr/>
        </p:nvSpPr>
        <p:spPr bwMode="auto">
          <a:xfrm>
            <a:off x="6444208" y="2105430"/>
            <a:ext cx="2304256" cy="610336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Models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（数据表示层）</a:t>
            </a:r>
          </a:p>
        </p:txBody>
      </p:sp>
      <p:sp>
        <p:nvSpPr>
          <p:cNvPr id="16" name="圆角矩形 3">
            <a:extLst>
              <a:ext uri="{FF2B5EF4-FFF2-40B4-BE49-F238E27FC236}">
                <a16:creationId xmlns:a16="http://schemas.microsoft.com/office/drawing/2014/main" id="{D5894B48-E21B-46D9-AE87-22D9E40246EC}"/>
              </a:ext>
            </a:extLst>
          </p:cNvPr>
          <p:cNvSpPr/>
          <p:nvPr/>
        </p:nvSpPr>
        <p:spPr bwMode="auto">
          <a:xfrm>
            <a:off x="251520" y="2109872"/>
            <a:ext cx="2304256" cy="610336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Common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（通用工具）</a:t>
            </a:r>
          </a:p>
        </p:txBody>
      </p:sp>
      <p:sp>
        <p:nvSpPr>
          <p:cNvPr id="17" name="圆角矩形 3">
            <a:extLst>
              <a:ext uri="{FF2B5EF4-FFF2-40B4-BE49-F238E27FC236}">
                <a16:creationId xmlns:a16="http://schemas.microsoft.com/office/drawing/2014/main" id="{690CF574-C305-46B0-BD93-2801ED089E08}"/>
              </a:ext>
            </a:extLst>
          </p:cNvPr>
          <p:cNvSpPr/>
          <p:nvPr/>
        </p:nvSpPr>
        <p:spPr bwMode="auto">
          <a:xfrm>
            <a:off x="3275856" y="3288366"/>
            <a:ext cx="2304256" cy="610336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DBHelper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（数据库连接）</a:t>
            </a: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DE170C24-11FB-477A-88C3-273E618E9E90}"/>
              </a:ext>
            </a:extLst>
          </p:cNvPr>
          <p:cNvCxnSpPr>
            <a:cxnSpLocks/>
          </p:cNvCxnSpPr>
          <p:nvPr/>
        </p:nvCxnSpPr>
        <p:spPr>
          <a:xfrm flipH="1">
            <a:off x="2627784" y="1381886"/>
            <a:ext cx="1080120" cy="7578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690D2B64-9893-4ACA-98A7-F3907B3A3181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>
            <a:off x="4427984" y="1381886"/>
            <a:ext cx="0" cy="7235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9F21FA6B-07A5-42DD-B813-CD9C8132493D}"/>
              </a:ext>
            </a:extLst>
          </p:cNvPr>
          <p:cNvCxnSpPr>
            <a:cxnSpLocks/>
          </p:cNvCxnSpPr>
          <p:nvPr/>
        </p:nvCxnSpPr>
        <p:spPr>
          <a:xfrm>
            <a:off x="5148065" y="1381886"/>
            <a:ext cx="1368151" cy="7235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EA9492E5-3B8D-4DD7-94A0-5F612661E351}"/>
              </a:ext>
            </a:extLst>
          </p:cNvPr>
          <p:cNvCxnSpPr>
            <a:cxnSpLocks/>
          </p:cNvCxnSpPr>
          <p:nvPr/>
        </p:nvCxnSpPr>
        <p:spPr>
          <a:xfrm>
            <a:off x="4420389" y="2678030"/>
            <a:ext cx="0" cy="6138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5C578E79-1666-48CD-8B03-4BA9B8CDF005}"/>
              </a:ext>
            </a:extLst>
          </p:cNvPr>
          <p:cNvCxnSpPr>
            <a:cxnSpLocks/>
            <a:stCxn id="14" idx="1"/>
            <a:endCxn id="16" idx="3"/>
          </p:cNvCxnSpPr>
          <p:nvPr/>
        </p:nvCxnSpPr>
        <p:spPr>
          <a:xfrm flipH="1">
            <a:off x="2555776" y="2410598"/>
            <a:ext cx="720080" cy="44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148E2840-D8A5-4541-987B-F1C7DE857B86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>
            <a:off x="5580112" y="2410598"/>
            <a:ext cx="86409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流程图: 磁盘 2">
            <a:extLst>
              <a:ext uri="{FF2B5EF4-FFF2-40B4-BE49-F238E27FC236}">
                <a16:creationId xmlns:a16="http://schemas.microsoft.com/office/drawing/2014/main" id="{BEA76CEF-8BBC-4BF2-8FD4-370C31E84809}"/>
              </a:ext>
            </a:extLst>
          </p:cNvPr>
          <p:cNvSpPr/>
          <p:nvPr/>
        </p:nvSpPr>
        <p:spPr>
          <a:xfrm>
            <a:off x="3851920" y="4515966"/>
            <a:ext cx="1152128" cy="504056"/>
          </a:xfrm>
          <a:prstGeom prst="flowChartMagneticDisk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数据源</a:t>
            </a: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2248B2C6-9D12-47B5-A145-479B77FAC932}"/>
              </a:ext>
            </a:extLst>
          </p:cNvPr>
          <p:cNvCxnSpPr>
            <a:cxnSpLocks/>
          </p:cNvCxnSpPr>
          <p:nvPr/>
        </p:nvCxnSpPr>
        <p:spPr>
          <a:xfrm>
            <a:off x="4420389" y="3902166"/>
            <a:ext cx="0" cy="6138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958705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93610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演示</a:t>
            </a:r>
          </a:p>
        </p:txBody>
      </p:sp>
      <p:sp>
        <p:nvSpPr>
          <p:cNvPr id="9" name="圆角矩形 3">
            <a:extLst>
              <a:ext uri="{FF2B5EF4-FFF2-40B4-BE49-F238E27FC236}">
                <a16:creationId xmlns:a16="http://schemas.microsoft.com/office/drawing/2014/main" id="{82BFEA3B-3885-425D-B4EF-48B1FE29BD6E}"/>
              </a:ext>
            </a:extLst>
          </p:cNvPr>
          <p:cNvSpPr/>
          <p:nvPr/>
        </p:nvSpPr>
        <p:spPr bwMode="auto">
          <a:xfrm>
            <a:off x="3923928" y="1995686"/>
            <a:ext cx="3672408" cy="72008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搭建学生信息系统的框架</a:t>
            </a:r>
          </a:p>
        </p:txBody>
      </p:sp>
      <p:pic>
        <p:nvPicPr>
          <p:cNvPr id="10" name="Picture 2" descr="操作 的图像结果">
            <a:extLst>
              <a:ext uri="{FF2B5EF4-FFF2-40B4-BE49-F238E27FC236}">
                <a16:creationId xmlns:a16="http://schemas.microsoft.com/office/drawing/2014/main" id="{2B7869D2-5241-433F-A811-2B4DA8AD9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258171"/>
            <a:ext cx="2369041" cy="2915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737837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355976" y="14629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0"/>
            <a:ext cx="9144000" cy="317481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Rectangle 4"/>
          <p:cNvSpPr txBox="1">
            <a:spLocks noChangeArrowheads="1"/>
          </p:cNvSpPr>
          <p:nvPr/>
        </p:nvSpPr>
        <p:spPr>
          <a:xfrm>
            <a:off x="7092280" y="2797862"/>
            <a:ext cx="1765665" cy="3226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主讲人：王进</a:t>
            </a:r>
          </a:p>
        </p:txBody>
      </p:sp>
      <p:cxnSp>
        <p:nvCxnSpPr>
          <p:cNvPr id="46" name="直接连接符 5"/>
          <p:cNvCxnSpPr>
            <a:cxnSpLocks noChangeShapeType="1"/>
          </p:cNvCxnSpPr>
          <p:nvPr/>
        </p:nvCxnSpPr>
        <p:spPr bwMode="auto">
          <a:xfrm flipH="1">
            <a:off x="4096128" y="2569318"/>
            <a:ext cx="4617801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" name="矩形 27"/>
          <p:cNvSpPr/>
          <p:nvPr/>
        </p:nvSpPr>
        <p:spPr>
          <a:xfrm>
            <a:off x="3375882" y="1387833"/>
            <a:ext cx="4499405" cy="500127"/>
          </a:xfrm>
          <a:prstGeom prst="rect">
            <a:avLst/>
          </a:prstGeom>
        </p:spPr>
        <p:txBody>
          <a:bodyPr wrap="square" lIns="68571" tIns="34285" rIns="68571" bIns="34285">
            <a:spAutoFit/>
          </a:bodyPr>
          <a:lstStyle/>
          <a:p>
            <a:pPr algn="r"/>
            <a:endParaRPr lang="en-US" altLang="zh-CN" sz="2800" b="1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1835696" y="1705477"/>
            <a:ext cx="4896544" cy="621436"/>
          </a:xfrm>
          <a:prstGeom prst="round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68571" tIns="34285" rIns="68571" bIns="34285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优化数据库访问通用类</a:t>
            </a:r>
            <a:endParaRPr lang="en-US" altLang="zh-CN" sz="2400" b="1" dirty="0">
              <a:solidFill>
                <a:schemeClr val="bg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835696" y="1353185"/>
            <a:ext cx="3888432" cy="417052"/>
            <a:chOff x="2587088" y="2511511"/>
            <a:chExt cx="3672408" cy="417052"/>
          </a:xfrm>
        </p:grpSpPr>
        <p:sp>
          <p:nvSpPr>
            <p:cNvPr id="19" name="矩形 18"/>
            <p:cNvSpPr/>
            <p:nvPr/>
          </p:nvSpPr>
          <p:spPr>
            <a:xfrm>
              <a:off x="2587088" y="2511511"/>
              <a:ext cx="3672408" cy="417052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4" tIns="34291" rIns="68584" bIns="34291" rtlCol="0" anchor="ctr"/>
            <a:lstStyle/>
            <a:p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      </a:t>
              </a:r>
              <a:r>
                <a:rPr lang="en-US" altLang="zh-CN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: </a:t>
              </a:r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rgbClr val="00206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ADO.NET</a:t>
              </a:r>
              <a:r>
                <a:rPr lang="zh-CN" altLang="en-US" dirty="0">
                  <a:solidFill>
                    <a:srgbClr val="00206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数据库开发</a:t>
              </a:r>
            </a:p>
          </p:txBody>
        </p:sp>
        <p:sp>
          <p:nvSpPr>
            <p:cNvPr id="6" name="椭圆 5"/>
            <p:cNvSpPr/>
            <p:nvPr/>
          </p:nvSpPr>
          <p:spPr>
            <a:xfrm>
              <a:off x="3037888" y="2555172"/>
              <a:ext cx="350567" cy="35056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Arial Black" panose="020B0A04020102020204" pitchFamily="34" charset="0"/>
                  <a:ea typeface="微软雅黑" panose="020B0503020204020204" pitchFamily="34" charset="-122"/>
                </a:rPr>
                <a:t>4</a:t>
              </a:r>
              <a:endParaRPr lang="zh-CN" altLang="en-US" dirty="0">
                <a:latin typeface="Arial Black" panose="020B0A040201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2659096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第</a:t>
              </a:r>
            </a:p>
          </p:txBody>
        </p:sp>
        <p:sp>
          <p:nvSpPr>
            <p:cNvPr id="21" name="椭圆 20"/>
            <p:cNvSpPr/>
            <p:nvPr/>
          </p:nvSpPr>
          <p:spPr>
            <a:xfrm>
              <a:off x="3416680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季</a:t>
              </a:r>
            </a:p>
          </p:txBody>
        </p:sp>
      </p:grpSp>
      <p:sp>
        <p:nvSpPr>
          <p:cNvPr id="11" name="矩形 10"/>
          <p:cNvSpPr/>
          <p:nvPr/>
        </p:nvSpPr>
        <p:spPr>
          <a:xfrm>
            <a:off x="4923" y="2824939"/>
            <a:ext cx="3846997" cy="33950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rgbClr val="FF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跟着王进老师学开发系列之</a:t>
            </a:r>
            <a:r>
              <a:rPr lang="en-US" altLang="zh-CN" sz="2000" b="1" dirty="0">
                <a:solidFill>
                  <a:srgbClr val="FF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C#</a:t>
            </a:r>
            <a:r>
              <a:rPr lang="zh-CN" altLang="en-US" sz="2000" b="1" dirty="0">
                <a:solidFill>
                  <a:srgbClr val="FF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篇</a:t>
            </a:r>
          </a:p>
        </p:txBody>
      </p:sp>
    </p:spTree>
    <p:extLst>
      <p:ext uri="{BB962C8B-B14F-4D97-AF65-F5344CB8AC3E}">
        <p14:creationId xmlns:p14="http://schemas.microsoft.com/office/powerpoint/2010/main" val="2250085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7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75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1584176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数据库通用类</a:t>
            </a:r>
          </a:p>
        </p:txBody>
      </p:sp>
      <p:sp>
        <p:nvSpPr>
          <p:cNvPr id="6" name="圆角矩形 3">
            <a:extLst>
              <a:ext uri="{FF2B5EF4-FFF2-40B4-BE49-F238E27FC236}">
                <a16:creationId xmlns:a16="http://schemas.microsoft.com/office/drawing/2014/main" id="{A40D652F-65D0-46BF-9EFE-5ECE9FCDE69F}"/>
              </a:ext>
            </a:extLst>
          </p:cNvPr>
          <p:cNvSpPr/>
          <p:nvPr/>
        </p:nvSpPr>
        <p:spPr bwMode="auto">
          <a:xfrm>
            <a:off x="899592" y="1131590"/>
            <a:ext cx="6984776" cy="64807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defTabSz="914099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在数据库开发的时候，多次需要访问数据库，为了减少数据库的代码的书写，把访问数据库和常见的操作数据库写成通用类。</a:t>
            </a:r>
          </a:p>
        </p:txBody>
      </p:sp>
      <p:pic>
        <p:nvPicPr>
          <p:cNvPr id="2" name="Picture 2" descr="数据库图标 的图像结果">
            <a:extLst>
              <a:ext uri="{FF2B5EF4-FFF2-40B4-BE49-F238E27FC236}">
                <a16:creationId xmlns:a16="http://schemas.microsoft.com/office/drawing/2014/main" id="{9D4CDE3D-9FEB-4137-A0F1-1CC0EB05EA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2211710"/>
            <a:ext cx="2520280" cy="25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30999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1440160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关于通用类</a:t>
            </a:r>
          </a:p>
        </p:txBody>
      </p:sp>
      <p:pic>
        <p:nvPicPr>
          <p:cNvPr id="5" name="Picture 4" descr="讲课 的图像结果">
            <a:extLst>
              <a:ext uri="{FF2B5EF4-FFF2-40B4-BE49-F238E27FC236}">
                <a16:creationId xmlns:a16="http://schemas.microsoft.com/office/drawing/2014/main" id="{C38D77E1-E11C-4D75-ADD2-75FCCFC786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131590"/>
            <a:ext cx="2933103" cy="3124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流程图: 预定义过程 1">
            <a:extLst>
              <a:ext uri="{FF2B5EF4-FFF2-40B4-BE49-F238E27FC236}">
                <a16:creationId xmlns:a16="http://schemas.microsoft.com/office/drawing/2014/main" id="{090BDA35-E8FD-4962-A8E6-A1AC7EDC5EE2}"/>
              </a:ext>
            </a:extLst>
          </p:cNvPr>
          <p:cNvSpPr/>
          <p:nvPr/>
        </p:nvSpPr>
        <p:spPr>
          <a:xfrm>
            <a:off x="3563888" y="2070573"/>
            <a:ext cx="1656184" cy="648072"/>
          </a:xfrm>
          <a:prstGeom prst="flowChartPredefinedProcess">
            <a:avLst/>
          </a:prstGeom>
          <a:solidFill>
            <a:srgbClr val="00206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DBUtility</a:t>
            </a:r>
          </a:p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类库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流程图: 预定义过程 6">
            <a:extLst>
              <a:ext uri="{FF2B5EF4-FFF2-40B4-BE49-F238E27FC236}">
                <a16:creationId xmlns:a16="http://schemas.microsoft.com/office/drawing/2014/main" id="{3CE7F117-4987-4257-9109-C527189FB0DF}"/>
              </a:ext>
            </a:extLst>
          </p:cNvPr>
          <p:cNvSpPr/>
          <p:nvPr/>
        </p:nvSpPr>
        <p:spPr>
          <a:xfrm>
            <a:off x="5940152" y="1059582"/>
            <a:ext cx="1944216" cy="648072"/>
          </a:xfrm>
          <a:prstGeom prst="flowChartPredefinedProcess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SQLHelper</a:t>
            </a:r>
            <a:endParaRPr lang="en-US" altLang="zh-CN" dirty="0"/>
          </a:p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流程图: 预定义过程 7">
            <a:extLst>
              <a:ext uri="{FF2B5EF4-FFF2-40B4-BE49-F238E27FC236}">
                <a16:creationId xmlns:a16="http://schemas.microsoft.com/office/drawing/2014/main" id="{EC08B255-45E7-495D-A079-B9D265AAC880}"/>
              </a:ext>
            </a:extLst>
          </p:cNvPr>
          <p:cNvSpPr/>
          <p:nvPr/>
        </p:nvSpPr>
        <p:spPr>
          <a:xfrm>
            <a:off x="5940152" y="2067694"/>
            <a:ext cx="1944216" cy="648072"/>
          </a:xfrm>
          <a:prstGeom prst="flowChartPredefinedProcess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MySqlHelper</a:t>
            </a:r>
            <a:endParaRPr lang="en-US" altLang="zh-CN" dirty="0"/>
          </a:p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流程图: 预定义过程 8">
            <a:extLst>
              <a:ext uri="{FF2B5EF4-FFF2-40B4-BE49-F238E27FC236}">
                <a16:creationId xmlns:a16="http://schemas.microsoft.com/office/drawing/2014/main" id="{F3D84B1A-77F4-4566-9167-FB19F866E076}"/>
              </a:ext>
            </a:extLst>
          </p:cNvPr>
          <p:cNvSpPr/>
          <p:nvPr/>
        </p:nvSpPr>
        <p:spPr>
          <a:xfrm>
            <a:off x="5940152" y="3075806"/>
            <a:ext cx="1944216" cy="648072"/>
          </a:xfrm>
          <a:prstGeom prst="flowChartPredefinedProcess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OracleHelper</a:t>
            </a:r>
            <a:endParaRPr lang="en-US" altLang="zh-CN" dirty="0"/>
          </a:p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左大括号 2">
            <a:extLst>
              <a:ext uri="{FF2B5EF4-FFF2-40B4-BE49-F238E27FC236}">
                <a16:creationId xmlns:a16="http://schemas.microsoft.com/office/drawing/2014/main" id="{D24EA80A-91C2-44E5-BE1F-79E1704C0ED9}"/>
              </a:ext>
            </a:extLst>
          </p:cNvPr>
          <p:cNvSpPr/>
          <p:nvPr/>
        </p:nvSpPr>
        <p:spPr>
          <a:xfrm>
            <a:off x="5436096" y="1419622"/>
            <a:ext cx="288032" cy="2232248"/>
          </a:xfrm>
          <a:prstGeom prst="lef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475879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755576" y="195486"/>
            <a:ext cx="3744416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连接模型中完成的数据库访问通用类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048C4A6-E21B-43E7-875B-E2D432E132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1419622"/>
            <a:ext cx="8080341" cy="252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13035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Write Your Title Here"/>
</p:tagLst>
</file>

<file path=ppt/theme/theme1.xml><?xml version="1.0" encoding="utf-8"?>
<a:theme xmlns:a="http://schemas.openxmlformats.org/drawingml/2006/main" name="第一PPT，www.1ppt.com">
  <a:themeElements>
    <a:clrScheme name="自定义 23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5DA2"/>
      </a:accent1>
      <a:accent2>
        <a:srgbClr val="C4C7CB"/>
      </a:accent2>
      <a:accent3>
        <a:srgbClr val="7F7F7F"/>
      </a:accent3>
      <a:accent4>
        <a:srgbClr val="7F7F7F"/>
      </a:accent4>
      <a:accent5>
        <a:srgbClr val="7F7F7F"/>
      </a:accent5>
      <a:accent6>
        <a:srgbClr val="7F7F7F"/>
      </a:accent6>
      <a:hlink>
        <a:srgbClr val="17365D"/>
      </a:hlink>
      <a:folHlink>
        <a:srgbClr val="548DD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200" dirty="0" smtClean="0">
            <a:solidFill>
              <a:schemeClr val="tx1">
                <a:lumMod val="75000"/>
                <a:lumOff val="2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26924</TotalTime>
  <Words>1307</Words>
  <Application>Microsoft Office PowerPoint</Application>
  <PresentationFormat>全屏显示(16:9)</PresentationFormat>
  <Paragraphs>148</Paragraphs>
  <Slides>22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9" baseType="lpstr">
      <vt:lpstr>华文中宋</vt:lpstr>
      <vt:lpstr>微软雅黑</vt:lpstr>
      <vt:lpstr>微软雅黑 Light</vt:lpstr>
      <vt:lpstr>Arial</vt:lpstr>
      <vt:lpstr>Arial Black</vt:lpstr>
      <vt:lpstr>Calibri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第一PPT模板网-WWW.1PPT.COM</dc:title>
  <dc:creator>第一PPT模板网-WWW.1PPT.COM</dc:creator>
  <cp:keywords>第一PPT模板网-WWW.1PPT.COM</cp:keywords>
  <cp:lastModifiedBy>秦 红华</cp:lastModifiedBy>
  <cp:revision>314</cp:revision>
  <dcterms:created xsi:type="dcterms:W3CDTF">2015-12-11T17:46:17Z</dcterms:created>
  <dcterms:modified xsi:type="dcterms:W3CDTF">2020-09-18T02:50:41Z</dcterms:modified>
</cp:coreProperties>
</file>