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8" r:id="rId2"/>
    <p:sldId id="493" r:id="rId3"/>
    <p:sldId id="452" r:id="rId4"/>
    <p:sldId id="513" r:id="rId5"/>
    <p:sldId id="456" r:id="rId6"/>
    <p:sldId id="514" r:id="rId7"/>
    <p:sldId id="515" r:id="rId8"/>
    <p:sldId id="516" r:id="rId9"/>
    <p:sldId id="518" r:id="rId10"/>
    <p:sldId id="472" r:id="rId11"/>
    <p:sldId id="517" r:id="rId12"/>
    <p:sldId id="519" r:id="rId13"/>
    <p:sldId id="473" r:id="rId14"/>
    <p:sldId id="520" r:id="rId15"/>
    <p:sldId id="474" r:id="rId16"/>
    <p:sldId id="522" r:id="rId17"/>
    <p:sldId id="521" r:id="rId18"/>
    <p:sldId id="523" r:id="rId19"/>
    <p:sldId id="477" r:id="rId20"/>
    <p:sldId id="524" r:id="rId21"/>
    <p:sldId id="526" r:id="rId22"/>
    <p:sldId id="525" r:id="rId23"/>
    <p:sldId id="508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1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0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37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9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6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9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46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2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8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65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72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5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2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9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0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注入攻击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5472608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参数化</a:t>
            </a:r>
            <a:r>
              <a:rPr lang="en-US" altLang="zh-CN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语句基本介绍和使用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2500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136815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E780D411-BC92-465D-9AD8-119D89964B6B}"/>
              </a:ext>
            </a:extLst>
          </p:cNvPr>
          <p:cNvSpPr/>
          <p:nvPr/>
        </p:nvSpPr>
        <p:spPr bwMode="auto">
          <a:xfrm>
            <a:off x="4499992" y="1779662"/>
            <a:ext cx="3240360" cy="57606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E675F4F-8FFB-433A-AD42-06C4C33BF91F}"/>
              </a:ext>
            </a:extLst>
          </p:cNvPr>
          <p:cNvSpPr/>
          <p:nvPr/>
        </p:nvSpPr>
        <p:spPr bwMode="auto">
          <a:xfrm>
            <a:off x="4499992" y="2693597"/>
            <a:ext cx="3240360" cy="57606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</a:t>
            </a:r>
          </a:p>
        </p:txBody>
      </p:sp>
    </p:spTree>
    <p:extLst>
      <p:ext uri="{BB962C8B-B14F-4D97-AF65-F5344CB8AC3E}">
        <p14:creationId xmlns:p14="http://schemas.microsoft.com/office/powerpoint/2010/main" val="245625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之前开发写的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5EF6E8-EDC3-4BEE-977B-A00255F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3" y="1407995"/>
            <a:ext cx="7776864" cy="49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8EFF1F-4DA5-4DBE-A3E2-C6D77188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3" y="2283718"/>
            <a:ext cx="7812360" cy="955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557ABC-8749-4529-83CE-37962EA3F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86" y="3507854"/>
            <a:ext cx="7811938" cy="857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67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SqlParameter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F7DF90B-3556-4807-9BE9-859347A33918}"/>
              </a:ext>
            </a:extLst>
          </p:cNvPr>
          <p:cNvSpPr/>
          <p:nvPr/>
        </p:nvSpPr>
        <p:spPr bwMode="auto">
          <a:xfrm>
            <a:off x="971600" y="1707654"/>
            <a:ext cx="6984776" cy="9361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SqlParameter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类表示一个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命令的参数，包括参数名、数据类型等信息。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SqlParameter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列表，通过它可以管理这个命令所需要的参数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3985130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SqlParameter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095084-1261-4DD3-BDD2-87473EC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858039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23678"/>
            <a:ext cx="302433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学生信息系统的综合查询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38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5472608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参数化</a:t>
            </a:r>
            <a:r>
              <a:rPr lang="en-US" altLang="zh-CN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语句之参数数组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8442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SqlParameter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99DEF-EFA4-4A71-8C44-4193C825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91630"/>
            <a:ext cx="7524328" cy="23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3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23678"/>
            <a:ext cx="302433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学生信息系统的综合查询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2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优化数据库访问通用类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865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720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4355976" y="1635646"/>
            <a:ext cx="3672408" cy="2376264"/>
          </a:xfrm>
          <a:prstGeom prst="roundRect">
            <a:avLst>
              <a:gd name="adj" fmla="val 2661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就是通过把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命令插入到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表单递交或输入域名或页面请求的查询字符串，最终达到欺骗服务器执行恶意的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具体来说，它是利用现有应用程序，将（恶意）的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命令注入到后台数据库引擎执行的能力，它可以通过在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表单中输入（恶意）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语句得到一个存在安全漏洞的网站上的数据库，而不是按照设计者意图去执行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</p:txBody>
      </p:sp>
      <p:pic>
        <p:nvPicPr>
          <p:cNvPr id="1026" name="Picture 2" descr="SQL Injection 的图像结果">
            <a:extLst>
              <a:ext uri="{FF2B5EF4-FFF2-40B4-BE49-F238E27FC236}">
                <a16:creationId xmlns:a16="http://schemas.microsoft.com/office/drawing/2014/main" id="{38200A0E-B027-4C97-8FF5-1390A928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375618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27811B4-5856-4BEE-B3CD-43A37A20D3D7}"/>
              </a:ext>
            </a:extLst>
          </p:cNvPr>
          <p:cNvSpPr/>
          <p:nvPr/>
        </p:nvSpPr>
        <p:spPr bwMode="auto">
          <a:xfrm>
            <a:off x="4335264" y="1131590"/>
            <a:ext cx="1964928" cy="41478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注入攻击</a:t>
            </a:r>
          </a:p>
        </p:txBody>
      </p:sp>
    </p:spTree>
    <p:extLst>
      <p:ext uri="{BB962C8B-B14F-4D97-AF65-F5344CB8AC3E}">
        <p14:creationId xmlns:p14="http://schemas.microsoft.com/office/powerpoint/2010/main" val="317884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23678"/>
            <a:ext cx="302433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优化数据库访问通用类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73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调用参数化</a:t>
            </a:r>
            <a:r>
              <a:rPr lang="en-US" altLang="zh-CN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通用方法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3435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23678"/>
            <a:ext cx="302433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调用数据库访问通用类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344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1906740" y="1624339"/>
            <a:ext cx="5215247" cy="5616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更多精彩课程，敬请关注！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36" y="68500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492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注入攻击案例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3BF734-85EB-4EF4-B389-5E8D28C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7" y="987574"/>
            <a:ext cx="3508703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B58FC7-BCE0-4933-A8D6-485AA0039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771550"/>
            <a:ext cx="3692985" cy="394021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CBAF8AD-6F96-411F-95E9-6EB966DA48B9}"/>
              </a:ext>
            </a:extLst>
          </p:cNvPr>
          <p:cNvSpPr/>
          <p:nvPr/>
        </p:nvSpPr>
        <p:spPr>
          <a:xfrm>
            <a:off x="4067944" y="1635646"/>
            <a:ext cx="648072" cy="43204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CDCA8-7823-4110-98B5-24428329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07" y="3344401"/>
            <a:ext cx="4142857" cy="12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再次尝试攻击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610864-D01D-439B-A635-82DD0B8D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6" y="1131590"/>
            <a:ext cx="6714286" cy="25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8AA29D-5C17-4132-8061-7537DE4B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6" y="3723878"/>
            <a:ext cx="4019048" cy="1257143"/>
          </a:xfrm>
          <a:prstGeom prst="rect">
            <a:avLst/>
          </a:prstGeom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0274F034-9295-4D19-B59C-C0B5E14A7943}"/>
              </a:ext>
            </a:extLst>
          </p:cNvPr>
          <p:cNvSpPr/>
          <p:nvPr/>
        </p:nvSpPr>
        <p:spPr bwMode="auto">
          <a:xfrm>
            <a:off x="801266" y="726986"/>
            <a:ext cx="3672408" cy="432048"/>
          </a:xfrm>
          <a:prstGeom prst="roundRect">
            <a:avLst>
              <a:gd name="adj" fmla="val 2661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假设表名称为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再次尝试攻击</a:t>
            </a:r>
          </a:p>
        </p:txBody>
      </p:sp>
    </p:spTree>
    <p:extLst>
      <p:ext uri="{BB962C8B-B14F-4D97-AF65-F5344CB8AC3E}">
        <p14:creationId xmlns:p14="http://schemas.microsoft.com/office/powerpoint/2010/main" val="13380210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攻击结果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2AFD91BE-B64F-4177-A3FE-21CA4B90B45E}"/>
              </a:ext>
            </a:extLst>
          </p:cNvPr>
          <p:cNvSpPr/>
          <p:nvPr/>
        </p:nvSpPr>
        <p:spPr bwMode="auto">
          <a:xfrm>
            <a:off x="3563888" y="1881449"/>
            <a:ext cx="5184576" cy="1624296"/>
          </a:xfrm>
          <a:prstGeom prst="roundRect">
            <a:avLst>
              <a:gd name="adj" fmla="val 865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当我们输入了以上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后，结果服务器返回我们错误信息，这证明了我们的假设是错误的，那我们该感觉到挫败吗？不，其实这里返回了很多信息，首先它证明了该表名不是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，而且它还告诉我们后台数据库是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，这也设计一个漏洞把错误信息直接返回给了用户。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再次尝试攻击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0274F034-9295-4D19-B59C-C0B5E14A7943}"/>
              </a:ext>
            </a:extLst>
          </p:cNvPr>
          <p:cNvSpPr/>
          <p:nvPr/>
        </p:nvSpPr>
        <p:spPr bwMode="auto">
          <a:xfrm>
            <a:off x="801266" y="726986"/>
            <a:ext cx="3672408" cy="432048"/>
          </a:xfrm>
          <a:prstGeom prst="roundRect">
            <a:avLst>
              <a:gd name="adj" fmla="val 2661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假设表名是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再次尝试攻击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5229E0-F898-40C0-830A-6005472C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59034"/>
            <a:ext cx="5780952" cy="22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C32D6D-ABD1-4485-9005-1985F11B7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6" y="3579862"/>
            <a:ext cx="416190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1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攻击结果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E780D411-BC92-465D-9AD8-119D89964B6B}"/>
              </a:ext>
            </a:extLst>
          </p:cNvPr>
          <p:cNvSpPr/>
          <p:nvPr/>
        </p:nvSpPr>
        <p:spPr bwMode="auto">
          <a:xfrm>
            <a:off x="3400647" y="2067694"/>
            <a:ext cx="5184576" cy="12241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现在证明了该表名是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，这可以迈向成功的一大步，由于我们知道了表名就可以对该表进行增删改操作了，而且我们还可以猜测出更多的表对它们作出修改，一旦修改成功那么这将是一场灾难。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671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316835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关于数据库开发安全性总结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88985DF-5809-4A31-80BE-864249782D3F}"/>
              </a:ext>
            </a:extLst>
          </p:cNvPr>
          <p:cNvSpPr/>
          <p:nvPr/>
        </p:nvSpPr>
        <p:spPr bwMode="auto">
          <a:xfrm>
            <a:off x="827583" y="987574"/>
            <a:ext cx="7560840" cy="50220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永远不要信任用户的输入，要对用户的输入进行校验，可以通过正则表达式，或限制长度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77AF2E9-F23C-42D6-93DB-D21A20F78519}"/>
              </a:ext>
            </a:extLst>
          </p:cNvPr>
          <p:cNvSpPr/>
          <p:nvPr/>
        </p:nvSpPr>
        <p:spPr bwMode="auto">
          <a:xfrm>
            <a:off x="827583" y="1606429"/>
            <a:ext cx="7560840" cy="50220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永远不要使用动态拼装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，可以使用参数化的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或者直接使用存储过程进行数据查询存取。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1B3C1DDA-5DF6-4467-9FFC-1D9E0800EC5B}"/>
              </a:ext>
            </a:extLst>
          </p:cNvPr>
          <p:cNvSpPr/>
          <p:nvPr/>
        </p:nvSpPr>
        <p:spPr bwMode="auto">
          <a:xfrm>
            <a:off x="827583" y="2225284"/>
            <a:ext cx="7560840" cy="50220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永远不要使用管理员权限的数据库连接，为每个应用使用单独的权限有限的数据库连接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8CE459A1-B100-4F3E-BD52-381F47874C12}"/>
              </a:ext>
            </a:extLst>
          </p:cNvPr>
          <p:cNvSpPr/>
          <p:nvPr/>
        </p:nvSpPr>
        <p:spPr bwMode="auto">
          <a:xfrm>
            <a:off x="827583" y="2853367"/>
            <a:ext cx="7560840" cy="50220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不要把机密信息明文存放，请加密或者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掉密码和敏感的信息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A545F81-5B64-4B10-B60C-AFCDB9C13CDA}"/>
              </a:ext>
            </a:extLst>
          </p:cNvPr>
          <p:cNvSpPr/>
          <p:nvPr/>
        </p:nvSpPr>
        <p:spPr bwMode="auto">
          <a:xfrm>
            <a:off x="827583" y="3472222"/>
            <a:ext cx="7560840" cy="502204"/>
          </a:xfrm>
          <a:prstGeom prst="roundRect">
            <a:avLst>
              <a:gd name="adj" fmla="val 4560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的异常信息应该给出尽可能少的提示，最好使用自定义的错误信息对原始错误信息进行包装，把异常信息存放在独立的表中。</a:t>
            </a:r>
          </a:p>
        </p:txBody>
      </p:sp>
    </p:spTree>
    <p:extLst>
      <p:ext uri="{BB962C8B-B14F-4D97-AF65-F5344CB8AC3E}">
        <p14:creationId xmlns:p14="http://schemas.microsoft.com/office/powerpoint/2010/main" val="4134280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之前开发写的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5EF6E8-EDC3-4BEE-977B-A00255F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9" y="1563638"/>
            <a:ext cx="7776864" cy="49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8EFF1F-4DA5-4DBE-A3E2-C6D77188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3" y="2283718"/>
            <a:ext cx="7812360" cy="955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557ABC-8749-4529-83CE-37962EA3F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86" y="3507854"/>
            <a:ext cx="7811938" cy="857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510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27688</TotalTime>
  <Words>1572</Words>
  <Application>Microsoft Office PowerPoint</Application>
  <PresentationFormat>全屏显示(16:9)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329</cp:revision>
  <dcterms:created xsi:type="dcterms:W3CDTF">2015-12-11T17:46:17Z</dcterms:created>
  <dcterms:modified xsi:type="dcterms:W3CDTF">2020-09-18T13:51:17Z</dcterms:modified>
</cp:coreProperties>
</file>