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428" r:id="rId2"/>
    <p:sldId id="499" r:id="rId3"/>
    <p:sldId id="497" r:id="rId4"/>
    <p:sldId id="498" r:id="rId5"/>
    <p:sldId id="452" r:id="rId6"/>
    <p:sldId id="454" r:id="rId7"/>
    <p:sldId id="463" r:id="rId8"/>
    <p:sldId id="500" r:id="rId9"/>
    <p:sldId id="456" r:id="rId10"/>
    <p:sldId id="501" r:id="rId11"/>
    <p:sldId id="502" r:id="rId12"/>
    <p:sldId id="476" r:id="rId13"/>
    <p:sldId id="503" r:id="rId14"/>
    <p:sldId id="504" r:id="rId15"/>
    <p:sldId id="505" r:id="rId16"/>
    <p:sldId id="506" r:id="rId17"/>
    <p:sldId id="507" r:id="rId18"/>
    <p:sldId id="508" r:id="rId19"/>
  </p:sldIdLst>
  <p:sldSz cx="9144000" cy="5143500" type="screen16x9"/>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92DB"/>
    <a:srgbClr val="0F1836"/>
    <a:srgbClr val="FDFDFD"/>
    <a:srgbClr val="F79600"/>
    <a:srgbClr val="005DA2"/>
    <a:srgbClr val="D9D9D9"/>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541" autoAdjust="0"/>
    <p:restoredTop sz="94660" autoAdjust="0"/>
  </p:normalViewPr>
  <p:slideViewPr>
    <p:cSldViewPr>
      <p:cViewPr varScale="1">
        <p:scale>
          <a:sx n="114" d="100"/>
          <a:sy n="114" d="100"/>
        </p:scale>
        <p:origin x="293" y="8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6" d="100"/>
          <a:sy n="66" d="100"/>
        </p:scale>
        <p:origin x="3134" y="6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2020-09-18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2213844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2020-09-18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extLst>
      <p:ext uri="{BB962C8B-B14F-4D97-AF65-F5344CB8AC3E}">
        <p14:creationId xmlns:p14="http://schemas.microsoft.com/office/powerpoint/2010/main" val="12993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extLst>
      <p:ext uri="{BB962C8B-B14F-4D97-AF65-F5344CB8AC3E}">
        <p14:creationId xmlns:p14="http://schemas.microsoft.com/office/powerpoint/2010/main" val="1139189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1955999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735792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1076143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74155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12551071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3575659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3616760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23027511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extLst>
      <p:ext uri="{BB962C8B-B14F-4D97-AF65-F5344CB8AC3E}">
        <p14:creationId xmlns:p14="http://schemas.microsoft.com/office/powerpoint/2010/main" val="1519651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407742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3990358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extLst>
      <p:ext uri="{BB962C8B-B14F-4D97-AF65-F5344CB8AC3E}">
        <p14:creationId xmlns:p14="http://schemas.microsoft.com/office/powerpoint/2010/main" val="1921809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3235873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3192398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1331366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2669482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4047700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2020-09-18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2020-09-18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2020-09-18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2020-09-18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2020-09-18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a:grpSpLocks/>
          </p:cNvGrpSpPr>
          <p:nvPr userDrawn="1"/>
        </p:nvGrpSpPr>
        <p:grpSpPr bwMode="auto">
          <a:xfrm>
            <a:off x="323528" y="292895"/>
            <a:ext cx="390372" cy="205979"/>
            <a:chOff x="0" y="0"/>
            <a:chExt cx="1041399" cy="549275"/>
          </a:xfrm>
        </p:grpSpPr>
        <p:sp>
          <p:nvSpPr>
            <p:cNvPr id="13"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pPr algn="ctr"/>
              <a:t>‹#›</a:t>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83114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5121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2020-09-18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2020-09-18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2020-09-18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2020-09-18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2020-09-18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2020-09-18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0" y="0"/>
            <a:ext cx="9144000" cy="317481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092280" y="2797862"/>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cxnSp>
        <p:nvCxnSpPr>
          <p:cNvPr id="46" name="直接连接符 5"/>
          <p:cNvCxnSpPr>
            <a:cxnSpLocks noChangeShapeType="1"/>
          </p:cNvCxnSpPr>
          <p:nvPr/>
        </p:nvCxnSpPr>
        <p:spPr bwMode="auto">
          <a:xfrm flipH="1">
            <a:off x="4096128" y="2569318"/>
            <a:ext cx="4617801"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705477"/>
            <a:ext cx="4896544" cy="621436"/>
          </a:xfrm>
          <a:prstGeom prst="roundRect">
            <a:avLst/>
          </a:prstGeom>
          <a:effectLst>
            <a:outerShdw blurRad="76200" dir="18900000" sy="23000" kx="-1200000" algn="bl"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存储过程介绍</a:t>
            </a: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353185"/>
            <a:ext cx="3888432" cy="417052"/>
            <a:chOff x="2587088" y="2511511"/>
            <a:chExt cx="3672408" cy="417052"/>
          </a:xfrm>
        </p:grpSpPr>
        <p:sp>
          <p:nvSpPr>
            <p:cNvPr id="19" name="矩形 18"/>
            <p:cNvSpPr/>
            <p:nvPr/>
          </p:nvSpPr>
          <p:spPr>
            <a:xfrm>
              <a:off x="2587088" y="2511511"/>
              <a:ext cx="3672408" cy="41705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ADO.NET</a:t>
              </a:r>
              <a:r>
                <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数据库开发</a:t>
              </a:r>
            </a:p>
          </p:txBody>
        </p:sp>
        <p:sp>
          <p:nvSpPr>
            <p:cNvPr id="6" name="椭圆 5"/>
            <p:cNvSpPr/>
            <p:nvPr/>
          </p:nvSpPr>
          <p:spPr>
            <a:xfrm>
              <a:off x="3037888" y="2555172"/>
              <a:ext cx="350567" cy="35056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4</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4923" y="2824939"/>
            <a:ext cx="3846997" cy="33950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FF00"/>
                </a:solidFill>
                <a:latin typeface="华文中宋" panose="02010600040101010101" pitchFamily="2" charset="-122"/>
                <a:ea typeface="华文中宋" panose="02010600040101010101" pitchFamily="2" charset="-122"/>
              </a:rPr>
              <a:t>跟着王进老师学开发系列之</a:t>
            </a:r>
            <a:r>
              <a:rPr lang="en-US" altLang="zh-CN" sz="2000" b="1" dirty="0">
                <a:solidFill>
                  <a:srgbClr val="FFFF00"/>
                </a:solidFill>
                <a:latin typeface="华文中宋" panose="02010600040101010101" pitchFamily="2" charset="-122"/>
                <a:ea typeface="华文中宋" panose="02010600040101010101" pitchFamily="2" charset="-122"/>
              </a:rPr>
              <a:t>C#</a:t>
            </a:r>
            <a:r>
              <a:rPr lang="zh-CN" altLang="en-US" sz="2000" b="1" dirty="0">
                <a:solidFill>
                  <a:srgbClr val="FFFF00"/>
                </a:solidFill>
                <a:latin typeface="华文中宋" panose="02010600040101010101" pitchFamily="2" charset="-122"/>
                <a:ea typeface="华文中宋" panose="02010600040101010101" pitchFamily="2" charset="-122"/>
              </a:rPr>
              <a:t>篇</a:t>
            </a:r>
          </a:p>
        </p:txBody>
      </p:sp>
    </p:spTree>
    <p:extLst>
      <p:ext uri="{BB962C8B-B14F-4D97-AF65-F5344CB8AC3E}">
        <p14:creationId xmlns:p14="http://schemas.microsoft.com/office/powerpoint/2010/main" val="3461966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144016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操作演示</a:t>
            </a:r>
          </a:p>
        </p:txBody>
      </p:sp>
      <p:sp>
        <p:nvSpPr>
          <p:cNvPr id="9" name="圆角矩形 3">
            <a:extLst>
              <a:ext uri="{FF2B5EF4-FFF2-40B4-BE49-F238E27FC236}">
                <a16:creationId xmlns:a16="http://schemas.microsoft.com/office/drawing/2014/main" id="{82BFEA3B-3885-425D-B4EF-48B1FE29BD6E}"/>
              </a:ext>
            </a:extLst>
          </p:cNvPr>
          <p:cNvSpPr/>
          <p:nvPr/>
        </p:nvSpPr>
        <p:spPr bwMode="auto">
          <a:xfrm>
            <a:off x="4139952" y="2427734"/>
            <a:ext cx="3672408" cy="576064"/>
          </a:xfrm>
          <a:prstGeom prst="roundRect">
            <a:avLst/>
          </a:prstGeom>
          <a:solidFill>
            <a:schemeClr val="accent1"/>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zh-CN" altLang="en-US" sz="1600" dirty="0">
                <a:solidFill>
                  <a:schemeClr val="bg1"/>
                </a:solidFill>
                <a:latin typeface="微软雅黑" panose="020B0503020204020204" pitchFamily="34" charset="-122"/>
                <a:ea typeface="微软雅黑" panose="020B0503020204020204" pitchFamily="34" charset="-122"/>
              </a:rPr>
              <a:t>存储过程的调用</a:t>
            </a:r>
          </a:p>
        </p:txBody>
      </p:sp>
      <p:pic>
        <p:nvPicPr>
          <p:cNvPr id="10" name="Picture 2" descr="操作 的图像结果">
            <a:extLst>
              <a:ext uri="{FF2B5EF4-FFF2-40B4-BE49-F238E27FC236}">
                <a16:creationId xmlns:a16="http://schemas.microsoft.com/office/drawing/2014/main" id="{2B7869D2-5241-433F-A811-2B4DA8AD9D7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3223" y="1258171"/>
            <a:ext cx="2369041" cy="2915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5300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0" y="0"/>
            <a:ext cx="9144000" cy="317481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092280" y="2797862"/>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cxnSp>
        <p:nvCxnSpPr>
          <p:cNvPr id="46" name="直接连接符 5"/>
          <p:cNvCxnSpPr>
            <a:cxnSpLocks noChangeShapeType="1"/>
          </p:cNvCxnSpPr>
          <p:nvPr/>
        </p:nvCxnSpPr>
        <p:spPr bwMode="auto">
          <a:xfrm flipH="1">
            <a:off x="4096128" y="2569318"/>
            <a:ext cx="4617801"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705477"/>
            <a:ext cx="4896544" cy="621436"/>
          </a:xfrm>
          <a:prstGeom prst="roundRect">
            <a:avLst/>
          </a:prstGeom>
          <a:effectLst>
            <a:outerShdw blurRad="76200" dir="18900000" sy="23000" kx="-1200000" algn="bl"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优化数据库访问通用类</a:t>
            </a: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353185"/>
            <a:ext cx="3888432" cy="417052"/>
            <a:chOff x="2587088" y="2511511"/>
            <a:chExt cx="3672408" cy="417052"/>
          </a:xfrm>
        </p:grpSpPr>
        <p:sp>
          <p:nvSpPr>
            <p:cNvPr id="19" name="矩形 18"/>
            <p:cNvSpPr/>
            <p:nvPr/>
          </p:nvSpPr>
          <p:spPr>
            <a:xfrm>
              <a:off x="2587088" y="2511511"/>
              <a:ext cx="3672408" cy="41705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ADO.NET</a:t>
              </a:r>
              <a:r>
                <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数据库开发</a:t>
              </a:r>
            </a:p>
          </p:txBody>
        </p:sp>
        <p:sp>
          <p:nvSpPr>
            <p:cNvPr id="6" name="椭圆 5"/>
            <p:cNvSpPr/>
            <p:nvPr/>
          </p:nvSpPr>
          <p:spPr>
            <a:xfrm>
              <a:off x="3037888" y="2555172"/>
              <a:ext cx="350567" cy="35056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4</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4923" y="2824939"/>
            <a:ext cx="3846997" cy="33950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FF00"/>
                </a:solidFill>
                <a:latin typeface="华文中宋" panose="02010600040101010101" pitchFamily="2" charset="-122"/>
                <a:ea typeface="华文中宋" panose="02010600040101010101" pitchFamily="2" charset="-122"/>
              </a:rPr>
              <a:t>跟着王进老师学开发系列之</a:t>
            </a:r>
            <a:r>
              <a:rPr lang="en-US" altLang="zh-CN" sz="2000" b="1" dirty="0">
                <a:solidFill>
                  <a:srgbClr val="FFFF00"/>
                </a:solidFill>
                <a:latin typeface="华文中宋" panose="02010600040101010101" pitchFamily="2" charset="-122"/>
                <a:ea typeface="华文中宋" panose="02010600040101010101" pitchFamily="2" charset="-122"/>
              </a:rPr>
              <a:t>C#</a:t>
            </a:r>
            <a:r>
              <a:rPr lang="zh-CN" altLang="en-US" sz="2000" b="1" dirty="0">
                <a:solidFill>
                  <a:srgbClr val="FFFF00"/>
                </a:solidFill>
                <a:latin typeface="华文中宋" panose="02010600040101010101" pitchFamily="2" charset="-122"/>
                <a:ea typeface="华文中宋" panose="02010600040101010101" pitchFamily="2" charset="-122"/>
              </a:rPr>
              <a:t>篇</a:t>
            </a:r>
          </a:p>
        </p:txBody>
      </p:sp>
    </p:spTree>
    <p:extLst>
      <p:ext uri="{BB962C8B-B14F-4D97-AF65-F5344CB8AC3E}">
        <p14:creationId xmlns:p14="http://schemas.microsoft.com/office/powerpoint/2010/main" val="3190649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237626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优化数据库通用访问类</a:t>
            </a:r>
          </a:p>
        </p:txBody>
      </p:sp>
      <p:pic>
        <p:nvPicPr>
          <p:cNvPr id="2" name="图片 1">
            <a:extLst>
              <a:ext uri="{FF2B5EF4-FFF2-40B4-BE49-F238E27FC236}">
                <a16:creationId xmlns:a16="http://schemas.microsoft.com/office/drawing/2014/main" id="{5F3B8D23-2F29-4C48-A2C9-6172DA98E11F}"/>
              </a:ext>
            </a:extLst>
          </p:cNvPr>
          <p:cNvPicPr>
            <a:picLocks noChangeAspect="1"/>
          </p:cNvPicPr>
          <p:nvPr/>
        </p:nvPicPr>
        <p:blipFill>
          <a:blip r:embed="rId3"/>
          <a:stretch>
            <a:fillRect/>
          </a:stretch>
        </p:blipFill>
        <p:spPr>
          <a:xfrm>
            <a:off x="323528" y="1491630"/>
            <a:ext cx="8114286" cy="2095238"/>
          </a:xfrm>
          <a:prstGeom prst="rect">
            <a:avLst/>
          </a:prstGeom>
        </p:spPr>
      </p:pic>
    </p:spTree>
    <p:extLst>
      <p:ext uri="{BB962C8B-B14F-4D97-AF65-F5344CB8AC3E}">
        <p14:creationId xmlns:p14="http://schemas.microsoft.com/office/powerpoint/2010/main" val="344507365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144016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操作演示</a:t>
            </a:r>
          </a:p>
        </p:txBody>
      </p:sp>
      <p:sp>
        <p:nvSpPr>
          <p:cNvPr id="9" name="圆角矩形 3">
            <a:extLst>
              <a:ext uri="{FF2B5EF4-FFF2-40B4-BE49-F238E27FC236}">
                <a16:creationId xmlns:a16="http://schemas.microsoft.com/office/drawing/2014/main" id="{82BFEA3B-3885-425D-B4EF-48B1FE29BD6E}"/>
              </a:ext>
            </a:extLst>
          </p:cNvPr>
          <p:cNvSpPr/>
          <p:nvPr/>
        </p:nvSpPr>
        <p:spPr bwMode="auto">
          <a:xfrm>
            <a:off x="4139952" y="2427734"/>
            <a:ext cx="3672408" cy="576064"/>
          </a:xfrm>
          <a:prstGeom prst="roundRect">
            <a:avLst/>
          </a:prstGeom>
          <a:solidFill>
            <a:schemeClr val="accent1"/>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zh-CN" altLang="en-US" sz="1600" dirty="0">
                <a:solidFill>
                  <a:schemeClr val="bg1"/>
                </a:solidFill>
                <a:latin typeface="微软雅黑" panose="020B0503020204020204" pitchFamily="34" charset="-122"/>
                <a:ea typeface="微软雅黑" panose="020B0503020204020204" pitchFamily="34" charset="-122"/>
              </a:rPr>
              <a:t>优化数据库访问通用类</a:t>
            </a:r>
          </a:p>
        </p:txBody>
      </p:sp>
      <p:pic>
        <p:nvPicPr>
          <p:cNvPr id="10" name="Picture 2" descr="操作 的图像结果">
            <a:extLst>
              <a:ext uri="{FF2B5EF4-FFF2-40B4-BE49-F238E27FC236}">
                <a16:creationId xmlns:a16="http://schemas.microsoft.com/office/drawing/2014/main" id="{2B7869D2-5241-433F-A811-2B4DA8AD9D7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3223" y="1258171"/>
            <a:ext cx="2369041" cy="2915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52169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0" y="0"/>
            <a:ext cx="9144000" cy="317481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092280" y="2797862"/>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cxnSp>
        <p:nvCxnSpPr>
          <p:cNvPr id="46" name="直接连接符 5"/>
          <p:cNvCxnSpPr>
            <a:cxnSpLocks noChangeShapeType="1"/>
          </p:cNvCxnSpPr>
          <p:nvPr/>
        </p:nvCxnSpPr>
        <p:spPr bwMode="auto">
          <a:xfrm flipH="1">
            <a:off x="4096128" y="2569318"/>
            <a:ext cx="4617801"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705477"/>
            <a:ext cx="4896544" cy="621436"/>
          </a:xfrm>
          <a:prstGeom prst="roundRect">
            <a:avLst/>
          </a:prstGeom>
          <a:effectLst>
            <a:outerShdw blurRad="76200" dir="18900000" sy="23000" kx="-1200000" algn="bl"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展示学生信息</a:t>
            </a: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353185"/>
            <a:ext cx="3888432" cy="417052"/>
            <a:chOff x="2587088" y="2511511"/>
            <a:chExt cx="3672408" cy="417052"/>
          </a:xfrm>
        </p:grpSpPr>
        <p:sp>
          <p:nvSpPr>
            <p:cNvPr id="19" name="矩形 18"/>
            <p:cNvSpPr/>
            <p:nvPr/>
          </p:nvSpPr>
          <p:spPr>
            <a:xfrm>
              <a:off x="2587088" y="2511511"/>
              <a:ext cx="3672408" cy="41705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ADO.NET</a:t>
              </a:r>
              <a:r>
                <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数据库开发</a:t>
              </a:r>
            </a:p>
          </p:txBody>
        </p:sp>
        <p:sp>
          <p:nvSpPr>
            <p:cNvPr id="6" name="椭圆 5"/>
            <p:cNvSpPr/>
            <p:nvPr/>
          </p:nvSpPr>
          <p:spPr>
            <a:xfrm>
              <a:off x="3037888" y="2555172"/>
              <a:ext cx="350567" cy="35056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4</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4923" y="2824939"/>
            <a:ext cx="3846997" cy="33950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FF00"/>
                </a:solidFill>
                <a:latin typeface="华文中宋" panose="02010600040101010101" pitchFamily="2" charset="-122"/>
                <a:ea typeface="华文中宋" panose="02010600040101010101" pitchFamily="2" charset="-122"/>
              </a:rPr>
              <a:t>跟着王进老师学开发系列之</a:t>
            </a:r>
            <a:r>
              <a:rPr lang="en-US" altLang="zh-CN" sz="2000" b="1" dirty="0">
                <a:solidFill>
                  <a:srgbClr val="FFFF00"/>
                </a:solidFill>
                <a:latin typeface="华文中宋" panose="02010600040101010101" pitchFamily="2" charset="-122"/>
                <a:ea typeface="华文中宋" panose="02010600040101010101" pitchFamily="2" charset="-122"/>
              </a:rPr>
              <a:t>C#</a:t>
            </a:r>
            <a:r>
              <a:rPr lang="zh-CN" altLang="en-US" sz="2000" b="1" dirty="0">
                <a:solidFill>
                  <a:srgbClr val="FFFF00"/>
                </a:solidFill>
                <a:latin typeface="华文中宋" panose="02010600040101010101" pitchFamily="2" charset="-122"/>
                <a:ea typeface="华文中宋" panose="02010600040101010101" pitchFamily="2" charset="-122"/>
              </a:rPr>
              <a:t>篇</a:t>
            </a:r>
          </a:p>
        </p:txBody>
      </p:sp>
    </p:spTree>
    <p:extLst>
      <p:ext uri="{BB962C8B-B14F-4D97-AF65-F5344CB8AC3E}">
        <p14:creationId xmlns:p14="http://schemas.microsoft.com/office/powerpoint/2010/main" val="682262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0" y="0"/>
            <a:ext cx="9144000" cy="317481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092280" y="2797862"/>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cxnSp>
        <p:nvCxnSpPr>
          <p:cNvPr id="46" name="直接连接符 5"/>
          <p:cNvCxnSpPr>
            <a:cxnSpLocks noChangeShapeType="1"/>
          </p:cNvCxnSpPr>
          <p:nvPr/>
        </p:nvCxnSpPr>
        <p:spPr bwMode="auto">
          <a:xfrm flipH="1">
            <a:off x="4096128" y="2569318"/>
            <a:ext cx="4617801"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705477"/>
            <a:ext cx="4896544" cy="621436"/>
          </a:xfrm>
          <a:prstGeom prst="roundRect">
            <a:avLst/>
          </a:prstGeom>
          <a:effectLst>
            <a:outerShdw blurRad="76200" dir="18900000" sy="23000" kx="-1200000" algn="bl"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查询学生信息</a:t>
            </a: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353185"/>
            <a:ext cx="3888432" cy="417052"/>
            <a:chOff x="2587088" y="2511511"/>
            <a:chExt cx="3672408" cy="417052"/>
          </a:xfrm>
        </p:grpSpPr>
        <p:sp>
          <p:nvSpPr>
            <p:cNvPr id="19" name="矩形 18"/>
            <p:cNvSpPr/>
            <p:nvPr/>
          </p:nvSpPr>
          <p:spPr>
            <a:xfrm>
              <a:off x="2587088" y="2511511"/>
              <a:ext cx="3672408" cy="41705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ADO.NET</a:t>
              </a:r>
              <a:r>
                <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数据库开发</a:t>
              </a:r>
            </a:p>
          </p:txBody>
        </p:sp>
        <p:sp>
          <p:nvSpPr>
            <p:cNvPr id="6" name="椭圆 5"/>
            <p:cNvSpPr/>
            <p:nvPr/>
          </p:nvSpPr>
          <p:spPr>
            <a:xfrm>
              <a:off x="3037888" y="2555172"/>
              <a:ext cx="350567" cy="35056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4</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4923" y="2824939"/>
            <a:ext cx="3846997" cy="33950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FF00"/>
                </a:solidFill>
                <a:latin typeface="华文中宋" panose="02010600040101010101" pitchFamily="2" charset="-122"/>
                <a:ea typeface="华文中宋" panose="02010600040101010101" pitchFamily="2" charset="-122"/>
              </a:rPr>
              <a:t>跟着王进老师学开发系列之</a:t>
            </a:r>
            <a:r>
              <a:rPr lang="en-US" altLang="zh-CN" sz="2000" b="1" dirty="0">
                <a:solidFill>
                  <a:srgbClr val="FFFF00"/>
                </a:solidFill>
                <a:latin typeface="华文中宋" panose="02010600040101010101" pitchFamily="2" charset="-122"/>
                <a:ea typeface="华文中宋" panose="02010600040101010101" pitchFamily="2" charset="-122"/>
              </a:rPr>
              <a:t>C#</a:t>
            </a:r>
            <a:r>
              <a:rPr lang="zh-CN" altLang="en-US" sz="2000" b="1" dirty="0">
                <a:solidFill>
                  <a:srgbClr val="FFFF00"/>
                </a:solidFill>
                <a:latin typeface="华文中宋" panose="02010600040101010101" pitchFamily="2" charset="-122"/>
                <a:ea typeface="华文中宋" panose="02010600040101010101" pitchFamily="2" charset="-122"/>
              </a:rPr>
              <a:t>篇</a:t>
            </a:r>
          </a:p>
        </p:txBody>
      </p:sp>
    </p:spTree>
    <p:extLst>
      <p:ext uri="{BB962C8B-B14F-4D97-AF65-F5344CB8AC3E}">
        <p14:creationId xmlns:p14="http://schemas.microsoft.com/office/powerpoint/2010/main" val="2420957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0" y="0"/>
            <a:ext cx="9144000" cy="317481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092280" y="2797862"/>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cxnSp>
        <p:nvCxnSpPr>
          <p:cNvPr id="46" name="直接连接符 5"/>
          <p:cNvCxnSpPr>
            <a:cxnSpLocks noChangeShapeType="1"/>
          </p:cNvCxnSpPr>
          <p:nvPr/>
        </p:nvCxnSpPr>
        <p:spPr bwMode="auto">
          <a:xfrm flipH="1">
            <a:off x="4096128" y="2569318"/>
            <a:ext cx="4617801"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705477"/>
            <a:ext cx="4896544" cy="621436"/>
          </a:xfrm>
          <a:prstGeom prst="roundRect">
            <a:avLst/>
          </a:prstGeom>
          <a:effectLst>
            <a:outerShdw blurRad="76200" dir="18900000" sy="23000" kx="-1200000" algn="bl"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添加学生信息</a:t>
            </a: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353185"/>
            <a:ext cx="3888432" cy="417052"/>
            <a:chOff x="2587088" y="2511511"/>
            <a:chExt cx="3672408" cy="417052"/>
          </a:xfrm>
        </p:grpSpPr>
        <p:sp>
          <p:nvSpPr>
            <p:cNvPr id="19" name="矩形 18"/>
            <p:cNvSpPr/>
            <p:nvPr/>
          </p:nvSpPr>
          <p:spPr>
            <a:xfrm>
              <a:off x="2587088" y="2511511"/>
              <a:ext cx="3672408" cy="41705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ADO.NET</a:t>
              </a:r>
              <a:r>
                <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数据库开发</a:t>
              </a:r>
            </a:p>
          </p:txBody>
        </p:sp>
        <p:sp>
          <p:nvSpPr>
            <p:cNvPr id="6" name="椭圆 5"/>
            <p:cNvSpPr/>
            <p:nvPr/>
          </p:nvSpPr>
          <p:spPr>
            <a:xfrm>
              <a:off x="3037888" y="2555172"/>
              <a:ext cx="350567" cy="35056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4</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4923" y="2824939"/>
            <a:ext cx="3846997" cy="33950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FF00"/>
                </a:solidFill>
                <a:latin typeface="华文中宋" panose="02010600040101010101" pitchFamily="2" charset="-122"/>
                <a:ea typeface="华文中宋" panose="02010600040101010101" pitchFamily="2" charset="-122"/>
              </a:rPr>
              <a:t>跟着王进老师学开发系列之</a:t>
            </a:r>
            <a:r>
              <a:rPr lang="en-US" altLang="zh-CN" sz="2000" b="1" dirty="0">
                <a:solidFill>
                  <a:srgbClr val="FFFF00"/>
                </a:solidFill>
                <a:latin typeface="华文中宋" panose="02010600040101010101" pitchFamily="2" charset="-122"/>
                <a:ea typeface="华文中宋" panose="02010600040101010101" pitchFamily="2" charset="-122"/>
              </a:rPr>
              <a:t>C#</a:t>
            </a:r>
            <a:r>
              <a:rPr lang="zh-CN" altLang="en-US" sz="2000" b="1" dirty="0">
                <a:solidFill>
                  <a:srgbClr val="FFFF00"/>
                </a:solidFill>
                <a:latin typeface="华文中宋" panose="02010600040101010101" pitchFamily="2" charset="-122"/>
                <a:ea typeface="华文中宋" panose="02010600040101010101" pitchFamily="2" charset="-122"/>
              </a:rPr>
              <a:t>篇</a:t>
            </a:r>
          </a:p>
        </p:txBody>
      </p:sp>
    </p:spTree>
    <p:extLst>
      <p:ext uri="{BB962C8B-B14F-4D97-AF65-F5344CB8AC3E}">
        <p14:creationId xmlns:p14="http://schemas.microsoft.com/office/powerpoint/2010/main" val="679421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0" y="0"/>
            <a:ext cx="9144000" cy="317481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092280" y="2797862"/>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cxnSp>
        <p:nvCxnSpPr>
          <p:cNvPr id="46" name="直接连接符 5"/>
          <p:cNvCxnSpPr>
            <a:cxnSpLocks noChangeShapeType="1"/>
          </p:cNvCxnSpPr>
          <p:nvPr/>
        </p:nvCxnSpPr>
        <p:spPr bwMode="auto">
          <a:xfrm flipH="1">
            <a:off x="4096128" y="2569318"/>
            <a:ext cx="4617801"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705477"/>
            <a:ext cx="4896544" cy="621436"/>
          </a:xfrm>
          <a:prstGeom prst="roundRect">
            <a:avLst/>
          </a:prstGeom>
          <a:effectLst>
            <a:outerShdw blurRad="76200" dir="18900000" sy="23000" kx="-1200000" algn="bl"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修改学生信息</a:t>
            </a: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353185"/>
            <a:ext cx="3888432" cy="417052"/>
            <a:chOff x="2587088" y="2511511"/>
            <a:chExt cx="3672408" cy="417052"/>
          </a:xfrm>
        </p:grpSpPr>
        <p:sp>
          <p:nvSpPr>
            <p:cNvPr id="19" name="矩形 18"/>
            <p:cNvSpPr/>
            <p:nvPr/>
          </p:nvSpPr>
          <p:spPr>
            <a:xfrm>
              <a:off x="2587088" y="2511511"/>
              <a:ext cx="3672408" cy="41705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ADO.NET</a:t>
              </a:r>
              <a:r>
                <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数据库开发</a:t>
              </a:r>
            </a:p>
          </p:txBody>
        </p:sp>
        <p:sp>
          <p:nvSpPr>
            <p:cNvPr id="6" name="椭圆 5"/>
            <p:cNvSpPr/>
            <p:nvPr/>
          </p:nvSpPr>
          <p:spPr>
            <a:xfrm>
              <a:off x="3037888" y="2555172"/>
              <a:ext cx="350567" cy="35056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4</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4923" y="2824939"/>
            <a:ext cx="3846997" cy="33950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FF00"/>
                </a:solidFill>
                <a:latin typeface="华文中宋" panose="02010600040101010101" pitchFamily="2" charset="-122"/>
                <a:ea typeface="华文中宋" panose="02010600040101010101" pitchFamily="2" charset="-122"/>
              </a:rPr>
              <a:t>跟着王进老师学开发系列之</a:t>
            </a:r>
            <a:r>
              <a:rPr lang="en-US" altLang="zh-CN" sz="2000" b="1" dirty="0">
                <a:solidFill>
                  <a:srgbClr val="FFFF00"/>
                </a:solidFill>
                <a:latin typeface="华文中宋" panose="02010600040101010101" pitchFamily="2" charset="-122"/>
                <a:ea typeface="华文中宋" panose="02010600040101010101" pitchFamily="2" charset="-122"/>
              </a:rPr>
              <a:t>C#</a:t>
            </a:r>
            <a:r>
              <a:rPr lang="zh-CN" altLang="en-US" sz="2000" b="1" dirty="0">
                <a:solidFill>
                  <a:srgbClr val="FFFF00"/>
                </a:solidFill>
                <a:latin typeface="华文中宋" panose="02010600040101010101" pitchFamily="2" charset="-122"/>
                <a:ea typeface="华文中宋" panose="02010600040101010101" pitchFamily="2" charset="-122"/>
              </a:rPr>
              <a:t>篇</a:t>
            </a:r>
          </a:p>
        </p:txBody>
      </p:sp>
    </p:spTree>
    <p:extLst>
      <p:ext uri="{BB962C8B-B14F-4D97-AF65-F5344CB8AC3E}">
        <p14:creationId xmlns:p14="http://schemas.microsoft.com/office/powerpoint/2010/main" val="3014159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0" y="0"/>
            <a:ext cx="9144000" cy="317481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092280" y="2797862"/>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cxnSp>
        <p:nvCxnSpPr>
          <p:cNvPr id="46" name="直接连接符 5"/>
          <p:cNvCxnSpPr>
            <a:cxnSpLocks noChangeShapeType="1"/>
          </p:cNvCxnSpPr>
          <p:nvPr/>
        </p:nvCxnSpPr>
        <p:spPr bwMode="auto">
          <a:xfrm flipH="1">
            <a:off x="4096128" y="2569318"/>
            <a:ext cx="4617801"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705477"/>
            <a:ext cx="4896544" cy="621436"/>
          </a:xfrm>
          <a:prstGeom prst="roundRect">
            <a:avLst/>
          </a:prstGeom>
          <a:effectLst>
            <a:outerShdw blurRad="76200" dir="18900000" sy="23000" kx="-1200000" algn="bl"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删除学生信息</a:t>
            </a: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353185"/>
            <a:ext cx="3888432" cy="417052"/>
            <a:chOff x="2587088" y="2511511"/>
            <a:chExt cx="3672408" cy="417052"/>
          </a:xfrm>
        </p:grpSpPr>
        <p:sp>
          <p:nvSpPr>
            <p:cNvPr id="19" name="矩形 18"/>
            <p:cNvSpPr/>
            <p:nvPr/>
          </p:nvSpPr>
          <p:spPr>
            <a:xfrm>
              <a:off x="2587088" y="2511511"/>
              <a:ext cx="3672408" cy="41705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ADO.NET</a:t>
              </a:r>
              <a:r>
                <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数据库开发</a:t>
              </a:r>
            </a:p>
          </p:txBody>
        </p:sp>
        <p:sp>
          <p:nvSpPr>
            <p:cNvPr id="6" name="椭圆 5"/>
            <p:cNvSpPr/>
            <p:nvPr/>
          </p:nvSpPr>
          <p:spPr>
            <a:xfrm>
              <a:off x="3037888" y="2555172"/>
              <a:ext cx="350567" cy="35056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4</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4923" y="2824939"/>
            <a:ext cx="3846997" cy="33950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FF00"/>
                </a:solidFill>
                <a:latin typeface="华文中宋" panose="02010600040101010101" pitchFamily="2" charset="-122"/>
                <a:ea typeface="华文中宋" panose="02010600040101010101" pitchFamily="2" charset="-122"/>
              </a:rPr>
              <a:t>跟着王进老师学开发系列之</a:t>
            </a:r>
            <a:r>
              <a:rPr lang="en-US" altLang="zh-CN" sz="2000" b="1" dirty="0">
                <a:solidFill>
                  <a:srgbClr val="FFFF00"/>
                </a:solidFill>
                <a:latin typeface="华文中宋" panose="02010600040101010101" pitchFamily="2" charset="-122"/>
                <a:ea typeface="华文中宋" panose="02010600040101010101" pitchFamily="2" charset="-122"/>
              </a:rPr>
              <a:t>C#</a:t>
            </a:r>
            <a:r>
              <a:rPr lang="zh-CN" altLang="en-US" sz="2000" b="1" dirty="0">
                <a:solidFill>
                  <a:srgbClr val="FFFF00"/>
                </a:solidFill>
                <a:latin typeface="华文中宋" panose="02010600040101010101" pitchFamily="2" charset="-122"/>
                <a:ea typeface="华文中宋" panose="02010600040101010101" pitchFamily="2" charset="-122"/>
              </a:rPr>
              <a:t>篇</a:t>
            </a:r>
          </a:p>
        </p:txBody>
      </p:sp>
    </p:spTree>
    <p:extLst>
      <p:ext uri="{BB962C8B-B14F-4D97-AF65-F5344CB8AC3E}">
        <p14:creationId xmlns:p14="http://schemas.microsoft.com/office/powerpoint/2010/main" val="3959208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3" y="195486"/>
            <a:ext cx="1368153"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解决</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SQL</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注入</a:t>
            </a:r>
          </a:p>
        </p:txBody>
      </p:sp>
      <p:pic>
        <p:nvPicPr>
          <p:cNvPr id="5" name="Picture 4" descr="讲课 的图像结果">
            <a:extLst>
              <a:ext uri="{FF2B5EF4-FFF2-40B4-BE49-F238E27FC236}">
                <a16:creationId xmlns:a16="http://schemas.microsoft.com/office/drawing/2014/main" id="{C38D77E1-E11C-4D75-ADD2-75FCCFC786F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1131590"/>
            <a:ext cx="2933103" cy="3124015"/>
          </a:xfrm>
          <a:prstGeom prst="rect">
            <a:avLst/>
          </a:prstGeom>
          <a:noFill/>
          <a:extLst>
            <a:ext uri="{909E8E84-426E-40DD-AFC4-6F175D3DCCD1}">
              <a14:hiddenFill xmlns:a14="http://schemas.microsoft.com/office/drawing/2010/main">
                <a:solidFill>
                  <a:srgbClr val="FFFFFF"/>
                </a:solidFill>
              </a14:hiddenFill>
            </a:ext>
          </a:extLst>
        </p:spPr>
      </p:pic>
      <p:sp>
        <p:nvSpPr>
          <p:cNvPr id="6" name="圆角矩形 3">
            <a:extLst>
              <a:ext uri="{FF2B5EF4-FFF2-40B4-BE49-F238E27FC236}">
                <a16:creationId xmlns:a16="http://schemas.microsoft.com/office/drawing/2014/main" id="{E780D411-BC92-465D-9AD8-119D89964B6B}"/>
              </a:ext>
            </a:extLst>
          </p:cNvPr>
          <p:cNvSpPr/>
          <p:nvPr/>
        </p:nvSpPr>
        <p:spPr bwMode="auto">
          <a:xfrm>
            <a:off x="4499992" y="1779662"/>
            <a:ext cx="3240360" cy="576064"/>
          </a:xfrm>
          <a:prstGeom prst="roundRect">
            <a:avLst>
              <a:gd name="adj" fmla="val 4560"/>
            </a:avLst>
          </a:prstGeom>
          <a:solidFill>
            <a:schemeClr val="accent1"/>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zh-CN" altLang="en-US" dirty="0">
                <a:latin typeface="微软雅黑" panose="020B0503020204020204" pitchFamily="34" charset="-122"/>
                <a:ea typeface="微软雅黑" panose="020B0503020204020204" pitchFamily="34" charset="-122"/>
              </a:rPr>
              <a:t>参数化的</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语句</a:t>
            </a:r>
          </a:p>
        </p:txBody>
      </p:sp>
      <p:sp>
        <p:nvSpPr>
          <p:cNvPr id="7" name="圆角矩形 3">
            <a:extLst>
              <a:ext uri="{FF2B5EF4-FFF2-40B4-BE49-F238E27FC236}">
                <a16:creationId xmlns:a16="http://schemas.microsoft.com/office/drawing/2014/main" id="{AE675F4F-8FFB-433A-AD42-06C4C33BF91F}"/>
              </a:ext>
            </a:extLst>
          </p:cNvPr>
          <p:cNvSpPr/>
          <p:nvPr/>
        </p:nvSpPr>
        <p:spPr bwMode="auto">
          <a:xfrm>
            <a:off x="4499992" y="2693597"/>
            <a:ext cx="3240360" cy="576064"/>
          </a:xfrm>
          <a:prstGeom prst="roundRect">
            <a:avLst>
              <a:gd name="adj" fmla="val 4560"/>
            </a:avLst>
          </a:prstGeom>
          <a:solidFill>
            <a:schemeClr val="accent1"/>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zh-CN" altLang="en-US" dirty="0">
                <a:latin typeface="微软雅黑" panose="020B0503020204020204" pitchFamily="34" charset="-122"/>
                <a:ea typeface="微软雅黑" panose="020B0503020204020204" pitchFamily="34" charset="-122"/>
              </a:rPr>
              <a:t>调用存储过程</a:t>
            </a:r>
          </a:p>
        </p:txBody>
      </p:sp>
    </p:spTree>
    <p:extLst>
      <p:ext uri="{BB962C8B-B14F-4D97-AF65-F5344CB8AC3E}">
        <p14:creationId xmlns:p14="http://schemas.microsoft.com/office/powerpoint/2010/main" val="322172228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721713" y="195486"/>
            <a:ext cx="133000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存储过程</a:t>
            </a:r>
          </a:p>
        </p:txBody>
      </p:sp>
      <p:sp>
        <p:nvSpPr>
          <p:cNvPr id="5" name="圆角矩形 6">
            <a:extLst>
              <a:ext uri="{FF2B5EF4-FFF2-40B4-BE49-F238E27FC236}">
                <a16:creationId xmlns:a16="http://schemas.microsoft.com/office/drawing/2014/main" id="{6FA0E0D0-6DED-443C-95CE-CBF7C4FC69F9}"/>
              </a:ext>
            </a:extLst>
          </p:cNvPr>
          <p:cNvSpPr/>
          <p:nvPr/>
        </p:nvSpPr>
        <p:spPr bwMode="auto">
          <a:xfrm>
            <a:off x="720030" y="1141435"/>
            <a:ext cx="7820808" cy="746359"/>
          </a:xfrm>
          <a:prstGeom prst="roundRect">
            <a:avLst>
              <a:gd name="adj" fmla="val 9314"/>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r>
              <a:rPr lang="zh-CN" altLang="en-US" sz="1600" dirty="0">
                <a:solidFill>
                  <a:schemeClr val="bg1"/>
                </a:solidFill>
                <a:latin typeface="微软雅黑" panose="020B0503020204020204" pitchFamily="34" charset="-122"/>
                <a:ea typeface="微软雅黑" panose="020B0503020204020204" pitchFamily="34" charset="-122"/>
              </a:rPr>
              <a:t> 存储过程</a:t>
            </a:r>
            <a:r>
              <a:rPr lang="en-US" altLang="zh-CN" sz="1600" dirty="0">
                <a:solidFill>
                  <a:schemeClr val="bg1"/>
                </a:solidFill>
                <a:latin typeface="微软雅黑" panose="020B0503020204020204" pitchFamily="34" charset="-122"/>
                <a:ea typeface="微软雅黑" panose="020B0503020204020204" pitchFamily="34" charset="-122"/>
              </a:rPr>
              <a:t>Procedure</a:t>
            </a:r>
            <a:r>
              <a:rPr lang="zh-CN" altLang="en-US" sz="1600" dirty="0">
                <a:solidFill>
                  <a:schemeClr val="bg1"/>
                </a:solidFill>
                <a:latin typeface="微软雅黑" panose="020B0503020204020204" pitchFamily="34" charset="-122"/>
                <a:ea typeface="微软雅黑" panose="020B0503020204020204" pitchFamily="34" charset="-122"/>
              </a:rPr>
              <a:t>是一组为了完成特定功能的</a:t>
            </a:r>
            <a:r>
              <a:rPr lang="en-US" altLang="zh-CN" sz="1600" dirty="0">
                <a:solidFill>
                  <a:schemeClr val="bg1"/>
                </a:solidFill>
                <a:latin typeface="微软雅黑" panose="020B0503020204020204" pitchFamily="34" charset="-122"/>
                <a:ea typeface="微软雅黑" panose="020B0503020204020204" pitchFamily="34" charset="-122"/>
              </a:rPr>
              <a:t>SQL</a:t>
            </a:r>
            <a:r>
              <a:rPr lang="zh-CN" altLang="en-US" sz="1600" dirty="0">
                <a:solidFill>
                  <a:schemeClr val="bg1"/>
                </a:solidFill>
                <a:latin typeface="微软雅黑" panose="020B0503020204020204" pitchFamily="34" charset="-122"/>
                <a:ea typeface="微软雅黑" panose="020B0503020204020204" pitchFamily="34" charset="-122"/>
              </a:rPr>
              <a:t>语句集合，经编译后存储在数据库中，用户通过指定存储过程的名称并给出参数来执行。</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8" name="圆角矩形 4">
            <a:extLst>
              <a:ext uri="{FF2B5EF4-FFF2-40B4-BE49-F238E27FC236}">
                <a16:creationId xmlns:a16="http://schemas.microsoft.com/office/drawing/2014/main" id="{BF200FB2-E739-4BB1-8481-75E77D200A91}"/>
              </a:ext>
            </a:extLst>
          </p:cNvPr>
          <p:cNvSpPr/>
          <p:nvPr/>
        </p:nvSpPr>
        <p:spPr bwMode="auto">
          <a:xfrm>
            <a:off x="720030" y="2011590"/>
            <a:ext cx="7820808" cy="746359"/>
          </a:xfrm>
          <a:prstGeom prst="roundRect">
            <a:avLst>
              <a:gd name="adj" fmla="val 9314"/>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r>
              <a:rPr lang="zh-CN" altLang="en-US" sz="1600" dirty="0">
                <a:solidFill>
                  <a:schemeClr val="bg1"/>
                </a:solidFill>
              </a:rPr>
              <a:t> </a:t>
            </a:r>
            <a:r>
              <a:rPr lang="zh-CN" altLang="en-US" sz="1600" dirty="0">
                <a:solidFill>
                  <a:schemeClr val="bg1"/>
                </a:solidFill>
                <a:latin typeface="微软雅黑" panose="020B0503020204020204" pitchFamily="34" charset="-122"/>
                <a:ea typeface="微软雅黑" panose="020B0503020204020204" pitchFamily="34" charset="-122"/>
              </a:rPr>
              <a:t>存储过程中可以包含逻辑控制语句和数据操纵语句，它可以接受参数、输出参数、返回单个或多个结果集以及返回值。</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9" name="圆角矩形 7">
            <a:extLst>
              <a:ext uri="{FF2B5EF4-FFF2-40B4-BE49-F238E27FC236}">
                <a16:creationId xmlns:a16="http://schemas.microsoft.com/office/drawing/2014/main" id="{BA6E0DD1-9ECC-440F-9561-A9B8C389439B}"/>
              </a:ext>
            </a:extLst>
          </p:cNvPr>
          <p:cNvSpPr/>
          <p:nvPr/>
        </p:nvSpPr>
        <p:spPr bwMode="auto">
          <a:xfrm>
            <a:off x="720030" y="2960403"/>
            <a:ext cx="7820808" cy="952836"/>
          </a:xfrm>
          <a:prstGeom prst="roundRect">
            <a:avLst>
              <a:gd name="adj" fmla="val 9314"/>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r>
              <a:rPr lang="zh-CN" altLang="en-US" sz="1600" dirty="0">
                <a:solidFill>
                  <a:schemeClr val="bg1"/>
                </a:solidFill>
              </a:rPr>
              <a:t>  </a:t>
            </a:r>
            <a:r>
              <a:rPr lang="zh-CN" altLang="en-US" sz="1600" dirty="0">
                <a:solidFill>
                  <a:schemeClr val="bg1"/>
                </a:solidFill>
                <a:latin typeface="微软雅黑" panose="020B0503020204020204" pitchFamily="34" charset="-122"/>
                <a:ea typeface="微软雅黑" panose="020B0503020204020204" pitchFamily="34" charset="-122"/>
              </a:rPr>
              <a:t> 由于存储过程在创建时即在数据库服务器上进行了编译并存储在数据库中，所以存储过程运行要比单个的</a:t>
            </a:r>
            <a:r>
              <a:rPr lang="en-US" altLang="zh-CN" sz="1600" dirty="0">
                <a:solidFill>
                  <a:schemeClr val="bg1"/>
                </a:solidFill>
                <a:latin typeface="微软雅黑" panose="020B0503020204020204" pitchFamily="34" charset="-122"/>
                <a:ea typeface="微软雅黑" panose="020B0503020204020204" pitchFamily="34" charset="-122"/>
              </a:rPr>
              <a:t>SQL</a:t>
            </a:r>
            <a:r>
              <a:rPr lang="zh-CN" altLang="en-US" sz="1600" dirty="0">
                <a:solidFill>
                  <a:schemeClr val="bg1"/>
                </a:solidFill>
                <a:latin typeface="微软雅黑" panose="020B0503020204020204" pitchFamily="34" charset="-122"/>
                <a:ea typeface="微软雅黑" panose="020B0503020204020204" pitchFamily="34" charset="-122"/>
              </a:rPr>
              <a:t>语句块要快。同时由于在调用时只需用提供存储过程名和必要的参数信息，所以在一定程度上也可以减少网络流量、简单网络负担。</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566319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721712" y="195486"/>
            <a:ext cx="1834063"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存储过程的好处</a:t>
            </a:r>
          </a:p>
        </p:txBody>
      </p:sp>
      <p:sp>
        <p:nvSpPr>
          <p:cNvPr id="5" name="圆角矩形 6">
            <a:extLst>
              <a:ext uri="{FF2B5EF4-FFF2-40B4-BE49-F238E27FC236}">
                <a16:creationId xmlns:a16="http://schemas.microsoft.com/office/drawing/2014/main" id="{6FA0E0D0-6DED-443C-95CE-CBF7C4FC69F9}"/>
              </a:ext>
            </a:extLst>
          </p:cNvPr>
          <p:cNvSpPr/>
          <p:nvPr/>
        </p:nvSpPr>
        <p:spPr bwMode="auto">
          <a:xfrm>
            <a:off x="720030" y="1141435"/>
            <a:ext cx="7820808" cy="494211"/>
          </a:xfrm>
          <a:prstGeom prst="roundRect">
            <a:avLst>
              <a:gd name="adj" fmla="val 9314"/>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r>
              <a:rPr lang="zh-CN" altLang="en-US" sz="1600" dirty="0">
                <a:solidFill>
                  <a:schemeClr val="bg1"/>
                </a:solidFill>
                <a:latin typeface="微软雅黑" panose="020B0503020204020204" pitchFamily="34" charset="-122"/>
                <a:ea typeface="微软雅黑" panose="020B0503020204020204" pitchFamily="34" charset="-122"/>
              </a:rPr>
              <a:t>重复使用。存储过程可以重复使用，从而可以减少数据库开发人员的工作量。</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8" name="圆角矩形 4">
            <a:extLst>
              <a:ext uri="{FF2B5EF4-FFF2-40B4-BE49-F238E27FC236}">
                <a16:creationId xmlns:a16="http://schemas.microsoft.com/office/drawing/2014/main" id="{BF200FB2-E739-4BB1-8481-75E77D200A91}"/>
              </a:ext>
            </a:extLst>
          </p:cNvPr>
          <p:cNvSpPr/>
          <p:nvPr/>
        </p:nvSpPr>
        <p:spPr bwMode="auto">
          <a:xfrm>
            <a:off x="734809" y="1707654"/>
            <a:ext cx="7820808" cy="746359"/>
          </a:xfrm>
          <a:prstGeom prst="roundRect">
            <a:avLst>
              <a:gd name="adj" fmla="val 9314"/>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r>
              <a:rPr lang="zh-CN" altLang="en-US" sz="1600" dirty="0">
                <a:solidFill>
                  <a:schemeClr val="bg1"/>
                </a:solidFill>
                <a:latin typeface="微软雅黑" panose="020B0503020204020204" pitchFamily="34" charset="-122"/>
                <a:ea typeface="微软雅黑" panose="020B0503020204020204" pitchFamily="34" charset="-122"/>
              </a:rPr>
              <a:t>提高性能。存储过程在创建的时候就进行了编译，将来使用的时候不用再重新编译。一般的</a:t>
            </a:r>
            <a:r>
              <a:rPr lang="en-US" altLang="zh-CN" sz="1600" dirty="0">
                <a:solidFill>
                  <a:schemeClr val="bg1"/>
                </a:solidFill>
                <a:latin typeface="微软雅黑" panose="020B0503020204020204" pitchFamily="34" charset="-122"/>
                <a:ea typeface="微软雅黑" panose="020B0503020204020204" pitchFamily="34" charset="-122"/>
              </a:rPr>
              <a:t>SQL</a:t>
            </a:r>
            <a:r>
              <a:rPr lang="zh-CN" altLang="en-US" sz="1600" dirty="0">
                <a:solidFill>
                  <a:schemeClr val="bg1"/>
                </a:solidFill>
                <a:latin typeface="微软雅黑" panose="020B0503020204020204" pitchFamily="34" charset="-122"/>
                <a:ea typeface="微软雅黑" panose="020B0503020204020204" pitchFamily="34" charset="-122"/>
              </a:rPr>
              <a:t>语句每执行一次就需要编译一次，所以使用存储过程提高了效率。</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9" name="圆角矩形 7">
            <a:extLst>
              <a:ext uri="{FF2B5EF4-FFF2-40B4-BE49-F238E27FC236}">
                <a16:creationId xmlns:a16="http://schemas.microsoft.com/office/drawing/2014/main" id="{BA6E0DD1-9ECC-440F-9561-A9B8C389439B}"/>
              </a:ext>
            </a:extLst>
          </p:cNvPr>
          <p:cNvSpPr/>
          <p:nvPr/>
        </p:nvSpPr>
        <p:spPr bwMode="auto">
          <a:xfrm>
            <a:off x="734809" y="2549138"/>
            <a:ext cx="7820808" cy="670684"/>
          </a:xfrm>
          <a:prstGeom prst="roundRect">
            <a:avLst>
              <a:gd name="adj" fmla="val 9314"/>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r>
              <a:rPr lang="zh-CN" altLang="en-US" sz="1600" dirty="0">
                <a:solidFill>
                  <a:schemeClr val="bg1"/>
                </a:solidFill>
                <a:latin typeface="微软雅黑" panose="020B0503020204020204" pitchFamily="34" charset="-122"/>
                <a:ea typeface="微软雅黑" panose="020B0503020204020204" pitchFamily="34" charset="-122"/>
              </a:rPr>
              <a:t>减少网络流量。存储过程位于服务器上，调用的时候只需要传递存储过程的名称以及参数就可以了，因此降低了网络传输的数据量。</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6" name="圆角矩形 7">
            <a:extLst>
              <a:ext uri="{FF2B5EF4-FFF2-40B4-BE49-F238E27FC236}">
                <a16:creationId xmlns:a16="http://schemas.microsoft.com/office/drawing/2014/main" id="{3EA0A300-E2C2-48D5-ADBA-5854FC6A364C}"/>
              </a:ext>
            </a:extLst>
          </p:cNvPr>
          <p:cNvSpPr/>
          <p:nvPr/>
        </p:nvSpPr>
        <p:spPr bwMode="auto">
          <a:xfrm>
            <a:off x="734809" y="3301581"/>
            <a:ext cx="7820808" cy="670684"/>
          </a:xfrm>
          <a:prstGeom prst="roundRect">
            <a:avLst>
              <a:gd name="adj" fmla="val 9314"/>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r>
              <a:rPr lang="zh-CN" altLang="en-US" sz="1600" dirty="0">
                <a:solidFill>
                  <a:schemeClr val="bg1"/>
                </a:solidFill>
                <a:latin typeface="微软雅黑" panose="020B0503020204020204" pitchFamily="34" charset="-122"/>
                <a:ea typeface="微软雅黑" panose="020B0503020204020204" pitchFamily="34" charset="-122"/>
              </a:rPr>
              <a:t>安全性。参数化的存储过程可以防止</a:t>
            </a:r>
            <a:r>
              <a:rPr lang="en-US" altLang="zh-CN" sz="1600" dirty="0">
                <a:solidFill>
                  <a:schemeClr val="bg1"/>
                </a:solidFill>
                <a:latin typeface="微软雅黑" panose="020B0503020204020204" pitchFamily="34" charset="-122"/>
                <a:ea typeface="微软雅黑" panose="020B0503020204020204" pitchFamily="34" charset="-122"/>
              </a:rPr>
              <a:t>SQL</a:t>
            </a:r>
            <a:r>
              <a:rPr lang="zh-CN" altLang="en-US" sz="1600" dirty="0">
                <a:solidFill>
                  <a:schemeClr val="bg1"/>
                </a:solidFill>
                <a:latin typeface="微软雅黑" panose="020B0503020204020204" pitchFamily="34" charset="-122"/>
                <a:ea typeface="微软雅黑" panose="020B0503020204020204" pitchFamily="34" charset="-122"/>
              </a:rPr>
              <a:t>注入式的攻击，而且可以将</a:t>
            </a:r>
            <a:r>
              <a:rPr lang="en-US" altLang="zh-CN" sz="1600" dirty="0">
                <a:solidFill>
                  <a:schemeClr val="bg1"/>
                </a:solidFill>
                <a:latin typeface="微软雅黑" panose="020B0503020204020204" pitchFamily="34" charset="-122"/>
                <a:ea typeface="微软雅黑" panose="020B0503020204020204" pitchFamily="34" charset="-122"/>
              </a:rPr>
              <a:t>Grant</a:t>
            </a:r>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Deny</a:t>
            </a:r>
            <a:r>
              <a:rPr lang="zh-CN" altLang="en-US" sz="1600" dirty="0">
                <a:solidFill>
                  <a:schemeClr val="bg1"/>
                </a:solidFill>
                <a:latin typeface="微软雅黑" panose="020B0503020204020204" pitchFamily="34" charset="-122"/>
                <a:ea typeface="微软雅黑" panose="020B0503020204020204" pitchFamily="34" charset="-122"/>
              </a:rPr>
              <a:t>以及</a:t>
            </a:r>
            <a:r>
              <a:rPr lang="en-US" altLang="zh-CN" sz="1600" dirty="0">
                <a:solidFill>
                  <a:schemeClr val="bg1"/>
                </a:solidFill>
                <a:latin typeface="微软雅黑" panose="020B0503020204020204" pitchFamily="34" charset="-122"/>
                <a:ea typeface="微软雅黑" panose="020B0503020204020204" pitchFamily="34" charset="-122"/>
              </a:rPr>
              <a:t>Revoke</a:t>
            </a:r>
            <a:r>
              <a:rPr lang="zh-CN" altLang="en-US" sz="1600" dirty="0">
                <a:solidFill>
                  <a:schemeClr val="bg1"/>
                </a:solidFill>
                <a:latin typeface="微软雅黑" panose="020B0503020204020204" pitchFamily="34" charset="-122"/>
                <a:ea typeface="微软雅黑" panose="020B0503020204020204" pitchFamily="34" charset="-122"/>
              </a:rPr>
              <a:t>权限应用于存储过程。</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4395310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755576" y="195486"/>
            <a:ext cx="150461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演示案例</a:t>
            </a:r>
          </a:p>
        </p:txBody>
      </p:sp>
      <p:pic>
        <p:nvPicPr>
          <p:cNvPr id="2" name="图片 1">
            <a:extLst>
              <a:ext uri="{FF2B5EF4-FFF2-40B4-BE49-F238E27FC236}">
                <a16:creationId xmlns:a16="http://schemas.microsoft.com/office/drawing/2014/main" id="{7614D0EE-4981-4B9F-B272-B7FA58F69B64}"/>
              </a:ext>
            </a:extLst>
          </p:cNvPr>
          <p:cNvPicPr>
            <a:picLocks noChangeAspect="1"/>
          </p:cNvPicPr>
          <p:nvPr/>
        </p:nvPicPr>
        <p:blipFill>
          <a:blip r:embed="rId3"/>
          <a:stretch>
            <a:fillRect/>
          </a:stretch>
        </p:blipFill>
        <p:spPr>
          <a:xfrm>
            <a:off x="827584" y="1059582"/>
            <a:ext cx="7206390" cy="3749387"/>
          </a:xfrm>
          <a:prstGeom prst="rect">
            <a:avLst/>
          </a:prstGeom>
        </p:spPr>
      </p:pic>
    </p:spTree>
    <p:extLst>
      <p:ext uri="{BB962C8B-B14F-4D97-AF65-F5344CB8AC3E}">
        <p14:creationId xmlns:p14="http://schemas.microsoft.com/office/powerpoint/2010/main" val="112195717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706399" y="195486"/>
            <a:ext cx="2353433"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案例中涉及存储过程</a:t>
            </a:r>
          </a:p>
        </p:txBody>
      </p:sp>
      <p:sp>
        <p:nvSpPr>
          <p:cNvPr id="13" name="圆角矩形 3">
            <a:extLst>
              <a:ext uri="{FF2B5EF4-FFF2-40B4-BE49-F238E27FC236}">
                <a16:creationId xmlns:a16="http://schemas.microsoft.com/office/drawing/2014/main" id="{3FF4A77D-8B37-4834-9BFF-A41F30AF18A2}"/>
              </a:ext>
            </a:extLst>
          </p:cNvPr>
          <p:cNvSpPr/>
          <p:nvPr/>
        </p:nvSpPr>
        <p:spPr bwMode="auto">
          <a:xfrm>
            <a:off x="5364088" y="1635646"/>
            <a:ext cx="1512168" cy="432048"/>
          </a:xfrm>
          <a:prstGeom prst="roundRect">
            <a:avLst/>
          </a:prstGeom>
          <a:solidFill>
            <a:schemeClr val="accent1"/>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zh-CN" altLang="en-US" sz="1600" dirty="0">
                <a:latin typeface="微软雅黑" panose="020B0503020204020204" pitchFamily="34" charset="-122"/>
                <a:ea typeface="微软雅黑" panose="020B0503020204020204" pitchFamily="34" charset="-122"/>
              </a:rPr>
              <a:t>查询学生</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4" name="圆角矩形 3">
            <a:extLst>
              <a:ext uri="{FF2B5EF4-FFF2-40B4-BE49-F238E27FC236}">
                <a16:creationId xmlns:a16="http://schemas.microsoft.com/office/drawing/2014/main" id="{3F64813E-0DDF-4CFC-8CE6-2555E55CF0B9}"/>
              </a:ext>
            </a:extLst>
          </p:cNvPr>
          <p:cNvSpPr/>
          <p:nvPr/>
        </p:nvSpPr>
        <p:spPr bwMode="auto">
          <a:xfrm>
            <a:off x="5364088" y="2192273"/>
            <a:ext cx="1512168" cy="432048"/>
          </a:xfrm>
          <a:prstGeom prst="roundRect">
            <a:avLst/>
          </a:prstGeom>
          <a:solidFill>
            <a:schemeClr val="accent1"/>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zh-CN" altLang="en-US" sz="1600" dirty="0">
                <a:latin typeface="微软雅黑" panose="020B0503020204020204" pitchFamily="34" charset="-122"/>
                <a:ea typeface="微软雅黑" panose="020B0503020204020204" pitchFamily="34" charset="-122"/>
              </a:rPr>
              <a:t>添加学生</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5" name="圆角矩形 3">
            <a:extLst>
              <a:ext uri="{FF2B5EF4-FFF2-40B4-BE49-F238E27FC236}">
                <a16:creationId xmlns:a16="http://schemas.microsoft.com/office/drawing/2014/main" id="{FB59462F-3647-4DA9-8383-13FE4FA75F09}"/>
              </a:ext>
            </a:extLst>
          </p:cNvPr>
          <p:cNvSpPr/>
          <p:nvPr/>
        </p:nvSpPr>
        <p:spPr bwMode="auto">
          <a:xfrm>
            <a:off x="5364088" y="2748900"/>
            <a:ext cx="1512168" cy="432048"/>
          </a:xfrm>
          <a:prstGeom prst="roundRect">
            <a:avLst/>
          </a:prstGeom>
          <a:solidFill>
            <a:schemeClr val="accent1"/>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zh-CN" altLang="en-US" sz="1600" dirty="0">
                <a:latin typeface="微软雅黑" panose="020B0503020204020204" pitchFamily="34" charset="-122"/>
                <a:ea typeface="微软雅黑" panose="020B0503020204020204" pitchFamily="34" charset="-122"/>
              </a:rPr>
              <a:t>修改学生</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6" name="圆角矩形 3">
            <a:extLst>
              <a:ext uri="{FF2B5EF4-FFF2-40B4-BE49-F238E27FC236}">
                <a16:creationId xmlns:a16="http://schemas.microsoft.com/office/drawing/2014/main" id="{9030ECC4-512C-44E0-8264-4E93CE089C7C}"/>
              </a:ext>
            </a:extLst>
          </p:cNvPr>
          <p:cNvSpPr/>
          <p:nvPr/>
        </p:nvSpPr>
        <p:spPr bwMode="auto">
          <a:xfrm>
            <a:off x="5364088" y="3305527"/>
            <a:ext cx="1512168" cy="432048"/>
          </a:xfrm>
          <a:prstGeom prst="roundRect">
            <a:avLst/>
          </a:prstGeom>
          <a:solidFill>
            <a:schemeClr val="accent1"/>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zh-CN" altLang="en-US" sz="1600" dirty="0">
                <a:latin typeface="微软雅黑" panose="020B0503020204020204" pitchFamily="34" charset="-122"/>
                <a:ea typeface="微软雅黑" panose="020B0503020204020204" pitchFamily="34" charset="-122"/>
              </a:rPr>
              <a:t>删除学生</a:t>
            </a:r>
            <a:endParaRPr lang="zh-CN" altLang="en-US" sz="1200" dirty="0">
              <a:solidFill>
                <a:schemeClr val="bg1"/>
              </a:solidFill>
              <a:latin typeface="微软雅黑" panose="020B0503020204020204" pitchFamily="34" charset="-122"/>
              <a:ea typeface="微软雅黑" panose="020B0503020204020204" pitchFamily="34" charset="-122"/>
            </a:endParaRPr>
          </a:p>
        </p:txBody>
      </p:sp>
      <p:pic>
        <p:nvPicPr>
          <p:cNvPr id="17" name="Picture 4" descr="讲课 的图像结果">
            <a:extLst>
              <a:ext uri="{FF2B5EF4-FFF2-40B4-BE49-F238E27FC236}">
                <a16:creationId xmlns:a16="http://schemas.microsoft.com/office/drawing/2014/main" id="{9CB66121-BDFF-443E-8AED-9511887D38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608" y="1131590"/>
            <a:ext cx="2933103" cy="3124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58705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144016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操作演示</a:t>
            </a:r>
          </a:p>
        </p:txBody>
      </p:sp>
      <p:sp>
        <p:nvSpPr>
          <p:cNvPr id="9" name="圆角矩形 3">
            <a:extLst>
              <a:ext uri="{FF2B5EF4-FFF2-40B4-BE49-F238E27FC236}">
                <a16:creationId xmlns:a16="http://schemas.microsoft.com/office/drawing/2014/main" id="{82BFEA3B-3885-425D-B4EF-48B1FE29BD6E}"/>
              </a:ext>
            </a:extLst>
          </p:cNvPr>
          <p:cNvSpPr/>
          <p:nvPr/>
        </p:nvSpPr>
        <p:spPr bwMode="auto">
          <a:xfrm>
            <a:off x="4139952" y="2427734"/>
            <a:ext cx="3672408" cy="576064"/>
          </a:xfrm>
          <a:prstGeom prst="roundRect">
            <a:avLst/>
          </a:prstGeom>
          <a:solidFill>
            <a:schemeClr val="accent1"/>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zh-CN" altLang="en-US" sz="1600" dirty="0">
                <a:solidFill>
                  <a:schemeClr val="bg1"/>
                </a:solidFill>
                <a:latin typeface="微软雅黑" panose="020B0503020204020204" pitchFamily="34" charset="-122"/>
                <a:ea typeface="微软雅黑" panose="020B0503020204020204" pitchFamily="34" charset="-122"/>
              </a:rPr>
              <a:t>准备增、删、改、查存储过程</a:t>
            </a:r>
          </a:p>
        </p:txBody>
      </p:sp>
      <p:pic>
        <p:nvPicPr>
          <p:cNvPr id="10" name="Picture 2" descr="操作 的图像结果">
            <a:extLst>
              <a:ext uri="{FF2B5EF4-FFF2-40B4-BE49-F238E27FC236}">
                <a16:creationId xmlns:a16="http://schemas.microsoft.com/office/drawing/2014/main" id="{2B7869D2-5241-433F-A811-2B4DA8AD9D7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3223" y="1258171"/>
            <a:ext cx="2369041" cy="2915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737837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0" y="0"/>
            <a:ext cx="9144000" cy="317481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092280" y="2797862"/>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cxnSp>
        <p:nvCxnSpPr>
          <p:cNvPr id="46" name="直接连接符 5"/>
          <p:cNvCxnSpPr>
            <a:cxnSpLocks noChangeShapeType="1"/>
          </p:cNvCxnSpPr>
          <p:nvPr/>
        </p:nvCxnSpPr>
        <p:spPr bwMode="auto">
          <a:xfrm flipH="1">
            <a:off x="4096128" y="2569318"/>
            <a:ext cx="4617801"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705477"/>
            <a:ext cx="4896544" cy="621436"/>
          </a:xfrm>
          <a:prstGeom prst="roundRect">
            <a:avLst/>
          </a:prstGeom>
          <a:effectLst>
            <a:outerShdw blurRad="76200" dir="18900000" sy="23000" kx="-1200000" algn="bl"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调用存储过程</a:t>
            </a: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353185"/>
            <a:ext cx="3888432" cy="417052"/>
            <a:chOff x="2587088" y="2511511"/>
            <a:chExt cx="3672408" cy="417052"/>
          </a:xfrm>
        </p:grpSpPr>
        <p:sp>
          <p:nvSpPr>
            <p:cNvPr id="19" name="矩形 18"/>
            <p:cNvSpPr/>
            <p:nvPr/>
          </p:nvSpPr>
          <p:spPr>
            <a:xfrm>
              <a:off x="2587088" y="2511511"/>
              <a:ext cx="3672408" cy="41705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ADO.NET</a:t>
              </a:r>
              <a:r>
                <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数据库开发</a:t>
              </a:r>
            </a:p>
          </p:txBody>
        </p:sp>
        <p:sp>
          <p:nvSpPr>
            <p:cNvPr id="6" name="椭圆 5"/>
            <p:cNvSpPr/>
            <p:nvPr/>
          </p:nvSpPr>
          <p:spPr>
            <a:xfrm>
              <a:off x="3037888" y="2555172"/>
              <a:ext cx="350567" cy="35056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4</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4923" y="2824939"/>
            <a:ext cx="3846997" cy="33950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FF00"/>
                </a:solidFill>
                <a:latin typeface="华文中宋" panose="02010600040101010101" pitchFamily="2" charset="-122"/>
                <a:ea typeface="华文中宋" panose="02010600040101010101" pitchFamily="2" charset="-122"/>
              </a:rPr>
              <a:t>跟着王进老师学开发系列之</a:t>
            </a:r>
            <a:r>
              <a:rPr lang="en-US" altLang="zh-CN" sz="2000" b="1" dirty="0">
                <a:solidFill>
                  <a:srgbClr val="FFFF00"/>
                </a:solidFill>
                <a:latin typeface="华文中宋" panose="02010600040101010101" pitchFamily="2" charset="-122"/>
                <a:ea typeface="华文中宋" panose="02010600040101010101" pitchFamily="2" charset="-122"/>
              </a:rPr>
              <a:t>C#</a:t>
            </a:r>
            <a:r>
              <a:rPr lang="zh-CN" altLang="en-US" sz="2000" b="1" dirty="0">
                <a:solidFill>
                  <a:srgbClr val="FFFF00"/>
                </a:solidFill>
                <a:latin typeface="华文中宋" panose="02010600040101010101" pitchFamily="2" charset="-122"/>
                <a:ea typeface="华文中宋" panose="02010600040101010101" pitchFamily="2" charset="-122"/>
              </a:rPr>
              <a:t>篇</a:t>
            </a:r>
          </a:p>
        </p:txBody>
      </p:sp>
    </p:spTree>
    <p:extLst>
      <p:ext uri="{BB962C8B-B14F-4D97-AF65-F5344CB8AC3E}">
        <p14:creationId xmlns:p14="http://schemas.microsoft.com/office/powerpoint/2010/main" val="2850586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12961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调用的语句</a:t>
            </a:r>
          </a:p>
        </p:txBody>
      </p:sp>
      <p:pic>
        <p:nvPicPr>
          <p:cNvPr id="2" name="图片 1">
            <a:extLst>
              <a:ext uri="{FF2B5EF4-FFF2-40B4-BE49-F238E27FC236}">
                <a16:creationId xmlns:a16="http://schemas.microsoft.com/office/drawing/2014/main" id="{F8F81CD1-56DD-4BBD-A4FC-1128B2DAE663}"/>
              </a:ext>
            </a:extLst>
          </p:cNvPr>
          <p:cNvPicPr>
            <a:picLocks noChangeAspect="1"/>
          </p:cNvPicPr>
          <p:nvPr/>
        </p:nvPicPr>
        <p:blipFill>
          <a:blip r:embed="rId3"/>
          <a:stretch>
            <a:fillRect/>
          </a:stretch>
        </p:blipFill>
        <p:spPr>
          <a:xfrm>
            <a:off x="552952" y="957464"/>
            <a:ext cx="8038095" cy="3228571"/>
          </a:xfrm>
          <a:prstGeom prst="rect">
            <a:avLst/>
          </a:prstGeom>
        </p:spPr>
      </p:pic>
    </p:spTree>
    <p:extLst>
      <p:ext uri="{BB962C8B-B14F-4D97-AF65-F5344CB8AC3E}">
        <p14:creationId xmlns:p14="http://schemas.microsoft.com/office/powerpoint/2010/main" val="332475879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Write Your Title Here"/>
</p:tagLst>
</file>

<file path=ppt/theme/theme1.xml><?xml version="1.0" encoding="utf-8"?>
<a:theme xmlns:a="http://schemas.openxmlformats.org/drawingml/2006/main" name="第一PPT，www.1ppt.com">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21847</TotalTime>
  <Words>2015</Words>
  <Application>Microsoft Office PowerPoint</Application>
  <PresentationFormat>全屏显示(16:9)</PresentationFormat>
  <Paragraphs>172</Paragraphs>
  <Slides>18</Slides>
  <Notes>18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华文中宋</vt:lpstr>
      <vt:lpstr>微软雅黑</vt:lpstr>
      <vt:lpstr>微软雅黑 Light</vt:lpstr>
      <vt:lpstr>Arial</vt:lpstr>
      <vt:lpstr>Arial Black</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keywords>第一PPT模板网-WWW.1PPT.COM</cp:keywords>
  <cp:lastModifiedBy>秦 红华</cp:lastModifiedBy>
  <cp:revision>320</cp:revision>
  <dcterms:created xsi:type="dcterms:W3CDTF">2015-12-11T17:46:17Z</dcterms:created>
  <dcterms:modified xsi:type="dcterms:W3CDTF">2020-09-19T02:21:53Z</dcterms:modified>
</cp:coreProperties>
</file>