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428" r:id="rId2"/>
    <p:sldId id="430" r:id="rId3"/>
    <p:sldId id="497" r:id="rId4"/>
    <p:sldId id="452" r:id="rId5"/>
    <p:sldId id="454" r:id="rId6"/>
    <p:sldId id="498" r:id="rId7"/>
    <p:sldId id="456" r:id="rId8"/>
    <p:sldId id="499" r:id="rId9"/>
    <p:sldId id="500" r:id="rId10"/>
    <p:sldId id="463" r:id="rId11"/>
    <p:sldId id="501" r:id="rId12"/>
    <p:sldId id="476" r:id="rId13"/>
    <p:sldId id="475" r:id="rId14"/>
    <p:sldId id="502" r:id="rId15"/>
    <p:sldId id="503" r:id="rId16"/>
    <p:sldId id="477" r:id="rId17"/>
    <p:sldId id="495" r:id="rId18"/>
    <p:sldId id="504" r:id="rId19"/>
    <p:sldId id="509" r:id="rId20"/>
    <p:sldId id="505" r:id="rId21"/>
    <p:sldId id="508" r:id="rId22"/>
    <p:sldId id="506" r:id="rId23"/>
    <p:sldId id="507" r:id="rId24"/>
    <p:sldId id="510" r:id="rId25"/>
    <p:sldId id="511" r:id="rId26"/>
  </p:sldIdLst>
  <p:sldSz cx="9144000" cy="5143500" type="screen16x9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92DB"/>
    <a:srgbClr val="0F1836"/>
    <a:srgbClr val="FDFDFD"/>
    <a:srgbClr val="F79600"/>
    <a:srgbClr val="005DA2"/>
    <a:srgbClr val="D9D9D9"/>
    <a:srgbClr val="DCD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41" autoAdjust="0"/>
    <p:restoredTop sz="94660" autoAdjust="0"/>
  </p:normalViewPr>
  <p:slideViewPr>
    <p:cSldViewPr>
      <p:cViewPr varScale="1">
        <p:scale>
          <a:sx n="114" d="100"/>
          <a:sy n="114" d="100"/>
        </p:scale>
        <p:origin x="293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134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2020-09-19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2020-09-19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1896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366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464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1434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4954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3851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7239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1191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1998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7749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682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241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7058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4125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1831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1612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490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851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873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398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189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700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236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160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2" y="241995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zh-CN" altLang="en-US" sz="1800" b="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2020-09-19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31748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092280" y="2797862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4096128" y="2569318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705477"/>
            <a:ext cx="4896544" cy="621436"/>
          </a:xfrm>
          <a:prstGeom prst="round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什么是事务？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353185"/>
            <a:ext cx="3888432" cy="417052"/>
            <a:chOff x="2587088" y="2511511"/>
            <a:chExt cx="367240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672408" cy="41705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ADO.NET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4923" y="2824939"/>
            <a:ext cx="3846997" cy="33950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跟着王进老师学开发系列之</a:t>
            </a:r>
            <a:r>
              <a:rPr lang="en-US" altLang="zh-CN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C#</a:t>
            </a:r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</p:spTree>
    <p:extLst>
      <p:ext uri="{BB962C8B-B14F-4D97-AF65-F5344CB8AC3E}">
        <p14:creationId xmlns:p14="http://schemas.microsoft.com/office/powerpoint/2010/main" val="346196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44016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操作演示</a:t>
            </a: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82BFEA3B-3885-425D-B4EF-48B1FE29BD6E}"/>
              </a:ext>
            </a:extLst>
          </p:cNvPr>
          <p:cNvSpPr/>
          <p:nvPr/>
        </p:nvSpPr>
        <p:spPr bwMode="auto">
          <a:xfrm>
            <a:off x="3851920" y="2283718"/>
            <a:ext cx="3096344" cy="5760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数据库中的关于事务的演示</a:t>
            </a:r>
          </a:p>
        </p:txBody>
      </p:sp>
      <p:pic>
        <p:nvPicPr>
          <p:cNvPr id="10" name="Picture 2" descr="操作 的图像结果">
            <a:extLst>
              <a:ext uri="{FF2B5EF4-FFF2-40B4-BE49-F238E27FC236}">
                <a16:creationId xmlns:a16="http://schemas.microsoft.com/office/drawing/2014/main" id="{2B7869D2-5241-433F-A811-2B4DA8AD9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75606"/>
            <a:ext cx="2369041" cy="291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3783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31748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092280" y="2797862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4096128" y="2569318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705477"/>
            <a:ext cx="4896544" cy="621436"/>
          </a:xfrm>
          <a:prstGeom prst="round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事务综合案例介绍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353185"/>
            <a:ext cx="3888432" cy="417052"/>
            <a:chOff x="2587088" y="2511511"/>
            <a:chExt cx="367240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672408" cy="41705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ADO.NET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4923" y="2824939"/>
            <a:ext cx="3846997" cy="33950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跟着王进老师学开发系列之</a:t>
            </a:r>
            <a:r>
              <a:rPr lang="en-US" altLang="zh-CN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C#</a:t>
            </a:r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</p:spTree>
    <p:extLst>
      <p:ext uri="{BB962C8B-B14F-4D97-AF65-F5344CB8AC3E}">
        <p14:creationId xmlns:p14="http://schemas.microsoft.com/office/powerpoint/2010/main" val="28308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44016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软件界面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997F6A3-3D18-45F9-98A7-47711DCF4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771550"/>
            <a:ext cx="7560840" cy="41893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507365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93610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1788EA0-836F-40E7-A053-CA8CCFF7E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843558"/>
            <a:ext cx="6192688" cy="41980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9830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08012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借书过程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19B9720-E3B8-4EA3-91C8-EF37EE8EF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627534"/>
            <a:ext cx="5069204" cy="280831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C18D38B-164C-4579-9A4B-F49BD0F87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581" y="1563638"/>
            <a:ext cx="4243419" cy="357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69405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4E425-7F3E-4520-BA5B-86AA641BB8B6}"/>
              </a:ext>
            </a:extLst>
          </p:cNvPr>
          <p:cNvSpPr txBox="1">
            <a:spLocks/>
          </p:cNvSpPr>
          <p:nvPr/>
        </p:nvSpPr>
        <p:spPr>
          <a:xfrm>
            <a:off x="827584" y="195486"/>
            <a:ext cx="108012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使用事务</a:t>
            </a:r>
          </a:p>
        </p:txBody>
      </p:sp>
      <p:sp>
        <p:nvSpPr>
          <p:cNvPr id="3" name="圆角矩形 3">
            <a:extLst>
              <a:ext uri="{FF2B5EF4-FFF2-40B4-BE49-F238E27FC236}">
                <a16:creationId xmlns:a16="http://schemas.microsoft.com/office/drawing/2014/main" id="{1ADE572B-A80E-41ED-BA5A-2D633024E3EB}"/>
              </a:ext>
            </a:extLst>
          </p:cNvPr>
          <p:cNvSpPr/>
          <p:nvPr/>
        </p:nvSpPr>
        <p:spPr bwMode="auto">
          <a:xfrm>
            <a:off x="899592" y="987574"/>
            <a:ext cx="3888432" cy="3600400"/>
          </a:xfrm>
          <a:prstGeom prst="roundRect">
            <a:avLst>
              <a:gd name="adj" fmla="val 5429"/>
            </a:avLst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Begin </a:t>
            </a:r>
            <a:r>
              <a:rPr lang="nl-NL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Transaction</a:t>
            </a:r>
          </a:p>
          <a:p>
            <a:pPr defTabSz="914099"/>
            <a:endParaRPr lang="nl-NL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099"/>
            <a:r>
              <a:rPr lang="nl-NL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Try Begin</a:t>
            </a:r>
          </a:p>
          <a:p>
            <a:pPr defTabSz="914099"/>
            <a:r>
              <a:rPr lang="nl-NL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更改借书量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---Update</a:t>
            </a:r>
          </a:p>
          <a:p>
            <a:pPr defTabSz="914099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插入借书明细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---Insert</a:t>
            </a:r>
          </a:p>
          <a:p>
            <a:pPr defTabSz="914099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更改库存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---Update</a:t>
            </a:r>
            <a:endParaRPr lang="nl-NL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099"/>
            <a:r>
              <a:rPr lang="nl-NL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End Begin</a:t>
            </a:r>
          </a:p>
          <a:p>
            <a:pPr defTabSz="914099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Try Catch </a:t>
            </a:r>
          </a:p>
          <a:p>
            <a:pPr defTabSz="914099"/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099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Rollback Transaction</a:t>
            </a:r>
          </a:p>
          <a:p>
            <a:pPr defTabSz="914099"/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099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End Catch</a:t>
            </a:r>
          </a:p>
          <a:p>
            <a:pPr defTabSz="914099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defTabSz="914099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Commit Transaction</a:t>
            </a:r>
            <a:endParaRPr lang="nl-NL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099"/>
            <a:endParaRPr lang="nl-NL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4BA4A251-1090-4F84-9AE1-90A833E86262}"/>
              </a:ext>
            </a:extLst>
          </p:cNvPr>
          <p:cNvSpPr/>
          <p:nvPr/>
        </p:nvSpPr>
        <p:spPr>
          <a:xfrm>
            <a:off x="4860032" y="2427734"/>
            <a:ext cx="648072" cy="432048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3">
            <a:extLst>
              <a:ext uri="{FF2B5EF4-FFF2-40B4-BE49-F238E27FC236}">
                <a16:creationId xmlns:a16="http://schemas.microsoft.com/office/drawing/2014/main" id="{ACC877B2-476F-4556-949E-26600CAE2FFF}"/>
              </a:ext>
            </a:extLst>
          </p:cNvPr>
          <p:cNvSpPr/>
          <p:nvPr/>
        </p:nvSpPr>
        <p:spPr bwMode="auto">
          <a:xfrm>
            <a:off x="5597603" y="2067694"/>
            <a:ext cx="2304256" cy="1080120"/>
          </a:xfrm>
          <a:prstGeom prst="roundRect">
            <a:avLst>
              <a:gd name="adj" fmla="val 5429"/>
            </a:avLst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提交多条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nl-NL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554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31748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092280" y="2797862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4096128" y="2569318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705477"/>
            <a:ext cx="4896544" cy="553332"/>
          </a:xfrm>
          <a:prstGeom prst="round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界面设计和框架搭建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353185"/>
            <a:ext cx="3888432" cy="417052"/>
            <a:chOff x="2587088" y="2511511"/>
            <a:chExt cx="367240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672408" cy="41705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ADO.NET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4923" y="2824939"/>
            <a:ext cx="3846997" cy="33950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跟着王进老师学开发系列之</a:t>
            </a:r>
            <a:r>
              <a:rPr lang="en-US" altLang="zh-CN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C#</a:t>
            </a:r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</p:spTree>
    <p:extLst>
      <p:ext uri="{BB962C8B-B14F-4D97-AF65-F5344CB8AC3E}">
        <p14:creationId xmlns:p14="http://schemas.microsoft.com/office/powerpoint/2010/main" val="159732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93610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82BFEA3B-3885-425D-B4EF-48B1FE29BD6E}"/>
              </a:ext>
            </a:extLst>
          </p:cNvPr>
          <p:cNvSpPr/>
          <p:nvPr/>
        </p:nvSpPr>
        <p:spPr bwMode="auto">
          <a:xfrm>
            <a:off x="2843808" y="1923678"/>
            <a:ext cx="4968552" cy="72008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界面设计和框架搭建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操作 的图像结果">
            <a:extLst>
              <a:ext uri="{FF2B5EF4-FFF2-40B4-BE49-F238E27FC236}">
                <a16:creationId xmlns:a16="http://schemas.microsoft.com/office/drawing/2014/main" id="{2B7869D2-5241-433F-A811-2B4DA8AD9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33136"/>
            <a:ext cx="2369041" cy="291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67076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31748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092280" y="2797862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4096128" y="2569318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705477"/>
            <a:ext cx="4896544" cy="553332"/>
          </a:xfrm>
          <a:prstGeom prst="round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实现用户信息检索和展示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353185"/>
            <a:ext cx="3888432" cy="417052"/>
            <a:chOff x="2587088" y="2511511"/>
            <a:chExt cx="367240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672408" cy="41705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ADO.NET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4923" y="2824939"/>
            <a:ext cx="3846997" cy="33950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跟着王进老师学开发系列之</a:t>
            </a:r>
            <a:r>
              <a:rPr lang="en-US" altLang="zh-CN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C#</a:t>
            </a:r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</p:spTree>
    <p:extLst>
      <p:ext uri="{BB962C8B-B14F-4D97-AF65-F5344CB8AC3E}">
        <p14:creationId xmlns:p14="http://schemas.microsoft.com/office/powerpoint/2010/main" val="24480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93610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82BFEA3B-3885-425D-B4EF-48B1FE29BD6E}"/>
              </a:ext>
            </a:extLst>
          </p:cNvPr>
          <p:cNvSpPr/>
          <p:nvPr/>
        </p:nvSpPr>
        <p:spPr bwMode="auto">
          <a:xfrm>
            <a:off x="2843808" y="1923678"/>
            <a:ext cx="4968552" cy="72008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实现用户信息检索和展示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操作 的图像结果">
            <a:extLst>
              <a:ext uri="{FF2B5EF4-FFF2-40B4-BE49-F238E27FC236}">
                <a16:creationId xmlns:a16="http://schemas.microsoft.com/office/drawing/2014/main" id="{2B7869D2-5241-433F-A811-2B4DA8AD9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33136"/>
            <a:ext cx="2369041" cy="291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6130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65618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事务的基本概念</a:t>
            </a:r>
          </a:p>
        </p:txBody>
      </p:sp>
      <p:sp>
        <p:nvSpPr>
          <p:cNvPr id="6" name="圆角矩形 3">
            <a:extLst>
              <a:ext uri="{FF2B5EF4-FFF2-40B4-BE49-F238E27FC236}">
                <a16:creationId xmlns:a16="http://schemas.microsoft.com/office/drawing/2014/main" id="{A40D652F-65D0-46BF-9EFE-5ECE9FCDE69F}"/>
              </a:ext>
            </a:extLst>
          </p:cNvPr>
          <p:cNvSpPr/>
          <p:nvPr/>
        </p:nvSpPr>
        <p:spPr bwMode="auto">
          <a:xfrm>
            <a:off x="3563888" y="1851670"/>
            <a:ext cx="4752528" cy="1296144"/>
          </a:xfrm>
          <a:prstGeom prst="roundRect">
            <a:avLst>
              <a:gd name="adj" fmla="val 10298"/>
            </a:avLst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事务（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Transaction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）是并发控制的单位，是用户定义的一个操作序列。这些操作要么都做，要么都不做，是一个不可分割的工作单位。通过事务，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 Server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能将逻辑相关的一组操作绑定在一起，以便服务器保持数据的完整性</a:t>
            </a: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73CB278F-B1B4-446F-9686-3ADE775AC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31590"/>
            <a:ext cx="2933103" cy="312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099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31748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092280" y="2797862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4096128" y="2569318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705477"/>
            <a:ext cx="4896544" cy="553332"/>
          </a:xfrm>
          <a:prstGeom prst="round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实现借书明细添加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353185"/>
            <a:ext cx="3888432" cy="417052"/>
            <a:chOff x="2587088" y="2511511"/>
            <a:chExt cx="367240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672408" cy="41705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ADO.NET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4923" y="2824939"/>
            <a:ext cx="3846997" cy="33950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跟着王进老师学开发系列之</a:t>
            </a:r>
            <a:r>
              <a:rPr lang="en-US" altLang="zh-CN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C#</a:t>
            </a:r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</p:spTree>
    <p:extLst>
      <p:ext uri="{BB962C8B-B14F-4D97-AF65-F5344CB8AC3E}">
        <p14:creationId xmlns:p14="http://schemas.microsoft.com/office/powerpoint/2010/main" val="268437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79208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82BFEA3B-3885-425D-B4EF-48B1FE29BD6E}"/>
              </a:ext>
            </a:extLst>
          </p:cNvPr>
          <p:cNvSpPr/>
          <p:nvPr/>
        </p:nvSpPr>
        <p:spPr bwMode="auto">
          <a:xfrm>
            <a:off x="2843808" y="1923678"/>
            <a:ext cx="4968552" cy="72008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实现借书明细添加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操作 的图像结果">
            <a:extLst>
              <a:ext uri="{FF2B5EF4-FFF2-40B4-BE49-F238E27FC236}">
                <a16:creationId xmlns:a16="http://schemas.microsoft.com/office/drawing/2014/main" id="{2B7869D2-5241-433F-A811-2B4DA8AD9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33136"/>
            <a:ext cx="2369041" cy="291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43637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31748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092280" y="2797862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4096128" y="2569318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705477"/>
            <a:ext cx="4896544" cy="553332"/>
          </a:xfrm>
          <a:prstGeom prst="round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实现借书信息提交前的准备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353185"/>
            <a:ext cx="3888432" cy="417052"/>
            <a:chOff x="2587088" y="2511511"/>
            <a:chExt cx="367240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672408" cy="41705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ADO.NET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4923" y="2824939"/>
            <a:ext cx="3846997" cy="33950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跟着王进老师学开发系列之</a:t>
            </a:r>
            <a:r>
              <a:rPr lang="en-US" altLang="zh-CN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C#</a:t>
            </a:r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</p:spTree>
    <p:extLst>
      <p:ext uri="{BB962C8B-B14F-4D97-AF65-F5344CB8AC3E}">
        <p14:creationId xmlns:p14="http://schemas.microsoft.com/office/powerpoint/2010/main" val="79080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00811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82BFEA3B-3885-425D-B4EF-48B1FE29BD6E}"/>
              </a:ext>
            </a:extLst>
          </p:cNvPr>
          <p:cNvSpPr/>
          <p:nvPr/>
        </p:nvSpPr>
        <p:spPr bwMode="auto">
          <a:xfrm>
            <a:off x="2843808" y="1923678"/>
            <a:ext cx="4968552" cy="72008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实现借书信息的提交的准备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操作 的图像结果">
            <a:extLst>
              <a:ext uri="{FF2B5EF4-FFF2-40B4-BE49-F238E27FC236}">
                <a16:creationId xmlns:a16="http://schemas.microsoft.com/office/drawing/2014/main" id="{2B7869D2-5241-433F-A811-2B4DA8AD9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33136"/>
            <a:ext cx="2369041" cy="291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3921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31748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092280" y="2797862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4096128" y="2569318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705477"/>
            <a:ext cx="4896544" cy="553332"/>
          </a:xfrm>
          <a:prstGeom prst="round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实现借书信息提交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353185"/>
            <a:ext cx="3888432" cy="417052"/>
            <a:chOff x="2587088" y="2511511"/>
            <a:chExt cx="367240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672408" cy="41705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ADO.NET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4923" y="2824939"/>
            <a:ext cx="3846997" cy="33950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跟着王进老师学开发系列之</a:t>
            </a:r>
            <a:r>
              <a:rPr lang="en-US" altLang="zh-CN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C#</a:t>
            </a:r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</p:spTree>
    <p:extLst>
      <p:ext uri="{BB962C8B-B14F-4D97-AF65-F5344CB8AC3E}">
        <p14:creationId xmlns:p14="http://schemas.microsoft.com/office/powerpoint/2010/main" val="114213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00811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82BFEA3B-3885-425D-B4EF-48B1FE29BD6E}"/>
              </a:ext>
            </a:extLst>
          </p:cNvPr>
          <p:cNvSpPr/>
          <p:nvPr/>
        </p:nvSpPr>
        <p:spPr bwMode="auto">
          <a:xfrm>
            <a:off x="2843808" y="1923678"/>
            <a:ext cx="4968552" cy="72008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实现借书信息的提交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操作 的图像结果">
            <a:extLst>
              <a:ext uri="{FF2B5EF4-FFF2-40B4-BE49-F238E27FC236}">
                <a16:creationId xmlns:a16="http://schemas.microsoft.com/office/drawing/2014/main" id="{2B7869D2-5241-433F-A811-2B4DA8AD9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33136"/>
            <a:ext cx="2369041" cy="291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2384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37626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事务的四个属性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-ACID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73CB278F-B1B4-446F-9686-3ADE775AC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31590"/>
            <a:ext cx="2933103" cy="312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 3">
            <a:extLst>
              <a:ext uri="{FF2B5EF4-FFF2-40B4-BE49-F238E27FC236}">
                <a16:creationId xmlns:a16="http://schemas.microsoft.com/office/drawing/2014/main" id="{35139046-9045-418D-BBD2-3F250E5156D6}"/>
              </a:ext>
            </a:extLst>
          </p:cNvPr>
          <p:cNvSpPr/>
          <p:nvPr/>
        </p:nvSpPr>
        <p:spPr bwMode="auto">
          <a:xfrm>
            <a:off x="3563888" y="1491630"/>
            <a:ext cx="4968552" cy="648072"/>
          </a:xfrm>
          <a:prstGeom prst="roundRect">
            <a:avLst>
              <a:gd name="adj" fmla="val 10298"/>
            </a:avLst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原子性（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Atomicity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原子性是指事务是一个不可分割的工作单位，事务中的操作要么都发生，要么都不发生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8" name="圆角矩形 3">
            <a:extLst>
              <a:ext uri="{FF2B5EF4-FFF2-40B4-BE49-F238E27FC236}">
                <a16:creationId xmlns:a16="http://schemas.microsoft.com/office/drawing/2014/main" id="{C1046E81-F913-4C7E-93E4-74D984C9F688}"/>
              </a:ext>
            </a:extLst>
          </p:cNvPr>
          <p:cNvSpPr/>
          <p:nvPr/>
        </p:nvSpPr>
        <p:spPr bwMode="auto">
          <a:xfrm>
            <a:off x="3563888" y="2254878"/>
            <a:ext cx="4968552" cy="532896"/>
          </a:xfrm>
          <a:prstGeom prst="roundRect">
            <a:avLst>
              <a:gd name="adj" fmla="val 10298"/>
            </a:avLst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一致性（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Consistency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b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事务结束的时候，所有的内部数据都是正确的。</a:t>
            </a: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EA7145C0-34C7-4C3F-B1A3-BA6C3F67052C}"/>
              </a:ext>
            </a:extLst>
          </p:cNvPr>
          <p:cNvSpPr/>
          <p:nvPr/>
        </p:nvSpPr>
        <p:spPr bwMode="auto">
          <a:xfrm>
            <a:off x="3563888" y="2924282"/>
            <a:ext cx="4968552" cy="655580"/>
          </a:xfrm>
          <a:prstGeom prst="roundRect">
            <a:avLst>
              <a:gd name="adj" fmla="val 10298"/>
            </a:avLst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隔离性（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Isolation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b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并发多个事务时，各个事务不干涉内部数据，处理的都是另外一个事务处理之前或之后的数据。</a:t>
            </a:r>
          </a:p>
        </p:txBody>
      </p:sp>
      <p:sp>
        <p:nvSpPr>
          <p:cNvPr id="10" name="圆角矩形 3">
            <a:extLst>
              <a:ext uri="{FF2B5EF4-FFF2-40B4-BE49-F238E27FC236}">
                <a16:creationId xmlns:a16="http://schemas.microsoft.com/office/drawing/2014/main" id="{38F9CB55-28D4-47B4-BB79-D86A079C50EE}"/>
              </a:ext>
            </a:extLst>
          </p:cNvPr>
          <p:cNvSpPr/>
          <p:nvPr/>
        </p:nvSpPr>
        <p:spPr bwMode="auto">
          <a:xfrm>
            <a:off x="3563888" y="3716370"/>
            <a:ext cx="4968552" cy="651388"/>
          </a:xfrm>
          <a:prstGeom prst="roundRect">
            <a:avLst>
              <a:gd name="adj" fmla="val 10298"/>
            </a:avLst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持久性（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Durability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b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事务提交之后，数据是永久性的，不可再回滚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074035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79208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0A9AAB7-340F-4D45-A9C2-888C83C2DFD4}"/>
              </a:ext>
            </a:extLst>
          </p:cNvPr>
          <p:cNvSpPr/>
          <p:nvPr/>
        </p:nvSpPr>
        <p:spPr>
          <a:xfrm>
            <a:off x="539553" y="915566"/>
            <a:ext cx="8246214" cy="20051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3">
            <a:extLst>
              <a:ext uri="{FF2B5EF4-FFF2-40B4-BE49-F238E27FC236}">
                <a16:creationId xmlns:a16="http://schemas.microsoft.com/office/drawing/2014/main" id="{30916528-BF65-4E2B-A33E-AAA8337044B7}"/>
              </a:ext>
            </a:extLst>
          </p:cNvPr>
          <p:cNvSpPr/>
          <p:nvPr/>
        </p:nvSpPr>
        <p:spPr bwMode="auto">
          <a:xfrm>
            <a:off x="597000" y="1563638"/>
            <a:ext cx="936104" cy="46661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杨榕</a:t>
            </a:r>
          </a:p>
        </p:txBody>
      </p:sp>
      <p:sp>
        <p:nvSpPr>
          <p:cNvPr id="20" name="圆角矩形 3">
            <a:extLst>
              <a:ext uri="{FF2B5EF4-FFF2-40B4-BE49-F238E27FC236}">
                <a16:creationId xmlns:a16="http://schemas.microsoft.com/office/drawing/2014/main" id="{812D3273-B37D-47DA-9A14-51712BB2CE7B}"/>
              </a:ext>
            </a:extLst>
          </p:cNvPr>
          <p:cNvSpPr/>
          <p:nvPr/>
        </p:nvSpPr>
        <p:spPr bwMode="auto">
          <a:xfrm>
            <a:off x="1570406" y="1552666"/>
            <a:ext cx="2088232" cy="485119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62221000100010001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3A0B5B14-00DF-4B7A-9864-980FB167452B}"/>
              </a:ext>
            </a:extLst>
          </p:cNvPr>
          <p:cNvSpPr/>
          <p:nvPr/>
        </p:nvSpPr>
        <p:spPr bwMode="auto">
          <a:xfrm>
            <a:off x="6697534" y="1545131"/>
            <a:ext cx="2088232" cy="485119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2000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</a:p>
        </p:txBody>
      </p:sp>
      <p:sp>
        <p:nvSpPr>
          <p:cNvPr id="11" name="圆角矩形 3">
            <a:extLst>
              <a:ext uri="{FF2B5EF4-FFF2-40B4-BE49-F238E27FC236}">
                <a16:creationId xmlns:a16="http://schemas.microsoft.com/office/drawing/2014/main" id="{67AD82D2-CF43-4451-8E50-E6566A40C1EF}"/>
              </a:ext>
            </a:extLst>
          </p:cNvPr>
          <p:cNvSpPr/>
          <p:nvPr/>
        </p:nvSpPr>
        <p:spPr bwMode="auto">
          <a:xfrm>
            <a:off x="3707904" y="1552666"/>
            <a:ext cx="2952328" cy="485119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…………………………………….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3">
            <a:extLst>
              <a:ext uri="{FF2B5EF4-FFF2-40B4-BE49-F238E27FC236}">
                <a16:creationId xmlns:a16="http://schemas.microsoft.com/office/drawing/2014/main" id="{30E8BC03-54C7-4533-8413-17129EFA31A8}"/>
              </a:ext>
            </a:extLst>
          </p:cNvPr>
          <p:cNvSpPr/>
          <p:nvPr/>
        </p:nvSpPr>
        <p:spPr bwMode="auto">
          <a:xfrm>
            <a:off x="592909" y="987574"/>
            <a:ext cx="936104" cy="46661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</a:p>
        </p:txBody>
      </p:sp>
      <p:sp>
        <p:nvSpPr>
          <p:cNvPr id="13" name="圆角矩形 3">
            <a:extLst>
              <a:ext uri="{FF2B5EF4-FFF2-40B4-BE49-F238E27FC236}">
                <a16:creationId xmlns:a16="http://schemas.microsoft.com/office/drawing/2014/main" id="{28C3F34A-A479-4BA1-9FB8-F1D0B46811B4}"/>
              </a:ext>
            </a:extLst>
          </p:cNvPr>
          <p:cNvSpPr/>
          <p:nvPr/>
        </p:nvSpPr>
        <p:spPr bwMode="auto">
          <a:xfrm>
            <a:off x="1608916" y="998678"/>
            <a:ext cx="2011212" cy="46661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银行卡号</a:t>
            </a:r>
          </a:p>
        </p:txBody>
      </p:sp>
      <p:sp>
        <p:nvSpPr>
          <p:cNvPr id="14" name="圆角矩形 3">
            <a:extLst>
              <a:ext uri="{FF2B5EF4-FFF2-40B4-BE49-F238E27FC236}">
                <a16:creationId xmlns:a16="http://schemas.microsoft.com/office/drawing/2014/main" id="{525F856A-5EB9-4B68-B6B2-1A9B0A84609A}"/>
              </a:ext>
            </a:extLst>
          </p:cNvPr>
          <p:cNvSpPr/>
          <p:nvPr/>
        </p:nvSpPr>
        <p:spPr bwMode="auto">
          <a:xfrm>
            <a:off x="6697534" y="987574"/>
            <a:ext cx="2011212" cy="46661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卡内余额</a:t>
            </a:r>
          </a:p>
        </p:txBody>
      </p:sp>
      <p:sp>
        <p:nvSpPr>
          <p:cNvPr id="15" name="圆角矩形 3">
            <a:extLst>
              <a:ext uri="{FF2B5EF4-FFF2-40B4-BE49-F238E27FC236}">
                <a16:creationId xmlns:a16="http://schemas.microsoft.com/office/drawing/2014/main" id="{ECBA0879-B28B-4FBE-8D54-7ED6775807D3}"/>
              </a:ext>
            </a:extLst>
          </p:cNvPr>
          <p:cNvSpPr/>
          <p:nvPr/>
        </p:nvSpPr>
        <p:spPr bwMode="auto">
          <a:xfrm>
            <a:off x="3707904" y="987574"/>
            <a:ext cx="2736304" cy="46661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其他属性</a:t>
            </a:r>
          </a:p>
        </p:txBody>
      </p:sp>
      <p:sp>
        <p:nvSpPr>
          <p:cNvPr id="16" name="圆角矩形 3">
            <a:extLst>
              <a:ext uri="{FF2B5EF4-FFF2-40B4-BE49-F238E27FC236}">
                <a16:creationId xmlns:a16="http://schemas.microsoft.com/office/drawing/2014/main" id="{3FBADCBD-DAA8-4B3F-939C-B37B37A837AA}"/>
              </a:ext>
            </a:extLst>
          </p:cNvPr>
          <p:cNvSpPr/>
          <p:nvPr/>
        </p:nvSpPr>
        <p:spPr bwMode="auto">
          <a:xfrm>
            <a:off x="597000" y="2154772"/>
            <a:ext cx="936104" cy="46661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王进</a:t>
            </a:r>
          </a:p>
        </p:txBody>
      </p:sp>
      <p:sp>
        <p:nvSpPr>
          <p:cNvPr id="17" name="圆角矩形 3">
            <a:extLst>
              <a:ext uri="{FF2B5EF4-FFF2-40B4-BE49-F238E27FC236}">
                <a16:creationId xmlns:a16="http://schemas.microsoft.com/office/drawing/2014/main" id="{38050568-72D0-4CB0-AA64-2EF5C31E5B4D}"/>
              </a:ext>
            </a:extLst>
          </p:cNvPr>
          <p:cNvSpPr/>
          <p:nvPr/>
        </p:nvSpPr>
        <p:spPr bwMode="auto">
          <a:xfrm>
            <a:off x="1570406" y="2143800"/>
            <a:ext cx="2088232" cy="485119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62221000100010002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3">
            <a:extLst>
              <a:ext uri="{FF2B5EF4-FFF2-40B4-BE49-F238E27FC236}">
                <a16:creationId xmlns:a16="http://schemas.microsoft.com/office/drawing/2014/main" id="{70215A1C-E791-4FA0-AE90-59CD17D2B0D8}"/>
              </a:ext>
            </a:extLst>
          </p:cNvPr>
          <p:cNvSpPr/>
          <p:nvPr/>
        </p:nvSpPr>
        <p:spPr bwMode="auto">
          <a:xfrm>
            <a:off x="6697534" y="2136265"/>
            <a:ext cx="2088232" cy="485119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5000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</a:p>
        </p:txBody>
      </p:sp>
      <p:sp>
        <p:nvSpPr>
          <p:cNvPr id="25" name="圆角矩形 3">
            <a:extLst>
              <a:ext uri="{FF2B5EF4-FFF2-40B4-BE49-F238E27FC236}">
                <a16:creationId xmlns:a16="http://schemas.microsoft.com/office/drawing/2014/main" id="{291B867F-2D4B-4D32-A9E8-390C439DB9BA}"/>
              </a:ext>
            </a:extLst>
          </p:cNvPr>
          <p:cNvSpPr/>
          <p:nvPr/>
        </p:nvSpPr>
        <p:spPr bwMode="auto">
          <a:xfrm>
            <a:off x="3707904" y="2143800"/>
            <a:ext cx="2952328" cy="485119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…………………………………….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EA765113-91AA-4AFE-8D43-27EA743FF2AB}"/>
              </a:ext>
            </a:extLst>
          </p:cNvPr>
          <p:cNvSpPr/>
          <p:nvPr/>
        </p:nvSpPr>
        <p:spPr>
          <a:xfrm>
            <a:off x="539553" y="3081269"/>
            <a:ext cx="2817935" cy="36004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如果王进转账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给杨榕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8A033521-8E2C-4ADE-B8DD-AACA5D5A89F4}"/>
              </a:ext>
            </a:extLst>
          </p:cNvPr>
          <p:cNvSpPr/>
          <p:nvPr/>
        </p:nvSpPr>
        <p:spPr>
          <a:xfrm>
            <a:off x="1475656" y="3537380"/>
            <a:ext cx="5832648" cy="36004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Update Table Set money -2000 Where </a:t>
            </a:r>
            <a:r>
              <a:rPr lang="en-US" altLang="zh-CN" dirty="0" err="1"/>
              <a:t>SName</a:t>
            </a:r>
            <a:r>
              <a:rPr lang="en-US" altLang="zh-CN" dirty="0"/>
              <a:t>=</a:t>
            </a:r>
            <a:r>
              <a:rPr lang="zh-CN" altLang="en-US" dirty="0"/>
              <a:t>王进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246C92A0-94E1-427C-A791-4BF382B0014F}"/>
              </a:ext>
            </a:extLst>
          </p:cNvPr>
          <p:cNvSpPr/>
          <p:nvPr/>
        </p:nvSpPr>
        <p:spPr>
          <a:xfrm>
            <a:off x="1475656" y="4067693"/>
            <a:ext cx="5832648" cy="36004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Update Table Set money +2000 Where </a:t>
            </a:r>
            <a:r>
              <a:rPr lang="en-US" altLang="zh-CN" dirty="0" err="1"/>
              <a:t>SName</a:t>
            </a:r>
            <a:r>
              <a:rPr lang="en-US" altLang="zh-CN" dirty="0"/>
              <a:t>=</a:t>
            </a:r>
            <a:r>
              <a:rPr lang="zh-CN" altLang="en-US" dirty="0"/>
              <a:t>杨榕</a:t>
            </a:r>
          </a:p>
        </p:txBody>
      </p:sp>
    </p:spTree>
    <p:extLst>
      <p:ext uri="{BB962C8B-B14F-4D97-AF65-F5344CB8AC3E}">
        <p14:creationId xmlns:p14="http://schemas.microsoft.com/office/powerpoint/2010/main" val="11219571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06399" y="195486"/>
            <a:ext cx="1993393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事务的常用语句</a:t>
            </a:r>
          </a:p>
        </p:txBody>
      </p:sp>
      <p:pic>
        <p:nvPicPr>
          <p:cNvPr id="13" name="Picture 4" descr="讲课 的图像结果">
            <a:extLst>
              <a:ext uri="{FF2B5EF4-FFF2-40B4-BE49-F238E27FC236}">
                <a16:creationId xmlns:a16="http://schemas.microsoft.com/office/drawing/2014/main" id="{5E896DC6-E00B-4BD6-BA56-029B1CD12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31590"/>
            <a:ext cx="2933103" cy="312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圆角矩形 3">
            <a:extLst>
              <a:ext uri="{FF2B5EF4-FFF2-40B4-BE49-F238E27FC236}">
                <a16:creationId xmlns:a16="http://schemas.microsoft.com/office/drawing/2014/main" id="{51B7CA51-23B6-41FF-AAFC-93FC82C7684D}"/>
              </a:ext>
            </a:extLst>
          </p:cNvPr>
          <p:cNvSpPr/>
          <p:nvPr/>
        </p:nvSpPr>
        <p:spPr bwMode="auto">
          <a:xfrm>
            <a:off x="3575670" y="1071662"/>
            <a:ext cx="4968552" cy="563984"/>
          </a:xfrm>
          <a:prstGeom prst="roundRect">
            <a:avLst>
              <a:gd name="adj" fmla="val 10298"/>
            </a:avLst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Begin Transaction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标记事务开始。</a:t>
            </a:r>
          </a:p>
        </p:txBody>
      </p:sp>
      <p:sp>
        <p:nvSpPr>
          <p:cNvPr id="15" name="圆角矩形 3">
            <a:extLst>
              <a:ext uri="{FF2B5EF4-FFF2-40B4-BE49-F238E27FC236}">
                <a16:creationId xmlns:a16="http://schemas.microsoft.com/office/drawing/2014/main" id="{E807F07F-44EA-415A-863F-0C59702C3DF8}"/>
              </a:ext>
            </a:extLst>
          </p:cNvPr>
          <p:cNvSpPr/>
          <p:nvPr/>
        </p:nvSpPr>
        <p:spPr bwMode="auto">
          <a:xfrm>
            <a:off x="3575670" y="1779662"/>
            <a:ext cx="4968552" cy="563984"/>
          </a:xfrm>
          <a:prstGeom prst="roundRect">
            <a:avLst>
              <a:gd name="adj" fmla="val 10298"/>
            </a:avLst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Commit Transaction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事务已经成功执行，数据已经处理妥当。</a:t>
            </a:r>
          </a:p>
        </p:txBody>
      </p:sp>
      <p:sp>
        <p:nvSpPr>
          <p:cNvPr id="16" name="圆角矩形 3">
            <a:extLst>
              <a:ext uri="{FF2B5EF4-FFF2-40B4-BE49-F238E27FC236}">
                <a16:creationId xmlns:a16="http://schemas.microsoft.com/office/drawing/2014/main" id="{5422A420-BA9E-43B4-9F0B-982C78061281}"/>
              </a:ext>
            </a:extLst>
          </p:cNvPr>
          <p:cNvSpPr/>
          <p:nvPr/>
        </p:nvSpPr>
        <p:spPr bwMode="auto">
          <a:xfrm>
            <a:off x="3575670" y="2427734"/>
            <a:ext cx="4968552" cy="792088"/>
          </a:xfrm>
          <a:prstGeom prst="roundRect">
            <a:avLst>
              <a:gd name="adj" fmla="val 10298"/>
            </a:avLst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Rollback Transaction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数据处理过程中出错，回滚到没有处理之前的数据状态，或回滚到事务内部的保存点</a:t>
            </a:r>
          </a:p>
        </p:txBody>
      </p:sp>
      <p:sp>
        <p:nvSpPr>
          <p:cNvPr id="17" name="圆角矩形 3">
            <a:extLst>
              <a:ext uri="{FF2B5EF4-FFF2-40B4-BE49-F238E27FC236}">
                <a16:creationId xmlns:a16="http://schemas.microsoft.com/office/drawing/2014/main" id="{17F9C4AA-4423-4A20-A512-DE9CB2631106}"/>
              </a:ext>
            </a:extLst>
          </p:cNvPr>
          <p:cNvSpPr/>
          <p:nvPr/>
        </p:nvSpPr>
        <p:spPr bwMode="auto">
          <a:xfrm>
            <a:off x="3589362" y="3363838"/>
            <a:ext cx="4968552" cy="792088"/>
          </a:xfrm>
          <a:prstGeom prst="roundRect">
            <a:avLst>
              <a:gd name="adj" fmla="val 10298"/>
            </a:avLst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Save Transaction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事务内部设置的保存点，就是事务可以不全部回滚，只回滚到这里，保证事务内部不出错的前提下。</a:t>
            </a:r>
          </a:p>
        </p:txBody>
      </p:sp>
      <p:sp>
        <p:nvSpPr>
          <p:cNvPr id="18" name="圆角矩形 3">
            <a:extLst>
              <a:ext uri="{FF2B5EF4-FFF2-40B4-BE49-F238E27FC236}">
                <a16:creationId xmlns:a16="http://schemas.microsoft.com/office/drawing/2014/main" id="{7BD908C8-BAF8-4455-8A9E-44AADE2375B3}"/>
              </a:ext>
            </a:extLst>
          </p:cNvPr>
          <p:cNvSpPr/>
          <p:nvPr/>
        </p:nvSpPr>
        <p:spPr bwMode="auto">
          <a:xfrm>
            <a:off x="3550196" y="1071662"/>
            <a:ext cx="4968552" cy="563984"/>
          </a:xfrm>
          <a:prstGeom prst="roundRect">
            <a:avLst>
              <a:gd name="adj" fmla="val 10298"/>
            </a:avLst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Begin Transaction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标记事务开始。</a:t>
            </a:r>
          </a:p>
        </p:txBody>
      </p:sp>
      <p:sp>
        <p:nvSpPr>
          <p:cNvPr id="19" name="圆角矩形 3">
            <a:extLst>
              <a:ext uri="{FF2B5EF4-FFF2-40B4-BE49-F238E27FC236}">
                <a16:creationId xmlns:a16="http://schemas.microsoft.com/office/drawing/2014/main" id="{38C04A35-784F-4800-80BF-3165E7ABAD29}"/>
              </a:ext>
            </a:extLst>
          </p:cNvPr>
          <p:cNvSpPr/>
          <p:nvPr/>
        </p:nvSpPr>
        <p:spPr bwMode="auto">
          <a:xfrm>
            <a:off x="3550196" y="1779662"/>
            <a:ext cx="4968552" cy="563984"/>
          </a:xfrm>
          <a:prstGeom prst="roundRect">
            <a:avLst>
              <a:gd name="adj" fmla="val 10298"/>
            </a:avLst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Commit Transaction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事务已经成功执行，数据已经处理妥当。</a:t>
            </a:r>
          </a:p>
        </p:txBody>
      </p:sp>
      <p:sp>
        <p:nvSpPr>
          <p:cNvPr id="20" name="圆角矩形 3">
            <a:extLst>
              <a:ext uri="{FF2B5EF4-FFF2-40B4-BE49-F238E27FC236}">
                <a16:creationId xmlns:a16="http://schemas.microsoft.com/office/drawing/2014/main" id="{75751E51-7895-4B94-B55D-431E1B8AC378}"/>
              </a:ext>
            </a:extLst>
          </p:cNvPr>
          <p:cNvSpPr/>
          <p:nvPr/>
        </p:nvSpPr>
        <p:spPr bwMode="auto">
          <a:xfrm>
            <a:off x="3550196" y="2427734"/>
            <a:ext cx="4968552" cy="792088"/>
          </a:xfrm>
          <a:prstGeom prst="roundRect">
            <a:avLst>
              <a:gd name="adj" fmla="val 10298"/>
            </a:avLst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Rollback Transaction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数据处理过程中出错，回滚到没有处理之前的数据状态，或回滚到事务内部的保存点</a:t>
            </a:r>
          </a:p>
        </p:txBody>
      </p:sp>
      <p:sp>
        <p:nvSpPr>
          <p:cNvPr id="21" name="圆角矩形 3">
            <a:extLst>
              <a:ext uri="{FF2B5EF4-FFF2-40B4-BE49-F238E27FC236}">
                <a16:creationId xmlns:a16="http://schemas.microsoft.com/office/drawing/2014/main" id="{5D4A6FF0-4D98-4BCB-8120-4853789F5328}"/>
              </a:ext>
            </a:extLst>
          </p:cNvPr>
          <p:cNvSpPr/>
          <p:nvPr/>
        </p:nvSpPr>
        <p:spPr bwMode="auto">
          <a:xfrm>
            <a:off x="3563888" y="3363838"/>
            <a:ext cx="4968552" cy="792088"/>
          </a:xfrm>
          <a:prstGeom prst="roundRect">
            <a:avLst>
              <a:gd name="adj" fmla="val 10298"/>
            </a:avLst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Save Transaction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事务内部设置的保存点，就是事务可以不全部回滚，只回滚到这里，保证事务内部不出错的前提下。</a:t>
            </a:r>
          </a:p>
        </p:txBody>
      </p:sp>
    </p:spTree>
    <p:extLst>
      <p:ext uri="{BB962C8B-B14F-4D97-AF65-F5344CB8AC3E}">
        <p14:creationId xmlns:p14="http://schemas.microsoft.com/office/powerpoint/2010/main" val="32095870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06399" y="195486"/>
            <a:ext cx="1777369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转账的过程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151A13C-7B28-406E-A545-6BEC5D830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203598"/>
            <a:ext cx="6446818" cy="28083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12488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87220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@@TranCount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C38D77E1-E11C-4D75-ADD2-75FCCFC78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31590"/>
            <a:ext cx="2933103" cy="312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圆角矩形 3">
            <a:extLst>
              <a:ext uri="{FF2B5EF4-FFF2-40B4-BE49-F238E27FC236}">
                <a16:creationId xmlns:a16="http://schemas.microsoft.com/office/drawing/2014/main" id="{7CDF3BB1-4DB4-4B9E-BD37-70ECE76F7E6E}"/>
              </a:ext>
            </a:extLst>
          </p:cNvPr>
          <p:cNvSpPr/>
          <p:nvPr/>
        </p:nvSpPr>
        <p:spPr bwMode="auto">
          <a:xfrm>
            <a:off x="3707904" y="1577568"/>
            <a:ext cx="4824536" cy="467574"/>
          </a:xfrm>
          <a:prstGeom prst="roundRect">
            <a:avLst>
              <a:gd name="adj" fmla="val 10298"/>
            </a:avLst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@@TranCount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初始值为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3">
            <a:extLst>
              <a:ext uri="{FF2B5EF4-FFF2-40B4-BE49-F238E27FC236}">
                <a16:creationId xmlns:a16="http://schemas.microsoft.com/office/drawing/2014/main" id="{25B7F957-3291-4A04-889F-BD8D660705C1}"/>
              </a:ext>
            </a:extLst>
          </p:cNvPr>
          <p:cNvSpPr/>
          <p:nvPr/>
        </p:nvSpPr>
        <p:spPr bwMode="auto">
          <a:xfrm>
            <a:off x="3707904" y="2226118"/>
            <a:ext cx="4824536" cy="467574"/>
          </a:xfrm>
          <a:prstGeom prst="roundRect">
            <a:avLst>
              <a:gd name="adj" fmla="val 10298"/>
            </a:avLst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nl-NL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每一次</a:t>
            </a:r>
            <a:r>
              <a:rPr lang="nl-NL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Begin Transaction</a:t>
            </a:r>
            <a:r>
              <a:rPr lang="zh-CN" altLang="nl-NL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都会引起</a:t>
            </a:r>
            <a:r>
              <a:rPr lang="nl-NL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@@TranCount</a:t>
            </a:r>
            <a:r>
              <a:rPr lang="zh-CN" altLang="nl-NL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</a:t>
            </a:r>
            <a:r>
              <a:rPr lang="nl-NL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3">
            <a:extLst>
              <a:ext uri="{FF2B5EF4-FFF2-40B4-BE49-F238E27FC236}">
                <a16:creationId xmlns:a16="http://schemas.microsoft.com/office/drawing/2014/main" id="{0F3D112F-10EA-4273-B18F-4A61EF85561B}"/>
              </a:ext>
            </a:extLst>
          </p:cNvPr>
          <p:cNvSpPr/>
          <p:nvPr/>
        </p:nvSpPr>
        <p:spPr bwMode="auto">
          <a:xfrm>
            <a:off x="3707903" y="2874668"/>
            <a:ext cx="4824537" cy="467574"/>
          </a:xfrm>
          <a:prstGeom prst="roundRect">
            <a:avLst>
              <a:gd name="adj" fmla="val 10298"/>
            </a:avLst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nl-NL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每一次</a:t>
            </a:r>
            <a:r>
              <a:rPr lang="nl-NL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Commit Transaction</a:t>
            </a:r>
            <a:r>
              <a:rPr lang="zh-CN" altLang="nl-NL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都会使</a:t>
            </a:r>
            <a:r>
              <a:rPr lang="nl-NL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@@TranCount</a:t>
            </a:r>
            <a:r>
              <a:rPr lang="zh-CN" altLang="nl-NL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减</a:t>
            </a:r>
            <a:r>
              <a:rPr lang="nl-NL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3">
            <a:extLst>
              <a:ext uri="{FF2B5EF4-FFF2-40B4-BE49-F238E27FC236}">
                <a16:creationId xmlns:a16="http://schemas.microsoft.com/office/drawing/2014/main" id="{77F20A8C-A4FF-4703-9BD1-36ACE644B6EC}"/>
              </a:ext>
            </a:extLst>
          </p:cNvPr>
          <p:cNvSpPr/>
          <p:nvPr/>
        </p:nvSpPr>
        <p:spPr bwMode="auto">
          <a:xfrm>
            <a:off x="3707903" y="3544336"/>
            <a:ext cx="4824537" cy="467574"/>
          </a:xfrm>
          <a:prstGeom prst="roundRect">
            <a:avLst>
              <a:gd name="adj" fmla="val 10298"/>
            </a:avLst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nl-NL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RollBack Transaction</a:t>
            </a:r>
            <a:r>
              <a:rPr lang="zh-CN" altLang="nl-NL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会回滚所有的嵌套事务包括已经提交的事务和未提交的事务，而使</a:t>
            </a:r>
            <a:r>
              <a:rPr lang="nl-NL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@@TranCount</a:t>
            </a:r>
            <a:r>
              <a:rPr lang="zh-CN" altLang="nl-NL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置</a:t>
            </a:r>
            <a:r>
              <a:rPr lang="nl-NL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47587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16024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常见的错误信息获取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C38D77E1-E11C-4D75-ADD2-75FCCFC78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31590"/>
            <a:ext cx="2933103" cy="312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圆角矩形 3">
            <a:extLst>
              <a:ext uri="{FF2B5EF4-FFF2-40B4-BE49-F238E27FC236}">
                <a16:creationId xmlns:a16="http://schemas.microsoft.com/office/drawing/2014/main" id="{7CDF3BB1-4DB4-4B9E-BD37-70ECE76F7E6E}"/>
              </a:ext>
            </a:extLst>
          </p:cNvPr>
          <p:cNvSpPr/>
          <p:nvPr/>
        </p:nvSpPr>
        <p:spPr bwMode="auto">
          <a:xfrm>
            <a:off x="3707904" y="771550"/>
            <a:ext cx="4752528" cy="467574"/>
          </a:xfrm>
          <a:prstGeom prst="roundRect">
            <a:avLst>
              <a:gd name="adj" fmla="val 10298"/>
            </a:avLst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altLang="zh-CN" b="1" dirty="0"/>
              <a:t>ERROR_NUMBER() ----- </a:t>
            </a:r>
            <a:r>
              <a:rPr lang="zh-CN" altLang="en-US" b="1" dirty="0"/>
              <a:t>错误代码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3">
            <a:extLst>
              <a:ext uri="{FF2B5EF4-FFF2-40B4-BE49-F238E27FC236}">
                <a16:creationId xmlns:a16="http://schemas.microsoft.com/office/drawing/2014/main" id="{3761074A-D8A8-4832-B1A5-16F69AFE7420}"/>
              </a:ext>
            </a:extLst>
          </p:cNvPr>
          <p:cNvSpPr/>
          <p:nvPr/>
        </p:nvSpPr>
        <p:spPr bwMode="auto">
          <a:xfrm>
            <a:off x="3707904" y="1419622"/>
            <a:ext cx="4752528" cy="467574"/>
          </a:xfrm>
          <a:prstGeom prst="roundRect">
            <a:avLst>
              <a:gd name="adj" fmla="val 10298"/>
            </a:avLst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b="1" dirty="0"/>
              <a:t>ERROR_SEVERITY() ----- </a:t>
            </a:r>
            <a:r>
              <a:rPr lang="zh-CN" altLang="en-US" b="1" dirty="0"/>
              <a:t>错误严重级别</a:t>
            </a:r>
            <a:endParaRPr lang="en-US" altLang="zh-CN" b="1" dirty="0"/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A0CC4742-BA8D-4126-8DD2-477B7DC8A8B5}"/>
              </a:ext>
            </a:extLst>
          </p:cNvPr>
          <p:cNvSpPr/>
          <p:nvPr/>
        </p:nvSpPr>
        <p:spPr bwMode="auto">
          <a:xfrm>
            <a:off x="3707904" y="2067694"/>
            <a:ext cx="4752528" cy="467574"/>
          </a:xfrm>
          <a:prstGeom prst="roundRect">
            <a:avLst>
              <a:gd name="adj" fmla="val 10298"/>
            </a:avLst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b="1" dirty="0"/>
              <a:t>ERROR_STATE() -----</a:t>
            </a:r>
            <a:r>
              <a:rPr lang="zh-CN" altLang="en-US" b="1" dirty="0"/>
              <a:t>错误状态码</a:t>
            </a:r>
          </a:p>
        </p:txBody>
      </p:sp>
      <p:sp>
        <p:nvSpPr>
          <p:cNvPr id="11" name="圆角矩形 3">
            <a:extLst>
              <a:ext uri="{FF2B5EF4-FFF2-40B4-BE49-F238E27FC236}">
                <a16:creationId xmlns:a16="http://schemas.microsoft.com/office/drawing/2014/main" id="{24318F58-6895-4E60-BBB9-86593A8CE9D5}"/>
              </a:ext>
            </a:extLst>
          </p:cNvPr>
          <p:cNvSpPr/>
          <p:nvPr/>
        </p:nvSpPr>
        <p:spPr bwMode="auto">
          <a:xfrm>
            <a:off x="3707904" y="2715766"/>
            <a:ext cx="4752528" cy="720080"/>
          </a:xfrm>
          <a:prstGeom prst="roundRect">
            <a:avLst>
              <a:gd name="adj" fmla="val 10298"/>
            </a:avLst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b="1" dirty="0"/>
              <a:t>ERROR_PROCEDURE() -----</a:t>
            </a:r>
            <a:r>
              <a:rPr lang="zh-CN" altLang="en-US" b="1" dirty="0"/>
              <a:t>出现错误的存储过程或者触发器的名称</a:t>
            </a:r>
          </a:p>
        </p:txBody>
      </p:sp>
      <p:sp>
        <p:nvSpPr>
          <p:cNvPr id="13" name="圆角矩形 3">
            <a:extLst>
              <a:ext uri="{FF2B5EF4-FFF2-40B4-BE49-F238E27FC236}">
                <a16:creationId xmlns:a16="http://schemas.microsoft.com/office/drawing/2014/main" id="{E0AAE4CD-6CA5-4BBC-93D1-0BE00E05BCEB}"/>
              </a:ext>
            </a:extLst>
          </p:cNvPr>
          <p:cNvSpPr/>
          <p:nvPr/>
        </p:nvSpPr>
        <p:spPr bwMode="auto">
          <a:xfrm>
            <a:off x="3726588" y="3617189"/>
            <a:ext cx="4752528" cy="467574"/>
          </a:xfrm>
          <a:prstGeom prst="roundRect">
            <a:avLst>
              <a:gd name="adj" fmla="val 10298"/>
            </a:avLst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b="1" dirty="0"/>
              <a:t>ERROR_LINE()-----</a:t>
            </a:r>
            <a:r>
              <a:rPr lang="zh-CN" altLang="en-US" b="1" dirty="0"/>
              <a:t>发生错误的行号</a:t>
            </a:r>
            <a:endParaRPr lang="en-US" altLang="zh-CN" b="1" dirty="0"/>
          </a:p>
        </p:txBody>
      </p:sp>
      <p:sp>
        <p:nvSpPr>
          <p:cNvPr id="15" name="圆角矩形 3">
            <a:extLst>
              <a:ext uri="{FF2B5EF4-FFF2-40B4-BE49-F238E27FC236}">
                <a16:creationId xmlns:a16="http://schemas.microsoft.com/office/drawing/2014/main" id="{B5CF4526-5EFE-4879-8FD1-B22A5E674675}"/>
              </a:ext>
            </a:extLst>
          </p:cNvPr>
          <p:cNvSpPr/>
          <p:nvPr/>
        </p:nvSpPr>
        <p:spPr bwMode="auto">
          <a:xfrm>
            <a:off x="3726588" y="4265261"/>
            <a:ext cx="4752528" cy="467574"/>
          </a:xfrm>
          <a:prstGeom prst="roundRect">
            <a:avLst>
              <a:gd name="adj" fmla="val 10298"/>
            </a:avLst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b="1" dirty="0"/>
              <a:t>ERROR_MESSAGE() -----</a:t>
            </a:r>
            <a:r>
              <a:rPr lang="zh-CN" altLang="en-US" b="1" dirty="0"/>
              <a:t>错误的具体信息</a:t>
            </a:r>
          </a:p>
        </p:txBody>
      </p:sp>
    </p:spTree>
    <p:extLst>
      <p:ext uri="{BB962C8B-B14F-4D97-AF65-F5344CB8AC3E}">
        <p14:creationId xmlns:p14="http://schemas.microsoft.com/office/powerpoint/2010/main" val="3830872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06399" y="195486"/>
            <a:ext cx="2065401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转账的过程代码优化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8C96C50-E1F2-4563-AB92-35441FBCA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987574"/>
            <a:ext cx="5238095" cy="3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24676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Write Your Title Here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22651</TotalTime>
  <Words>2073</Words>
  <Application>Microsoft Office PowerPoint</Application>
  <PresentationFormat>全屏显示(16:9)</PresentationFormat>
  <Paragraphs>222</Paragraphs>
  <Slides>25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华文中宋</vt:lpstr>
      <vt:lpstr>微软雅黑</vt:lpstr>
      <vt:lpstr>微软雅黑 Light</vt:lpstr>
      <vt:lpstr>Arial</vt:lpstr>
      <vt:lpstr>Arial Black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keywords>第一PPT模板网-WWW.1PPT.COM</cp:keywords>
  <cp:lastModifiedBy>秦 红华</cp:lastModifiedBy>
  <cp:revision>331</cp:revision>
  <dcterms:created xsi:type="dcterms:W3CDTF">2015-12-11T17:46:17Z</dcterms:created>
  <dcterms:modified xsi:type="dcterms:W3CDTF">2020-09-19T07:16:57Z</dcterms:modified>
</cp:coreProperties>
</file>