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428" r:id="rId2"/>
    <p:sldId id="452" r:id="rId3"/>
    <p:sldId id="454" r:id="rId4"/>
    <p:sldId id="430" r:id="rId5"/>
    <p:sldId id="456" r:id="rId6"/>
    <p:sldId id="463" r:id="rId7"/>
    <p:sldId id="476" r:id="rId8"/>
    <p:sldId id="475" r:id="rId9"/>
    <p:sldId id="477" r:id="rId10"/>
    <p:sldId id="488" r:id="rId11"/>
    <p:sldId id="478" r:id="rId12"/>
    <p:sldId id="487" r:id="rId13"/>
    <p:sldId id="48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72" r:id="rId22"/>
    <p:sldId id="473" r:id="rId23"/>
    <p:sldId id="474" r:id="rId24"/>
    <p:sldId id="431" r:id="rId25"/>
    <p:sldId id="490" r:id="rId26"/>
    <p:sldId id="433" r:id="rId27"/>
    <p:sldId id="491" r:id="rId28"/>
    <p:sldId id="492" r:id="rId29"/>
    <p:sldId id="496" r:id="rId30"/>
    <p:sldId id="493" r:id="rId31"/>
    <p:sldId id="494" r:id="rId32"/>
    <p:sldId id="495" r:id="rId33"/>
  </p:sldIdLst>
  <p:sldSz cx="9144000" cy="5143500" type="screen16x9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2DB"/>
    <a:srgbClr val="0F1836"/>
    <a:srgbClr val="FDFDFD"/>
    <a:srgbClr val="F79600"/>
    <a:srgbClr val="005DA2"/>
    <a:srgbClr val="D9D9D9"/>
    <a:srgbClr val="DCD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41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293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6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89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739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51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973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932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980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6845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36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181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15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8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8736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792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96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91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156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198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1671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329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343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32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67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398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878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591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19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24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700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36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143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95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2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755576" y="625398"/>
            <a:ext cx="784887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>
            <a:grpSpLocks/>
          </p:cNvGrpSpPr>
          <p:nvPr userDrawn="1"/>
        </p:nvGrpSpPr>
        <p:grpSpPr bwMode="auto">
          <a:xfrm>
            <a:off x="323528" y="292895"/>
            <a:ext cx="390372" cy="205979"/>
            <a:chOff x="0" y="0"/>
            <a:chExt cx="1041399" cy="549275"/>
          </a:xfrm>
        </p:grpSpPr>
        <p:sp>
          <p:nvSpPr>
            <p:cNvPr id="13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" name="TextBox 15"/>
          <p:cNvSpPr txBox="1"/>
          <p:nvPr userDrawn="1"/>
        </p:nvSpPr>
        <p:spPr>
          <a:xfrm>
            <a:off x="8100392" y="241995"/>
            <a:ext cx="67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EEF1883-7A0E-4F66-9932-E581691AD397}" type="slidenum">
              <a:rPr lang="zh-CN" altLang="en-US" sz="1800" b="0" smtClean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zh-CN" altLang="en-US" sz="1800" b="0" dirty="0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2020-09-19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DataSet</a:t>
            </a:r>
            <a:endParaRPr lang="en-US" altLang="zh-CN" sz="24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461966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051720" y="843558"/>
            <a:ext cx="662473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不借助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表中的数据复制到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452532-5620-4BD6-83D2-330A5A71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838" y="1625016"/>
            <a:ext cx="2345965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FCB29B-664D-4902-BF9C-5F5F62EA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621858"/>
            <a:ext cx="1810893" cy="317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45698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3">
            <a:extLst>
              <a:ext uri="{FF2B5EF4-FFF2-40B4-BE49-F238E27FC236}">
                <a16:creationId xmlns:a16="http://schemas.microsoft.com/office/drawing/2014/main" id="{47BEC6E0-078C-40E3-A510-9A13DB090653}"/>
              </a:ext>
            </a:extLst>
          </p:cNvPr>
          <p:cNvSpPr/>
          <p:nvPr/>
        </p:nvSpPr>
        <p:spPr bwMode="auto">
          <a:xfrm>
            <a:off x="3795148" y="1203598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ExecuteReader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3">
            <a:extLst>
              <a:ext uri="{FF2B5EF4-FFF2-40B4-BE49-F238E27FC236}">
                <a16:creationId xmlns:a16="http://schemas.microsoft.com/office/drawing/2014/main" id="{A21DB23F-3CBA-4A7C-B78A-314028227BDE}"/>
              </a:ext>
            </a:extLst>
          </p:cNvPr>
          <p:cNvSpPr/>
          <p:nvPr/>
        </p:nvSpPr>
        <p:spPr bwMode="auto">
          <a:xfrm>
            <a:off x="3795148" y="2283718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DataReader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3">
            <a:extLst>
              <a:ext uri="{FF2B5EF4-FFF2-40B4-BE49-F238E27FC236}">
                <a16:creationId xmlns:a16="http://schemas.microsoft.com/office/drawing/2014/main" id="{19326A62-812B-4C64-8543-065F9FF0FC36}"/>
              </a:ext>
            </a:extLst>
          </p:cNvPr>
          <p:cNvSpPr/>
          <p:nvPr/>
        </p:nvSpPr>
        <p:spPr bwMode="auto">
          <a:xfrm>
            <a:off x="3795148" y="3363838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写入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F17A615F-4642-41C4-B43D-D96229334EF3}"/>
              </a:ext>
            </a:extLst>
          </p:cNvPr>
          <p:cNvSpPr/>
          <p:nvPr/>
        </p:nvSpPr>
        <p:spPr>
          <a:xfrm>
            <a:off x="5724128" y="1779662"/>
            <a:ext cx="216024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B5BE9FE-3F6E-4E3B-B2E9-5DA0105A1ACB}"/>
              </a:ext>
            </a:extLst>
          </p:cNvPr>
          <p:cNvSpPr/>
          <p:nvPr/>
        </p:nvSpPr>
        <p:spPr>
          <a:xfrm>
            <a:off x="5726186" y="2876932"/>
            <a:ext cx="216024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5766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DataTable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常见操作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27384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15212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添加主键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圆角矩形 3">
            <a:extLst>
              <a:ext uri="{FF2B5EF4-FFF2-40B4-BE49-F238E27FC236}">
                <a16:creationId xmlns:a16="http://schemas.microsoft.com/office/drawing/2014/main" id="{47BEC6E0-078C-40E3-A510-9A13DB090653}"/>
              </a:ext>
            </a:extLst>
          </p:cNvPr>
          <p:cNvSpPr/>
          <p:nvPr/>
        </p:nvSpPr>
        <p:spPr bwMode="auto">
          <a:xfrm>
            <a:off x="3779912" y="1419622"/>
            <a:ext cx="41044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方法筛选针对主键字段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B52B18B-9BBC-4750-82A8-05CB82307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2689157"/>
            <a:ext cx="4809524" cy="69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30484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08823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6A6060A-EB04-45E8-9718-72B905D28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995686"/>
            <a:ext cx="4238095" cy="1009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850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添加记录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0ED84D9-6C39-49B4-B72D-F6E553A5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3" y="1707654"/>
            <a:ext cx="4464496" cy="1730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59033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修改记录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B2070E-2C57-4253-AC50-3C7AC2E13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707654"/>
            <a:ext cx="4800000" cy="21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4109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删除记录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2C716D-D106-4346-9333-F3E1FBC21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9864"/>
            <a:ext cx="9144000" cy="3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655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322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查找方法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01--Select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510F2D-9BFA-446F-947F-AFF865FE3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35646"/>
            <a:ext cx="709523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3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80831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查找方法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01--RowFilter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AECEC2-482B-4775-B539-AFA273690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923678"/>
            <a:ext cx="5617724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123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0461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9AAB7-340F-4D45-A9C2-888C83C2DFD4}"/>
              </a:ext>
            </a:extLst>
          </p:cNvPr>
          <p:cNvSpPr/>
          <p:nvPr/>
        </p:nvSpPr>
        <p:spPr>
          <a:xfrm>
            <a:off x="611560" y="1017615"/>
            <a:ext cx="8136904" cy="2808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30916528-BF65-4E2B-A33E-AAA8337044B7}"/>
              </a:ext>
            </a:extLst>
          </p:cNvPr>
          <p:cNvSpPr/>
          <p:nvPr/>
        </p:nvSpPr>
        <p:spPr bwMode="auto">
          <a:xfrm>
            <a:off x="611560" y="1025018"/>
            <a:ext cx="1648626" cy="466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812D3273-B37D-47DA-9A14-51712BB2CE7B}"/>
              </a:ext>
            </a:extLst>
          </p:cNvPr>
          <p:cNvSpPr/>
          <p:nvPr/>
        </p:nvSpPr>
        <p:spPr bwMode="auto">
          <a:xfrm>
            <a:off x="2555776" y="1006511"/>
            <a:ext cx="4680520" cy="48511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针对数据库操作的全程不需要保持对实时数据库连接</a:t>
            </a: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56CDC677-5792-4B9F-958D-CE3609292E49}"/>
              </a:ext>
            </a:extLst>
          </p:cNvPr>
          <p:cNvSpPr/>
          <p:nvPr/>
        </p:nvSpPr>
        <p:spPr bwMode="auto">
          <a:xfrm>
            <a:off x="971600" y="2295294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16FE99CC-AC21-4ACA-9AE2-0A0863F4215C}"/>
              </a:ext>
            </a:extLst>
          </p:cNvPr>
          <p:cNvSpPr/>
          <p:nvPr/>
        </p:nvSpPr>
        <p:spPr bwMode="auto">
          <a:xfrm>
            <a:off x="3635896" y="2291877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884A74B9-593C-43E1-B45C-4C8521E84DBF}"/>
              </a:ext>
            </a:extLst>
          </p:cNvPr>
          <p:cNvSpPr/>
          <p:nvPr/>
        </p:nvSpPr>
        <p:spPr bwMode="auto">
          <a:xfrm>
            <a:off x="6372200" y="2288300"/>
            <a:ext cx="1875656" cy="659163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9571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23224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其他操作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853A13-D32E-4397-B8D0-89EDCF92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203598"/>
            <a:ext cx="5028571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282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DataAdapter</a:t>
            </a:r>
            <a:endParaRPr lang="en-US" altLang="zh-CN" sz="2400" b="1" dirty="0">
              <a:solidFill>
                <a:schemeClr val="bg1"/>
              </a:solidFill>
              <a:latin typeface="Yu Gothic UI" panose="020B0500000000000000" pitchFamily="34" charset="-128"/>
              <a:ea typeface="Yu Gothic UI" panose="020B0500000000000000" pitchFamily="34" charset="-128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3715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0461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0A9AAB7-340F-4D45-A9C2-888C83C2DFD4}"/>
              </a:ext>
            </a:extLst>
          </p:cNvPr>
          <p:cNvSpPr/>
          <p:nvPr/>
        </p:nvSpPr>
        <p:spPr>
          <a:xfrm>
            <a:off x="611560" y="1017615"/>
            <a:ext cx="8136904" cy="280831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3">
            <a:extLst>
              <a:ext uri="{FF2B5EF4-FFF2-40B4-BE49-F238E27FC236}">
                <a16:creationId xmlns:a16="http://schemas.microsoft.com/office/drawing/2014/main" id="{30916528-BF65-4E2B-A33E-AAA8337044B7}"/>
              </a:ext>
            </a:extLst>
          </p:cNvPr>
          <p:cNvSpPr/>
          <p:nvPr/>
        </p:nvSpPr>
        <p:spPr bwMode="auto">
          <a:xfrm>
            <a:off x="611560" y="1025018"/>
            <a:ext cx="1648626" cy="46661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非连接模型</a:t>
            </a:r>
          </a:p>
        </p:txBody>
      </p:sp>
      <p:sp>
        <p:nvSpPr>
          <p:cNvPr id="20" name="圆角矩形 3">
            <a:extLst>
              <a:ext uri="{FF2B5EF4-FFF2-40B4-BE49-F238E27FC236}">
                <a16:creationId xmlns:a16="http://schemas.microsoft.com/office/drawing/2014/main" id="{812D3273-B37D-47DA-9A14-51712BB2CE7B}"/>
              </a:ext>
            </a:extLst>
          </p:cNvPr>
          <p:cNvSpPr/>
          <p:nvPr/>
        </p:nvSpPr>
        <p:spPr bwMode="auto">
          <a:xfrm>
            <a:off x="2555776" y="1006511"/>
            <a:ext cx="4680520" cy="48511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针对数据库操作的全程不需要保持对实时数据库连接</a:t>
            </a:r>
          </a:p>
        </p:txBody>
      </p:sp>
      <p:sp>
        <p:nvSpPr>
          <p:cNvPr id="21" name="圆角矩形 3">
            <a:extLst>
              <a:ext uri="{FF2B5EF4-FFF2-40B4-BE49-F238E27FC236}">
                <a16:creationId xmlns:a16="http://schemas.microsoft.com/office/drawing/2014/main" id="{56CDC677-5792-4B9F-958D-CE3609292E49}"/>
              </a:ext>
            </a:extLst>
          </p:cNvPr>
          <p:cNvSpPr/>
          <p:nvPr/>
        </p:nvSpPr>
        <p:spPr bwMode="auto">
          <a:xfrm>
            <a:off x="971600" y="2295294"/>
            <a:ext cx="1872208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Connections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圆角矩形 3">
            <a:extLst>
              <a:ext uri="{FF2B5EF4-FFF2-40B4-BE49-F238E27FC236}">
                <a16:creationId xmlns:a16="http://schemas.microsoft.com/office/drawing/2014/main" id="{16FE99CC-AC21-4ACA-9AE2-0A0863F4215C}"/>
              </a:ext>
            </a:extLst>
          </p:cNvPr>
          <p:cNvSpPr/>
          <p:nvPr/>
        </p:nvSpPr>
        <p:spPr bwMode="auto">
          <a:xfrm>
            <a:off x="3635896" y="2291877"/>
            <a:ext cx="1872208" cy="659163"/>
          </a:xfrm>
          <a:prstGeom prst="roundRect">
            <a:avLst/>
          </a:prstGeom>
          <a:solidFill>
            <a:srgbClr val="00206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圆角矩形 3">
            <a:extLst>
              <a:ext uri="{FF2B5EF4-FFF2-40B4-BE49-F238E27FC236}">
                <a16:creationId xmlns:a16="http://schemas.microsoft.com/office/drawing/2014/main" id="{884A74B9-593C-43E1-B45C-4C8521E84DBF}"/>
              </a:ext>
            </a:extLst>
          </p:cNvPr>
          <p:cNvSpPr/>
          <p:nvPr/>
        </p:nvSpPr>
        <p:spPr bwMode="auto">
          <a:xfrm>
            <a:off x="6372200" y="2288300"/>
            <a:ext cx="1875656" cy="659163"/>
          </a:xfrm>
          <a:prstGeom prst="roundRect">
            <a:avLst/>
          </a:prstGeom>
          <a:solidFill>
            <a:srgbClr val="00B050"/>
          </a:solidFill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44008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5613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A0EAF19-6DAA-4824-A535-E5A1CF2AFB13}"/>
              </a:ext>
            </a:extLst>
          </p:cNvPr>
          <p:cNvSpPr/>
          <p:nvPr/>
        </p:nvSpPr>
        <p:spPr bwMode="auto">
          <a:xfrm>
            <a:off x="1761239" y="2842686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83321CD-1F06-4B9F-A0A2-67F307F957FF}"/>
              </a:ext>
            </a:extLst>
          </p:cNvPr>
          <p:cNvSpPr/>
          <p:nvPr/>
        </p:nvSpPr>
        <p:spPr bwMode="auto">
          <a:xfrm>
            <a:off x="4644008" y="2825255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SqlDataAdapter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4A2E2030-C41F-4995-A1BC-EF0C092401E8}"/>
              </a:ext>
            </a:extLst>
          </p:cNvPr>
          <p:cNvSpPr/>
          <p:nvPr/>
        </p:nvSpPr>
        <p:spPr>
          <a:xfrm>
            <a:off x="3751896" y="293352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30D8B3-AECC-431E-B439-6FC6BB124F93}"/>
              </a:ext>
            </a:extLst>
          </p:cNvPr>
          <p:cNvSpPr/>
          <p:nvPr/>
        </p:nvSpPr>
        <p:spPr>
          <a:xfrm>
            <a:off x="1826450" y="2067694"/>
            <a:ext cx="1648330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ADO.NET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7C07D9-2BE0-4A9D-94F6-D7F289E36685}"/>
              </a:ext>
            </a:extLst>
          </p:cNvPr>
          <p:cNvSpPr/>
          <p:nvPr/>
        </p:nvSpPr>
        <p:spPr>
          <a:xfrm>
            <a:off x="4644008" y="2067694"/>
            <a:ext cx="2351824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AF4E93-4C9A-47F1-8101-0FA1616708B9}"/>
              </a:ext>
            </a:extLst>
          </p:cNvPr>
          <p:cNvCxnSpPr/>
          <p:nvPr/>
        </p:nvCxnSpPr>
        <p:spPr>
          <a:xfrm>
            <a:off x="961297" y="2614791"/>
            <a:ext cx="6984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7542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478BEA-2B61-4F58-B1DF-14234CC46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203598"/>
            <a:ext cx="6085714" cy="3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276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55576" y="195486"/>
            <a:ext cx="158417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ado.net 的图像结果">
            <a:extLst>
              <a:ext uri="{FF2B5EF4-FFF2-40B4-BE49-F238E27FC236}">
                <a16:creationId xmlns:a16="http://schemas.microsoft.com/office/drawing/2014/main" id="{D8E75FB1-D035-473D-9D57-A221E951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31590"/>
            <a:ext cx="55054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8566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88032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主要属性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A8CF0B97-8813-49AE-BAC5-E183801162D2}"/>
              </a:ext>
            </a:extLst>
          </p:cNvPr>
          <p:cNvSpPr/>
          <p:nvPr/>
        </p:nvSpPr>
        <p:spPr bwMode="auto">
          <a:xfrm>
            <a:off x="4067944" y="1491630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F62723E9-59B1-4C18-91A8-2B5087CBF5DC}"/>
              </a:ext>
            </a:extLst>
          </p:cNvPr>
          <p:cNvSpPr/>
          <p:nvPr/>
        </p:nvSpPr>
        <p:spPr bwMode="auto">
          <a:xfrm>
            <a:off x="4067944" y="2139702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InsertCommand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FEED0984-9D5F-429B-9FF8-21CBA321FEAB}"/>
              </a:ext>
            </a:extLst>
          </p:cNvPr>
          <p:cNvSpPr/>
          <p:nvPr/>
        </p:nvSpPr>
        <p:spPr bwMode="auto">
          <a:xfrm>
            <a:off x="4050356" y="2787774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E12711E-EF53-4008-AC2C-232042838AA2}"/>
              </a:ext>
            </a:extLst>
          </p:cNvPr>
          <p:cNvSpPr/>
          <p:nvPr/>
        </p:nvSpPr>
        <p:spPr bwMode="auto">
          <a:xfrm>
            <a:off x="4050356" y="3435846"/>
            <a:ext cx="302433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DeleteCommand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讲课 的图像结果">
            <a:extLst>
              <a:ext uri="{FF2B5EF4-FFF2-40B4-BE49-F238E27FC236}">
                <a16:creationId xmlns:a16="http://schemas.microsoft.com/office/drawing/2014/main" id="{76C6A4CD-AF72-4484-A6A1-5A05E18B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0901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73063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DataAdapter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主要方法</a:t>
            </a:r>
          </a:p>
        </p:txBody>
      </p:sp>
      <p:sp>
        <p:nvSpPr>
          <p:cNvPr id="5" name="圆角矩形 3">
            <a:extLst>
              <a:ext uri="{FF2B5EF4-FFF2-40B4-BE49-F238E27FC236}">
                <a16:creationId xmlns:a16="http://schemas.microsoft.com/office/drawing/2014/main" id="{A8CF0B97-8813-49AE-BAC5-E183801162D2}"/>
              </a:ext>
            </a:extLst>
          </p:cNvPr>
          <p:cNvSpPr/>
          <p:nvPr/>
        </p:nvSpPr>
        <p:spPr bwMode="auto">
          <a:xfrm>
            <a:off x="4499992" y="1995686"/>
            <a:ext cx="266429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F62723E9-59B1-4C18-91A8-2B5087CBF5DC}"/>
              </a:ext>
            </a:extLst>
          </p:cNvPr>
          <p:cNvSpPr/>
          <p:nvPr/>
        </p:nvSpPr>
        <p:spPr bwMode="auto">
          <a:xfrm>
            <a:off x="4499992" y="2643758"/>
            <a:ext cx="2664296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4" descr="讲课 的图像结果">
            <a:extLst>
              <a:ext uri="{FF2B5EF4-FFF2-40B4-BE49-F238E27FC236}">
                <a16:creationId xmlns:a16="http://schemas.microsoft.com/office/drawing/2014/main" id="{76C6A4CD-AF72-4484-A6A1-5A05E18B6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569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699792" y="1779662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表呈现在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5765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177229" y="773096"/>
            <a:ext cx="4968552" cy="64652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表呈现在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DataGridView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92ECDC6-3F30-493D-AAB1-77EFDC4DE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229" y="1491630"/>
            <a:ext cx="5200959" cy="339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52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706399" y="195486"/>
            <a:ext cx="156134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3">
            <a:extLst>
              <a:ext uri="{FF2B5EF4-FFF2-40B4-BE49-F238E27FC236}">
                <a16:creationId xmlns:a16="http://schemas.microsoft.com/office/drawing/2014/main" id="{AA0EAF19-6DAA-4824-A535-E5A1CF2AFB13}"/>
              </a:ext>
            </a:extLst>
          </p:cNvPr>
          <p:cNvSpPr/>
          <p:nvPr/>
        </p:nvSpPr>
        <p:spPr bwMode="auto">
          <a:xfrm>
            <a:off x="1761239" y="2842686"/>
            <a:ext cx="1778753" cy="43118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E83321CD-1F06-4B9F-A0A2-67F307F957FF}"/>
              </a:ext>
            </a:extLst>
          </p:cNvPr>
          <p:cNvSpPr/>
          <p:nvPr/>
        </p:nvSpPr>
        <p:spPr bwMode="auto">
          <a:xfrm>
            <a:off x="4644008" y="2825255"/>
            <a:ext cx="2668129" cy="466049"/>
          </a:xfrm>
          <a:prstGeom prst="roundRect">
            <a:avLst/>
          </a:prstGeom>
          <a:solidFill>
            <a:srgbClr val="3992DB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V 形 8">
            <a:extLst>
              <a:ext uri="{FF2B5EF4-FFF2-40B4-BE49-F238E27FC236}">
                <a16:creationId xmlns:a16="http://schemas.microsoft.com/office/drawing/2014/main" id="{4A2E2030-C41F-4995-A1BC-EF0C092401E8}"/>
              </a:ext>
            </a:extLst>
          </p:cNvPr>
          <p:cNvSpPr/>
          <p:nvPr/>
        </p:nvSpPr>
        <p:spPr>
          <a:xfrm>
            <a:off x="3751896" y="2933524"/>
            <a:ext cx="478895" cy="305232"/>
          </a:xfrm>
          <a:prstGeom prst="chevr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30D8B3-AECC-431E-B439-6FC6BB124F93}"/>
              </a:ext>
            </a:extLst>
          </p:cNvPr>
          <p:cNvSpPr/>
          <p:nvPr/>
        </p:nvSpPr>
        <p:spPr>
          <a:xfrm>
            <a:off x="1826450" y="2067694"/>
            <a:ext cx="1648330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ADO.NET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F7C07D9-2BE0-4A9D-94F6-D7F289E36685}"/>
              </a:ext>
            </a:extLst>
          </p:cNvPr>
          <p:cNvSpPr/>
          <p:nvPr/>
        </p:nvSpPr>
        <p:spPr>
          <a:xfrm>
            <a:off x="4644008" y="2067694"/>
            <a:ext cx="2351824" cy="36004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 Server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中类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FAF4E93-4C9A-47F1-8101-0FA1616708B9}"/>
              </a:ext>
            </a:extLst>
          </p:cNvPr>
          <p:cNvCxnSpPr/>
          <p:nvPr/>
        </p:nvCxnSpPr>
        <p:spPr>
          <a:xfrm>
            <a:off x="961297" y="2614791"/>
            <a:ext cx="69847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5870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增加、修改、删除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337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707904" y="1131590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用于自动生成更新的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6BFB3B40-7766-44DB-84CD-644F6B0CE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圆角矩形 3">
            <a:extLst>
              <a:ext uri="{FF2B5EF4-FFF2-40B4-BE49-F238E27FC236}">
                <a16:creationId xmlns:a16="http://schemas.microsoft.com/office/drawing/2014/main" id="{3D60DAAD-4479-4858-8CC4-587267EC7950}"/>
              </a:ext>
            </a:extLst>
          </p:cNvPr>
          <p:cNvSpPr/>
          <p:nvPr/>
        </p:nvSpPr>
        <p:spPr bwMode="auto">
          <a:xfrm>
            <a:off x="3695729" y="1941318"/>
            <a:ext cx="4968552" cy="1854568"/>
          </a:xfrm>
          <a:prstGeom prst="roundRect">
            <a:avLst>
              <a:gd name="adj" fmla="val 9214"/>
            </a:avLst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SqlDataAdapter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结合使用，可以方便地去数据库进行更新。只要指定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语句就可以自动生成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Insert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update,delete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语句，但要注意一点。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Select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语句中返回的列要包括主键列，否则将无法产生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Update,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语句。相应的操作将无法执行</a:t>
            </a:r>
            <a:endParaRPr lang="zh-CN" altLang="en-US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3366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259228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843808" y="1923678"/>
            <a:ext cx="4968552" cy="72008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SqlCommandBuilder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演示案例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33136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670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2961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899592" y="915566"/>
            <a:ext cx="6984776" cy="64807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临时保存在内存中的数据库，而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相当于里边的表，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包含了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(Column)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F0F6D32-B5BE-487F-A68B-65ED24AE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1635646"/>
            <a:ext cx="5265581" cy="33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99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864096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3">
            <a:extLst>
              <a:ext uri="{FF2B5EF4-FFF2-40B4-BE49-F238E27FC236}">
                <a16:creationId xmlns:a16="http://schemas.microsoft.com/office/drawing/2014/main" id="{A40D652F-65D0-46BF-9EFE-5ECE9FCDE69F}"/>
              </a:ext>
            </a:extLst>
          </p:cNvPr>
          <p:cNvSpPr/>
          <p:nvPr/>
        </p:nvSpPr>
        <p:spPr bwMode="auto">
          <a:xfrm>
            <a:off x="4932040" y="1131590"/>
            <a:ext cx="17281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讲课 的图像结果">
            <a:extLst>
              <a:ext uri="{FF2B5EF4-FFF2-40B4-BE49-F238E27FC236}">
                <a16:creationId xmlns:a16="http://schemas.microsoft.com/office/drawing/2014/main" id="{C38D77E1-E11C-4D75-ADD2-75FCCFC78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31590"/>
            <a:ext cx="2933103" cy="312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圆角矩形 3">
            <a:extLst>
              <a:ext uri="{FF2B5EF4-FFF2-40B4-BE49-F238E27FC236}">
                <a16:creationId xmlns:a16="http://schemas.microsoft.com/office/drawing/2014/main" id="{5B416C6A-0558-42BD-B7B5-4435E895277A}"/>
              </a:ext>
            </a:extLst>
          </p:cNvPr>
          <p:cNvSpPr/>
          <p:nvPr/>
        </p:nvSpPr>
        <p:spPr bwMode="auto">
          <a:xfrm>
            <a:off x="4932040" y="2117533"/>
            <a:ext cx="17281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3">
            <a:extLst>
              <a:ext uri="{FF2B5EF4-FFF2-40B4-BE49-F238E27FC236}">
                <a16:creationId xmlns:a16="http://schemas.microsoft.com/office/drawing/2014/main" id="{FE551C9E-D76A-487F-8CA3-D68473659599}"/>
              </a:ext>
            </a:extLst>
          </p:cNvPr>
          <p:cNvSpPr/>
          <p:nvPr/>
        </p:nvSpPr>
        <p:spPr bwMode="auto">
          <a:xfrm>
            <a:off x="3779912" y="3507854"/>
            <a:ext cx="17281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DataColumn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60E7D9EB-D3CE-43A3-AC90-92BBE77C1681}"/>
              </a:ext>
            </a:extLst>
          </p:cNvPr>
          <p:cNvSpPr/>
          <p:nvPr/>
        </p:nvSpPr>
        <p:spPr bwMode="auto">
          <a:xfrm>
            <a:off x="6228184" y="3435846"/>
            <a:ext cx="1728192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DataRow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76E2CD1-DB3A-4841-8552-B155E4A0D90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796136" y="1707654"/>
            <a:ext cx="0" cy="409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7EA322C-7A7A-497A-9A08-866E9DBDF9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812944" y="2524661"/>
            <a:ext cx="814257" cy="11521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09FA2CFE-1291-4CB6-8F4D-89C9EA7F4C6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652120" y="3100725"/>
            <a:ext cx="1440160" cy="33512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75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3275856" y="1347614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圆角矩形 3">
            <a:extLst>
              <a:ext uri="{FF2B5EF4-FFF2-40B4-BE49-F238E27FC236}">
                <a16:creationId xmlns:a16="http://schemas.microsoft.com/office/drawing/2014/main" id="{584BD1C3-7835-4403-8A57-7C25DE6ABECB}"/>
              </a:ext>
            </a:extLst>
          </p:cNvPr>
          <p:cNvSpPr/>
          <p:nvPr/>
        </p:nvSpPr>
        <p:spPr bwMode="auto">
          <a:xfrm>
            <a:off x="3284657" y="2085129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DataTable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3">
            <a:extLst>
              <a:ext uri="{FF2B5EF4-FFF2-40B4-BE49-F238E27FC236}">
                <a16:creationId xmlns:a16="http://schemas.microsoft.com/office/drawing/2014/main" id="{E899A74E-D858-4B58-A7AE-66E98DB18B91}"/>
              </a:ext>
            </a:extLst>
          </p:cNvPr>
          <p:cNvSpPr/>
          <p:nvPr/>
        </p:nvSpPr>
        <p:spPr bwMode="auto">
          <a:xfrm>
            <a:off x="3284657" y="2822644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DataColumn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3">
            <a:extLst>
              <a:ext uri="{FF2B5EF4-FFF2-40B4-BE49-F238E27FC236}">
                <a16:creationId xmlns:a16="http://schemas.microsoft.com/office/drawing/2014/main" id="{CC155496-20C5-4D88-9F7E-D89313A21B9D}"/>
              </a:ext>
            </a:extLst>
          </p:cNvPr>
          <p:cNvSpPr/>
          <p:nvPr/>
        </p:nvSpPr>
        <p:spPr bwMode="auto">
          <a:xfrm>
            <a:off x="3284657" y="3560159"/>
            <a:ext cx="3096344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DataRow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73783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14401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操作演示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586A03B-9572-4611-B362-ED485936F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699542"/>
            <a:ext cx="4152381" cy="4266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50736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>
            <a:spLocks/>
          </p:cNvSpPr>
          <p:nvPr/>
        </p:nvSpPr>
        <p:spPr>
          <a:xfrm>
            <a:off x="827584" y="195486"/>
            <a:ext cx="93610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9" name="圆角矩形 3">
            <a:extLst>
              <a:ext uri="{FF2B5EF4-FFF2-40B4-BE49-F238E27FC236}">
                <a16:creationId xmlns:a16="http://schemas.microsoft.com/office/drawing/2014/main" id="{82BFEA3B-3885-425D-B4EF-48B1FE29BD6E}"/>
              </a:ext>
            </a:extLst>
          </p:cNvPr>
          <p:cNvSpPr/>
          <p:nvPr/>
        </p:nvSpPr>
        <p:spPr bwMode="auto">
          <a:xfrm>
            <a:off x="2339752" y="843558"/>
            <a:ext cx="5904656" cy="576064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defTabSz="914099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数据库存储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表信息</a:t>
            </a:r>
          </a:p>
        </p:txBody>
      </p:sp>
      <p:pic>
        <p:nvPicPr>
          <p:cNvPr id="10" name="Picture 2" descr="操作 的图像结果">
            <a:extLst>
              <a:ext uri="{FF2B5EF4-FFF2-40B4-BE49-F238E27FC236}">
                <a16:creationId xmlns:a16="http://schemas.microsoft.com/office/drawing/2014/main" id="{2B7869D2-5241-433F-A811-2B4DA8AD9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03598"/>
            <a:ext cx="2369041" cy="2915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6452532-5620-4BD6-83D2-330A5A71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838" y="1625016"/>
            <a:ext cx="2345965" cy="3168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7FCB29B-664D-4902-BF9C-5F5F62EAC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128" y="1621858"/>
            <a:ext cx="1810893" cy="317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9830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355976" y="14629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9144000" cy="317481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>
          <a:xfrm>
            <a:off x="7092280" y="2797862"/>
            <a:ext cx="1765665" cy="3226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主讲人：王进</a:t>
            </a:r>
          </a:p>
        </p:txBody>
      </p:sp>
      <p:cxnSp>
        <p:nvCxnSpPr>
          <p:cNvPr id="46" name="直接连接符 5"/>
          <p:cNvCxnSpPr>
            <a:cxnSpLocks noChangeShapeType="1"/>
          </p:cNvCxnSpPr>
          <p:nvPr/>
        </p:nvCxnSpPr>
        <p:spPr bwMode="auto">
          <a:xfrm flipH="1">
            <a:off x="4096128" y="2569318"/>
            <a:ext cx="4617801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375882" y="1387833"/>
            <a:ext cx="4499405" cy="500127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algn="r"/>
            <a:endParaRPr lang="en-US" altLang="zh-CN" sz="2800" b="1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835696" y="1705477"/>
            <a:ext cx="4896544" cy="621436"/>
          </a:xfrm>
          <a:prstGeom prst="round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68571" tIns="34285" rIns="68571" bIns="34285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DataSet</a:t>
            </a:r>
            <a:r>
              <a:rPr lang="zh-CN" altLang="en-US" sz="3200" dirty="0">
                <a:solidFill>
                  <a:schemeClr val="bg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案例演示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35696" y="1353185"/>
            <a:ext cx="3888432" cy="417052"/>
            <a:chOff x="2587088" y="2511511"/>
            <a:chExt cx="3672408" cy="417052"/>
          </a:xfrm>
        </p:grpSpPr>
        <p:sp>
          <p:nvSpPr>
            <p:cNvPr id="19" name="矩形 18"/>
            <p:cNvSpPr/>
            <p:nvPr/>
          </p:nvSpPr>
          <p:spPr>
            <a:xfrm>
              <a:off x="2587088" y="2511511"/>
              <a:ext cx="3672408" cy="41705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4" tIns="34291" rIns="68584" bIns="34291" rtlCol="0" anchor="ctr"/>
            <a:lstStyle/>
            <a:p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</a:t>
              </a:r>
              <a:r>
                <a:rPr lang="en-US" altLang="zh-CN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: </a:t>
              </a:r>
              <a:r>
                <a:rPr lang="zh-CN" altLang="en-US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ADO.NET</a:t>
              </a:r>
              <a:r>
                <a:rPr lang="zh-CN" altLang="en-US" dirty="0">
                  <a:solidFill>
                    <a:srgbClr val="00206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数据库开发</a:t>
              </a:r>
            </a:p>
          </p:txBody>
        </p:sp>
        <p:sp>
          <p:nvSpPr>
            <p:cNvPr id="6" name="椭圆 5"/>
            <p:cNvSpPr/>
            <p:nvPr/>
          </p:nvSpPr>
          <p:spPr>
            <a:xfrm>
              <a:off x="3037888" y="2555172"/>
              <a:ext cx="350567" cy="350567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 Black" panose="020B0A04020102020204" pitchFamily="34" charset="0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Arial Black" panose="020B0A040201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2659096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3416680" y="2555172"/>
              <a:ext cx="350567" cy="350567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季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4923" y="2824939"/>
            <a:ext cx="3846997" cy="33950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跟着王进老师学开发系列之</a:t>
            </a:r>
            <a:r>
              <a:rPr lang="en-US" altLang="zh-CN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C#</a:t>
            </a:r>
            <a:r>
              <a:rPr lang="zh-CN" altLang="en-US" sz="2000" b="1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篇</a:t>
            </a:r>
          </a:p>
        </p:txBody>
      </p:sp>
    </p:spTree>
    <p:extLst>
      <p:ext uri="{BB962C8B-B14F-4D97-AF65-F5344CB8AC3E}">
        <p14:creationId xmlns:p14="http://schemas.microsoft.com/office/powerpoint/2010/main" val="159732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75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Write Your Title Here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20819</TotalTime>
  <Words>1153</Words>
  <Application>Microsoft Office PowerPoint</Application>
  <PresentationFormat>全屏显示(16:9)</PresentationFormat>
  <Paragraphs>169</Paragraphs>
  <Slides>32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Yu Gothic UI</vt:lpstr>
      <vt:lpstr>华文中宋</vt:lpstr>
      <vt:lpstr>微软雅黑</vt:lpstr>
      <vt:lpstr>微软雅黑 Light</vt:lpstr>
      <vt:lpstr>Arial</vt:lpstr>
      <vt:lpstr>Arial Black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第一PPT模板网-WWW.1PPT.COM</dc:creator>
  <cp:keywords>第一PPT模板网-WWW.1PPT.COM</cp:keywords>
  <cp:lastModifiedBy>秦 红华</cp:lastModifiedBy>
  <cp:revision>307</cp:revision>
  <dcterms:created xsi:type="dcterms:W3CDTF">2015-12-11T17:46:17Z</dcterms:created>
  <dcterms:modified xsi:type="dcterms:W3CDTF">2020-09-19T07:29:02Z</dcterms:modified>
</cp:coreProperties>
</file>