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 smtClean="0"/>
              <a:t>Runtimes</a:t>
            </a:r>
            <a:endParaRPr lang="en-C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1.6705999999999999E-2</c:v>
                </c:pt>
                <c:pt idx="1">
                  <c:v>6.4482999999999999E-2</c:v>
                </c:pt>
                <c:pt idx="2">
                  <c:v>0.256438</c:v>
                </c:pt>
                <c:pt idx="3">
                  <c:v>1.0928599999999999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Parallel(2)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1.8325999999999999E-2</c:v>
                </c:pt>
                <c:pt idx="1">
                  <c:v>7.0462999999999998E-2</c:v>
                </c:pt>
                <c:pt idx="2">
                  <c:v>0.28023999999999999</c:v>
                </c:pt>
                <c:pt idx="3">
                  <c:v>1.18405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Parallel(4)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3.1317999999999999E-2</c:v>
                </c:pt>
                <c:pt idx="1">
                  <c:v>0.12432699999999999</c:v>
                </c:pt>
                <c:pt idx="2">
                  <c:v>0.497558</c:v>
                </c:pt>
                <c:pt idx="3">
                  <c:v>1.9348700000000001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Parallel(8)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3.2863000000000003E-2</c:v>
                </c:pt>
                <c:pt idx="1">
                  <c:v>0.127747</c:v>
                </c:pt>
                <c:pt idx="2">
                  <c:v>0.50131000000000003</c:v>
                </c:pt>
                <c:pt idx="3">
                  <c:v>1.9838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Parallel(16)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3.2958000000000001E-2</c:v>
                </c:pt>
                <c:pt idx="1">
                  <c:v>0.12970699999999999</c:v>
                </c:pt>
                <c:pt idx="2">
                  <c:v>0.50002999999999997</c:v>
                </c:pt>
                <c:pt idx="3">
                  <c:v>1.93367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91409504"/>
        <c:axId val="-1891410048"/>
      </c:barChart>
      <c:catAx>
        <c:axId val="-189140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1410048"/>
        <c:crosses val="autoZero"/>
        <c:auto val="1"/>
        <c:lblAlgn val="ctr"/>
        <c:lblOffset val="100"/>
        <c:noMultiLvlLbl val="0"/>
      </c:catAx>
      <c:valAx>
        <c:axId val="-189141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140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838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Tufekci</a:t>
            </a:r>
            <a:endParaRPr lang="en-US" dirty="0" smtClean="0"/>
          </a:p>
          <a:p>
            <a:r>
              <a:rPr lang="en-US" dirty="0" smtClean="0"/>
              <a:t>Toby Toubiya</a:t>
            </a:r>
          </a:p>
          <a:p>
            <a:r>
              <a:rPr lang="en-US" dirty="0" smtClean="0"/>
              <a:t>Vincent </a:t>
            </a:r>
            <a:r>
              <a:rPr lang="en-US" dirty="0" err="1" smtClean="0"/>
              <a:t>Pedrella</a:t>
            </a:r>
            <a:endParaRPr lang="en-US" dirty="0" smtClean="0"/>
          </a:p>
          <a:p>
            <a:r>
              <a:rPr lang="en-US" dirty="0" err="1" smtClean="0"/>
              <a:t>Vasily</a:t>
            </a:r>
            <a:r>
              <a:rPr lang="en-US" dirty="0" smtClean="0"/>
              <a:t> </a:t>
            </a:r>
            <a:r>
              <a:rPr lang="en-US" dirty="0" err="1" smtClean="0"/>
              <a:t>Rassokhin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generate a perceptual hash of an image (2D matrix)</a:t>
            </a:r>
          </a:p>
          <a:p>
            <a:endParaRPr lang="en-US" dirty="0" smtClean="0"/>
          </a:p>
          <a:p>
            <a:r>
              <a:rPr lang="en-US" dirty="0" smtClean="0"/>
              <a:t>Advantage of a perceptual hash: slight changes in input data imply small changes in output hash (opposed to cryptographic hashes)</a:t>
            </a:r>
          </a:p>
          <a:p>
            <a:endParaRPr lang="en-US" dirty="0" smtClean="0"/>
          </a:p>
          <a:p>
            <a:r>
              <a:rPr lang="en-US" dirty="0" smtClean="0"/>
              <a:t>Hashes can be confined to databases where we can quickly query similarities between images</a:t>
            </a:r>
          </a:p>
          <a:p>
            <a:endParaRPr lang="en-US" dirty="0" smtClean="0"/>
          </a:p>
          <a:p>
            <a:r>
              <a:rPr lang="en-US" dirty="0" smtClean="0"/>
              <a:t>Focus of the project is to compute the hash efficiently using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hash doesn’t run directly on the image, it runs on the frequency representation of the image.</a:t>
                </a:r>
              </a:p>
              <a:p>
                <a:endParaRPr lang="en-US" dirty="0"/>
              </a:p>
              <a:p>
                <a:r>
                  <a:rPr lang="en-US" dirty="0" smtClean="0"/>
                  <a:t>To compute the </a:t>
                </a:r>
                <a:r>
                  <a:rPr lang="en-US" dirty="0"/>
                  <a:t>F</a:t>
                </a:r>
                <a:r>
                  <a:rPr lang="en-US" dirty="0" smtClean="0"/>
                  <a:t>ourier transform of the image, we implemented a 2D Fast Fourier Transform on GPU using the </a:t>
                </a:r>
                <a:r>
                  <a:rPr lang="en-US" dirty="0" err="1" smtClean="0"/>
                  <a:t>OpenCL</a:t>
                </a:r>
                <a:r>
                  <a:rPr lang="en-US" dirty="0" smtClean="0"/>
                  <a:t> API for all-purpose computing on GPUs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We used the Cooley-</a:t>
                </a:r>
                <a:r>
                  <a:rPr lang="en-US" dirty="0" err="1" smtClean="0"/>
                  <a:t>Tukey</a:t>
                </a:r>
                <a:r>
                  <a:rPr lang="en-US" dirty="0" smtClean="0"/>
                  <a:t> implementation of FFT, which has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for the 2D implementation.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- FFT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TODO Vincent/</a:t>
            </a:r>
            <a:r>
              <a:rPr lang="en-CA" dirty="0" err="1" smtClean="0"/>
              <a:t>Vasily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50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frequency domain is computed using FFT, the hashing algorithm is </a:t>
            </a:r>
            <a:r>
              <a:rPr lang="en-US" dirty="0" smtClean="0"/>
              <a:t>performed on the resulting matrix.</a:t>
            </a:r>
            <a:endParaRPr lang="en-US" dirty="0" smtClean="0"/>
          </a:p>
          <a:p>
            <a:r>
              <a:rPr lang="en-US" dirty="0" smtClean="0"/>
              <a:t>Gives bigger importance to lower frequency components since they contain </a:t>
            </a:r>
            <a:r>
              <a:rPr lang="en-US" dirty="0" smtClean="0"/>
              <a:t>a large </a:t>
            </a:r>
            <a:r>
              <a:rPr lang="en-US" dirty="0" smtClean="0"/>
              <a:t>amount of information from the image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These components will stay stable if image changes slightly. This is not usually the case for spatial domain.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7"/>
          <a:stretch/>
        </p:blipFill>
        <p:spPr>
          <a:xfrm>
            <a:off x="1353840" y="4643020"/>
            <a:ext cx="4349883" cy="1793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9" b="4477"/>
          <a:stretch/>
        </p:blipFill>
        <p:spPr>
          <a:xfrm>
            <a:off x="6578353" y="4643021"/>
            <a:ext cx="4181854" cy="17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Perceptual Hash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each frequency with a prime number and multiply it’s values by that 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Sum up each of these </a:t>
            </a:r>
            <a:r>
              <a:rPr lang="en-US" dirty="0" smtClean="0"/>
              <a:t>results.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Hypothesis: by associating lower frequencies with larger prime numbers, we are going to get hashes closer to each other for similar images.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13166"/>
              </p:ext>
            </p:extLst>
          </p:nvPr>
        </p:nvGraphicFramePr>
        <p:xfrm>
          <a:off x="6648823" y="2572871"/>
          <a:ext cx="4799106" cy="2088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9106"/>
              </a:tblGrid>
              <a:tr h="2088776">
                <a:tc>
                  <a:txBody>
                    <a:bodyPr/>
                    <a:lstStyle/>
                    <a:p>
                      <a:r>
                        <a:rPr lang="en-CA" dirty="0" smtClean="0"/>
                        <a:t>float counter = 0;</a:t>
                      </a:r>
                    </a:p>
                    <a:p>
                      <a:r>
                        <a:rPr lang="en-CA" dirty="0" smtClean="0"/>
                        <a:t>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= 0;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&lt; </a:t>
                      </a:r>
                      <a:r>
                        <a:rPr lang="en-CA" dirty="0" err="1" smtClean="0"/>
                        <a:t>imgFFT.size</a:t>
                      </a:r>
                      <a:r>
                        <a:rPr lang="en-CA" dirty="0" smtClean="0"/>
                        <a:t>();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++) { </a:t>
                      </a:r>
                    </a:p>
                    <a:p>
                      <a:r>
                        <a:rPr lang="en-CA" dirty="0" smtClean="0"/>
                        <a:t>      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j = 0; j &lt;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].size(); j++){ </a:t>
                      </a:r>
                    </a:p>
                    <a:p>
                      <a:r>
                        <a:rPr lang="en-CA" dirty="0" smtClean="0"/>
                        <a:t>           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max =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&gt; j ?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: j; </a:t>
                      </a:r>
                    </a:p>
                    <a:p>
                      <a:r>
                        <a:rPr lang="en-CA" dirty="0" smtClean="0"/>
                        <a:t>           counter +=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][j] * primes[max]; </a:t>
                      </a:r>
                    </a:p>
                    <a:p>
                      <a:r>
                        <a:rPr lang="en-CA" dirty="0" smtClean="0"/>
                        <a:t>       }</a:t>
                      </a:r>
                    </a:p>
                    <a:p>
                      <a:r>
                        <a:rPr lang="en-CA" dirty="0" smtClean="0"/>
                        <a:t>}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0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0722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For the parallelization of the hashing algorithm, we decided to use </a:t>
            </a:r>
            <a:r>
              <a:rPr lang="en-US" dirty="0" err="1" smtClean="0"/>
              <a:t>OpenMP</a:t>
            </a:r>
            <a:r>
              <a:rPr lang="en-US" dirty="0" smtClean="0"/>
              <a:t> since the hash computation isn’t very time consuming, transferring the data to the GPU would have been a large overhead.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90138"/>
              </p:ext>
            </p:extLst>
          </p:nvPr>
        </p:nvGraphicFramePr>
        <p:xfrm>
          <a:off x="950260" y="3131170"/>
          <a:ext cx="7871012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101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 counter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parallel for schedule(dynamic) shared(counter)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num_threads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(_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num_parallel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imgFFT.size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++) 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float temp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 = 0; j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].size(); j++){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 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j ?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j;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temp +=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][j] * primes[max];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critical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counter += temp;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}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1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Hashing – I7 Processor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50935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idea was to implement the Fisher faces algorithm for facial recognition but due to the time constraints we had to simplify our goals.</a:t>
            </a:r>
          </a:p>
          <a:p>
            <a:endParaRPr lang="en-US" dirty="0"/>
          </a:p>
          <a:p>
            <a:r>
              <a:rPr lang="en-US" dirty="0" smtClean="0"/>
              <a:t>It’s more performant to parallelize the FFT process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OpenMP</a:t>
            </a:r>
            <a:r>
              <a:rPr lang="en-US" dirty="0" smtClean="0"/>
              <a:t> to parallelize the hashing part is not worth </a:t>
            </a:r>
            <a:r>
              <a:rPr lang="en-US" dirty="0" smtClean="0"/>
              <a:t>it </a:t>
            </a:r>
            <a:r>
              <a:rPr lang="en-US" dirty="0" smtClean="0"/>
              <a:t>since </a:t>
            </a:r>
            <a:r>
              <a:rPr lang="en-US" dirty="0" smtClean="0"/>
              <a:t>the </a:t>
            </a:r>
            <a:r>
              <a:rPr lang="en-US" dirty="0" smtClean="0"/>
              <a:t>parallelized computations are very simple (multiplication) and the communication overhead is too large.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7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173</TotalTime>
  <Words>504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Corbel</vt:lpstr>
      <vt:lpstr>Wingdings</vt:lpstr>
      <vt:lpstr>Banded</vt:lpstr>
      <vt:lpstr>Perceptual Hash</vt:lpstr>
      <vt:lpstr>Problem statement</vt:lpstr>
      <vt:lpstr>Fast fourier transform</vt:lpstr>
      <vt:lpstr>Results - FFT</vt:lpstr>
      <vt:lpstr>Perceptual Hash</vt:lpstr>
      <vt:lpstr>Perceptual Hash Algorithm</vt:lpstr>
      <vt:lpstr>Parallelism</vt:lpstr>
      <vt:lpstr>Results – Hashing – I7 Processor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toubiya</dc:creator>
  <cp:lastModifiedBy>Vasily R</cp:lastModifiedBy>
  <cp:revision>27</cp:revision>
  <dcterms:created xsi:type="dcterms:W3CDTF">2014-11-24T13:59:19Z</dcterms:created>
  <dcterms:modified xsi:type="dcterms:W3CDTF">2014-11-30T19:40:17Z</dcterms:modified>
</cp:coreProperties>
</file>