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87" r:id="rId7"/>
    <p:sldId id="275" r:id="rId8"/>
    <p:sldId id="286" r:id="rId9"/>
    <p:sldId id="266" r:id="rId10"/>
    <p:sldId id="288" r:id="rId11"/>
    <p:sldId id="280" r:id="rId12"/>
    <p:sldId id="289" r:id="rId13"/>
    <p:sldId id="290" r:id="rId14"/>
    <p:sldId id="279" r:id="rId15"/>
    <p:sldId id="291" r:id="rId16"/>
    <p:sldId id="28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37" autoAdjust="0"/>
  </p:normalViewPr>
  <p:slideViewPr>
    <p:cSldViewPr showGuides="1">
      <p:cViewPr>
        <p:scale>
          <a:sx n="50" d="100"/>
          <a:sy n="50" d="100"/>
        </p:scale>
        <p:origin x="1764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0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26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ine\Desktop\MATH%201360\Project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ine\Desktop\MATH%201360\Project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ine\Desktop\MATH%201360\Project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ine\Desktop\MATH%201360\Project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ine\Desktop\MATH%201360\Project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ine\Desktop\MATH%201360\Project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ine\Desktop\MATH%201360\Project\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ine\Desktop\MATH%201360\Project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ine\Desktop\MATH%201360\Project\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N’/N  vs.  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Women!$H$2</c:f>
              <c:strCache>
                <c:ptCount val="1"/>
                <c:pt idx="0">
                  <c:v>N'/N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noFill/>
                <a:prstDash val="sysDot"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trendlineType val="linear"/>
            <c:dispRSqr val="0"/>
            <c:dispEq val="0"/>
          </c:trendline>
          <c:xVal>
            <c:numRef>
              <c:f>Women!$G$3:$G$50</c:f>
              <c:numCache>
                <c:formatCode>#,##0</c:formatCode>
                <c:ptCount val="48"/>
                <c:pt idx="0">
                  <c:v>17257</c:v>
                </c:pt>
                <c:pt idx="1">
                  <c:v>19280</c:v>
                </c:pt>
                <c:pt idx="2">
                  <c:v>22197</c:v>
                </c:pt>
                <c:pt idx="3">
                  <c:v>24112</c:v>
                </c:pt>
                <c:pt idx="4">
                  <c:v>24365.5</c:v>
                </c:pt>
                <c:pt idx="5">
                  <c:v>24705</c:v>
                </c:pt>
                <c:pt idx="6">
                  <c:v>26331</c:v>
                </c:pt>
                <c:pt idx="7">
                  <c:v>29072.5</c:v>
                </c:pt>
                <c:pt idx="8">
                  <c:v>31703.5</c:v>
                </c:pt>
                <c:pt idx="9">
                  <c:v>33846.5</c:v>
                </c:pt>
                <c:pt idx="10">
                  <c:v>36151.5</c:v>
                </c:pt>
                <c:pt idx="11">
                  <c:v>38636</c:v>
                </c:pt>
                <c:pt idx="12">
                  <c:v>41157</c:v>
                </c:pt>
                <c:pt idx="13">
                  <c:v>43616</c:v>
                </c:pt>
                <c:pt idx="14">
                  <c:v>46143</c:v>
                </c:pt>
                <c:pt idx="15">
                  <c:v>49261.5</c:v>
                </c:pt>
                <c:pt idx="16">
                  <c:v>53013</c:v>
                </c:pt>
                <c:pt idx="17">
                  <c:v>56773.5</c:v>
                </c:pt>
                <c:pt idx="18">
                  <c:v>60611.5</c:v>
                </c:pt>
                <c:pt idx="19">
                  <c:v>62777.5</c:v>
                </c:pt>
                <c:pt idx="20">
                  <c:v>62028.5</c:v>
                </c:pt>
                <c:pt idx="21">
                  <c:v>59229</c:v>
                </c:pt>
                <c:pt idx="22">
                  <c:v>55491</c:v>
                </c:pt>
                <c:pt idx="23">
                  <c:v>53143.5</c:v>
                </c:pt>
                <c:pt idx="24">
                  <c:v>52897.5</c:v>
                </c:pt>
                <c:pt idx="25">
                  <c:v>54652</c:v>
                </c:pt>
                <c:pt idx="26">
                  <c:v>57544.5</c:v>
                </c:pt>
                <c:pt idx="27">
                  <c:v>60654.5</c:v>
                </c:pt>
                <c:pt idx="28">
                  <c:v>64628.5</c:v>
                </c:pt>
                <c:pt idx="29">
                  <c:v>68755.5</c:v>
                </c:pt>
                <c:pt idx="30">
                  <c:v>72427.5</c:v>
                </c:pt>
                <c:pt idx="31">
                  <c:v>75546.5</c:v>
                </c:pt>
                <c:pt idx="32">
                  <c:v>78239.5</c:v>
                </c:pt>
                <c:pt idx="33">
                  <c:v>80970.5</c:v>
                </c:pt>
                <c:pt idx="34">
                  <c:v>82420.5</c:v>
                </c:pt>
                <c:pt idx="35">
                  <c:v>84292</c:v>
                </c:pt>
                <c:pt idx="36">
                  <c:v>88292</c:v>
                </c:pt>
                <c:pt idx="37">
                  <c:v>90969.5</c:v>
                </c:pt>
                <c:pt idx="38">
                  <c:v>91245.5</c:v>
                </c:pt>
                <c:pt idx="39">
                  <c:v>91886</c:v>
                </c:pt>
                <c:pt idx="40">
                  <c:v>92859.5</c:v>
                </c:pt>
                <c:pt idx="41">
                  <c:v>93762</c:v>
                </c:pt>
                <c:pt idx="42">
                  <c:v>95634.5</c:v>
                </c:pt>
                <c:pt idx="43">
                  <c:v>99035</c:v>
                </c:pt>
                <c:pt idx="44">
                  <c:v>104473.5</c:v>
                </c:pt>
                <c:pt idx="45">
                  <c:v>112056.5</c:v>
                </c:pt>
                <c:pt idx="46">
                  <c:v>119735.5</c:v>
                </c:pt>
                <c:pt idx="47">
                  <c:v>126455</c:v>
                </c:pt>
              </c:numCache>
            </c:numRef>
          </c:xVal>
          <c:yVal>
            <c:numRef>
              <c:f>Women!$H$3:$H$50</c:f>
              <c:numCache>
                <c:formatCode>0.000000</c:formatCode>
                <c:ptCount val="48"/>
                <c:pt idx="0">
                  <c:v>7.0811844468911173E-2</c:v>
                </c:pt>
                <c:pt idx="1">
                  <c:v>0.14647302904564316</c:v>
                </c:pt>
                <c:pt idx="2">
                  <c:v>0.13560391043834752</c:v>
                </c:pt>
                <c:pt idx="3">
                  <c:v>3.4007962840079627E-2</c:v>
                </c:pt>
                <c:pt idx="4">
                  <c:v>-1.2846032299768115E-2</c:v>
                </c:pt>
                <c:pt idx="5">
                  <c:v>4.0153815017202998E-2</c:v>
                </c:pt>
                <c:pt idx="6">
                  <c:v>8.5830390034560028E-2</c:v>
                </c:pt>
                <c:pt idx="7">
                  <c:v>0.11086077908676584</c:v>
                </c:pt>
                <c:pt idx="8">
                  <c:v>6.4314665573201701E-2</c:v>
                </c:pt>
                <c:pt idx="9">
                  <c:v>6.6387957395890262E-2</c:v>
                </c:pt>
                <c:pt idx="10">
                  <c:v>6.536381616253821E-2</c:v>
                </c:pt>
                <c:pt idx="11">
                  <c:v>6.7450046588673776E-2</c:v>
                </c:pt>
                <c:pt idx="12">
                  <c:v>5.9187987462643046E-2</c:v>
                </c:pt>
                <c:pt idx="13">
                  <c:v>5.6905722670579605E-2</c:v>
                </c:pt>
                <c:pt idx="14">
                  <c:v>5.5739765511561887E-2</c:v>
                </c:pt>
                <c:pt idx="15">
                  <c:v>7.4398871329537264E-2</c:v>
                </c:pt>
                <c:pt idx="16">
                  <c:v>7.2397336502367349E-2</c:v>
                </c:pt>
                <c:pt idx="17">
                  <c:v>6.4871815195469723E-2</c:v>
                </c:pt>
                <c:pt idx="18">
                  <c:v>6.5878587396781138E-2</c:v>
                </c:pt>
                <c:pt idx="19">
                  <c:v>5.4000238939110349E-3</c:v>
                </c:pt>
                <c:pt idx="20">
                  <c:v>-2.9615418718814738E-2</c:v>
                </c:pt>
                <c:pt idx="21">
                  <c:v>-6.351618295091932E-2</c:v>
                </c:pt>
                <c:pt idx="22">
                  <c:v>-6.6929772395523598E-2</c:v>
                </c:pt>
                <c:pt idx="23">
                  <c:v>-1.845945411950662E-2</c:v>
                </c:pt>
                <c:pt idx="24">
                  <c:v>9.2442932085637312E-3</c:v>
                </c:pt>
                <c:pt idx="25">
                  <c:v>5.5258727951401597E-2</c:v>
                </c:pt>
                <c:pt idx="26">
                  <c:v>4.8049770177862348E-2</c:v>
                </c:pt>
                <c:pt idx="27">
                  <c:v>5.6961973142965486E-2</c:v>
                </c:pt>
                <c:pt idx="28">
                  <c:v>6.9520412820969074E-2</c:v>
                </c:pt>
                <c:pt idx="29">
                  <c:v>5.4701078459177814E-2</c:v>
                </c:pt>
                <c:pt idx="30">
                  <c:v>4.9470159814987404E-2</c:v>
                </c:pt>
                <c:pt idx="31">
                  <c:v>3.5143917984287822E-2</c:v>
                </c:pt>
                <c:pt idx="32">
                  <c:v>3.490564229065881E-2</c:v>
                </c:pt>
                <c:pt idx="33">
                  <c:v>3.3728333158372495E-2</c:v>
                </c:pt>
                <c:pt idx="34">
                  <c:v>2.0504607470228889E-3</c:v>
                </c:pt>
                <c:pt idx="35">
                  <c:v>4.2400227779623212E-2</c:v>
                </c:pt>
                <c:pt idx="36">
                  <c:v>5.0129117020794638E-2</c:v>
                </c:pt>
                <c:pt idx="37">
                  <c:v>1.021221398380776E-2</c:v>
                </c:pt>
                <c:pt idx="38">
                  <c:v>-4.1317106049065435E-3</c:v>
                </c:pt>
                <c:pt idx="39">
                  <c:v>1.8044098121585441E-2</c:v>
                </c:pt>
                <c:pt idx="40">
                  <c:v>3.1122286895794182E-3</c:v>
                </c:pt>
                <c:pt idx="41">
                  <c:v>1.6168597086239626E-2</c:v>
                </c:pt>
                <c:pt idx="42">
                  <c:v>2.3307488406380542E-2</c:v>
                </c:pt>
                <c:pt idx="43">
                  <c:v>4.6165497046498714E-2</c:v>
                </c:pt>
                <c:pt idx="44">
                  <c:v>6.0350232355573422E-2</c:v>
                </c:pt>
                <c:pt idx="45">
                  <c:v>7.9076180319749417E-2</c:v>
                </c:pt>
                <c:pt idx="46">
                  <c:v>5.4261267543877965E-2</c:v>
                </c:pt>
                <c:pt idx="47">
                  <c:v>5.4896998932426555E-2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D4B-4911-9770-076E13D00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664448"/>
        <c:axId val="578655920"/>
      </c:scatterChart>
      <c:valAx>
        <c:axId val="578664448"/>
        <c:scaling>
          <c:orientation val="minMax"/>
          <c:max val="170000"/>
          <c:min val="1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655920"/>
        <c:crosses val="autoZero"/>
        <c:crossBetween val="midCat"/>
      </c:valAx>
      <c:valAx>
        <c:axId val="57865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9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dirty="0"/>
                  <a:t>N'/N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664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Women: Actual vs. Logistic Model (1966 - 2014)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Women!$B$2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Women!$A$3:$A$51</c:f>
              <c:numCache>
                <c:formatCode>General</c:formatCode>
                <c:ptCount val="49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</c:numCache>
            </c:numRef>
          </c:xVal>
          <c:yVal>
            <c:numRef>
              <c:f>Women!$B$3:$B$51</c:f>
              <c:numCache>
                <c:formatCode>#,##0</c:formatCode>
                <c:ptCount val="49"/>
                <c:pt idx="0">
                  <c:v>16646</c:v>
                </c:pt>
                <c:pt idx="1">
                  <c:v>17868</c:v>
                </c:pt>
                <c:pt idx="2">
                  <c:v>20692</c:v>
                </c:pt>
                <c:pt idx="3">
                  <c:v>23702</c:v>
                </c:pt>
                <c:pt idx="4">
                  <c:v>24522</c:v>
                </c:pt>
                <c:pt idx="5">
                  <c:v>24209</c:v>
                </c:pt>
                <c:pt idx="6">
                  <c:v>25201</c:v>
                </c:pt>
                <c:pt idx="7">
                  <c:v>27461</c:v>
                </c:pt>
                <c:pt idx="8">
                  <c:v>30684</c:v>
                </c:pt>
                <c:pt idx="9">
                  <c:v>32723</c:v>
                </c:pt>
                <c:pt idx="10">
                  <c:v>34970</c:v>
                </c:pt>
                <c:pt idx="11">
                  <c:v>37333</c:v>
                </c:pt>
                <c:pt idx="12">
                  <c:v>39939</c:v>
                </c:pt>
                <c:pt idx="13">
                  <c:v>42375</c:v>
                </c:pt>
                <c:pt idx="14">
                  <c:v>44857</c:v>
                </c:pt>
                <c:pt idx="15">
                  <c:v>47429</c:v>
                </c:pt>
                <c:pt idx="16">
                  <c:v>51094</c:v>
                </c:pt>
                <c:pt idx="17">
                  <c:v>54932</c:v>
                </c:pt>
                <c:pt idx="18">
                  <c:v>58615</c:v>
                </c:pt>
                <c:pt idx="19">
                  <c:v>62608</c:v>
                </c:pt>
                <c:pt idx="20">
                  <c:v>62947</c:v>
                </c:pt>
                <c:pt idx="21">
                  <c:v>61110</c:v>
                </c:pt>
                <c:pt idx="22">
                  <c:v>57348</c:v>
                </c:pt>
                <c:pt idx="23">
                  <c:v>53634</c:v>
                </c:pt>
                <c:pt idx="24">
                  <c:v>52653</c:v>
                </c:pt>
                <c:pt idx="25">
                  <c:v>53142</c:v>
                </c:pt>
                <c:pt idx="26">
                  <c:v>56162</c:v>
                </c:pt>
                <c:pt idx="27">
                  <c:v>58927</c:v>
                </c:pt>
                <c:pt idx="28">
                  <c:v>62382</c:v>
                </c:pt>
                <c:pt idx="29">
                  <c:v>66875</c:v>
                </c:pt>
                <c:pt idx="30">
                  <c:v>70636</c:v>
                </c:pt>
                <c:pt idx="31">
                  <c:v>74219</c:v>
                </c:pt>
                <c:pt idx="32">
                  <c:v>76874</c:v>
                </c:pt>
                <c:pt idx="33">
                  <c:v>79605</c:v>
                </c:pt>
                <c:pt idx="34">
                  <c:v>82336</c:v>
                </c:pt>
                <c:pt idx="35">
                  <c:v>82505</c:v>
                </c:pt>
                <c:pt idx="36">
                  <c:v>86079</c:v>
                </c:pt>
                <c:pt idx="37">
                  <c:v>90505</c:v>
                </c:pt>
                <c:pt idx="38">
                  <c:v>91434</c:v>
                </c:pt>
                <c:pt idx="39">
                  <c:v>91057</c:v>
                </c:pt>
                <c:pt idx="40">
                  <c:v>92715</c:v>
                </c:pt>
                <c:pt idx="41">
                  <c:v>93004</c:v>
                </c:pt>
                <c:pt idx="42">
                  <c:v>94520</c:v>
                </c:pt>
                <c:pt idx="43">
                  <c:v>96749</c:v>
                </c:pt>
                <c:pt idx="44">
                  <c:v>101321</c:v>
                </c:pt>
                <c:pt idx="45">
                  <c:v>107626</c:v>
                </c:pt>
                <c:pt idx="46">
                  <c:v>116487</c:v>
                </c:pt>
                <c:pt idx="47">
                  <c:v>122984</c:v>
                </c:pt>
                <c:pt idx="48">
                  <c:v>129926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F7-4EF2-AD4C-1C6CEEC3BED8}"/>
            </c:ext>
          </c:extLst>
        </c:ser>
        <c:ser>
          <c:idx val="1"/>
          <c:order val="1"/>
          <c:tx>
            <c:strRef>
              <c:f>Women!$C$2</c:f>
              <c:strCache>
                <c:ptCount val="1"/>
                <c:pt idx="0">
                  <c:v>Model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Women!$A$3:$A$51</c:f>
              <c:numCache>
                <c:formatCode>General</c:formatCode>
                <c:ptCount val="49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</c:numCache>
            </c:numRef>
          </c:xVal>
          <c:yVal>
            <c:numRef>
              <c:f>Women!$C$3:$C$51</c:f>
              <c:numCache>
                <c:formatCode>#,##0</c:formatCode>
                <c:ptCount val="49"/>
                <c:pt idx="0">
                  <c:v>16645.999276421044</c:v>
                </c:pt>
                <c:pt idx="1">
                  <c:v>17703.843332881457</c:v>
                </c:pt>
                <c:pt idx="2">
                  <c:v>18820.702564190164</c:v>
                </c:pt>
                <c:pt idx="3">
                  <c:v>19998.812783657122</c:v>
                </c:pt>
                <c:pt idx="4">
                  <c:v>21240.358641861007</c:v>
                </c:pt>
                <c:pt idx="5">
                  <c:v>22547.452772632663</c:v>
                </c:pt>
                <c:pt idx="6">
                  <c:v>23922.113057141334</c:v>
                </c:pt>
                <c:pt idx="7">
                  <c:v>25366.238075468857</c:v>
                </c:pt>
                <c:pt idx="8">
                  <c:v>26881.580864365915</c:v>
                </c:pt>
                <c:pt idx="9">
                  <c:v>28469.721155332518</c:v>
                </c:pt>
                <c:pt idx="10">
                  <c:v>30132.03632813253</c:v>
                </c:pt>
                <c:pt idx="11">
                  <c:v>31869.671380340154</c:v>
                </c:pt>
                <c:pt idx="12">
                  <c:v>33683.50828210156</c:v>
                </c:pt>
                <c:pt idx="13">
                  <c:v>35574.135155102587</c:v>
                </c:pt>
                <c:pt idx="14">
                  <c:v>37541.81578342837</c:v>
                </c:pt>
                <c:pt idx="15">
                  <c:v>39586.4600288086</c:v>
                </c:pt>
                <c:pt idx="16">
                  <c:v>41707.595780504147</c:v>
                </c:pt>
                <c:pt idx="17">
                  <c:v>43904.343117355354</c:v>
                </c:pt>
                <c:pt idx="18">
                  <c:v>46175.391392671037</c:v>
                </c:pt>
                <c:pt idx="19">
                  <c:v>48518.979968109947</c:v>
                </c:pt>
                <c:pt idx="20">
                  <c:v>50932.8833171035</c:v>
                </c:pt>
                <c:pt idx="21">
                  <c:v>53414.401188888885</c:v>
                </c:pt>
                <c:pt idx="22">
                  <c:v>55960.35446859635</c:v>
                </c:pt>
                <c:pt idx="23">
                  <c:v>58567.087286018213</c:v>
                </c:pt>
                <c:pt idx="24">
                  <c:v>61230.475815648831</c:v>
                </c:pt>
                <c:pt idx="25">
                  <c:v>63945.944074798448</c:v>
                </c:pt>
                <c:pt idx="26">
                  <c:v>66708.486867977772</c:v>
                </c:pt>
                <c:pt idx="27">
                  <c:v>69512.699848773904</c:v>
                </c:pt>
                <c:pt idx="28">
                  <c:v>72352.816480947484</c:v>
                </c:pt>
                <c:pt idx="29">
                  <c:v>75222.751485536195</c:v>
                </c:pt>
                <c:pt idx="30">
                  <c:v>78116.150168276668</c:v>
                </c:pt>
                <c:pt idx="31">
                  <c:v>81026.442840037998</c:v>
                </c:pt>
                <c:pt idx="32">
                  <c:v>83946.903380528718</c:v>
                </c:pt>
                <c:pt idx="33">
                  <c:v>86870.710860065577</c:v>
                </c:pt>
                <c:pt idx="34">
                  <c:v>89791.013032358664</c:v>
                </c:pt>
                <c:pt idx="35">
                  <c:v>92700.990448212731</c:v>
                </c:pt>
                <c:pt idx="36">
                  <c:v>95593.91991899423</c:v>
                </c:pt>
                <c:pt idx="37">
                  <c:v>98463.236080756105</c:v>
                </c:pt>
                <c:pt idx="38">
                  <c:v>101302.58987390883</c:v>
                </c:pt>
                <c:pt idx="39">
                  <c:v>104105.90285600223</c:v>
                </c:pt>
                <c:pt idx="40">
                  <c:v>106867.41640136132</c:v>
                </c:pt>
                <c:pt idx="41">
                  <c:v>109581.73500428411</c:v>
                </c:pt>
                <c:pt idx="42">
                  <c:v>112243.86308447592</c:v>
                </c:pt>
                <c:pt idx="43">
                  <c:v>114849.23488601763</c:v>
                </c:pt>
                <c:pt idx="44">
                  <c:v>117393.73725607217</c:v>
                </c:pt>
                <c:pt idx="45">
                  <c:v>119873.72527880901</c:v>
                </c:pt>
                <c:pt idx="46">
                  <c:v>122286.03091663994</c:v>
                </c:pt>
                <c:pt idx="47">
                  <c:v>124627.96496898175</c:v>
                </c:pt>
                <c:pt idx="48">
                  <c:v>126897.31279398035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F7-4EF2-AD4C-1C6CEEC3B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864992"/>
        <c:axId val="495865976"/>
      </c:scatterChart>
      <c:valAx>
        <c:axId val="495864992"/>
        <c:scaling>
          <c:orientation val="minMax"/>
          <c:max val="2015"/>
          <c:min val="196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865976"/>
        <c:crosses val="autoZero"/>
        <c:crossBetween val="midCat"/>
        <c:majorUnit val="10"/>
      </c:valAx>
      <c:valAx>
        <c:axId val="49586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degrees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864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Women:  Actual vs. Logistic Model (1966 - 2086)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Women!$B$2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Women!$A$3:$A$123</c:f>
              <c:numCache>
                <c:formatCode>General</c:formatCode>
                <c:ptCount val="121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  <c:pt idx="49">
                  <c:v>2015</c:v>
                </c:pt>
                <c:pt idx="50">
                  <c:v>2016</c:v>
                </c:pt>
                <c:pt idx="51">
                  <c:v>2017</c:v>
                </c:pt>
                <c:pt idx="52">
                  <c:v>2018</c:v>
                </c:pt>
                <c:pt idx="53">
                  <c:v>2019</c:v>
                </c:pt>
                <c:pt idx="54">
                  <c:v>2020</c:v>
                </c:pt>
                <c:pt idx="55">
                  <c:v>2021</c:v>
                </c:pt>
                <c:pt idx="56">
                  <c:v>2022</c:v>
                </c:pt>
                <c:pt idx="57">
                  <c:v>2023</c:v>
                </c:pt>
                <c:pt idx="58">
                  <c:v>2024</c:v>
                </c:pt>
                <c:pt idx="59">
                  <c:v>2025</c:v>
                </c:pt>
                <c:pt idx="60">
                  <c:v>2026</c:v>
                </c:pt>
                <c:pt idx="61">
                  <c:v>2027</c:v>
                </c:pt>
                <c:pt idx="62">
                  <c:v>2028</c:v>
                </c:pt>
                <c:pt idx="63">
                  <c:v>2029</c:v>
                </c:pt>
                <c:pt idx="64">
                  <c:v>2030</c:v>
                </c:pt>
                <c:pt idx="65">
                  <c:v>2031</c:v>
                </c:pt>
                <c:pt idx="66">
                  <c:v>2032</c:v>
                </c:pt>
                <c:pt idx="67">
                  <c:v>2033</c:v>
                </c:pt>
                <c:pt idx="68">
                  <c:v>2034</c:v>
                </c:pt>
                <c:pt idx="69">
                  <c:v>2035</c:v>
                </c:pt>
                <c:pt idx="70">
                  <c:v>2036</c:v>
                </c:pt>
                <c:pt idx="71">
                  <c:v>2037</c:v>
                </c:pt>
                <c:pt idx="72">
                  <c:v>2038</c:v>
                </c:pt>
                <c:pt idx="73">
                  <c:v>2039</c:v>
                </c:pt>
                <c:pt idx="74">
                  <c:v>2040</c:v>
                </c:pt>
                <c:pt idx="75">
                  <c:v>2041</c:v>
                </c:pt>
                <c:pt idx="76">
                  <c:v>2042</c:v>
                </c:pt>
                <c:pt idx="77">
                  <c:v>2043</c:v>
                </c:pt>
                <c:pt idx="78">
                  <c:v>2044</c:v>
                </c:pt>
                <c:pt idx="79">
                  <c:v>2045</c:v>
                </c:pt>
                <c:pt idx="80">
                  <c:v>2046</c:v>
                </c:pt>
                <c:pt idx="81">
                  <c:v>2047</c:v>
                </c:pt>
                <c:pt idx="82">
                  <c:v>2048</c:v>
                </c:pt>
                <c:pt idx="83">
                  <c:v>2049</c:v>
                </c:pt>
                <c:pt idx="84">
                  <c:v>2050</c:v>
                </c:pt>
                <c:pt idx="85">
                  <c:v>2051</c:v>
                </c:pt>
                <c:pt idx="86">
                  <c:v>2052</c:v>
                </c:pt>
                <c:pt idx="87">
                  <c:v>2053</c:v>
                </c:pt>
                <c:pt idx="88">
                  <c:v>2054</c:v>
                </c:pt>
                <c:pt idx="89">
                  <c:v>2055</c:v>
                </c:pt>
                <c:pt idx="90">
                  <c:v>2056</c:v>
                </c:pt>
                <c:pt idx="91">
                  <c:v>2057</c:v>
                </c:pt>
                <c:pt idx="92">
                  <c:v>2058</c:v>
                </c:pt>
                <c:pt idx="93">
                  <c:v>2059</c:v>
                </c:pt>
                <c:pt idx="94">
                  <c:v>2060</c:v>
                </c:pt>
                <c:pt idx="95">
                  <c:v>2061</c:v>
                </c:pt>
                <c:pt idx="96">
                  <c:v>2062</c:v>
                </c:pt>
                <c:pt idx="97">
                  <c:v>2063</c:v>
                </c:pt>
                <c:pt idx="98">
                  <c:v>2064</c:v>
                </c:pt>
                <c:pt idx="99">
                  <c:v>2065</c:v>
                </c:pt>
                <c:pt idx="100">
                  <c:v>2066</c:v>
                </c:pt>
                <c:pt idx="101">
                  <c:v>2067</c:v>
                </c:pt>
                <c:pt idx="102">
                  <c:v>2068</c:v>
                </c:pt>
                <c:pt idx="103">
                  <c:v>2069</c:v>
                </c:pt>
                <c:pt idx="104">
                  <c:v>2070</c:v>
                </c:pt>
                <c:pt idx="105">
                  <c:v>2071</c:v>
                </c:pt>
                <c:pt idx="106">
                  <c:v>2072</c:v>
                </c:pt>
                <c:pt idx="107">
                  <c:v>2073</c:v>
                </c:pt>
                <c:pt idx="108">
                  <c:v>2074</c:v>
                </c:pt>
                <c:pt idx="109">
                  <c:v>2075</c:v>
                </c:pt>
                <c:pt idx="110">
                  <c:v>2076</c:v>
                </c:pt>
                <c:pt idx="111">
                  <c:v>2077</c:v>
                </c:pt>
                <c:pt idx="112">
                  <c:v>2078</c:v>
                </c:pt>
                <c:pt idx="113">
                  <c:v>2079</c:v>
                </c:pt>
                <c:pt idx="114">
                  <c:v>2080</c:v>
                </c:pt>
                <c:pt idx="115">
                  <c:v>2081</c:v>
                </c:pt>
                <c:pt idx="116">
                  <c:v>2082</c:v>
                </c:pt>
                <c:pt idx="117">
                  <c:v>2083</c:v>
                </c:pt>
                <c:pt idx="118">
                  <c:v>2084</c:v>
                </c:pt>
                <c:pt idx="119">
                  <c:v>2085</c:v>
                </c:pt>
                <c:pt idx="120">
                  <c:v>2086</c:v>
                </c:pt>
              </c:numCache>
            </c:numRef>
          </c:cat>
          <c:val>
            <c:numRef>
              <c:f>Women!$B$3:$B$103</c:f>
              <c:numCache>
                <c:formatCode>#,##0</c:formatCode>
                <c:ptCount val="101"/>
                <c:pt idx="0">
                  <c:v>16646</c:v>
                </c:pt>
                <c:pt idx="1">
                  <c:v>17868</c:v>
                </c:pt>
                <c:pt idx="2">
                  <c:v>20692</c:v>
                </c:pt>
                <c:pt idx="3">
                  <c:v>23702</c:v>
                </c:pt>
                <c:pt idx="4">
                  <c:v>24522</c:v>
                </c:pt>
                <c:pt idx="5">
                  <c:v>24209</c:v>
                </c:pt>
                <c:pt idx="6">
                  <c:v>25201</c:v>
                </c:pt>
                <c:pt idx="7">
                  <c:v>27461</c:v>
                </c:pt>
                <c:pt idx="8">
                  <c:v>30684</c:v>
                </c:pt>
                <c:pt idx="9">
                  <c:v>32723</c:v>
                </c:pt>
                <c:pt idx="10">
                  <c:v>34970</c:v>
                </c:pt>
                <c:pt idx="11">
                  <c:v>37333</c:v>
                </c:pt>
                <c:pt idx="12">
                  <c:v>39939</c:v>
                </c:pt>
                <c:pt idx="13">
                  <c:v>42375</c:v>
                </c:pt>
                <c:pt idx="14">
                  <c:v>44857</c:v>
                </c:pt>
                <c:pt idx="15">
                  <c:v>47429</c:v>
                </c:pt>
                <c:pt idx="16">
                  <c:v>51094</c:v>
                </c:pt>
                <c:pt idx="17">
                  <c:v>54932</c:v>
                </c:pt>
                <c:pt idx="18">
                  <c:v>58615</c:v>
                </c:pt>
                <c:pt idx="19">
                  <c:v>62608</c:v>
                </c:pt>
                <c:pt idx="20">
                  <c:v>62947</c:v>
                </c:pt>
                <c:pt idx="21">
                  <c:v>61110</c:v>
                </c:pt>
                <c:pt idx="22">
                  <c:v>57348</c:v>
                </c:pt>
                <c:pt idx="23">
                  <c:v>53634</c:v>
                </c:pt>
                <c:pt idx="24">
                  <c:v>52653</c:v>
                </c:pt>
                <c:pt idx="25">
                  <c:v>53142</c:v>
                </c:pt>
                <c:pt idx="26">
                  <c:v>56162</c:v>
                </c:pt>
                <c:pt idx="27">
                  <c:v>58927</c:v>
                </c:pt>
                <c:pt idx="28">
                  <c:v>62382</c:v>
                </c:pt>
                <c:pt idx="29">
                  <c:v>66875</c:v>
                </c:pt>
                <c:pt idx="30">
                  <c:v>70636</c:v>
                </c:pt>
                <c:pt idx="31">
                  <c:v>74219</c:v>
                </c:pt>
                <c:pt idx="32">
                  <c:v>76874</c:v>
                </c:pt>
                <c:pt idx="33">
                  <c:v>79605</c:v>
                </c:pt>
                <c:pt idx="34">
                  <c:v>82336</c:v>
                </c:pt>
                <c:pt idx="35">
                  <c:v>82505</c:v>
                </c:pt>
                <c:pt idx="36">
                  <c:v>86079</c:v>
                </c:pt>
                <c:pt idx="37">
                  <c:v>90505</c:v>
                </c:pt>
                <c:pt idx="38">
                  <c:v>91434</c:v>
                </c:pt>
                <c:pt idx="39">
                  <c:v>91057</c:v>
                </c:pt>
                <c:pt idx="40">
                  <c:v>92715</c:v>
                </c:pt>
                <c:pt idx="41">
                  <c:v>93004</c:v>
                </c:pt>
                <c:pt idx="42">
                  <c:v>94520</c:v>
                </c:pt>
                <c:pt idx="43">
                  <c:v>96749</c:v>
                </c:pt>
                <c:pt idx="44">
                  <c:v>101321</c:v>
                </c:pt>
                <c:pt idx="45">
                  <c:v>107626</c:v>
                </c:pt>
                <c:pt idx="46">
                  <c:v>116487</c:v>
                </c:pt>
                <c:pt idx="47">
                  <c:v>122984</c:v>
                </c:pt>
                <c:pt idx="48">
                  <c:v>129926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12-4AE0-9C57-87C76C4745C4}"/>
            </c:ext>
          </c:extLst>
        </c:ser>
        <c:ser>
          <c:idx val="1"/>
          <c:order val="1"/>
          <c:tx>
            <c:strRef>
              <c:f>Women!$C$2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Women!$A$3:$A$123</c:f>
              <c:numCache>
                <c:formatCode>General</c:formatCode>
                <c:ptCount val="121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  <c:pt idx="49">
                  <c:v>2015</c:v>
                </c:pt>
                <c:pt idx="50">
                  <c:v>2016</c:v>
                </c:pt>
                <c:pt idx="51">
                  <c:v>2017</c:v>
                </c:pt>
                <c:pt idx="52">
                  <c:v>2018</c:v>
                </c:pt>
                <c:pt idx="53">
                  <c:v>2019</c:v>
                </c:pt>
                <c:pt idx="54">
                  <c:v>2020</c:v>
                </c:pt>
                <c:pt idx="55">
                  <c:v>2021</c:v>
                </c:pt>
                <c:pt idx="56">
                  <c:v>2022</c:v>
                </c:pt>
                <c:pt idx="57">
                  <c:v>2023</c:v>
                </c:pt>
                <c:pt idx="58">
                  <c:v>2024</c:v>
                </c:pt>
                <c:pt idx="59">
                  <c:v>2025</c:v>
                </c:pt>
                <c:pt idx="60">
                  <c:v>2026</c:v>
                </c:pt>
                <c:pt idx="61">
                  <c:v>2027</c:v>
                </c:pt>
                <c:pt idx="62">
                  <c:v>2028</c:v>
                </c:pt>
                <c:pt idx="63">
                  <c:v>2029</c:v>
                </c:pt>
                <c:pt idx="64">
                  <c:v>2030</c:v>
                </c:pt>
                <c:pt idx="65">
                  <c:v>2031</c:v>
                </c:pt>
                <c:pt idx="66">
                  <c:v>2032</c:v>
                </c:pt>
                <c:pt idx="67">
                  <c:v>2033</c:v>
                </c:pt>
                <c:pt idx="68">
                  <c:v>2034</c:v>
                </c:pt>
                <c:pt idx="69">
                  <c:v>2035</c:v>
                </c:pt>
                <c:pt idx="70">
                  <c:v>2036</c:v>
                </c:pt>
                <c:pt idx="71">
                  <c:v>2037</c:v>
                </c:pt>
                <c:pt idx="72">
                  <c:v>2038</c:v>
                </c:pt>
                <c:pt idx="73">
                  <c:v>2039</c:v>
                </c:pt>
                <c:pt idx="74">
                  <c:v>2040</c:v>
                </c:pt>
                <c:pt idx="75">
                  <c:v>2041</c:v>
                </c:pt>
                <c:pt idx="76">
                  <c:v>2042</c:v>
                </c:pt>
                <c:pt idx="77">
                  <c:v>2043</c:v>
                </c:pt>
                <c:pt idx="78">
                  <c:v>2044</c:v>
                </c:pt>
                <c:pt idx="79">
                  <c:v>2045</c:v>
                </c:pt>
                <c:pt idx="80">
                  <c:v>2046</c:v>
                </c:pt>
                <c:pt idx="81">
                  <c:v>2047</c:v>
                </c:pt>
                <c:pt idx="82">
                  <c:v>2048</c:v>
                </c:pt>
                <c:pt idx="83">
                  <c:v>2049</c:v>
                </c:pt>
                <c:pt idx="84">
                  <c:v>2050</c:v>
                </c:pt>
                <c:pt idx="85">
                  <c:v>2051</c:v>
                </c:pt>
                <c:pt idx="86">
                  <c:v>2052</c:v>
                </c:pt>
                <c:pt idx="87">
                  <c:v>2053</c:v>
                </c:pt>
                <c:pt idx="88">
                  <c:v>2054</c:v>
                </c:pt>
                <c:pt idx="89">
                  <c:v>2055</c:v>
                </c:pt>
                <c:pt idx="90">
                  <c:v>2056</c:v>
                </c:pt>
                <c:pt idx="91">
                  <c:v>2057</c:v>
                </c:pt>
                <c:pt idx="92">
                  <c:v>2058</c:v>
                </c:pt>
                <c:pt idx="93">
                  <c:v>2059</c:v>
                </c:pt>
                <c:pt idx="94">
                  <c:v>2060</c:v>
                </c:pt>
                <c:pt idx="95">
                  <c:v>2061</c:v>
                </c:pt>
                <c:pt idx="96">
                  <c:v>2062</c:v>
                </c:pt>
                <c:pt idx="97">
                  <c:v>2063</c:v>
                </c:pt>
                <c:pt idx="98">
                  <c:v>2064</c:v>
                </c:pt>
                <c:pt idx="99">
                  <c:v>2065</c:v>
                </c:pt>
                <c:pt idx="100">
                  <c:v>2066</c:v>
                </c:pt>
                <c:pt idx="101">
                  <c:v>2067</c:v>
                </c:pt>
                <c:pt idx="102">
                  <c:v>2068</c:v>
                </c:pt>
                <c:pt idx="103">
                  <c:v>2069</c:v>
                </c:pt>
                <c:pt idx="104">
                  <c:v>2070</c:v>
                </c:pt>
                <c:pt idx="105">
                  <c:v>2071</c:v>
                </c:pt>
                <c:pt idx="106">
                  <c:v>2072</c:v>
                </c:pt>
                <c:pt idx="107">
                  <c:v>2073</c:v>
                </c:pt>
                <c:pt idx="108">
                  <c:v>2074</c:v>
                </c:pt>
                <c:pt idx="109">
                  <c:v>2075</c:v>
                </c:pt>
                <c:pt idx="110">
                  <c:v>2076</c:v>
                </c:pt>
                <c:pt idx="111">
                  <c:v>2077</c:v>
                </c:pt>
                <c:pt idx="112">
                  <c:v>2078</c:v>
                </c:pt>
                <c:pt idx="113">
                  <c:v>2079</c:v>
                </c:pt>
                <c:pt idx="114">
                  <c:v>2080</c:v>
                </c:pt>
                <c:pt idx="115">
                  <c:v>2081</c:v>
                </c:pt>
                <c:pt idx="116">
                  <c:v>2082</c:v>
                </c:pt>
                <c:pt idx="117">
                  <c:v>2083</c:v>
                </c:pt>
                <c:pt idx="118">
                  <c:v>2084</c:v>
                </c:pt>
                <c:pt idx="119">
                  <c:v>2085</c:v>
                </c:pt>
                <c:pt idx="120">
                  <c:v>2086</c:v>
                </c:pt>
              </c:numCache>
            </c:numRef>
          </c:cat>
          <c:val>
            <c:numRef>
              <c:f>Women!$C$3:$C$123</c:f>
              <c:numCache>
                <c:formatCode>#,##0</c:formatCode>
                <c:ptCount val="121"/>
                <c:pt idx="0">
                  <c:v>16645.999276421044</c:v>
                </c:pt>
                <c:pt idx="1">
                  <c:v>17703.843332881457</c:v>
                </c:pt>
                <c:pt idx="2">
                  <c:v>18820.702564190164</c:v>
                </c:pt>
                <c:pt idx="3">
                  <c:v>19998.812783657122</c:v>
                </c:pt>
                <c:pt idx="4">
                  <c:v>21240.358641861007</c:v>
                </c:pt>
                <c:pt idx="5">
                  <c:v>22547.452772632663</c:v>
                </c:pt>
                <c:pt idx="6">
                  <c:v>23922.113057141334</c:v>
                </c:pt>
                <c:pt idx="7">
                  <c:v>25366.238075468857</c:v>
                </c:pt>
                <c:pt idx="8">
                  <c:v>26881.580864365915</c:v>
                </c:pt>
                <c:pt idx="9">
                  <c:v>28469.721155332518</c:v>
                </c:pt>
                <c:pt idx="10">
                  <c:v>30132.03632813253</c:v>
                </c:pt>
                <c:pt idx="11">
                  <c:v>31869.671380340154</c:v>
                </c:pt>
                <c:pt idx="12">
                  <c:v>33683.50828210156</c:v>
                </c:pt>
                <c:pt idx="13">
                  <c:v>35574.135155102587</c:v>
                </c:pt>
                <c:pt idx="14">
                  <c:v>37541.81578342837</c:v>
                </c:pt>
                <c:pt idx="15">
                  <c:v>39586.4600288086</c:v>
                </c:pt>
                <c:pt idx="16">
                  <c:v>41707.595780504147</c:v>
                </c:pt>
                <c:pt idx="17">
                  <c:v>43904.343117355354</c:v>
                </c:pt>
                <c:pt idx="18">
                  <c:v>46175.391392671037</c:v>
                </c:pt>
                <c:pt idx="19">
                  <c:v>48518.979968109947</c:v>
                </c:pt>
                <c:pt idx="20">
                  <c:v>50932.8833171035</c:v>
                </c:pt>
                <c:pt idx="21">
                  <c:v>53414.401188888885</c:v>
                </c:pt>
                <c:pt idx="22">
                  <c:v>55960.35446859635</c:v>
                </c:pt>
                <c:pt idx="23">
                  <c:v>58567.087286018213</c:v>
                </c:pt>
                <c:pt idx="24">
                  <c:v>61230.475815648831</c:v>
                </c:pt>
                <c:pt idx="25">
                  <c:v>63945.944074798448</c:v>
                </c:pt>
                <c:pt idx="26">
                  <c:v>66708.486867977772</c:v>
                </c:pt>
                <c:pt idx="27">
                  <c:v>69512.699848773904</c:v>
                </c:pt>
                <c:pt idx="28">
                  <c:v>72352.816480947484</c:v>
                </c:pt>
                <c:pt idx="29">
                  <c:v>75222.751485536195</c:v>
                </c:pt>
                <c:pt idx="30">
                  <c:v>78116.150168276668</c:v>
                </c:pt>
                <c:pt idx="31">
                  <c:v>81026.442840037998</c:v>
                </c:pt>
                <c:pt idx="32">
                  <c:v>83946.903380528718</c:v>
                </c:pt>
                <c:pt idx="33">
                  <c:v>86870.710860065577</c:v>
                </c:pt>
                <c:pt idx="34">
                  <c:v>89791.013032358664</c:v>
                </c:pt>
                <c:pt idx="35">
                  <c:v>92700.990448212731</c:v>
                </c:pt>
                <c:pt idx="36">
                  <c:v>95593.91991899423</c:v>
                </c:pt>
                <c:pt idx="37">
                  <c:v>98463.236080756105</c:v>
                </c:pt>
                <c:pt idx="38">
                  <c:v>101302.58987390883</c:v>
                </c:pt>
                <c:pt idx="39">
                  <c:v>104105.90285600223</c:v>
                </c:pt>
                <c:pt idx="40">
                  <c:v>106867.41640136132</c:v>
                </c:pt>
                <c:pt idx="41">
                  <c:v>109581.73500428411</c:v>
                </c:pt>
                <c:pt idx="42">
                  <c:v>112243.86308447592</c:v>
                </c:pt>
                <c:pt idx="43">
                  <c:v>114849.23488601763</c:v>
                </c:pt>
                <c:pt idx="44">
                  <c:v>117393.73725607217</c:v>
                </c:pt>
                <c:pt idx="45">
                  <c:v>119873.72527880901</c:v>
                </c:pt>
                <c:pt idx="46">
                  <c:v>122286.03091663994</c:v>
                </c:pt>
                <c:pt idx="47">
                  <c:v>124627.96496898175</c:v>
                </c:pt>
                <c:pt idx="48">
                  <c:v>126897.31279398035</c:v>
                </c:pt>
                <c:pt idx="49">
                  <c:v>129092.32434804409</c:v>
                </c:pt>
                <c:pt idx="50">
                  <c:v>131211.69918023553</c:v>
                </c:pt>
                <c:pt idx="51">
                  <c:v>133254.56707354286</c:v>
                </c:pt>
                <c:pt idx="52">
                  <c:v>135220.4650539828</c:v>
                </c:pt>
                <c:pt idx="53">
                  <c:v>137109.3114935499</c:v>
                </c:pt>
                <c:pt idx="54">
                  <c:v>138921.37801711066</c:v>
                </c:pt>
                <c:pt idx="55">
                  <c:v>140657.25988981553</c:v>
                </c:pt>
                <c:pt idx="56">
                  <c:v>142317.84551405293</c:v>
                </c:pt>
                <c:pt idx="57">
                  <c:v>143904.28560700713</c:v>
                </c:pt>
                <c:pt idx="58">
                  <c:v>145417.96256494909</c:v>
                </c:pt>
                <c:pt idx="59">
                  <c:v>146860.46045163949</c:v>
                </c:pt>
                <c:pt idx="60">
                  <c:v>148233.5359784186</c:v>
                </c:pt>
                <c:pt idx="61">
                  <c:v>149539.09077502508</c:v>
                </c:pt>
                <c:pt idx="62">
                  <c:v>150779.1451847874</c:v>
                </c:pt>
                <c:pt idx="63">
                  <c:v>151955.81375698262</c:v>
                </c:pt>
                <c:pt idx="64">
                  <c:v>153071.28255384418</c:v>
                </c:pt>
                <c:pt idx="65">
                  <c:v>154127.7883405399</c:v>
                </c:pt>
                <c:pt idx="66">
                  <c:v>155127.59968371133</c:v>
                </c:pt>
                <c:pt idx="67">
                  <c:v>156072.99994788688</c:v>
                </c:pt>
                <c:pt idx="68">
                  <c:v>156966.27214905136</c:v>
                </c:pt>
                <c:pt idx="69">
                  <c:v>157809.68560051391</c:v>
                </c:pt>
                <c:pt idx="70">
                  <c:v>158605.48426749595</c:v>
                </c:pt>
                <c:pt idx="71">
                  <c:v>159355.87673301352</c:v>
                </c:pt>
                <c:pt idx="72">
                  <c:v>160063.02766808029</c:v>
                </c:pt>
                <c:pt idx="73">
                  <c:v>160729.05069342093</c:v>
                </c:pt>
                <c:pt idx="74">
                  <c:v>161356.00251718704</c:v>
                </c:pt>
                <c:pt idx="75">
                  <c:v>161945.87823307366</c:v>
                </c:pt>
                <c:pt idx="76">
                  <c:v>162500.60766523919</c:v>
                </c:pt>
                <c:pt idx="77">
                  <c:v>163022.05265008812</c:v>
                </c:pt>
                <c:pt idx="78">
                  <c:v>163512.00514988316</c:v>
                </c:pt>
                <c:pt idx="79">
                  <c:v>163972.18609896704</c:v>
                </c:pt>
                <c:pt idx="80">
                  <c:v>164404.24488979293</c:v>
                </c:pt>
                <c:pt idx="81">
                  <c:v>164809.7594127435</c:v>
                </c:pt>
                <c:pt idx="82">
                  <c:v>165190.2365706542</c:v>
                </c:pt>
                <c:pt idx="83">
                  <c:v>165547.11319588163</c:v>
                </c:pt>
                <c:pt idx="84">
                  <c:v>165881.75730454721</c:v>
                </c:pt>
                <c:pt idx="85">
                  <c:v>166195.46962913562</c:v>
                </c:pt>
                <c:pt idx="86">
                  <c:v>166489.48537687017</c:v>
                </c:pt>
                <c:pt idx="87">
                  <c:v>166764.97616716745</c:v>
                </c:pt>
                <c:pt idx="88">
                  <c:v>167023.05210696399</c:v>
                </c:pt>
                <c:pt idx="89">
                  <c:v>167264.76396778738</c:v>
                </c:pt>
                <c:pt idx="90">
                  <c:v>167491.10543311099</c:v>
                </c:pt>
                <c:pt idx="91">
                  <c:v>167703.01538878778</c:v>
                </c:pt>
                <c:pt idx="92">
                  <c:v>167901.38023321558</c:v>
                </c:pt>
                <c:pt idx="93">
                  <c:v>168087.03618736222</c:v>
                </c:pt>
                <c:pt idx="94">
                  <c:v>168260.7715878915</c:v>
                </c:pt>
                <c:pt idx="95">
                  <c:v>168423.32914940486</c:v>
                </c:pt>
                <c:pt idx="96">
                  <c:v>168575.40818427215</c:v>
                </c:pt>
                <c:pt idx="97">
                  <c:v>168717.66677069207</c:v>
                </c:pt>
                <c:pt idx="98">
                  <c:v>168850.72386152399</c:v>
                </c:pt>
                <c:pt idx="99">
                  <c:v>168975.16132809114</c:v>
                </c:pt>
                <c:pt idx="100">
                  <c:v>169091.52593459503</c:v>
                </c:pt>
                <c:pt idx="101">
                  <c:v>169200.33124002171</c:v>
                </c:pt>
                <c:pt idx="102">
                  <c:v>169302.05942548584</c:v>
                </c:pt>
                <c:pt idx="103">
                  <c:v>169397.16304586575</c:v>
                </c:pt>
                <c:pt idx="104">
                  <c:v>169486.06670534846</c:v>
                </c:pt>
                <c:pt idx="105">
                  <c:v>169569.16865714907</c:v>
                </c:pt>
                <c:pt idx="106">
                  <c:v>169646.84232820029</c:v>
                </c:pt>
                <c:pt idx="107">
                  <c:v>169719.43777005022</c:v>
                </c:pt>
                <c:pt idx="108">
                  <c:v>169787.28303755884</c:v>
                </c:pt>
                <c:pt idx="109">
                  <c:v>169850.68549726938</c:v>
                </c:pt>
                <c:pt idx="110">
                  <c:v>169909.93306755016</c:v>
                </c:pt>
                <c:pt idx="111">
                  <c:v>169965.29539276936</c:v>
                </c:pt>
                <c:pt idx="112">
                  <c:v>170017.02495388663</c:v>
                </c:pt>
                <c:pt idx="113">
                  <c:v>170065.35811792515</c:v>
                </c:pt>
                <c:pt idx="114">
                  <c:v>170110.51612883789</c:v>
                </c:pt>
                <c:pt idx="115">
                  <c:v>170152.70604229963</c:v>
                </c:pt>
                <c:pt idx="116">
                  <c:v>170192.12160695501</c:v>
                </c:pt>
                <c:pt idx="117">
                  <c:v>170228.94409462818</c:v>
                </c:pt>
                <c:pt idx="118">
                  <c:v>170263.34308196287</c:v>
                </c:pt>
                <c:pt idx="119">
                  <c:v>170295.47718590958</c:v>
                </c:pt>
                <c:pt idx="120">
                  <c:v>170325.49475541487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12-4AE0-9C57-87C76C474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372256"/>
        <c:axId val="567369632"/>
      </c:lineChart>
      <c:catAx>
        <c:axId val="5673722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369632"/>
        <c:crosses val="autoZero"/>
        <c:auto val="1"/>
        <c:lblAlgn val="ctr"/>
        <c:lblOffset val="100"/>
        <c:noMultiLvlLbl val="0"/>
      </c:catAx>
      <c:valAx>
        <c:axId val="5673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degrees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37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N'/N  vs. 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Men!$I$2</c:f>
              <c:strCache>
                <c:ptCount val="1"/>
                <c:pt idx="0">
                  <c:v>N'/N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intercept val="4.2990000000000007E-2"/>
            <c:dispRSqr val="0"/>
            <c:dispEq val="1"/>
            <c:trendlineLbl>
              <c:layout>
                <c:manualLayout>
                  <c:x val="-7.6385462965515771E-3"/>
                  <c:y val="-0.2879975853355985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Men!$H$3:$H$50</c:f>
              <c:numCache>
                <c:formatCode>#,##0</c:formatCode>
                <c:ptCount val="48"/>
                <c:pt idx="0">
                  <c:v>88234</c:v>
                </c:pt>
                <c:pt idx="1">
                  <c:v>93360</c:v>
                </c:pt>
                <c:pt idx="2">
                  <c:v>102779.5</c:v>
                </c:pt>
                <c:pt idx="3">
                  <c:v>112149</c:v>
                </c:pt>
                <c:pt idx="4">
                  <c:v>115455.5</c:v>
                </c:pt>
                <c:pt idx="5">
                  <c:v>116251.5</c:v>
                </c:pt>
                <c:pt idx="6">
                  <c:v>119621</c:v>
                </c:pt>
                <c:pt idx="7">
                  <c:v>122319</c:v>
                </c:pt>
                <c:pt idx="8">
                  <c:v>120000.5</c:v>
                </c:pt>
                <c:pt idx="9">
                  <c:v>117400.5</c:v>
                </c:pt>
                <c:pt idx="10">
                  <c:v>117524</c:v>
                </c:pt>
                <c:pt idx="11">
                  <c:v>118765</c:v>
                </c:pt>
                <c:pt idx="12">
                  <c:v>120741</c:v>
                </c:pt>
                <c:pt idx="13">
                  <c:v>123045</c:v>
                </c:pt>
                <c:pt idx="14">
                  <c:v>125481</c:v>
                </c:pt>
                <c:pt idx="15">
                  <c:v>128560</c:v>
                </c:pt>
                <c:pt idx="16">
                  <c:v>132176</c:v>
                </c:pt>
                <c:pt idx="17">
                  <c:v>136789.5</c:v>
                </c:pt>
                <c:pt idx="18">
                  <c:v>142111.5</c:v>
                </c:pt>
                <c:pt idx="19">
                  <c:v>144766</c:v>
                </c:pt>
                <c:pt idx="20">
                  <c:v>141690.5</c:v>
                </c:pt>
                <c:pt idx="21">
                  <c:v>133449</c:v>
                </c:pt>
                <c:pt idx="22">
                  <c:v>125433.5</c:v>
                </c:pt>
                <c:pt idx="23">
                  <c:v>119761.5</c:v>
                </c:pt>
                <c:pt idx="24">
                  <c:v>115750.5</c:v>
                </c:pt>
                <c:pt idx="25">
                  <c:v>115682.5</c:v>
                </c:pt>
                <c:pt idx="26">
                  <c:v>118730</c:v>
                </c:pt>
                <c:pt idx="27">
                  <c:v>122064.5</c:v>
                </c:pt>
                <c:pt idx="28">
                  <c:v>124783.5</c:v>
                </c:pt>
                <c:pt idx="29">
                  <c:v>127191</c:v>
                </c:pt>
                <c:pt idx="30">
                  <c:v>128450</c:v>
                </c:pt>
                <c:pt idx="31">
                  <c:v>128480</c:v>
                </c:pt>
                <c:pt idx="32">
                  <c:v>128389</c:v>
                </c:pt>
                <c:pt idx="33">
                  <c:v>128205</c:v>
                </c:pt>
                <c:pt idx="34">
                  <c:v>128722.5</c:v>
                </c:pt>
                <c:pt idx="35">
                  <c:v>131416.5</c:v>
                </c:pt>
                <c:pt idx="36">
                  <c:v>138426.5</c:v>
                </c:pt>
                <c:pt idx="37">
                  <c:v>145115.5</c:v>
                </c:pt>
                <c:pt idx="38">
                  <c:v>147717</c:v>
                </c:pt>
                <c:pt idx="39">
                  <c:v>149016.5</c:v>
                </c:pt>
                <c:pt idx="40">
                  <c:v>150511.5</c:v>
                </c:pt>
                <c:pt idx="41">
                  <c:v>152267</c:v>
                </c:pt>
                <c:pt idx="42">
                  <c:v>154377</c:v>
                </c:pt>
                <c:pt idx="43">
                  <c:v>159500.5</c:v>
                </c:pt>
                <c:pt idx="44">
                  <c:v>168113</c:v>
                </c:pt>
                <c:pt idx="45">
                  <c:v>179395.5</c:v>
                </c:pt>
                <c:pt idx="46">
                  <c:v>191830.5</c:v>
                </c:pt>
                <c:pt idx="47">
                  <c:v>203754</c:v>
                </c:pt>
              </c:numCache>
            </c:numRef>
          </c:xVal>
          <c:yVal>
            <c:numRef>
              <c:f>Men!$I$3:$I$50</c:f>
              <c:numCache>
                <c:formatCode>0.000000</c:formatCode>
                <c:ptCount val="48"/>
                <c:pt idx="0">
                  <c:v>4.2999297323027402E-2</c:v>
                </c:pt>
                <c:pt idx="1">
                  <c:v>6.9173093401885169E-2</c:v>
                </c:pt>
                <c:pt idx="2">
                  <c:v>0.12046176523528525</c:v>
                </c:pt>
                <c:pt idx="3">
                  <c:v>5.6692435955737454E-2</c:v>
                </c:pt>
                <c:pt idx="4">
                  <c:v>2.2086431568872854E-3</c:v>
                </c:pt>
                <c:pt idx="5">
                  <c:v>1.1500926869760821E-2</c:v>
                </c:pt>
                <c:pt idx="6">
                  <c:v>4.5159294772656976E-2</c:v>
                </c:pt>
                <c:pt idx="7">
                  <c:v>-4.9052068771000414E-5</c:v>
                </c:pt>
                <c:pt idx="8">
                  <c:v>-3.8591505868725548E-2</c:v>
                </c:pt>
                <c:pt idx="9">
                  <c:v>-4.8466573822087636E-3</c:v>
                </c:pt>
                <c:pt idx="10">
                  <c:v>6.9432626527347607E-3</c:v>
                </c:pt>
                <c:pt idx="11">
                  <c:v>1.4027701763987706E-2</c:v>
                </c:pt>
                <c:pt idx="12">
                  <c:v>1.8933088180485502E-2</c:v>
                </c:pt>
                <c:pt idx="13">
                  <c:v>1.8871144703157382E-2</c:v>
                </c:pt>
                <c:pt idx="14">
                  <c:v>2.0321801707031344E-2</c:v>
                </c:pt>
                <c:pt idx="15">
                  <c:v>2.806471686372122E-2</c:v>
                </c:pt>
                <c:pt idx="16">
                  <c:v>2.7417988137029416E-2</c:v>
                </c:pt>
                <c:pt idx="17">
                  <c:v>4.0960746256108842E-2</c:v>
                </c:pt>
                <c:pt idx="18">
                  <c:v>3.5472146870591047E-2</c:v>
                </c:pt>
                <c:pt idx="19">
                  <c:v>1.8512634182059323E-3</c:v>
                </c:pt>
                <c:pt idx="20">
                  <c:v>-4.530296667737075E-2</c:v>
                </c:pt>
                <c:pt idx="21">
                  <c:v>-7.5414577853711903E-2</c:v>
                </c:pt>
                <c:pt idx="22">
                  <c:v>-4.7571023689843624E-2</c:v>
                </c:pt>
                <c:pt idx="23">
                  <c:v>-4.4897567248239206E-2</c:v>
                </c:pt>
                <c:pt idx="24">
                  <c:v>-2.2850873214370564E-2</c:v>
                </c:pt>
                <c:pt idx="25">
                  <c:v>2.1688673740626285E-2</c:v>
                </c:pt>
                <c:pt idx="26">
                  <c:v>3.0202981554788174E-2</c:v>
                </c:pt>
                <c:pt idx="27">
                  <c:v>2.5257138643913667E-2</c:v>
                </c:pt>
                <c:pt idx="28">
                  <c:v>1.887268749474089E-2</c:v>
                </c:pt>
                <c:pt idx="29">
                  <c:v>1.9340991107861406E-2</c:v>
                </c:pt>
                <c:pt idx="30">
                  <c:v>4.5153756325418451E-4</c:v>
                </c:pt>
                <c:pt idx="31">
                  <c:v>1.5566625155666251E-5</c:v>
                </c:pt>
                <c:pt idx="32">
                  <c:v>-1.4331445840375732E-3</c:v>
                </c:pt>
                <c:pt idx="33">
                  <c:v>-1.4352014352014351E-3</c:v>
                </c:pt>
                <c:pt idx="34">
                  <c:v>9.4699838800520499E-3</c:v>
                </c:pt>
                <c:pt idx="35">
                  <c:v>3.1723565914478016E-2</c:v>
                </c:pt>
                <c:pt idx="36">
                  <c:v>7.1164119586928809E-2</c:v>
                </c:pt>
                <c:pt idx="37">
                  <c:v>2.4304777918278887E-2</c:v>
                </c:pt>
                <c:pt idx="38">
                  <c:v>1.1346019753989047E-2</c:v>
                </c:pt>
                <c:pt idx="39">
                  <c:v>6.1939449658259321E-3</c:v>
                </c:pt>
                <c:pt idx="40">
                  <c:v>1.3733169890672806E-2</c:v>
                </c:pt>
                <c:pt idx="41">
                  <c:v>9.4833417615110306E-3</c:v>
                </c:pt>
                <c:pt idx="42">
                  <c:v>1.7981953270241033E-2</c:v>
                </c:pt>
                <c:pt idx="43">
                  <c:v>4.6839978558060949E-2</c:v>
                </c:pt>
                <c:pt idx="44">
                  <c:v>5.802049811733774E-2</c:v>
                </c:pt>
                <c:pt idx="45">
                  <c:v>7.141204768235547E-2</c:v>
                </c:pt>
                <c:pt idx="46">
                  <c:v>6.2862787721452013E-2</c:v>
                </c:pt>
                <c:pt idx="47">
                  <c:v>5.7854078938327592E-2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01-4B7B-A2E7-F2CE4AF9A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417016"/>
        <c:axId val="420423904"/>
      </c:scatterChart>
      <c:valAx>
        <c:axId val="420417016"/>
        <c:scaling>
          <c:orientation val="minMax"/>
          <c:max val="220000"/>
          <c:min val="8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423904"/>
        <c:crosses val="autoZero"/>
        <c:crossBetween val="midCat"/>
      </c:valAx>
      <c:valAx>
        <c:axId val="420423904"/>
        <c:scaling>
          <c:orientation val="minMax"/>
          <c:max val="0.19000000000000003"/>
          <c:min val="-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N’/N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417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Actual vs. Logistic Model (1966 - 2014) &amp; (</a:t>
            </a:r>
            <a:r>
              <a:rPr lang="en-US" sz="1260" b="0" i="0" u="none" strike="noStrike" baseline="0" dirty="0">
                <a:effectLst/>
              </a:rPr>
              <a:t>1966 – 2086)</a:t>
            </a:r>
            <a:endParaRPr lang="en-US" sz="1400" dirty="0"/>
          </a:p>
        </c:rich>
      </c:tx>
      <c:layout>
        <c:manualLayout>
          <c:xMode val="edge"/>
          <c:yMode val="edge"/>
          <c:x val="0.23970770699117155"/>
          <c:y val="1.66666721347349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806524184476942"/>
          <c:y val="0.22445840697454297"/>
          <c:w val="0.81163172785220028"/>
          <c:h val="0.50792569157667045"/>
        </c:manualLayout>
      </c:layout>
      <c:lineChart>
        <c:grouping val="standard"/>
        <c:varyColors val="0"/>
        <c:ser>
          <c:idx val="0"/>
          <c:order val="0"/>
          <c:tx>
            <c:strRef>
              <c:f>Men!$B$2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Men!$A$3:$A$51</c:f>
              <c:numCache>
                <c:formatCode>General</c:formatCode>
                <c:ptCount val="49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</c:numCache>
            </c:numRef>
          </c:cat>
          <c:val>
            <c:numRef>
              <c:f>Men!$B$3:$B$51</c:f>
              <c:numCache>
                <c:formatCode>#,##0</c:formatCode>
                <c:ptCount val="49"/>
                <c:pt idx="0">
                  <c:v>86337</c:v>
                </c:pt>
                <c:pt idx="1">
                  <c:v>90131</c:v>
                </c:pt>
                <c:pt idx="2">
                  <c:v>96589</c:v>
                </c:pt>
                <c:pt idx="3">
                  <c:v>108970</c:v>
                </c:pt>
                <c:pt idx="4">
                  <c:v>115328</c:v>
                </c:pt>
                <c:pt idx="5">
                  <c:v>115583</c:v>
                </c:pt>
                <c:pt idx="6">
                  <c:v>116920</c:v>
                </c:pt>
                <c:pt idx="7">
                  <c:v>122322</c:v>
                </c:pt>
                <c:pt idx="8">
                  <c:v>122316</c:v>
                </c:pt>
                <c:pt idx="9">
                  <c:v>117685</c:v>
                </c:pt>
                <c:pt idx="10">
                  <c:v>117116</c:v>
                </c:pt>
                <c:pt idx="11">
                  <c:v>117932</c:v>
                </c:pt>
                <c:pt idx="12">
                  <c:v>119598</c:v>
                </c:pt>
                <c:pt idx="13">
                  <c:v>121884</c:v>
                </c:pt>
                <c:pt idx="14">
                  <c:v>124206</c:v>
                </c:pt>
                <c:pt idx="15">
                  <c:v>126756</c:v>
                </c:pt>
                <c:pt idx="16">
                  <c:v>130364</c:v>
                </c:pt>
                <c:pt idx="17">
                  <c:v>133988</c:v>
                </c:pt>
                <c:pt idx="18">
                  <c:v>139591</c:v>
                </c:pt>
                <c:pt idx="19">
                  <c:v>144632</c:v>
                </c:pt>
                <c:pt idx="20">
                  <c:v>144900</c:v>
                </c:pt>
                <c:pt idx="21">
                  <c:v>138481</c:v>
                </c:pt>
                <c:pt idx="22">
                  <c:v>128417</c:v>
                </c:pt>
                <c:pt idx="23">
                  <c:v>122450</c:v>
                </c:pt>
                <c:pt idx="24">
                  <c:v>117073</c:v>
                </c:pt>
                <c:pt idx="25">
                  <c:v>114428</c:v>
                </c:pt>
                <c:pt idx="26">
                  <c:v>116937</c:v>
                </c:pt>
                <c:pt idx="27">
                  <c:v>120523</c:v>
                </c:pt>
                <c:pt idx="28">
                  <c:v>123606</c:v>
                </c:pt>
                <c:pt idx="29">
                  <c:v>125961</c:v>
                </c:pt>
                <c:pt idx="30">
                  <c:v>128421</c:v>
                </c:pt>
                <c:pt idx="31">
                  <c:v>128479</c:v>
                </c:pt>
                <c:pt idx="32">
                  <c:v>128481</c:v>
                </c:pt>
                <c:pt idx="33">
                  <c:v>128297</c:v>
                </c:pt>
                <c:pt idx="34">
                  <c:v>128113</c:v>
                </c:pt>
                <c:pt idx="35">
                  <c:v>129332</c:v>
                </c:pt>
                <c:pt idx="36">
                  <c:v>133501</c:v>
                </c:pt>
                <c:pt idx="37">
                  <c:v>143352</c:v>
                </c:pt>
                <c:pt idx="38">
                  <c:v>146879</c:v>
                </c:pt>
                <c:pt idx="39">
                  <c:v>148555</c:v>
                </c:pt>
                <c:pt idx="40">
                  <c:v>149478</c:v>
                </c:pt>
                <c:pt idx="41">
                  <c:v>151545</c:v>
                </c:pt>
                <c:pt idx="42">
                  <c:v>152989</c:v>
                </c:pt>
                <c:pt idx="43">
                  <c:v>155765</c:v>
                </c:pt>
                <c:pt idx="44">
                  <c:v>163236</c:v>
                </c:pt>
                <c:pt idx="45">
                  <c:v>172990</c:v>
                </c:pt>
                <c:pt idx="46">
                  <c:v>185801</c:v>
                </c:pt>
                <c:pt idx="47">
                  <c:v>197860</c:v>
                </c:pt>
                <c:pt idx="48">
                  <c:v>209648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08-4ABC-A57E-FA70BC05398C}"/>
            </c:ext>
          </c:extLst>
        </c:ser>
        <c:ser>
          <c:idx val="1"/>
          <c:order val="1"/>
          <c:tx>
            <c:strRef>
              <c:f>Men!$C$2</c:f>
              <c:strCache>
                <c:ptCount val="1"/>
                <c:pt idx="0">
                  <c:v>Logistic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Men!$A$3:$A$51</c:f>
              <c:numCache>
                <c:formatCode>General</c:formatCode>
                <c:ptCount val="49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</c:numCache>
            </c:numRef>
          </c:cat>
          <c:val>
            <c:numRef>
              <c:f>Men!$C$3:$C$51</c:f>
              <c:numCache>
                <c:formatCode>#,##0</c:formatCode>
                <c:ptCount val="49"/>
                <c:pt idx="0">
                  <c:v>86336.999990147393</c:v>
                </c:pt>
                <c:pt idx="1">
                  <c:v>88567.77373475692</c:v>
                </c:pt>
                <c:pt idx="2">
                  <c:v>90815.502471427011</c:v>
                </c:pt>
                <c:pt idx="3">
                  <c:v>93078.279995512508</c:v>
                </c:pt>
                <c:pt idx="4">
                  <c:v>95354.146513580301</c:v>
                </c:pt>
                <c:pt idx="5">
                  <c:v>97641.095181072058</c:v>
                </c:pt>
                <c:pt idx="6">
                  <c:v>99937.078995466494</c:v>
                </c:pt>
                <c:pt idx="7">
                  <c:v>102240.0179962078</c:v>
                </c:pt>
                <c:pt idx="8">
                  <c:v>104547.80671867977</c:v>
                </c:pt>
                <c:pt idx="9">
                  <c:v>106858.32184619128</c:v>
                </c:pt>
                <c:pt idx="10">
                  <c:v>109169.43000126828</c:v>
                </c:pt>
                <c:pt idx="11">
                  <c:v>111478.99561573514</c:v>
                </c:pt>
                <c:pt idx="12">
                  <c:v>113784.88881796207</c:v>
                </c:pt>
                <c:pt idx="13">
                  <c:v>116084.9932754739</c:v>
                </c:pt>
                <c:pt idx="14">
                  <c:v>118377.21393166594</c:v>
                </c:pt>
                <c:pt idx="15">
                  <c:v>120659.48457683966</c:v>
                </c:pt>
                <c:pt idx="16">
                  <c:v>122929.77519593043</c:v>
                </c:pt>
                <c:pt idx="17">
                  <c:v>125186.09903829383</c:v>
                </c:pt>
                <c:pt idx="18">
                  <c:v>127426.51935852827</c:v>
                </c:pt>
                <c:pt idx="19">
                  <c:v>129649.1557815611</c:v>
                </c:pt>
                <c:pt idx="20">
                  <c:v>131852.19025003331</c:v>
                </c:pt>
                <c:pt idx="21">
                  <c:v>134033.87251719405</c:v>
                </c:pt>
                <c:pt idx="22">
                  <c:v>136192.52515412297</c:v>
                </c:pt>
                <c:pt idx="23">
                  <c:v>138326.54804585053</c:v>
                </c:pt>
                <c:pt idx="24">
                  <c:v>140434.42235692957</c:v>
                </c:pt>
                <c:pt idx="25">
                  <c:v>142514.71395293731</c:v>
                </c:pt>
                <c:pt idx="26">
                  <c:v>144566.07627034059</c:v>
                </c:pt>
                <c:pt idx="27">
                  <c:v>146587.25263288873</c:v>
                </c:pt>
                <c:pt idx="28">
                  <c:v>148577.07801822436</c:v>
                </c:pt>
                <c:pt idx="29">
                  <c:v>150534.48028363596</c:v>
                </c:pt>
                <c:pt idx="30">
                  <c:v>152458.48086467752</c:v>
                </c:pt>
                <c:pt idx="31">
                  <c:v>154348.19496482861</c:v>
                </c:pt>
                <c:pt idx="32">
                  <c:v>156202.83125826681</c:v>
                </c:pt>
                <c:pt idx="33">
                  <c:v>158021.69113130117</c:v>
                </c:pt>
                <c:pt idx="34">
                  <c:v>159804.16749089479</c:v>
                </c:pt>
                <c:pt idx="35">
                  <c:v>161549.74317113074</c:v>
                </c:pt>
                <c:pt idx="36">
                  <c:v>163257.9889703182</c:v>
                </c:pt>
                <c:pt idx="37">
                  <c:v>164928.56135279068</c:v>
                </c:pt>
                <c:pt idx="38">
                  <c:v>166561.19985032632</c:v>
                </c:pt>
                <c:pt idx="39">
                  <c:v>168155.72419847982</c:v>
                </c:pt>
                <c:pt idx="40">
                  <c:v>169712.0312431106</c:v>
                </c:pt>
                <c:pt idx="41">
                  <c:v>171230.09165191522</c:v>
                </c:pt>
                <c:pt idx="42">
                  <c:v>172709.94646501317</c:v>
                </c:pt>
                <c:pt idx="43">
                  <c:v>174151.70351749056</c:v>
                </c:pt>
                <c:pt idx="44">
                  <c:v>175555.53376546028</c:v>
                </c:pt>
                <c:pt idx="45">
                  <c:v>176921.66754556014</c:v>
                </c:pt>
                <c:pt idx="46">
                  <c:v>178250.390796049</c:v>
                </c:pt>
                <c:pt idx="47">
                  <c:v>179542.04126571337</c:v>
                </c:pt>
                <c:pt idx="48">
                  <c:v>180797.00473476629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08-4ABC-A57E-FA70BC05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5660072"/>
        <c:axId val="505660400"/>
      </c:lineChart>
      <c:catAx>
        <c:axId val="505660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660400"/>
        <c:crosses val="autoZero"/>
        <c:auto val="1"/>
        <c:lblAlgn val="ctr"/>
        <c:lblOffset val="100"/>
        <c:noMultiLvlLbl val="0"/>
      </c:catAx>
      <c:valAx>
        <c:axId val="505660400"/>
        <c:scaling>
          <c:orientation val="minMax"/>
          <c:max val="250000"/>
          <c:min val="8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degrees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66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77680062719435"/>
          <c:y val="0.12589177358653988"/>
          <c:w val="0.288117394416607"/>
          <c:h val="7.4107963946182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Men!$B$2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Men!$A$3:$A$123</c:f>
              <c:numCache>
                <c:formatCode>General</c:formatCode>
                <c:ptCount val="121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  <c:pt idx="49">
                  <c:v>2015</c:v>
                </c:pt>
                <c:pt idx="50">
                  <c:v>2016</c:v>
                </c:pt>
                <c:pt idx="51">
                  <c:v>2017</c:v>
                </c:pt>
                <c:pt idx="52">
                  <c:v>2018</c:v>
                </c:pt>
                <c:pt idx="53">
                  <c:v>2019</c:v>
                </c:pt>
                <c:pt idx="54">
                  <c:v>2020</c:v>
                </c:pt>
                <c:pt idx="55">
                  <c:v>2021</c:v>
                </c:pt>
                <c:pt idx="56">
                  <c:v>2022</c:v>
                </c:pt>
                <c:pt idx="57">
                  <c:v>2023</c:v>
                </c:pt>
                <c:pt idx="58">
                  <c:v>2024</c:v>
                </c:pt>
                <c:pt idx="59">
                  <c:v>2025</c:v>
                </c:pt>
                <c:pt idx="60">
                  <c:v>2026</c:v>
                </c:pt>
                <c:pt idx="61">
                  <c:v>2027</c:v>
                </c:pt>
                <c:pt idx="62">
                  <c:v>2028</c:v>
                </c:pt>
                <c:pt idx="63">
                  <c:v>2029</c:v>
                </c:pt>
                <c:pt idx="64">
                  <c:v>2030</c:v>
                </c:pt>
                <c:pt idx="65">
                  <c:v>2031</c:v>
                </c:pt>
                <c:pt idx="66">
                  <c:v>2032</c:v>
                </c:pt>
                <c:pt idx="67">
                  <c:v>2033</c:v>
                </c:pt>
                <c:pt idx="68">
                  <c:v>2034</c:v>
                </c:pt>
                <c:pt idx="69">
                  <c:v>2035</c:v>
                </c:pt>
                <c:pt idx="70">
                  <c:v>2036</c:v>
                </c:pt>
                <c:pt idx="71">
                  <c:v>2037</c:v>
                </c:pt>
                <c:pt idx="72">
                  <c:v>2038</c:v>
                </c:pt>
                <c:pt idx="73">
                  <c:v>2039</c:v>
                </c:pt>
                <c:pt idx="74">
                  <c:v>2040</c:v>
                </c:pt>
                <c:pt idx="75">
                  <c:v>2041</c:v>
                </c:pt>
                <c:pt idx="76">
                  <c:v>2042</c:v>
                </c:pt>
                <c:pt idx="77">
                  <c:v>2043</c:v>
                </c:pt>
                <c:pt idx="78">
                  <c:v>2044</c:v>
                </c:pt>
                <c:pt idx="79">
                  <c:v>2045</c:v>
                </c:pt>
                <c:pt idx="80">
                  <c:v>2046</c:v>
                </c:pt>
                <c:pt idx="81">
                  <c:v>2047</c:v>
                </c:pt>
                <c:pt idx="82">
                  <c:v>2048</c:v>
                </c:pt>
                <c:pt idx="83">
                  <c:v>2049</c:v>
                </c:pt>
                <c:pt idx="84">
                  <c:v>2050</c:v>
                </c:pt>
                <c:pt idx="85">
                  <c:v>2051</c:v>
                </c:pt>
                <c:pt idx="86">
                  <c:v>2052</c:v>
                </c:pt>
                <c:pt idx="87">
                  <c:v>2053</c:v>
                </c:pt>
                <c:pt idx="88">
                  <c:v>2054</c:v>
                </c:pt>
                <c:pt idx="89">
                  <c:v>2055</c:v>
                </c:pt>
                <c:pt idx="90">
                  <c:v>2056</c:v>
                </c:pt>
                <c:pt idx="91">
                  <c:v>2057</c:v>
                </c:pt>
                <c:pt idx="92">
                  <c:v>2058</c:v>
                </c:pt>
                <c:pt idx="93">
                  <c:v>2059</c:v>
                </c:pt>
                <c:pt idx="94">
                  <c:v>2060</c:v>
                </c:pt>
                <c:pt idx="95">
                  <c:v>2061</c:v>
                </c:pt>
                <c:pt idx="96">
                  <c:v>2062</c:v>
                </c:pt>
                <c:pt idx="97">
                  <c:v>2063</c:v>
                </c:pt>
                <c:pt idx="98">
                  <c:v>2064</c:v>
                </c:pt>
                <c:pt idx="99">
                  <c:v>2065</c:v>
                </c:pt>
                <c:pt idx="100">
                  <c:v>2066</c:v>
                </c:pt>
                <c:pt idx="101">
                  <c:v>2067</c:v>
                </c:pt>
                <c:pt idx="102">
                  <c:v>2068</c:v>
                </c:pt>
                <c:pt idx="103">
                  <c:v>2069</c:v>
                </c:pt>
                <c:pt idx="104">
                  <c:v>2070</c:v>
                </c:pt>
                <c:pt idx="105">
                  <c:v>2071</c:v>
                </c:pt>
                <c:pt idx="106">
                  <c:v>2072</c:v>
                </c:pt>
                <c:pt idx="107">
                  <c:v>2073</c:v>
                </c:pt>
                <c:pt idx="108">
                  <c:v>2074</c:v>
                </c:pt>
                <c:pt idx="109">
                  <c:v>2075</c:v>
                </c:pt>
                <c:pt idx="110">
                  <c:v>2076</c:v>
                </c:pt>
                <c:pt idx="111">
                  <c:v>2077</c:v>
                </c:pt>
                <c:pt idx="112">
                  <c:v>2078</c:v>
                </c:pt>
                <c:pt idx="113">
                  <c:v>2079</c:v>
                </c:pt>
                <c:pt idx="114">
                  <c:v>2080</c:v>
                </c:pt>
                <c:pt idx="115">
                  <c:v>2081</c:v>
                </c:pt>
                <c:pt idx="116">
                  <c:v>2082</c:v>
                </c:pt>
                <c:pt idx="117">
                  <c:v>2083</c:v>
                </c:pt>
                <c:pt idx="118">
                  <c:v>2084</c:v>
                </c:pt>
                <c:pt idx="119">
                  <c:v>2085</c:v>
                </c:pt>
                <c:pt idx="120">
                  <c:v>2086</c:v>
                </c:pt>
              </c:numCache>
            </c:numRef>
          </c:cat>
          <c:val>
            <c:numRef>
              <c:f>Men!$B$3:$B$123</c:f>
              <c:numCache>
                <c:formatCode>#,##0</c:formatCode>
                <c:ptCount val="121"/>
                <c:pt idx="0">
                  <c:v>86337</c:v>
                </c:pt>
                <c:pt idx="1">
                  <c:v>90131</c:v>
                </c:pt>
                <c:pt idx="2">
                  <c:v>96589</c:v>
                </c:pt>
                <c:pt idx="3">
                  <c:v>108970</c:v>
                </c:pt>
                <c:pt idx="4">
                  <c:v>115328</c:v>
                </c:pt>
                <c:pt idx="5">
                  <c:v>115583</c:v>
                </c:pt>
                <c:pt idx="6">
                  <c:v>116920</c:v>
                </c:pt>
                <c:pt idx="7">
                  <c:v>122322</c:v>
                </c:pt>
                <c:pt idx="8">
                  <c:v>122316</c:v>
                </c:pt>
                <c:pt idx="9">
                  <c:v>117685</c:v>
                </c:pt>
                <c:pt idx="10">
                  <c:v>117116</c:v>
                </c:pt>
                <c:pt idx="11">
                  <c:v>117932</c:v>
                </c:pt>
                <c:pt idx="12">
                  <c:v>119598</c:v>
                </c:pt>
                <c:pt idx="13">
                  <c:v>121884</c:v>
                </c:pt>
                <c:pt idx="14">
                  <c:v>124206</c:v>
                </c:pt>
                <c:pt idx="15">
                  <c:v>126756</c:v>
                </c:pt>
                <c:pt idx="16">
                  <c:v>130364</c:v>
                </c:pt>
                <c:pt idx="17">
                  <c:v>133988</c:v>
                </c:pt>
                <c:pt idx="18">
                  <c:v>139591</c:v>
                </c:pt>
                <c:pt idx="19">
                  <c:v>144632</c:v>
                </c:pt>
                <c:pt idx="20">
                  <c:v>144900</c:v>
                </c:pt>
                <c:pt idx="21">
                  <c:v>138481</c:v>
                </c:pt>
                <c:pt idx="22">
                  <c:v>128417</c:v>
                </c:pt>
                <c:pt idx="23">
                  <c:v>122450</c:v>
                </c:pt>
                <c:pt idx="24">
                  <c:v>117073</c:v>
                </c:pt>
                <c:pt idx="25">
                  <c:v>114428</c:v>
                </c:pt>
                <c:pt idx="26">
                  <c:v>116937</c:v>
                </c:pt>
                <c:pt idx="27">
                  <c:v>120523</c:v>
                </c:pt>
                <c:pt idx="28">
                  <c:v>123606</c:v>
                </c:pt>
                <c:pt idx="29">
                  <c:v>125961</c:v>
                </c:pt>
                <c:pt idx="30">
                  <c:v>128421</c:v>
                </c:pt>
                <c:pt idx="31">
                  <c:v>128479</c:v>
                </c:pt>
                <c:pt idx="32">
                  <c:v>128481</c:v>
                </c:pt>
                <c:pt idx="33">
                  <c:v>128297</c:v>
                </c:pt>
                <c:pt idx="34">
                  <c:v>128113</c:v>
                </c:pt>
                <c:pt idx="35">
                  <c:v>129332</c:v>
                </c:pt>
                <c:pt idx="36">
                  <c:v>133501</c:v>
                </c:pt>
                <c:pt idx="37">
                  <c:v>143352</c:v>
                </c:pt>
                <c:pt idx="38">
                  <c:v>146879</c:v>
                </c:pt>
                <c:pt idx="39">
                  <c:v>148555</c:v>
                </c:pt>
                <c:pt idx="40">
                  <c:v>149478</c:v>
                </c:pt>
                <c:pt idx="41">
                  <c:v>151545</c:v>
                </c:pt>
                <c:pt idx="42">
                  <c:v>152989</c:v>
                </c:pt>
                <c:pt idx="43">
                  <c:v>155765</c:v>
                </c:pt>
                <c:pt idx="44">
                  <c:v>163236</c:v>
                </c:pt>
                <c:pt idx="45">
                  <c:v>172990</c:v>
                </c:pt>
                <c:pt idx="46">
                  <c:v>185801</c:v>
                </c:pt>
                <c:pt idx="47">
                  <c:v>197860</c:v>
                </c:pt>
                <c:pt idx="48">
                  <c:v>209648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F7-4C86-85E9-6AC8CCB2753A}"/>
            </c:ext>
          </c:extLst>
        </c:ser>
        <c:ser>
          <c:idx val="1"/>
          <c:order val="1"/>
          <c:tx>
            <c:strRef>
              <c:f>Men!$C$2</c:f>
              <c:strCache>
                <c:ptCount val="1"/>
                <c:pt idx="0">
                  <c:v>Logistic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Men!$A$3:$A$123</c:f>
              <c:numCache>
                <c:formatCode>General</c:formatCode>
                <c:ptCount val="121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  <c:pt idx="49">
                  <c:v>2015</c:v>
                </c:pt>
                <c:pt idx="50">
                  <c:v>2016</c:v>
                </c:pt>
                <c:pt idx="51">
                  <c:v>2017</c:v>
                </c:pt>
                <c:pt idx="52">
                  <c:v>2018</c:v>
                </c:pt>
                <c:pt idx="53">
                  <c:v>2019</c:v>
                </c:pt>
                <c:pt idx="54">
                  <c:v>2020</c:v>
                </c:pt>
                <c:pt idx="55">
                  <c:v>2021</c:v>
                </c:pt>
                <c:pt idx="56">
                  <c:v>2022</c:v>
                </c:pt>
                <c:pt idx="57">
                  <c:v>2023</c:v>
                </c:pt>
                <c:pt idx="58">
                  <c:v>2024</c:v>
                </c:pt>
                <c:pt idx="59">
                  <c:v>2025</c:v>
                </c:pt>
                <c:pt idx="60">
                  <c:v>2026</c:v>
                </c:pt>
                <c:pt idx="61">
                  <c:v>2027</c:v>
                </c:pt>
                <c:pt idx="62">
                  <c:v>2028</c:v>
                </c:pt>
                <c:pt idx="63">
                  <c:v>2029</c:v>
                </c:pt>
                <c:pt idx="64">
                  <c:v>2030</c:v>
                </c:pt>
                <c:pt idx="65">
                  <c:v>2031</c:v>
                </c:pt>
                <c:pt idx="66">
                  <c:v>2032</c:v>
                </c:pt>
                <c:pt idx="67">
                  <c:v>2033</c:v>
                </c:pt>
                <c:pt idx="68">
                  <c:v>2034</c:v>
                </c:pt>
                <c:pt idx="69">
                  <c:v>2035</c:v>
                </c:pt>
                <c:pt idx="70">
                  <c:v>2036</c:v>
                </c:pt>
                <c:pt idx="71">
                  <c:v>2037</c:v>
                </c:pt>
                <c:pt idx="72">
                  <c:v>2038</c:v>
                </c:pt>
                <c:pt idx="73">
                  <c:v>2039</c:v>
                </c:pt>
                <c:pt idx="74">
                  <c:v>2040</c:v>
                </c:pt>
                <c:pt idx="75">
                  <c:v>2041</c:v>
                </c:pt>
                <c:pt idx="76">
                  <c:v>2042</c:v>
                </c:pt>
                <c:pt idx="77">
                  <c:v>2043</c:v>
                </c:pt>
                <c:pt idx="78">
                  <c:v>2044</c:v>
                </c:pt>
                <c:pt idx="79">
                  <c:v>2045</c:v>
                </c:pt>
                <c:pt idx="80">
                  <c:v>2046</c:v>
                </c:pt>
                <c:pt idx="81">
                  <c:v>2047</c:v>
                </c:pt>
                <c:pt idx="82">
                  <c:v>2048</c:v>
                </c:pt>
                <c:pt idx="83">
                  <c:v>2049</c:v>
                </c:pt>
                <c:pt idx="84">
                  <c:v>2050</c:v>
                </c:pt>
                <c:pt idx="85">
                  <c:v>2051</c:v>
                </c:pt>
                <c:pt idx="86">
                  <c:v>2052</c:v>
                </c:pt>
                <c:pt idx="87">
                  <c:v>2053</c:v>
                </c:pt>
                <c:pt idx="88">
                  <c:v>2054</c:v>
                </c:pt>
                <c:pt idx="89">
                  <c:v>2055</c:v>
                </c:pt>
                <c:pt idx="90">
                  <c:v>2056</c:v>
                </c:pt>
                <c:pt idx="91">
                  <c:v>2057</c:v>
                </c:pt>
                <c:pt idx="92">
                  <c:v>2058</c:v>
                </c:pt>
                <c:pt idx="93">
                  <c:v>2059</c:v>
                </c:pt>
                <c:pt idx="94">
                  <c:v>2060</c:v>
                </c:pt>
                <c:pt idx="95">
                  <c:v>2061</c:v>
                </c:pt>
                <c:pt idx="96">
                  <c:v>2062</c:v>
                </c:pt>
                <c:pt idx="97">
                  <c:v>2063</c:v>
                </c:pt>
                <c:pt idx="98">
                  <c:v>2064</c:v>
                </c:pt>
                <c:pt idx="99">
                  <c:v>2065</c:v>
                </c:pt>
                <c:pt idx="100">
                  <c:v>2066</c:v>
                </c:pt>
                <c:pt idx="101">
                  <c:v>2067</c:v>
                </c:pt>
                <c:pt idx="102">
                  <c:v>2068</c:v>
                </c:pt>
                <c:pt idx="103">
                  <c:v>2069</c:v>
                </c:pt>
                <c:pt idx="104">
                  <c:v>2070</c:v>
                </c:pt>
                <c:pt idx="105">
                  <c:v>2071</c:v>
                </c:pt>
                <c:pt idx="106">
                  <c:v>2072</c:v>
                </c:pt>
                <c:pt idx="107">
                  <c:v>2073</c:v>
                </c:pt>
                <c:pt idx="108">
                  <c:v>2074</c:v>
                </c:pt>
                <c:pt idx="109">
                  <c:v>2075</c:v>
                </c:pt>
                <c:pt idx="110">
                  <c:v>2076</c:v>
                </c:pt>
                <c:pt idx="111">
                  <c:v>2077</c:v>
                </c:pt>
                <c:pt idx="112">
                  <c:v>2078</c:v>
                </c:pt>
                <c:pt idx="113">
                  <c:v>2079</c:v>
                </c:pt>
                <c:pt idx="114">
                  <c:v>2080</c:v>
                </c:pt>
                <c:pt idx="115">
                  <c:v>2081</c:v>
                </c:pt>
                <c:pt idx="116">
                  <c:v>2082</c:v>
                </c:pt>
                <c:pt idx="117">
                  <c:v>2083</c:v>
                </c:pt>
                <c:pt idx="118">
                  <c:v>2084</c:v>
                </c:pt>
                <c:pt idx="119">
                  <c:v>2085</c:v>
                </c:pt>
                <c:pt idx="120">
                  <c:v>2086</c:v>
                </c:pt>
              </c:numCache>
            </c:numRef>
          </c:cat>
          <c:val>
            <c:numRef>
              <c:f>Men!$C$3:$C$123</c:f>
              <c:numCache>
                <c:formatCode>#,##0</c:formatCode>
                <c:ptCount val="121"/>
                <c:pt idx="0">
                  <c:v>86336.999990147393</c:v>
                </c:pt>
                <c:pt idx="1">
                  <c:v>88567.77373475692</c:v>
                </c:pt>
                <c:pt idx="2">
                  <c:v>90815.502471427011</c:v>
                </c:pt>
                <c:pt idx="3">
                  <c:v>93078.279995512508</c:v>
                </c:pt>
                <c:pt idx="4">
                  <c:v>95354.146513580301</c:v>
                </c:pt>
                <c:pt idx="5">
                  <c:v>97641.095181072058</c:v>
                </c:pt>
                <c:pt idx="6">
                  <c:v>99937.078995466494</c:v>
                </c:pt>
                <c:pt idx="7">
                  <c:v>102240.0179962078</c:v>
                </c:pt>
                <c:pt idx="8">
                  <c:v>104547.80671867977</c:v>
                </c:pt>
                <c:pt idx="9">
                  <c:v>106858.32184619128</c:v>
                </c:pt>
                <c:pt idx="10">
                  <c:v>109169.43000126828</c:v>
                </c:pt>
                <c:pt idx="11">
                  <c:v>111478.99561573514</c:v>
                </c:pt>
                <c:pt idx="12">
                  <c:v>113784.88881796207</c:v>
                </c:pt>
                <c:pt idx="13">
                  <c:v>116084.9932754739</c:v>
                </c:pt>
                <c:pt idx="14">
                  <c:v>118377.21393166594</c:v>
                </c:pt>
                <c:pt idx="15">
                  <c:v>120659.48457683966</c:v>
                </c:pt>
                <c:pt idx="16">
                  <c:v>122929.77519593043</c:v>
                </c:pt>
                <c:pt idx="17">
                  <c:v>125186.09903829383</c:v>
                </c:pt>
                <c:pt idx="18">
                  <c:v>127426.51935852827</c:v>
                </c:pt>
                <c:pt idx="19">
                  <c:v>129649.1557815611</c:v>
                </c:pt>
                <c:pt idx="20">
                  <c:v>131852.19025003331</c:v>
                </c:pt>
                <c:pt idx="21">
                  <c:v>134033.87251719405</c:v>
                </c:pt>
                <c:pt idx="22">
                  <c:v>136192.52515412297</c:v>
                </c:pt>
                <c:pt idx="23">
                  <c:v>138326.54804585053</c:v>
                </c:pt>
                <c:pt idx="24">
                  <c:v>140434.42235692957</c:v>
                </c:pt>
                <c:pt idx="25">
                  <c:v>142514.71395293731</c:v>
                </c:pt>
                <c:pt idx="26">
                  <c:v>144566.07627034059</c:v>
                </c:pt>
                <c:pt idx="27">
                  <c:v>146587.25263288873</c:v>
                </c:pt>
                <c:pt idx="28">
                  <c:v>148577.07801822436</c:v>
                </c:pt>
                <c:pt idx="29">
                  <c:v>150534.48028363596</c:v>
                </c:pt>
                <c:pt idx="30">
                  <c:v>152458.48086467752</c:v>
                </c:pt>
                <c:pt idx="31">
                  <c:v>154348.19496482861</c:v>
                </c:pt>
                <c:pt idx="32">
                  <c:v>156202.83125826681</c:v>
                </c:pt>
                <c:pt idx="33">
                  <c:v>158021.69113130117</c:v>
                </c:pt>
                <c:pt idx="34">
                  <c:v>159804.16749089479</c:v>
                </c:pt>
                <c:pt idx="35">
                  <c:v>161549.74317113074</c:v>
                </c:pt>
                <c:pt idx="36">
                  <c:v>163257.9889703182</c:v>
                </c:pt>
                <c:pt idx="37">
                  <c:v>164928.56135279068</c:v>
                </c:pt>
                <c:pt idx="38">
                  <c:v>166561.19985032632</c:v>
                </c:pt>
                <c:pt idx="39">
                  <c:v>168155.72419847982</c:v>
                </c:pt>
                <c:pt idx="40">
                  <c:v>169712.0312431106</c:v>
                </c:pt>
                <c:pt idx="41">
                  <c:v>171230.09165191522</c:v>
                </c:pt>
                <c:pt idx="42">
                  <c:v>172709.94646501317</c:v>
                </c:pt>
                <c:pt idx="43">
                  <c:v>174151.70351749056</c:v>
                </c:pt>
                <c:pt idx="44">
                  <c:v>175555.53376546028</c:v>
                </c:pt>
                <c:pt idx="45">
                  <c:v>176921.66754556014</c:v>
                </c:pt>
                <c:pt idx="46">
                  <c:v>178250.390796049</c:v>
                </c:pt>
                <c:pt idx="47">
                  <c:v>179542.04126571337</c:v>
                </c:pt>
                <c:pt idx="48">
                  <c:v>180797.00473476629</c:v>
                </c:pt>
                <c:pt idx="49">
                  <c:v>182015.71126983585</c:v>
                </c:pt>
                <c:pt idx="50">
                  <c:v>183198.63153298831</c:v>
                </c:pt>
                <c:pt idx="51">
                  <c:v>184346.27316262564</c:v>
                </c:pt>
                <c:pt idx="52">
                  <c:v>185459.17724196552</c:v>
                </c:pt>
                <c:pt idx="53">
                  <c:v>186537.91486878021</c:v>
                </c:pt>
                <c:pt idx="54">
                  <c:v>187583.08383805989</c:v>
                </c:pt>
                <c:pt idx="55">
                  <c:v>188595.30544738303</c:v>
                </c:pt>
                <c:pt idx="56">
                  <c:v>189575.22143296097</c:v>
                </c:pt>
                <c:pt idx="57">
                  <c:v>190523.49104262871</c:v>
                </c:pt>
                <c:pt idx="58">
                  <c:v>191440.78825048773</c:v>
                </c:pt>
                <c:pt idx="59">
                  <c:v>192327.79911643086</c:v>
                </c:pt>
                <c:pt idx="60">
                  <c:v>193185.2192924656</c:v>
                </c:pt>
                <c:pt idx="61">
                  <c:v>194013.75167652452</c:v>
                </c:pt>
                <c:pt idx="62">
                  <c:v>194814.10421338314</c:v>
                </c:pt>
                <c:pt idx="63">
                  <c:v>195586.98784132328</c:v>
                </c:pt>
                <c:pt idx="64">
                  <c:v>196333.11458234611</c:v>
                </c:pt>
                <c:pt idx="65">
                  <c:v>197053.1957729916</c:v>
                </c:pt>
                <c:pt idx="66">
                  <c:v>197747.94043219069</c:v>
                </c:pt>
                <c:pt idx="67">
                  <c:v>198418.05376205131</c:v>
                </c:pt>
                <c:pt idx="68">
                  <c:v>199064.23577702913</c:v>
                </c:pt>
                <c:pt idx="69">
                  <c:v>199687.18005659172</c:v>
                </c:pt>
                <c:pt idx="70">
                  <c:v>200287.57261619874</c:v>
                </c:pt>
                <c:pt idx="71">
                  <c:v>200866.0908912294</c:v>
                </c:pt>
                <c:pt idx="72">
                  <c:v>201423.40282833768</c:v>
                </c:pt>
                <c:pt idx="73">
                  <c:v>201960.16607864821</c:v>
                </c:pt>
                <c:pt idx="74">
                  <c:v>202477.02728716418</c:v>
                </c:pt>
                <c:pt idx="75">
                  <c:v>202974.62147278545</c:v>
                </c:pt>
                <c:pt idx="76">
                  <c:v>203453.57149338545</c:v>
                </c:pt>
                <c:pt idx="77">
                  <c:v>203914.4875904829</c:v>
                </c:pt>
                <c:pt idx="78">
                  <c:v>204357.96700817195</c:v>
                </c:pt>
                <c:pt idx="79">
                  <c:v>204784.59368110413</c:v>
                </c:pt>
                <c:pt idx="80">
                  <c:v>205194.9379864909</c:v>
                </c:pt>
                <c:pt idx="81">
                  <c:v>205589.55655526233</c:v>
                </c:pt>
                <c:pt idx="82">
                  <c:v>205968.99213771813</c:v>
                </c:pt>
                <c:pt idx="83">
                  <c:v>206333.77351919844</c:v>
                </c:pt>
                <c:pt idx="84">
                  <c:v>206684.41548151409</c:v>
                </c:pt>
                <c:pt idx="85">
                  <c:v>207021.41880608423</c:v>
                </c:pt>
                <c:pt idx="86">
                  <c:v>207345.27031493792</c:v>
                </c:pt>
                <c:pt idx="87">
                  <c:v>207656.44294595494</c:v>
                </c:pt>
                <c:pt idx="88">
                  <c:v>207955.39585892152</c:v>
                </c:pt>
                <c:pt idx="89">
                  <c:v>208242.57456919315</c:v>
                </c:pt>
                <c:pt idx="90">
                  <c:v>208518.41110594926</c:v>
                </c:pt>
                <c:pt idx="91">
                  <c:v>208783.32419223018</c:v>
                </c:pt>
                <c:pt idx="92">
                  <c:v>209037.71944412985</c:v>
                </c:pt>
                <c:pt idx="93">
                  <c:v>209281.98958670773</c:v>
                </c:pt>
                <c:pt idx="94">
                  <c:v>209516.51468435739</c:v>
                </c:pt>
                <c:pt idx="95">
                  <c:v>209741.66238353774</c:v>
                </c:pt>
                <c:pt idx="96">
                  <c:v>209957.78816593785</c:v>
                </c:pt>
                <c:pt idx="97">
                  <c:v>210165.2356102959</c:v>
                </c:pt>
                <c:pt idx="98">
                  <c:v>210364.33666124305</c:v>
                </c:pt>
                <c:pt idx="99">
                  <c:v>210555.41190367544</c:v>
                </c:pt>
                <c:pt idx="100">
                  <c:v>210738.770841294</c:v>
                </c:pt>
                <c:pt idx="101">
                  <c:v>210914.71217806774</c:v>
                </c:pt>
                <c:pt idx="102">
                  <c:v>211083.52410149621</c:v>
                </c:pt>
                <c:pt idx="103">
                  <c:v>211245.48456665067</c:v>
                </c:pt>
                <c:pt idx="104">
                  <c:v>211400.86158007674</c:v>
                </c:pt>
                <c:pt idx="105">
                  <c:v>211549.91348273281</c:v>
                </c:pt>
                <c:pt idx="106">
                  <c:v>211692.8892312267</c:v>
                </c:pt>
                <c:pt idx="107">
                  <c:v>211830.0286766947</c:v>
                </c:pt>
                <c:pt idx="108">
                  <c:v>211961.56284073944</c:v>
                </c:pt>
                <c:pt idx="109">
                  <c:v>212087.71418791628</c:v>
                </c:pt>
                <c:pt idx="110">
                  <c:v>212208.69689431763</c:v>
                </c:pt>
                <c:pt idx="111">
                  <c:v>212324.71711186683</c:v>
                </c:pt>
                <c:pt idx="112">
                  <c:v>212435.97322798552</c:v>
                </c:pt>
                <c:pt idx="113">
                  <c:v>212542.65612034811</c:v>
                </c:pt>
                <c:pt idx="114">
                  <c:v>212644.949406484</c:v>
                </c:pt>
                <c:pt idx="115">
                  <c:v>212743.02968802641</c:v>
                </c:pt>
                <c:pt idx="116">
                  <c:v>212837.06678944858</c:v>
                </c:pt>
                <c:pt idx="117">
                  <c:v>212927.22399115789</c:v>
                </c:pt>
                <c:pt idx="118">
                  <c:v>213013.65825685416</c:v>
                </c:pt>
                <c:pt idx="119">
                  <c:v>213096.52045508183</c:v>
                </c:pt>
                <c:pt idx="120">
                  <c:v>213175.95557493513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F7-4C86-85E9-6AC8CCB27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875816"/>
        <c:axId val="495879752"/>
      </c:lineChart>
      <c:catAx>
        <c:axId val="495875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879752"/>
        <c:crosses val="autoZero"/>
        <c:auto val="1"/>
        <c:lblAlgn val="ctr"/>
        <c:lblOffset val="100"/>
        <c:noMultiLvlLbl val="0"/>
      </c:catAx>
      <c:valAx>
        <c:axId val="49587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degrees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875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Men</a:t>
            </a:r>
            <a:r>
              <a:rPr lang="en-US" baseline="0"/>
              <a:t> vs. Women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Women, Actual</c:v>
          </c:tx>
          <c:spPr>
            <a:ln w="38100" cap="flat" cmpd="dbl" algn="ctr">
              <a:solidFill>
                <a:srgbClr val="C00000"/>
              </a:solidFill>
              <a:miter lim="800000"/>
            </a:ln>
            <a:effectLst/>
          </c:spPr>
          <c:marker>
            <c:symbol val="none"/>
          </c:marker>
          <c:cat>
            <c:numRef>
              <c:f>Both!$A$3:$A$123</c:f>
              <c:numCache>
                <c:formatCode>General</c:formatCode>
                <c:ptCount val="121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  <c:pt idx="49">
                  <c:v>2015</c:v>
                </c:pt>
                <c:pt idx="50">
                  <c:v>2016</c:v>
                </c:pt>
                <c:pt idx="51">
                  <c:v>2017</c:v>
                </c:pt>
                <c:pt idx="52">
                  <c:v>2018</c:v>
                </c:pt>
                <c:pt idx="53">
                  <c:v>2019</c:v>
                </c:pt>
                <c:pt idx="54">
                  <c:v>2020</c:v>
                </c:pt>
                <c:pt idx="55">
                  <c:v>2021</c:v>
                </c:pt>
                <c:pt idx="56">
                  <c:v>2022</c:v>
                </c:pt>
                <c:pt idx="57">
                  <c:v>2023</c:v>
                </c:pt>
                <c:pt idx="58">
                  <c:v>2024</c:v>
                </c:pt>
                <c:pt idx="59">
                  <c:v>2025</c:v>
                </c:pt>
                <c:pt idx="60">
                  <c:v>2026</c:v>
                </c:pt>
                <c:pt idx="61">
                  <c:v>2027</c:v>
                </c:pt>
                <c:pt idx="62">
                  <c:v>2028</c:v>
                </c:pt>
                <c:pt idx="63">
                  <c:v>2029</c:v>
                </c:pt>
                <c:pt idx="64">
                  <c:v>2030</c:v>
                </c:pt>
                <c:pt idx="65">
                  <c:v>2031</c:v>
                </c:pt>
                <c:pt idx="66">
                  <c:v>2032</c:v>
                </c:pt>
                <c:pt idx="67">
                  <c:v>2033</c:v>
                </c:pt>
                <c:pt idx="68">
                  <c:v>2034</c:v>
                </c:pt>
                <c:pt idx="69">
                  <c:v>2035</c:v>
                </c:pt>
                <c:pt idx="70">
                  <c:v>2036</c:v>
                </c:pt>
                <c:pt idx="71">
                  <c:v>2037</c:v>
                </c:pt>
                <c:pt idx="72">
                  <c:v>2038</c:v>
                </c:pt>
                <c:pt idx="73">
                  <c:v>2039</c:v>
                </c:pt>
                <c:pt idx="74">
                  <c:v>2040</c:v>
                </c:pt>
                <c:pt idx="75">
                  <c:v>2041</c:v>
                </c:pt>
                <c:pt idx="76">
                  <c:v>2042</c:v>
                </c:pt>
                <c:pt idx="77">
                  <c:v>2043</c:v>
                </c:pt>
                <c:pt idx="78">
                  <c:v>2044</c:v>
                </c:pt>
                <c:pt idx="79">
                  <c:v>2045</c:v>
                </c:pt>
                <c:pt idx="80">
                  <c:v>2046</c:v>
                </c:pt>
                <c:pt idx="81">
                  <c:v>2047</c:v>
                </c:pt>
                <c:pt idx="82">
                  <c:v>2048</c:v>
                </c:pt>
                <c:pt idx="83">
                  <c:v>2049</c:v>
                </c:pt>
                <c:pt idx="84">
                  <c:v>2050</c:v>
                </c:pt>
                <c:pt idx="85">
                  <c:v>2051</c:v>
                </c:pt>
                <c:pt idx="86">
                  <c:v>2052</c:v>
                </c:pt>
                <c:pt idx="87">
                  <c:v>2053</c:v>
                </c:pt>
                <c:pt idx="88">
                  <c:v>2054</c:v>
                </c:pt>
                <c:pt idx="89">
                  <c:v>2055</c:v>
                </c:pt>
                <c:pt idx="90">
                  <c:v>2056</c:v>
                </c:pt>
                <c:pt idx="91">
                  <c:v>2057</c:v>
                </c:pt>
                <c:pt idx="92">
                  <c:v>2058</c:v>
                </c:pt>
                <c:pt idx="93">
                  <c:v>2059</c:v>
                </c:pt>
                <c:pt idx="94">
                  <c:v>2060</c:v>
                </c:pt>
                <c:pt idx="95">
                  <c:v>2061</c:v>
                </c:pt>
                <c:pt idx="96">
                  <c:v>2062</c:v>
                </c:pt>
                <c:pt idx="97">
                  <c:v>2063</c:v>
                </c:pt>
                <c:pt idx="98">
                  <c:v>2064</c:v>
                </c:pt>
                <c:pt idx="99">
                  <c:v>2065</c:v>
                </c:pt>
                <c:pt idx="100">
                  <c:v>2066</c:v>
                </c:pt>
                <c:pt idx="101">
                  <c:v>2067</c:v>
                </c:pt>
                <c:pt idx="102">
                  <c:v>2068</c:v>
                </c:pt>
                <c:pt idx="103">
                  <c:v>2069</c:v>
                </c:pt>
                <c:pt idx="104">
                  <c:v>2070</c:v>
                </c:pt>
                <c:pt idx="105">
                  <c:v>2071</c:v>
                </c:pt>
                <c:pt idx="106">
                  <c:v>2072</c:v>
                </c:pt>
                <c:pt idx="107">
                  <c:v>2073</c:v>
                </c:pt>
                <c:pt idx="108">
                  <c:v>2074</c:v>
                </c:pt>
                <c:pt idx="109">
                  <c:v>2075</c:v>
                </c:pt>
                <c:pt idx="110">
                  <c:v>2076</c:v>
                </c:pt>
                <c:pt idx="111">
                  <c:v>2077</c:v>
                </c:pt>
                <c:pt idx="112">
                  <c:v>2078</c:v>
                </c:pt>
                <c:pt idx="113">
                  <c:v>2079</c:v>
                </c:pt>
                <c:pt idx="114">
                  <c:v>2080</c:v>
                </c:pt>
                <c:pt idx="115">
                  <c:v>2081</c:v>
                </c:pt>
                <c:pt idx="116">
                  <c:v>2082</c:v>
                </c:pt>
                <c:pt idx="117">
                  <c:v>2083</c:v>
                </c:pt>
                <c:pt idx="118">
                  <c:v>2084</c:v>
                </c:pt>
                <c:pt idx="119">
                  <c:v>2085</c:v>
                </c:pt>
                <c:pt idx="120">
                  <c:v>2086</c:v>
                </c:pt>
              </c:numCache>
            </c:numRef>
          </c:cat>
          <c:val>
            <c:numRef>
              <c:f>Both!$B$3:$B$123</c:f>
              <c:numCache>
                <c:formatCode>#,##0</c:formatCode>
                <c:ptCount val="121"/>
                <c:pt idx="0">
                  <c:v>16646</c:v>
                </c:pt>
                <c:pt idx="1">
                  <c:v>17868</c:v>
                </c:pt>
                <c:pt idx="2">
                  <c:v>20692</c:v>
                </c:pt>
                <c:pt idx="3">
                  <c:v>23702</c:v>
                </c:pt>
                <c:pt idx="4">
                  <c:v>24522</c:v>
                </c:pt>
                <c:pt idx="5">
                  <c:v>24209</c:v>
                </c:pt>
                <c:pt idx="6">
                  <c:v>25201</c:v>
                </c:pt>
                <c:pt idx="7">
                  <c:v>27461</c:v>
                </c:pt>
                <c:pt idx="8">
                  <c:v>30684</c:v>
                </c:pt>
                <c:pt idx="9">
                  <c:v>32723</c:v>
                </c:pt>
                <c:pt idx="10">
                  <c:v>34970</c:v>
                </c:pt>
                <c:pt idx="11">
                  <c:v>37333</c:v>
                </c:pt>
                <c:pt idx="12">
                  <c:v>39939</c:v>
                </c:pt>
                <c:pt idx="13">
                  <c:v>42375</c:v>
                </c:pt>
                <c:pt idx="14">
                  <c:v>44857</c:v>
                </c:pt>
                <c:pt idx="15">
                  <c:v>47429</c:v>
                </c:pt>
                <c:pt idx="16">
                  <c:v>51094</c:v>
                </c:pt>
                <c:pt idx="17">
                  <c:v>54932</c:v>
                </c:pt>
                <c:pt idx="18">
                  <c:v>58615</c:v>
                </c:pt>
                <c:pt idx="19">
                  <c:v>62608</c:v>
                </c:pt>
                <c:pt idx="20">
                  <c:v>62947</c:v>
                </c:pt>
                <c:pt idx="21">
                  <c:v>61110</c:v>
                </c:pt>
                <c:pt idx="22">
                  <c:v>57348</c:v>
                </c:pt>
                <c:pt idx="23">
                  <c:v>53634</c:v>
                </c:pt>
                <c:pt idx="24">
                  <c:v>52653</c:v>
                </c:pt>
                <c:pt idx="25">
                  <c:v>53142</c:v>
                </c:pt>
                <c:pt idx="26">
                  <c:v>56162</c:v>
                </c:pt>
                <c:pt idx="27">
                  <c:v>58927</c:v>
                </c:pt>
                <c:pt idx="28">
                  <c:v>62382</c:v>
                </c:pt>
                <c:pt idx="29">
                  <c:v>66875</c:v>
                </c:pt>
                <c:pt idx="30">
                  <c:v>70636</c:v>
                </c:pt>
                <c:pt idx="31">
                  <c:v>74219</c:v>
                </c:pt>
                <c:pt idx="32">
                  <c:v>76874</c:v>
                </c:pt>
                <c:pt idx="33">
                  <c:v>79605</c:v>
                </c:pt>
                <c:pt idx="34">
                  <c:v>82336</c:v>
                </c:pt>
                <c:pt idx="35">
                  <c:v>82505</c:v>
                </c:pt>
                <c:pt idx="36">
                  <c:v>86079</c:v>
                </c:pt>
                <c:pt idx="37">
                  <c:v>90505</c:v>
                </c:pt>
                <c:pt idx="38">
                  <c:v>91434</c:v>
                </c:pt>
                <c:pt idx="39">
                  <c:v>91057</c:v>
                </c:pt>
                <c:pt idx="40">
                  <c:v>92715</c:v>
                </c:pt>
                <c:pt idx="41">
                  <c:v>93004</c:v>
                </c:pt>
                <c:pt idx="42">
                  <c:v>94520</c:v>
                </c:pt>
                <c:pt idx="43">
                  <c:v>96749</c:v>
                </c:pt>
                <c:pt idx="44">
                  <c:v>101321</c:v>
                </c:pt>
                <c:pt idx="45">
                  <c:v>107626</c:v>
                </c:pt>
                <c:pt idx="46">
                  <c:v>116487</c:v>
                </c:pt>
                <c:pt idx="47">
                  <c:v>122984</c:v>
                </c:pt>
                <c:pt idx="48">
                  <c:v>129926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5F-4F6E-A89D-157A217EFCAD}"/>
            </c:ext>
          </c:extLst>
        </c:ser>
        <c:ser>
          <c:idx val="1"/>
          <c:order val="1"/>
          <c:tx>
            <c:v>Women, Logistic</c:v>
          </c:tx>
          <c:spPr>
            <a:ln w="38100" cap="flat" cmpd="dbl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cat>
            <c:numRef>
              <c:f>Both!$A$3:$A$123</c:f>
              <c:numCache>
                <c:formatCode>General</c:formatCode>
                <c:ptCount val="121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  <c:pt idx="49">
                  <c:v>2015</c:v>
                </c:pt>
                <c:pt idx="50">
                  <c:v>2016</c:v>
                </c:pt>
                <c:pt idx="51">
                  <c:v>2017</c:v>
                </c:pt>
                <c:pt idx="52">
                  <c:v>2018</c:v>
                </c:pt>
                <c:pt idx="53">
                  <c:v>2019</c:v>
                </c:pt>
                <c:pt idx="54">
                  <c:v>2020</c:v>
                </c:pt>
                <c:pt idx="55">
                  <c:v>2021</c:v>
                </c:pt>
                <c:pt idx="56">
                  <c:v>2022</c:v>
                </c:pt>
                <c:pt idx="57">
                  <c:v>2023</c:v>
                </c:pt>
                <c:pt idx="58">
                  <c:v>2024</c:v>
                </c:pt>
                <c:pt idx="59">
                  <c:v>2025</c:v>
                </c:pt>
                <c:pt idx="60">
                  <c:v>2026</c:v>
                </c:pt>
                <c:pt idx="61">
                  <c:v>2027</c:v>
                </c:pt>
                <c:pt idx="62">
                  <c:v>2028</c:v>
                </c:pt>
                <c:pt idx="63">
                  <c:v>2029</c:v>
                </c:pt>
                <c:pt idx="64">
                  <c:v>2030</c:v>
                </c:pt>
                <c:pt idx="65">
                  <c:v>2031</c:v>
                </c:pt>
                <c:pt idx="66">
                  <c:v>2032</c:v>
                </c:pt>
                <c:pt idx="67">
                  <c:v>2033</c:v>
                </c:pt>
                <c:pt idx="68">
                  <c:v>2034</c:v>
                </c:pt>
                <c:pt idx="69">
                  <c:v>2035</c:v>
                </c:pt>
                <c:pt idx="70">
                  <c:v>2036</c:v>
                </c:pt>
                <c:pt idx="71">
                  <c:v>2037</c:v>
                </c:pt>
                <c:pt idx="72">
                  <c:v>2038</c:v>
                </c:pt>
                <c:pt idx="73">
                  <c:v>2039</c:v>
                </c:pt>
                <c:pt idx="74">
                  <c:v>2040</c:v>
                </c:pt>
                <c:pt idx="75">
                  <c:v>2041</c:v>
                </c:pt>
                <c:pt idx="76">
                  <c:v>2042</c:v>
                </c:pt>
                <c:pt idx="77">
                  <c:v>2043</c:v>
                </c:pt>
                <c:pt idx="78">
                  <c:v>2044</c:v>
                </c:pt>
                <c:pt idx="79">
                  <c:v>2045</c:v>
                </c:pt>
                <c:pt idx="80">
                  <c:v>2046</c:v>
                </c:pt>
                <c:pt idx="81">
                  <c:v>2047</c:v>
                </c:pt>
                <c:pt idx="82">
                  <c:v>2048</c:v>
                </c:pt>
                <c:pt idx="83">
                  <c:v>2049</c:v>
                </c:pt>
                <c:pt idx="84">
                  <c:v>2050</c:v>
                </c:pt>
                <c:pt idx="85">
                  <c:v>2051</c:v>
                </c:pt>
                <c:pt idx="86">
                  <c:v>2052</c:v>
                </c:pt>
                <c:pt idx="87">
                  <c:v>2053</c:v>
                </c:pt>
                <c:pt idx="88">
                  <c:v>2054</c:v>
                </c:pt>
                <c:pt idx="89">
                  <c:v>2055</c:v>
                </c:pt>
                <c:pt idx="90">
                  <c:v>2056</c:v>
                </c:pt>
                <c:pt idx="91">
                  <c:v>2057</c:v>
                </c:pt>
                <c:pt idx="92">
                  <c:v>2058</c:v>
                </c:pt>
                <c:pt idx="93">
                  <c:v>2059</c:v>
                </c:pt>
                <c:pt idx="94">
                  <c:v>2060</c:v>
                </c:pt>
                <c:pt idx="95">
                  <c:v>2061</c:v>
                </c:pt>
                <c:pt idx="96">
                  <c:v>2062</c:v>
                </c:pt>
                <c:pt idx="97">
                  <c:v>2063</c:v>
                </c:pt>
                <c:pt idx="98">
                  <c:v>2064</c:v>
                </c:pt>
                <c:pt idx="99">
                  <c:v>2065</c:v>
                </c:pt>
                <c:pt idx="100">
                  <c:v>2066</c:v>
                </c:pt>
                <c:pt idx="101">
                  <c:v>2067</c:v>
                </c:pt>
                <c:pt idx="102">
                  <c:v>2068</c:v>
                </c:pt>
                <c:pt idx="103">
                  <c:v>2069</c:v>
                </c:pt>
                <c:pt idx="104">
                  <c:v>2070</c:v>
                </c:pt>
                <c:pt idx="105">
                  <c:v>2071</c:v>
                </c:pt>
                <c:pt idx="106">
                  <c:v>2072</c:v>
                </c:pt>
                <c:pt idx="107">
                  <c:v>2073</c:v>
                </c:pt>
                <c:pt idx="108">
                  <c:v>2074</c:v>
                </c:pt>
                <c:pt idx="109">
                  <c:v>2075</c:v>
                </c:pt>
                <c:pt idx="110">
                  <c:v>2076</c:v>
                </c:pt>
                <c:pt idx="111">
                  <c:v>2077</c:v>
                </c:pt>
                <c:pt idx="112">
                  <c:v>2078</c:v>
                </c:pt>
                <c:pt idx="113">
                  <c:v>2079</c:v>
                </c:pt>
                <c:pt idx="114">
                  <c:v>2080</c:v>
                </c:pt>
                <c:pt idx="115">
                  <c:v>2081</c:v>
                </c:pt>
                <c:pt idx="116">
                  <c:v>2082</c:v>
                </c:pt>
                <c:pt idx="117">
                  <c:v>2083</c:v>
                </c:pt>
                <c:pt idx="118">
                  <c:v>2084</c:v>
                </c:pt>
                <c:pt idx="119">
                  <c:v>2085</c:v>
                </c:pt>
                <c:pt idx="120">
                  <c:v>2086</c:v>
                </c:pt>
              </c:numCache>
            </c:numRef>
          </c:cat>
          <c:val>
            <c:numRef>
              <c:f>Both!$C$3:$C$123</c:f>
              <c:numCache>
                <c:formatCode>#,##0</c:formatCode>
                <c:ptCount val="121"/>
                <c:pt idx="0">
                  <c:v>16645.999276421044</c:v>
                </c:pt>
                <c:pt idx="1">
                  <c:v>17703.843332881457</c:v>
                </c:pt>
                <c:pt idx="2">
                  <c:v>18820.702564190164</c:v>
                </c:pt>
                <c:pt idx="3">
                  <c:v>19998.812783657122</c:v>
                </c:pt>
                <c:pt idx="4">
                  <c:v>21240.358641861007</c:v>
                </c:pt>
                <c:pt idx="5">
                  <c:v>22547.452772632663</c:v>
                </c:pt>
                <c:pt idx="6">
                  <c:v>23922.113057141334</c:v>
                </c:pt>
                <c:pt idx="7">
                  <c:v>25366.238075468857</c:v>
                </c:pt>
                <c:pt idx="8">
                  <c:v>26881.580864365915</c:v>
                </c:pt>
                <c:pt idx="9">
                  <c:v>28469.721155332518</c:v>
                </c:pt>
                <c:pt idx="10">
                  <c:v>30132.03632813253</c:v>
                </c:pt>
                <c:pt idx="11">
                  <c:v>31869.671380340154</c:v>
                </c:pt>
                <c:pt idx="12">
                  <c:v>33683.50828210156</c:v>
                </c:pt>
                <c:pt idx="13">
                  <c:v>35574.135155102587</c:v>
                </c:pt>
                <c:pt idx="14">
                  <c:v>37541.81578342837</c:v>
                </c:pt>
                <c:pt idx="15">
                  <c:v>39586.4600288086</c:v>
                </c:pt>
                <c:pt idx="16">
                  <c:v>41707.595780504147</c:v>
                </c:pt>
                <c:pt idx="17">
                  <c:v>43904.343117355354</c:v>
                </c:pt>
                <c:pt idx="18">
                  <c:v>46175.391392671037</c:v>
                </c:pt>
                <c:pt idx="19">
                  <c:v>48518.979968109947</c:v>
                </c:pt>
                <c:pt idx="20">
                  <c:v>50932.8833171035</c:v>
                </c:pt>
                <c:pt idx="21">
                  <c:v>53414.401188888885</c:v>
                </c:pt>
                <c:pt idx="22">
                  <c:v>55960.35446859635</c:v>
                </c:pt>
                <c:pt idx="23">
                  <c:v>58567.087286018213</c:v>
                </c:pt>
                <c:pt idx="24">
                  <c:v>61230.475815648831</c:v>
                </c:pt>
                <c:pt idx="25">
                  <c:v>63945.944074798448</c:v>
                </c:pt>
                <c:pt idx="26">
                  <c:v>66708.486867977772</c:v>
                </c:pt>
                <c:pt idx="27">
                  <c:v>69512.699848773904</c:v>
                </c:pt>
                <c:pt idx="28">
                  <c:v>72352.816480947484</c:v>
                </c:pt>
                <c:pt idx="29">
                  <c:v>75222.751485536195</c:v>
                </c:pt>
                <c:pt idx="30">
                  <c:v>78116.150168276668</c:v>
                </c:pt>
                <c:pt idx="31">
                  <c:v>81026.442840037998</c:v>
                </c:pt>
                <c:pt idx="32">
                  <c:v>83946.903380528718</c:v>
                </c:pt>
                <c:pt idx="33">
                  <c:v>86870.710860065577</c:v>
                </c:pt>
                <c:pt idx="34">
                  <c:v>89791.013032358664</c:v>
                </c:pt>
                <c:pt idx="35">
                  <c:v>92700.990448212731</c:v>
                </c:pt>
                <c:pt idx="36">
                  <c:v>95593.91991899423</c:v>
                </c:pt>
                <c:pt idx="37">
                  <c:v>98463.236080756105</c:v>
                </c:pt>
                <c:pt idx="38">
                  <c:v>101302.58987390883</c:v>
                </c:pt>
                <c:pt idx="39">
                  <c:v>104105.90285600223</c:v>
                </c:pt>
                <c:pt idx="40">
                  <c:v>106867.41640136132</c:v>
                </c:pt>
                <c:pt idx="41">
                  <c:v>109581.73500428411</c:v>
                </c:pt>
                <c:pt idx="42">
                  <c:v>112243.86308447592</c:v>
                </c:pt>
                <c:pt idx="43">
                  <c:v>114849.23488601763</c:v>
                </c:pt>
                <c:pt idx="44">
                  <c:v>117393.73725607217</c:v>
                </c:pt>
                <c:pt idx="45">
                  <c:v>119873.72527880901</c:v>
                </c:pt>
                <c:pt idx="46">
                  <c:v>122286.03091663994</c:v>
                </c:pt>
                <c:pt idx="47">
                  <c:v>124627.96496898175</c:v>
                </c:pt>
                <c:pt idx="48">
                  <c:v>126897.31279398035</c:v>
                </c:pt>
                <c:pt idx="49">
                  <c:v>129092.32434804409</c:v>
                </c:pt>
                <c:pt idx="50">
                  <c:v>131211.69918023553</c:v>
                </c:pt>
                <c:pt idx="51">
                  <c:v>133254.56707354286</c:v>
                </c:pt>
                <c:pt idx="52">
                  <c:v>135220.4650539828</c:v>
                </c:pt>
                <c:pt idx="53">
                  <c:v>137109.3114935499</c:v>
                </c:pt>
                <c:pt idx="54">
                  <c:v>138921.37801711066</c:v>
                </c:pt>
                <c:pt idx="55">
                  <c:v>140657.25988981553</c:v>
                </c:pt>
                <c:pt idx="56">
                  <c:v>142317.84551405293</c:v>
                </c:pt>
                <c:pt idx="57">
                  <c:v>143904.28560700713</c:v>
                </c:pt>
                <c:pt idx="58">
                  <c:v>145417.96256494909</c:v>
                </c:pt>
                <c:pt idx="59">
                  <c:v>146860.46045163949</c:v>
                </c:pt>
                <c:pt idx="60">
                  <c:v>148233.5359784186</c:v>
                </c:pt>
                <c:pt idx="61">
                  <c:v>149539.09077502508</c:v>
                </c:pt>
                <c:pt idx="62">
                  <c:v>150779.1451847874</c:v>
                </c:pt>
                <c:pt idx="63">
                  <c:v>151955.81375698262</c:v>
                </c:pt>
                <c:pt idx="64">
                  <c:v>153071.28255384418</c:v>
                </c:pt>
                <c:pt idx="65">
                  <c:v>154127.7883405399</c:v>
                </c:pt>
                <c:pt idx="66">
                  <c:v>155127.59968371133</c:v>
                </c:pt>
                <c:pt idx="67">
                  <c:v>156072.99994788688</c:v>
                </c:pt>
                <c:pt idx="68">
                  <c:v>156966.27214905136</c:v>
                </c:pt>
                <c:pt idx="69">
                  <c:v>157809.68560051391</c:v>
                </c:pt>
                <c:pt idx="70">
                  <c:v>158605.48426749595</c:v>
                </c:pt>
                <c:pt idx="71">
                  <c:v>159355.87673301352</c:v>
                </c:pt>
                <c:pt idx="72">
                  <c:v>160063.02766808029</c:v>
                </c:pt>
                <c:pt idx="73">
                  <c:v>160729.05069342093</c:v>
                </c:pt>
                <c:pt idx="74">
                  <c:v>161356.00251718704</c:v>
                </c:pt>
                <c:pt idx="75">
                  <c:v>161945.87823307366</c:v>
                </c:pt>
                <c:pt idx="76">
                  <c:v>162500.60766523919</c:v>
                </c:pt>
                <c:pt idx="77">
                  <c:v>163022.05265008812</c:v>
                </c:pt>
                <c:pt idx="78">
                  <c:v>163512.00514988316</c:v>
                </c:pt>
                <c:pt idx="79">
                  <c:v>163972.18609896704</c:v>
                </c:pt>
                <c:pt idx="80">
                  <c:v>164404.24488979293</c:v>
                </c:pt>
                <c:pt idx="81">
                  <c:v>164809.7594127435</c:v>
                </c:pt>
                <c:pt idx="82">
                  <c:v>165190.2365706542</c:v>
                </c:pt>
                <c:pt idx="83">
                  <c:v>165547.11319588163</c:v>
                </c:pt>
                <c:pt idx="84">
                  <c:v>165881.75730454721</c:v>
                </c:pt>
                <c:pt idx="85">
                  <c:v>166195.46962913562</c:v>
                </c:pt>
                <c:pt idx="86">
                  <c:v>166489.48537687017</c:v>
                </c:pt>
                <c:pt idx="87">
                  <c:v>166764.97616716745</c:v>
                </c:pt>
                <c:pt idx="88">
                  <c:v>167023.05210696399</c:v>
                </c:pt>
                <c:pt idx="89">
                  <c:v>167264.76396778738</c:v>
                </c:pt>
                <c:pt idx="90">
                  <c:v>167491.10543311099</c:v>
                </c:pt>
                <c:pt idx="91">
                  <c:v>167703.01538878778</c:v>
                </c:pt>
                <c:pt idx="92">
                  <c:v>167901.38023321558</c:v>
                </c:pt>
                <c:pt idx="93">
                  <c:v>168087.03618736222</c:v>
                </c:pt>
                <c:pt idx="94">
                  <c:v>168260.7715878915</c:v>
                </c:pt>
                <c:pt idx="95">
                  <c:v>168423.32914940486</c:v>
                </c:pt>
                <c:pt idx="96">
                  <c:v>168575.40818427215</c:v>
                </c:pt>
                <c:pt idx="97">
                  <c:v>168717.66677069207</c:v>
                </c:pt>
                <c:pt idx="98">
                  <c:v>168850.72386152399</c:v>
                </c:pt>
                <c:pt idx="99">
                  <c:v>168975.16132809114</c:v>
                </c:pt>
                <c:pt idx="100">
                  <c:v>169091.52593459503</c:v>
                </c:pt>
                <c:pt idx="101">
                  <c:v>169200.33124002171</c:v>
                </c:pt>
                <c:pt idx="102">
                  <c:v>169302.05942548584</c:v>
                </c:pt>
                <c:pt idx="103">
                  <c:v>169397.16304586575</c:v>
                </c:pt>
                <c:pt idx="104">
                  <c:v>169486.06670534846</c:v>
                </c:pt>
                <c:pt idx="105">
                  <c:v>169569.16865714907</c:v>
                </c:pt>
                <c:pt idx="106">
                  <c:v>169646.84232820029</c:v>
                </c:pt>
                <c:pt idx="107">
                  <c:v>169719.43777005022</c:v>
                </c:pt>
                <c:pt idx="108">
                  <c:v>169787.28303755884</c:v>
                </c:pt>
                <c:pt idx="109">
                  <c:v>169850.68549726938</c:v>
                </c:pt>
                <c:pt idx="110">
                  <c:v>169909.93306755016</c:v>
                </c:pt>
                <c:pt idx="111">
                  <c:v>169965.29539276936</c:v>
                </c:pt>
                <c:pt idx="112">
                  <c:v>170017.02495388663</c:v>
                </c:pt>
                <c:pt idx="113">
                  <c:v>170065.35811792515</c:v>
                </c:pt>
                <c:pt idx="114">
                  <c:v>170110.51612883789</c:v>
                </c:pt>
                <c:pt idx="115">
                  <c:v>170152.70604229963</c:v>
                </c:pt>
                <c:pt idx="116">
                  <c:v>170192.12160695501</c:v>
                </c:pt>
                <c:pt idx="117">
                  <c:v>170228.94409462818</c:v>
                </c:pt>
                <c:pt idx="118">
                  <c:v>170263.34308196287</c:v>
                </c:pt>
                <c:pt idx="119">
                  <c:v>170295.47718590958</c:v>
                </c:pt>
                <c:pt idx="120">
                  <c:v>170325.49475541487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5F-4F6E-A89D-157A217EFCAD}"/>
            </c:ext>
          </c:extLst>
        </c:ser>
        <c:ser>
          <c:idx val="2"/>
          <c:order val="2"/>
          <c:tx>
            <c:v>Men, Actual</c:v>
          </c:tx>
          <c:spPr>
            <a:ln w="38100" cap="flat" cmpd="dbl" algn="ctr">
              <a:solidFill>
                <a:schemeClr val="accent5"/>
              </a:solidFill>
              <a:miter lim="800000"/>
            </a:ln>
            <a:effectLst/>
          </c:spPr>
          <c:marker>
            <c:symbol val="none"/>
          </c:marker>
          <c:cat>
            <c:numRef>
              <c:f>Both!$A$3:$A$123</c:f>
              <c:numCache>
                <c:formatCode>General</c:formatCode>
                <c:ptCount val="121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  <c:pt idx="49">
                  <c:v>2015</c:v>
                </c:pt>
                <c:pt idx="50">
                  <c:v>2016</c:v>
                </c:pt>
                <c:pt idx="51">
                  <c:v>2017</c:v>
                </c:pt>
                <c:pt idx="52">
                  <c:v>2018</c:v>
                </c:pt>
                <c:pt idx="53">
                  <c:v>2019</c:v>
                </c:pt>
                <c:pt idx="54">
                  <c:v>2020</c:v>
                </c:pt>
                <c:pt idx="55">
                  <c:v>2021</c:v>
                </c:pt>
                <c:pt idx="56">
                  <c:v>2022</c:v>
                </c:pt>
                <c:pt idx="57">
                  <c:v>2023</c:v>
                </c:pt>
                <c:pt idx="58">
                  <c:v>2024</c:v>
                </c:pt>
                <c:pt idx="59">
                  <c:v>2025</c:v>
                </c:pt>
                <c:pt idx="60">
                  <c:v>2026</c:v>
                </c:pt>
                <c:pt idx="61">
                  <c:v>2027</c:v>
                </c:pt>
                <c:pt idx="62">
                  <c:v>2028</c:v>
                </c:pt>
                <c:pt idx="63">
                  <c:v>2029</c:v>
                </c:pt>
                <c:pt idx="64">
                  <c:v>2030</c:v>
                </c:pt>
                <c:pt idx="65">
                  <c:v>2031</c:v>
                </c:pt>
                <c:pt idx="66">
                  <c:v>2032</c:v>
                </c:pt>
                <c:pt idx="67">
                  <c:v>2033</c:v>
                </c:pt>
                <c:pt idx="68">
                  <c:v>2034</c:v>
                </c:pt>
                <c:pt idx="69">
                  <c:v>2035</c:v>
                </c:pt>
                <c:pt idx="70">
                  <c:v>2036</c:v>
                </c:pt>
                <c:pt idx="71">
                  <c:v>2037</c:v>
                </c:pt>
                <c:pt idx="72">
                  <c:v>2038</c:v>
                </c:pt>
                <c:pt idx="73">
                  <c:v>2039</c:v>
                </c:pt>
                <c:pt idx="74">
                  <c:v>2040</c:v>
                </c:pt>
                <c:pt idx="75">
                  <c:v>2041</c:v>
                </c:pt>
                <c:pt idx="76">
                  <c:v>2042</c:v>
                </c:pt>
                <c:pt idx="77">
                  <c:v>2043</c:v>
                </c:pt>
                <c:pt idx="78">
                  <c:v>2044</c:v>
                </c:pt>
                <c:pt idx="79">
                  <c:v>2045</c:v>
                </c:pt>
                <c:pt idx="80">
                  <c:v>2046</c:v>
                </c:pt>
                <c:pt idx="81">
                  <c:v>2047</c:v>
                </c:pt>
                <c:pt idx="82">
                  <c:v>2048</c:v>
                </c:pt>
                <c:pt idx="83">
                  <c:v>2049</c:v>
                </c:pt>
                <c:pt idx="84">
                  <c:v>2050</c:v>
                </c:pt>
                <c:pt idx="85">
                  <c:v>2051</c:v>
                </c:pt>
                <c:pt idx="86">
                  <c:v>2052</c:v>
                </c:pt>
                <c:pt idx="87">
                  <c:v>2053</c:v>
                </c:pt>
                <c:pt idx="88">
                  <c:v>2054</c:v>
                </c:pt>
                <c:pt idx="89">
                  <c:v>2055</c:v>
                </c:pt>
                <c:pt idx="90">
                  <c:v>2056</c:v>
                </c:pt>
                <c:pt idx="91">
                  <c:v>2057</c:v>
                </c:pt>
                <c:pt idx="92">
                  <c:v>2058</c:v>
                </c:pt>
                <c:pt idx="93">
                  <c:v>2059</c:v>
                </c:pt>
                <c:pt idx="94">
                  <c:v>2060</c:v>
                </c:pt>
                <c:pt idx="95">
                  <c:v>2061</c:v>
                </c:pt>
                <c:pt idx="96">
                  <c:v>2062</c:v>
                </c:pt>
                <c:pt idx="97">
                  <c:v>2063</c:v>
                </c:pt>
                <c:pt idx="98">
                  <c:v>2064</c:v>
                </c:pt>
                <c:pt idx="99">
                  <c:v>2065</c:v>
                </c:pt>
                <c:pt idx="100">
                  <c:v>2066</c:v>
                </c:pt>
                <c:pt idx="101">
                  <c:v>2067</c:v>
                </c:pt>
                <c:pt idx="102">
                  <c:v>2068</c:v>
                </c:pt>
                <c:pt idx="103">
                  <c:v>2069</c:v>
                </c:pt>
                <c:pt idx="104">
                  <c:v>2070</c:v>
                </c:pt>
                <c:pt idx="105">
                  <c:v>2071</c:v>
                </c:pt>
                <c:pt idx="106">
                  <c:v>2072</c:v>
                </c:pt>
                <c:pt idx="107">
                  <c:v>2073</c:v>
                </c:pt>
                <c:pt idx="108">
                  <c:v>2074</c:v>
                </c:pt>
                <c:pt idx="109">
                  <c:v>2075</c:v>
                </c:pt>
                <c:pt idx="110">
                  <c:v>2076</c:v>
                </c:pt>
                <c:pt idx="111">
                  <c:v>2077</c:v>
                </c:pt>
                <c:pt idx="112">
                  <c:v>2078</c:v>
                </c:pt>
                <c:pt idx="113">
                  <c:v>2079</c:v>
                </c:pt>
                <c:pt idx="114">
                  <c:v>2080</c:v>
                </c:pt>
                <c:pt idx="115">
                  <c:v>2081</c:v>
                </c:pt>
                <c:pt idx="116">
                  <c:v>2082</c:v>
                </c:pt>
                <c:pt idx="117">
                  <c:v>2083</c:v>
                </c:pt>
                <c:pt idx="118">
                  <c:v>2084</c:v>
                </c:pt>
                <c:pt idx="119">
                  <c:v>2085</c:v>
                </c:pt>
                <c:pt idx="120">
                  <c:v>2086</c:v>
                </c:pt>
              </c:numCache>
            </c:numRef>
          </c:cat>
          <c:val>
            <c:numRef>
              <c:f>Both!$D$3:$D$123</c:f>
              <c:numCache>
                <c:formatCode>#,##0</c:formatCode>
                <c:ptCount val="121"/>
                <c:pt idx="0">
                  <c:v>86337</c:v>
                </c:pt>
                <c:pt idx="1">
                  <c:v>90131</c:v>
                </c:pt>
                <c:pt idx="2">
                  <c:v>96589</c:v>
                </c:pt>
                <c:pt idx="3">
                  <c:v>108970</c:v>
                </c:pt>
                <c:pt idx="4">
                  <c:v>115328</c:v>
                </c:pt>
                <c:pt idx="5">
                  <c:v>115583</c:v>
                </c:pt>
                <c:pt idx="6">
                  <c:v>116920</c:v>
                </c:pt>
                <c:pt idx="7">
                  <c:v>122322</c:v>
                </c:pt>
                <c:pt idx="8">
                  <c:v>122316</c:v>
                </c:pt>
                <c:pt idx="9">
                  <c:v>117685</c:v>
                </c:pt>
                <c:pt idx="10">
                  <c:v>117116</c:v>
                </c:pt>
                <c:pt idx="11">
                  <c:v>117932</c:v>
                </c:pt>
                <c:pt idx="12">
                  <c:v>119598</c:v>
                </c:pt>
                <c:pt idx="13">
                  <c:v>121884</c:v>
                </c:pt>
                <c:pt idx="14">
                  <c:v>124206</c:v>
                </c:pt>
                <c:pt idx="15">
                  <c:v>126756</c:v>
                </c:pt>
                <c:pt idx="16">
                  <c:v>130364</c:v>
                </c:pt>
                <c:pt idx="17">
                  <c:v>133988</c:v>
                </c:pt>
                <c:pt idx="18">
                  <c:v>139591</c:v>
                </c:pt>
                <c:pt idx="19">
                  <c:v>144632</c:v>
                </c:pt>
                <c:pt idx="20">
                  <c:v>144900</c:v>
                </c:pt>
                <c:pt idx="21">
                  <c:v>138481</c:v>
                </c:pt>
                <c:pt idx="22">
                  <c:v>128417</c:v>
                </c:pt>
                <c:pt idx="23">
                  <c:v>122450</c:v>
                </c:pt>
                <c:pt idx="24">
                  <c:v>117073</c:v>
                </c:pt>
                <c:pt idx="25">
                  <c:v>114428</c:v>
                </c:pt>
                <c:pt idx="26">
                  <c:v>116937</c:v>
                </c:pt>
                <c:pt idx="27">
                  <c:v>120523</c:v>
                </c:pt>
                <c:pt idx="28">
                  <c:v>123606</c:v>
                </c:pt>
                <c:pt idx="29">
                  <c:v>125961</c:v>
                </c:pt>
                <c:pt idx="30">
                  <c:v>128421</c:v>
                </c:pt>
                <c:pt idx="31">
                  <c:v>128479</c:v>
                </c:pt>
                <c:pt idx="32">
                  <c:v>128481</c:v>
                </c:pt>
                <c:pt idx="33">
                  <c:v>128297</c:v>
                </c:pt>
                <c:pt idx="34">
                  <c:v>128113</c:v>
                </c:pt>
                <c:pt idx="35">
                  <c:v>129332</c:v>
                </c:pt>
                <c:pt idx="36">
                  <c:v>133501</c:v>
                </c:pt>
                <c:pt idx="37">
                  <c:v>143352</c:v>
                </c:pt>
                <c:pt idx="38">
                  <c:v>146879</c:v>
                </c:pt>
                <c:pt idx="39">
                  <c:v>148555</c:v>
                </c:pt>
                <c:pt idx="40">
                  <c:v>149478</c:v>
                </c:pt>
                <c:pt idx="41">
                  <c:v>151545</c:v>
                </c:pt>
                <c:pt idx="42">
                  <c:v>152989</c:v>
                </c:pt>
                <c:pt idx="43">
                  <c:v>155765</c:v>
                </c:pt>
                <c:pt idx="44">
                  <c:v>163236</c:v>
                </c:pt>
                <c:pt idx="45">
                  <c:v>172990</c:v>
                </c:pt>
                <c:pt idx="46">
                  <c:v>185801</c:v>
                </c:pt>
                <c:pt idx="47">
                  <c:v>197860</c:v>
                </c:pt>
                <c:pt idx="48">
                  <c:v>209648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5F-4F6E-A89D-157A217EFCAD}"/>
            </c:ext>
          </c:extLst>
        </c:ser>
        <c:ser>
          <c:idx val="3"/>
          <c:order val="3"/>
          <c:tx>
            <c:v>Men, Logistic</c:v>
          </c:tx>
          <c:spPr>
            <a:ln w="38100" cap="flat" cmpd="dbl" algn="ctr">
              <a:solidFill>
                <a:schemeClr val="accent1">
                  <a:lumMod val="60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numRef>
              <c:f>Both!$A$3:$A$123</c:f>
              <c:numCache>
                <c:formatCode>General</c:formatCode>
                <c:ptCount val="121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  <c:pt idx="49">
                  <c:v>2015</c:v>
                </c:pt>
                <c:pt idx="50">
                  <c:v>2016</c:v>
                </c:pt>
                <c:pt idx="51">
                  <c:v>2017</c:v>
                </c:pt>
                <c:pt idx="52">
                  <c:v>2018</c:v>
                </c:pt>
                <c:pt idx="53">
                  <c:v>2019</c:v>
                </c:pt>
                <c:pt idx="54">
                  <c:v>2020</c:v>
                </c:pt>
                <c:pt idx="55">
                  <c:v>2021</c:v>
                </c:pt>
                <c:pt idx="56">
                  <c:v>2022</c:v>
                </c:pt>
                <c:pt idx="57">
                  <c:v>2023</c:v>
                </c:pt>
                <c:pt idx="58">
                  <c:v>2024</c:v>
                </c:pt>
                <c:pt idx="59">
                  <c:v>2025</c:v>
                </c:pt>
                <c:pt idx="60">
                  <c:v>2026</c:v>
                </c:pt>
                <c:pt idx="61">
                  <c:v>2027</c:v>
                </c:pt>
                <c:pt idx="62">
                  <c:v>2028</c:v>
                </c:pt>
                <c:pt idx="63">
                  <c:v>2029</c:v>
                </c:pt>
                <c:pt idx="64">
                  <c:v>2030</c:v>
                </c:pt>
                <c:pt idx="65">
                  <c:v>2031</c:v>
                </c:pt>
                <c:pt idx="66">
                  <c:v>2032</c:v>
                </c:pt>
                <c:pt idx="67">
                  <c:v>2033</c:v>
                </c:pt>
                <c:pt idx="68">
                  <c:v>2034</c:v>
                </c:pt>
                <c:pt idx="69">
                  <c:v>2035</c:v>
                </c:pt>
                <c:pt idx="70">
                  <c:v>2036</c:v>
                </c:pt>
                <c:pt idx="71">
                  <c:v>2037</c:v>
                </c:pt>
                <c:pt idx="72">
                  <c:v>2038</c:v>
                </c:pt>
                <c:pt idx="73">
                  <c:v>2039</c:v>
                </c:pt>
                <c:pt idx="74">
                  <c:v>2040</c:v>
                </c:pt>
                <c:pt idx="75">
                  <c:v>2041</c:v>
                </c:pt>
                <c:pt idx="76">
                  <c:v>2042</c:v>
                </c:pt>
                <c:pt idx="77">
                  <c:v>2043</c:v>
                </c:pt>
                <c:pt idx="78">
                  <c:v>2044</c:v>
                </c:pt>
                <c:pt idx="79">
                  <c:v>2045</c:v>
                </c:pt>
                <c:pt idx="80">
                  <c:v>2046</c:v>
                </c:pt>
                <c:pt idx="81">
                  <c:v>2047</c:v>
                </c:pt>
                <c:pt idx="82">
                  <c:v>2048</c:v>
                </c:pt>
                <c:pt idx="83">
                  <c:v>2049</c:v>
                </c:pt>
                <c:pt idx="84">
                  <c:v>2050</c:v>
                </c:pt>
                <c:pt idx="85">
                  <c:v>2051</c:v>
                </c:pt>
                <c:pt idx="86">
                  <c:v>2052</c:v>
                </c:pt>
                <c:pt idx="87">
                  <c:v>2053</c:v>
                </c:pt>
                <c:pt idx="88">
                  <c:v>2054</c:v>
                </c:pt>
                <c:pt idx="89">
                  <c:v>2055</c:v>
                </c:pt>
                <c:pt idx="90">
                  <c:v>2056</c:v>
                </c:pt>
                <c:pt idx="91">
                  <c:v>2057</c:v>
                </c:pt>
                <c:pt idx="92">
                  <c:v>2058</c:v>
                </c:pt>
                <c:pt idx="93">
                  <c:v>2059</c:v>
                </c:pt>
                <c:pt idx="94">
                  <c:v>2060</c:v>
                </c:pt>
                <c:pt idx="95">
                  <c:v>2061</c:v>
                </c:pt>
                <c:pt idx="96">
                  <c:v>2062</c:v>
                </c:pt>
                <c:pt idx="97">
                  <c:v>2063</c:v>
                </c:pt>
                <c:pt idx="98">
                  <c:v>2064</c:v>
                </c:pt>
                <c:pt idx="99">
                  <c:v>2065</c:v>
                </c:pt>
                <c:pt idx="100">
                  <c:v>2066</c:v>
                </c:pt>
                <c:pt idx="101">
                  <c:v>2067</c:v>
                </c:pt>
                <c:pt idx="102">
                  <c:v>2068</c:v>
                </c:pt>
                <c:pt idx="103">
                  <c:v>2069</c:v>
                </c:pt>
                <c:pt idx="104">
                  <c:v>2070</c:v>
                </c:pt>
                <c:pt idx="105">
                  <c:v>2071</c:v>
                </c:pt>
                <c:pt idx="106">
                  <c:v>2072</c:v>
                </c:pt>
                <c:pt idx="107">
                  <c:v>2073</c:v>
                </c:pt>
                <c:pt idx="108">
                  <c:v>2074</c:v>
                </c:pt>
                <c:pt idx="109">
                  <c:v>2075</c:v>
                </c:pt>
                <c:pt idx="110">
                  <c:v>2076</c:v>
                </c:pt>
                <c:pt idx="111">
                  <c:v>2077</c:v>
                </c:pt>
                <c:pt idx="112">
                  <c:v>2078</c:v>
                </c:pt>
                <c:pt idx="113">
                  <c:v>2079</c:v>
                </c:pt>
                <c:pt idx="114">
                  <c:v>2080</c:v>
                </c:pt>
                <c:pt idx="115">
                  <c:v>2081</c:v>
                </c:pt>
                <c:pt idx="116">
                  <c:v>2082</c:v>
                </c:pt>
                <c:pt idx="117">
                  <c:v>2083</c:v>
                </c:pt>
                <c:pt idx="118">
                  <c:v>2084</c:v>
                </c:pt>
                <c:pt idx="119">
                  <c:v>2085</c:v>
                </c:pt>
                <c:pt idx="120">
                  <c:v>2086</c:v>
                </c:pt>
              </c:numCache>
            </c:numRef>
          </c:cat>
          <c:val>
            <c:numRef>
              <c:f>Both!$E$3:$E$123</c:f>
              <c:numCache>
                <c:formatCode>#,##0</c:formatCode>
                <c:ptCount val="121"/>
                <c:pt idx="0">
                  <c:v>86336.999990147393</c:v>
                </c:pt>
                <c:pt idx="1">
                  <c:v>88567.77373475692</c:v>
                </c:pt>
                <c:pt idx="2">
                  <c:v>90815.502471427011</c:v>
                </c:pt>
                <c:pt idx="3">
                  <c:v>93078.279995512508</c:v>
                </c:pt>
                <c:pt idx="4">
                  <c:v>95354.146513580301</c:v>
                </c:pt>
                <c:pt idx="5">
                  <c:v>97641.095181072058</c:v>
                </c:pt>
                <c:pt idx="6">
                  <c:v>99937.078995466494</c:v>
                </c:pt>
                <c:pt idx="7">
                  <c:v>102240.0179962078</c:v>
                </c:pt>
                <c:pt idx="8">
                  <c:v>104547.80671867977</c:v>
                </c:pt>
                <c:pt idx="9">
                  <c:v>106858.32184619128</c:v>
                </c:pt>
                <c:pt idx="10">
                  <c:v>109169.43000126828</c:v>
                </c:pt>
                <c:pt idx="11">
                  <c:v>111478.99561573514</c:v>
                </c:pt>
                <c:pt idx="12">
                  <c:v>113784.88881796207</c:v>
                </c:pt>
                <c:pt idx="13">
                  <c:v>116084.9932754739</c:v>
                </c:pt>
                <c:pt idx="14">
                  <c:v>118377.21393166594</c:v>
                </c:pt>
                <c:pt idx="15">
                  <c:v>120659.48457683966</c:v>
                </c:pt>
                <c:pt idx="16">
                  <c:v>122929.77519593043</c:v>
                </c:pt>
                <c:pt idx="17">
                  <c:v>125186.09903829383</c:v>
                </c:pt>
                <c:pt idx="18">
                  <c:v>127426.51935852827</c:v>
                </c:pt>
                <c:pt idx="19">
                  <c:v>129649.1557815611</c:v>
                </c:pt>
                <c:pt idx="20">
                  <c:v>131852.19025003331</c:v>
                </c:pt>
                <c:pt idx="21">
                  <c:v>134033.87251719405</c:v>
                </c:pt>
                <c:pt idx="22">
                  <c:v>136192.52515412297</c:v>
                </c:pt>
                <c:pt idx="23">
                  <c:v>138326.54804585053</c:v>
                </c:pt>
                <c:pt idx="24">
                  <c:v>140434.42235692957</c:v>
                </c:pt>
                <c:pt idx="25">
                  <c:v>142514.71395293731</c:v>
                </c:pt>
                <c:pt idx="26">
                  <c:v>144566.07627034059</c:v>
                </c:pt>
                <c:pt idx="27">
                  <c:v>146587.25263288873</c:v>
                </c:pt>
                <c:pt idx="28">
                  <c:v>148577.07801822436</c:v>
                </c:pt>
                <c:pt idx="29">
                  <c:v>150534.48028363596</c:v>
                </c:pt>
                <c:pt idx="30">
                  <c:v>152458.48086467752</c:v>
                </c:pt>
                <c:pt idx="31">
                  <c:v>154348.19496482861</c:v>
                </c:pt>
                <c:pt idx="32">
                  <c:v>156202.83125826681</c:v>
                </c:pt>
                <c:pt idx="33">
                  <c:v>158021.69113130117</c:v>
                </c:pt>
                <c:pt idx="34">
                  <c:v>159804.16749089479</c:v>
                </c:pt>
                <c:pt idx="35">
                  <c:v>161549.74317113074</c:v>
                </c:pt>
                <c:pt idx="36">
                  <c:v>163257.9889703182</c:v>
                </c:pt>
                <c:pt idx="37">
                  <c:v>164928.56135279068</c:v>
                </c:pt>
                <c:pt idx="38">
                  <c:v>166561.19985032632</c:v>
                </c:pt>
                <c:pt idx="39">
                  <c:v>168155.72419847982</c:v>
                </c:pt>
                <c:pt idx="40">
                  <c:v>169712.0312431106</c:v>
                </c:pt>
                <c:pt idx="41">
                  <c:v>171230.09165191522</c:v>
                </c:pt>
                <c:pt idx="42">
                  <c:v>172709.94646501317</c:v>
                </c:pt>
                <c:pt idx="43">
                  <c:v>174151.70351749056</c:v>
                </c:pt>
                <c:pt idx="44">
                  <c:v>175555.53376546028</c:v>
                </c:pt>
                <c:pt idx="45">
                  <c:v>176921.66754556014</c:v>
                </c:pt>
                <c:pt idx="46">
                  <c:v>178250.390796049</c:v>
                </c:pt>
                <c:pt idx="47">
                  <c:v>179542.04126571337</c:v>
                </c:pt>
                <c:pt idx="48">
                  <c:v>180797.00473476629</c:v>
                </c:pt>
                <c:pt idx="49">
                  <c:v>182015.71126983585</c:v>
                </c:pt>
                <c:pt idx="50">
                  <c:v>183198.63153298831</c:v>
                </c:pt>
                <c:pt idx="51">
                  <c:v>184346.27316262564</c:v>
                </c:pt>
                <c:pt idx="52">
                  <c:v>185459.17724196552</c:v>
                </c:pt>
                <c:pt idx="53">
                  <c:v>186537.91486878021</c:v>
                </c:pt>
                <c:pt idx="54">
                  <c:v>187583.08383805989</c:v>
                </c:pt>
                <c:pt idx="55">
                  <c:v>188595.30544738303</c:v>
                </c:pt>
                <c:pt idx="56">
                  <c:v>189575.22143296097</c:v>
                </c:pt>
                <c:pt idx="57">
                  <c:v>190523.49104262871</c:v>
                </c:pt>
                <c:pt idx="58">
                  <c:v>191440.78825048773</c:v>
                </c:pt>
                <c:pt idx="59">
                  <c:v>192327.79911643086</c:v>
                </c:pt>
                <c:pt idx="60">
                  <c:v>193185.2192924656</c:v>
                </c:pt>
                <c:pt idx="61">
                  <c:v>194013.75167652452</c:v>
                </c:pt>
                <c:pt idx="62">
                  <c:v>194814.10421338314</c:v>
                </c:pt>
                <c:pt idx="63">
                  <c:v>195586.98784132328</c:v>
                </c:pt>
                <c:pt idx="64">
                  <c:v>196333.11458234611</c:v>
                </c:pt>
                <c:pt idx="65">
                  <c:v>197053.1957729916</c:v>
                </c:pt>
                <c:pt idx="66">
                  <c:v>197747.94043219069</c:v>
                </c:pt>
                <c:pt idx="67">
                  <c:v>198418.05376205131</c:v>
                </c:pt>
                <c:pt idx="68">
                  <c:v>199064.23577702913</c:v>
                </c:pt>
                <c:pt idx="69">
                  <c:v>199687.18005659172</c:v>
                </c:pt>
                <c:pt idx="70">
                  <c:v>200287.57261619874</c:v>
                </c:pt>
                <c:pt idx="71">
                  <c:v>200866.0908912294</c:v>
                </c:pt>
                <c:pt idx="72">
                  <c:v>201423.40282833768</c:v>
                </c:pt>
                <c:pt idx="73">
                  <c:v>201960.16607864821</c:v>
                </c:pt>
                <c:pt idx="74">
                  <c:v>202477.02728716418</c:v>
                </c:pt>
                <c:pt idx="75">
                  <c:v>202974.62147278545</c:v>
                </c:pt>
                <c:pt idx="76">
                  <c:v>203453.57149338545</c:v>
                </c:pt>
                <c:pt idx="77">
                  <c:v>203914.4875904829</c:v>
                </c:pt>
                <c:pt idx="78">
                  <c:v>204357.96700817195</c:v>
                </c:pt>
                <c:pt idx="79">
                  <c:v>204784.59368110413</c:v>
                </c:pt>
                <c:pt idx="80">
                  <c:v>205194.9379864909</c:v>
                </c:pt>
                <c:pt idx="81">
                  <c:v>205589.55655526233</c:v>
                </c:pt>
                <c:pt idx="82">
                  <c:v>205968.99213771813</c:v>
                </c:pt>
                <c:pt idx="83">
                  <c:v>206333.77351919844</c:v>
                </c:pt>
                <c:pt idx="84">
                  <c:v>206684.41548151409</c:v>
                </c:pt>
                <c:pt idx="85">
                  <c:v>207021.41880608423</c:v>
                </c:pt>
                <c:pt idx="86">
                  <c:v>207345.27031493792</c:v>
                </c:pt>
                <c:pt idx="87">
                  <c:v>207656.44294595494</c:v>
                </c:pt>
                <c:pt idx="88">
                  <c:v>207955.39585892152</c:v>
                </c:pt>
                <c:pt idx="89">
                  <c:v>208242.57456919315</c:v>
                </c:pt>
                <c:pt idx="90">
                  <c:v>208518.41110594926</c:v>
                </c:pt>
                <c:pt idx="91">
                  <c:v>208783.32419223018</c:v>
                </c:pt>
                <c:pt idx="92">
                  <c:v>209037.71944412985</c:v>
                </c:pt>
                <c:pt idx="93">
                  <c:v>209281.98958670773</c:v>
                </c:pt>
                <c:pt idx="94">
                  <c:v>209516.51468435739</c:v>
                </c:pt>
                <c:pt idx="95">
                  <c:v>209741.66238353774</c:v>
                </c:pt>
                <c:pt idx="96">
                  <c:v>209957.78816593785</c:v>
                </c:pt>
                <c:pt idx="97">
                  <c:v>210165.2356102959</c:v>
                </c:pt>
                <c:pt idx="98">
                  <c:v>210364.33666124305</c:v>
                </c:pt>
                <c:pt idx="99">
                  <c:v>210555.41190367544</c:v>
                </c:pt>
                <c:pt idx="100">
                  <c:v>210738.770841294</c:v>
                </c:pt>
                <c:pt idx="101">
                  <c:v>210914.71217806774</c:v>
                </c:pt>
                <c:pt idx="102">
                  <c:v>211083.52410149621</c:v>
                </c:pt>
                <c:pt idx="103">
                  <c:v>211245.48456665067</c:v>
                </c:pt>
                <c:pt idx="104">
                  <c:v>211400.86158007674</c:v>
                </c:pt>
                <c:pt idx="105">
                  <c:v>211549.91348273281</c:v>
                </c:pt>
                <c:pt idx="106">
                  <c:v>211692.8892312267</c:v>
                </c:pt>
                <c:pt idx="107">
                  <c:v>211830.0286766947</c:v>
                </c:pt>
                <c:pt idx="108">
                  <c:v>211961.56284073944</c:v>
                </c:pt>
                <c:pt idx="109">
                  <c:v>212087.71418791628</c:v>
                </c:pt>
                <c:pt idx="110">
                  <c:v>212208.69689431763</c:v>
                </c:pt>
                <c:pt idx="111">
                  <c:v>212324.71711186683</c:v>
                </c:pt>
                <c:pt idx="112">
                  <c:v>212435.97322798552</c:v>
                </c:pt>
                <c:pt idx="113">
                  <c:v>212542.65612034811</c:v>
                </c:pt>
                <c:pt idx="114">
                  <c:v>212644.949406484</c:v>
                </c:pt>
                <c:pt idx="115">
                  <c:v>212743.02968802641</c:v>
                </c:pt>
                <c:pt idx="116">
                  <c:v>212837.06678944858</c:v>
                </c:pt>
                <c:pt idx="117">
                  <c:v>212927.22399115789</c:v>
                </c:pt>
                <c:pt idx="118">
                  <c:v>213013.65825685416</c:v>
                </c:pt>
                <c:pt idx="119">
                  <c:v>213096.52045508183</c:v>
                </c:pt>
                <c:pt idx="120">
                  <c:v>213175.95557493513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5F-4F6E-A89D-157A217EF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7475136"/>
        <c:axId val="577475464"/>
      </c:lineChart>
      <c:catAx>
        <c:axId val="577475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475464"/>
        <c:crosses val="autoZero"/>
        <c:auto val="1"/>
        <c:lblAlgn val="ctr"/>
        <c:lblOffset val="100"/>
        <c:noMultiLvlLbl val="0"/>
      </c:catAx>
      <c:valAx>
        <c:axId val="577475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degrees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47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Shares of STEM Degree Holders (Actual)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Both!$I$2</c:f>
              <c:strCache>
                <c:ptCount val="1"/>
                <c:pt idx="0">
                  <c:v>Men, Actual (percentage)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Both!$G$3:$G$51</c:f>
              <c:numCache>
                <c:formatCode>General</c:formatCode>
                <c:ptCount val="49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</c:numCache>
            </c:numRef>
          </c:cat>
          <c:val>
            <c:numRef>
              <c:f>Both!$I$3:$I$51</c:f>
              <c:numCache>
                <c:formatCode>0.00%</c:formatCode>
                <c:ptCount val="49"/>
                <c:pt idx="0">
                  <c:v>0.83836167134381401</c:v>
                </c:pt>
                <c:pt idx="1">
                  <c:v>0.83455402364836706</c:v>
                </c:pt>
                <c:pt idx="2">
                  <c:v>0.82356903505256607</c:v>
                </c:pt>
                <c:pt idx="3">
                  <c:v>0.82134889049686444</c:v>
                </c:pt>
                <c:pt idx="4">
                  <c:v>0.82465498748659272</c:v>
                </c:pt>
                <c:pt idx="5">
                  <c:v>0.82682127732631339</c:v>
                </c:pt>
                <c:pt idx="6">
                  <c:v>0.82267926625903276</c:v>
                </c:pt>
                <c:pt idx="7">
                  <c:v>0.81666143687868453</c:v>
                </c:pt>
                <c:pt idx="8">
                  <c:v>0.7994509803921569</c:v>
                </c:pt>
                <c:pt idx="9">
                  <c:v>0.78243843412584435</c:v>
                </c:pt>
                <c:pt idx="10">
                  <c:v>0.77006430572176265</c:v>
                </c:pt>
                <c:pt idx="11">
                  <c:v>0.75955302225227839</c:v>
                </c:pt>
                <c:pt idx="12">
                  <c:v>0.7496568194212001</c:v>
                </c:pt>
                <c:pt idx="13">
                  <c:v>0.74202326813142661</c:v>
                </c:pt>
                <c:pt idx="14">
                  <c:v>0.73467287342588272</c:v>
                </c:pt>
                <c:pt idx="15">
                  <c:v>0.72770904498091116</c:v>
                </c:pt>
                <c:pt idx="16">
                  <c:v>0.71842520032183754</c:v>
                </c:pt>
                <c:pt idx="17">
                  <c:v>0.70923142070717771</c:v>
                </c:pt>
                <c:pt idx="18">
                  <c:v>0.70427232273493234</c:v>
                </c:pt>
                <c:pt idx="19">
                  <c:v>0.69789615904265578</c:v>
                </c:pt>
                <c:pt idx="20">
                  <c:v>0.69714742093944104</c:v>
                </c:pt>
                <c:pt idx="21">
                  <c:v>0.69382386981376909</c:v>
                </c:pt>
                <c:pt idx="22">
                  <c:v>0.69128737921567573</c:v>
                </c:pt>
                <c:pt idx="23">
                  <c:v>0.69540673769337369</c:v>
                </c:pt>
                <c:pt idx="24">
                  <c:v>0.68977646324075281</c:v>
                </c:pt>
                <c:pt idx="25">
                  <c:v>0.68286686161007348</c:v>
                </c:pt>
                <c:pt idx="26">
                  <c:v>0.67554982986614598</c:v>
                </c:pt>
                <c:pt idx="27">
                  <c:v>0.67162440791306777</c:v>
                </c:pt>
                <c:pt idx="28">
                  <c:v>0.66459126395251311</c:v>
                </c:pt>
                <c:pt idx="29">
                  <c:v>0.65320272148354042</c:v>
                </c:pt>
                <c:pt idx="30">
                  <c:v>0.64514686748016903</c:v>
                </c:pt>
                <c:pt idx="31">
                  <c:v>0.63384443852430716</c:v>
                </c:pt>
                <c:pt idx="32">
                  <c:v>0.62565313725012783</c:v>
                </c:pt>
                <c:pt idx="33">
                  <c:v>0.61710325056998006</c:v>
                </c:pt>
                <c:pt idx="34">
                  <c:v>0.60876031722650148</c:v>
                </c:pt>
                <c:pt idx="35">
                  <c:v>0.61052601764564263</c:v>
                </c:pt>
                <c:pt idx="36">
                  <c:v>0.60798342289826035</c:v>
                </c:pt>
                <c:pt idx="37">
                  <c:v>0.6129899896090345</c:v>
                </c:pt>
                <c:pt idx="38">
                  <c:v>0.61632810631396517</c:v>
                </c:pt>
                <c:pt idx="39">
                  <c:v>0.61998147004323656</c:v>
                </c:pt>
                <c:pt idx="40">
                  <c:v>0.61718546778808636</c:v>
                </c:pt>
                <c:pt idx="41">
                  <c:v>0.61969175911576002</c:v>
                </c:pt>
                <c:pt idx="42">
                  <c:v>0.61811489683203447</c:v>
                </c:pt>
                <c:pt idx="43">
                  <c:v>0.61685688714289111</c:v>
                </c:pt>
                <c:pt idx="44">
                  <c:v>0.61701637076320037</c:v>
                </c:pt>
                <c:pt idx="45">
                  <c:v>0.61646520512016423</c:v>
                </c:pt>
                <c:pt idx="46">
                  <c:v>0.61464894405335313</c:v>
                </c:pt>
                <c:pt idx="47">
                  <c:v>0.61668599069953001</c:v>
                </c:pt>
                <c:pt idx="48">
                  <c:v>0.61738531218526749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7-409E-944A-F209CAD822D0}"/>
            </c:ext>
          </c:extLst>
        </c:ser>
        <c:ser>
          <c:idx val="1"/>
          <c:order val="1"/>
          <c:tx>
            <c:strRef>
              <c:f>Both!$J$2</c:f>
              <c:strCache>
                <c:ptCount val="1"/>
                <c:pt idx="0">
                  <c:v>Women, Actual (percentage)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Both!$G$3:$G$51</c:f>
              <c:numCache>
                <c:formatCode>General</c:formatCode>
                <c:ptCount val="49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</c:numCache>
            </c:numRef>
          </c:cat>
          <c:val>
            <c:numRef>
              <c:f>Both!$J$3:$J$51</c:f>
              <c:numCache>
                <c:formatCode>0.00%</c:formatCode>
                <c:ptCount val="49"/>
                <c:pt idx="0">
                  <c:v>0.16163832865618596</c:v>
                </c:pt>
                <c:pt idx="1">
                  <c:v>0.16544597635163288</c:v>
                </c:pt>
                <c:pt idx="2">
                  <c:v>0.17643096494743393</c:v>
                </c:pt>
                <c:pt idx="3">
                  <c:v>0.17865110950313556</c:v>
                </c:pt>
                <c:pt idx="4">
                  <c:v>0.17534501251340723</c:v>
                </c:pt>
                <c:pt idx="5">
                  <c:v>0.17317872267368661</c:v>
                </c:pt>
                <c:pt idx="6">
                  <c:v>0.17732073374096721</c:v>
                </c:pt>
                <c:pt idx="7">
                  <c:v>0.1833385631213155</c:v>
                </c:pt>
                <c:pt idx="8">
                  <c:v>0.20054901960784313</c:v>
                </c:pt>
                <c:pt idx="9">
                  <c:v>0.21756156587415562</c:v>
                </c:pt>
                <c:pt idx="10">
                  <c:v>0.22993569427823732</c:v>
                </c:pt>
                <c:pt idx="11">
                  <c:v>0.24044697774772164</c:v>
                </c:pt>
                <c:pt idx="12">
                  <c:v>0.2503431805787999</c:v>
                </c:pt>
                <c:pt idx="13">
                  <c:v>0.25797673186857339</c:v>
                </c:pt>
                <c:pt idx="14">
                  <c:v>0.26532712657411733</c:v>
                </c:pt>
                <c:pt idx="15">
                  <c:v>0.2722909550190889</c:v>
                </c:pt>
                <c:pt idx="16">
                  <c:v>0.28157479967816246</c:v>
                </c:pt>
                <c:pt idx="17">
                  <c:v>0.29076857929282235</c:v>
                </c:pt>
                <c:pt idx="18">
                  <c:v>0.29572767726506766</c:v>
                </c:pt>
                <c:pt idx="19">
                  <c:v>0.30210384095734416</c:v>
                </c:pt>
                <c:pt idx="20">
                  <c:v>0.30285257906055896</c:v>
                </c:pt>
                <c:pt idx="21">
                  <c:v>0.30617613018623085</c:v>
                </c:pt>
                <c:pt idx="22">
                  <c:v>0.30871262078432427</c:v>
                </c:pt>
                <c:pt idx="23">
                  <c:v>0.30459326230662637</c:v>
                </c:pt>
                <c:pt idx="24">
                  <c:v>0.31022353675924724</c:v>
                </c:pt>
                <c:pt idx="25">
                  <c:v>0.31713313838992657</c:v>
                </c:pt>
                <c:pt idx="26">
                  <c:v>0.32445017013385402</c:v>
                </c:pt>
                <c:pt idx="27">
                  <c:v>0.32837559208693229</c:v>
                </c:pt>
                <c:pt idx="28">
                  <c:v>0.33540873604748694</c:v>
                </c:pt>
                <c:pt idx="29">
                  <c:v>0.34679727851645958</c:v>
                </c:pt>
                <c:pt idx="30">
                  <c:v>0.35485313251983103</c:v>
                </c:pt>
                <c:pt idx="31">
                  <c:v>0.36615556147569289</c:v>
                </c:pt>
                <c:pt idx="32">
                  <c:v>0.37434686274987217</c:v>
                </c:pt>
                <c:pt idx="33">
                  <c:v>0.38289674943001989</c:v>
                </c:pt>
                <c:pt idx="34">
                  <c:v>0.39123968277349858</c:v>
                </c:pt>
                <c:pt idx="35">
                  <c:v>0.38947398235435737</c:v>
                </c:pt>
                <c:pt idx="36">
                  <c:v>0.3920165771017397</c:v>
                </c:pt>
                <c:pt idx="37">
                  <c:v>0.38701001039096544</c:v>
                </c:pt>
                <c:pt idx="38">
                  <c:v>0.38367189368603477</c:v>
                </c:pt>
                <c:pt idx="39">
                  <c:v>0.38001852995676344</c:v>
                </c:pt>
                <c:pt idx="40">
                  <c:v>0.38281453221191364</c:v>
                </c:pt>
                <c:pt idx="41">
                  <c:v>0.38030824088423998</c:v>
                </c:pt>
                <c:pt idx="42">
                  <c:v>0.38188510316796559</c:v>
                </c:pt>
                <c:pt idx="43">
                  <c:v>0.38314311285710889</c:v>
                </c:pt>
                <c:pt idx="44">
                  <c:v>0.38298362923679963</c:v>
                </c:pt>
                <c:pt idx="45">
                  <c:v>0.38353479487983577</c:v>
                </c:pt>
                <c:pt idx="46">
                  <c:v>0.38535105594664693</c:v>
                </c:pt>
                <c:pt idx="47">
                  <c:v>0.38331400930046999</c:v>
                </c:pt>
                <c:pt idx="48">
                  <c:v>0.38261468781473257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47-409E-944A-F209CAD82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axId val="503176552"/>
        <c:axId val="503182128"/>
      </c:areaChart>
      <c:catAx>
        <c:axId val="503176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182128"/>
        <c:crosses val="autoZero"/>
        <c:auto val="1"/>
        <c:lblAlgn val="ctr"/>
        <c:lblOffset val="100"/>
        <c:noMultiLvlLbl val="0"/>
      </c:catAx>
      <c:valAx>
        <c:axId val="50318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STEM Degree</a:t>
                </a:r>
                <a:r>
                  <a:rPr lang="en-US" baseline="0"/>
                  <a:t> Holders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176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Shares of STEM Degree Holders (Logistic)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Both!$I$53</c:f>
              <c:strCache>
                <c:ptCount val="1"/>
                <c:pt idx="0">
                  <c:v>Men, Logistic (percentage)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Both!$G$54:$G$125</c:f>
              <c:numCache>
                <c:formatCode>General</c:formatCode>
                <c:ptCount val="7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  <c:pt idx="16">
                  <c:v>2031</c:v>
                </c:pt>
                <c:pt idx="17">
                  <c:v>2032</c:v>
                </c:pt>
                <c:pt idx="18">
                  <c:v>2033</c:v>
                </c:pt>
                <c:pt idx="19">
                  <c:v>2034</c:v>
                </c:pt>
                <c:pt idx="20">
                  <c:v>2035</c:v>
                </c:pt>
                <c:pt idx="21">
                  <c:v>2036</c:v>
                </c:pt>
                <c:pt idx="22">
                  <c:v>2037</c:v>
                </c:pt>
                <c:pt idx="23">
                  <c:v>2038</c:v>
                </c:pt>
                <c:pt idx="24">
                  <c:v>2039</c:v>
                </c:pt>
                <c:pt idx="25">
                  <c:v>2040</c:v>
                </c:pt>
                <c:pt idx="26">
                  <c:v>2041</c:v>
                </c:pt>
                <c:pt idx="27">
                  <c:v>2042</c:v>
                </c:pt>
                <c:pt idx="28">
                  <c:v>2043</c:v>
                </c:pt>
                <c:pt idx="29">
                  <c:v>2044</c:v>
                </c:pt>
                <c:pt idx="30">
                  <c:v>2045</c:v>
                </c:pt>
                <c:pt idx="31">
                  <c:v>2046</c:v>
                </c:pt>
                <c:pt idx="32">
                  <c:v>2047</c:v>
                </c:pt>
                <c:pt idx="33">
                  <c:v>2048</c:v>
                </c:pt>
                <c:pt idx="34">
                  <c:v>2049</c:v>
                </c:pt>
                <c:pt idx="35">
                  <c:v>2050</c:v>
                </c:pt>
                <c:pt idx="36">
                  <c:v>2051</c:v>
                </c:pt>
                <c:pt idx="37">
                  <c:v>2052</c:v>
                </c:pt>
                <c:pt idx="38">
                  <c:v>2053</c:v>
                </c:pt>
                <c:pt idx="39">
                  <c:v>2054</c:v>
                </c:pt>
                <c:pt idx="40">
                  <c:v>2055</c:v>
                </c:pt>
                <c:pt idx="41">
                  <c:v>2056</c:v>
                </c:pt>
                <c:pt idx="42">
                  <c:v>2057</c:v>
                </c:pt>
                <c:pt idx="43">
                  <c:v>2058</c:v>
                </c:pt>
                <c:pt idx="44">
                  <c:v>2059</c:v>
                </c:pt>
                <c:pt idx="45">
                  <c:v>2060</c:v>
                </c:pt>
                <c:pt idx="46">
                  <c:v>2061</c:v>
                </c:pt>
                <c:pt idx="47">
                  <c:v>2062</c:v>
                </c:pt>
                <c:pt idx="48">
                  <c:v>2063</c:v>
                </c:pt>
                <c:pt idx="49">
                  <c:v>2064</c:v>
                </c:pt>
                <c:pt idx="50">
                  <c:v>2065</c:v>
                </c:pt>
                <c:pt idx="51">
                  <c:v>2066</c:v>
                </c:pt>
                <c:pt idx="52">
                  <c:v>2067</c:v>
                </c:pt>
                <c:pt idx="53">
                  <c:v>2068</c:v>
                </c:pt>
                <c:pt idx="54">
                  <c:v>2069</c:v>
                </c:pt>
                <c:pt idx="55">
                  <c:v>2070</c:v>
                </c:pt>
                <c:pt idx="56">
                  <c:v>2071</c:v>
                </c:pt>
                <c:pt idx="57">
                  <c:v>2072</c:v>
                </c:pt>
                <c:pt idx="58">
                  <c:v>2073</c:v>
                </c:pt>
                <c:pt idx="59">
                  <c:v>2074</c:v>
                </c:pt>
                <c:pt idx="60">
                  <c:v>2075</c:v>
                </c:pt>
                <c:pt idx="61">
                  <c:v>2076</c:v>
                </c:pt>
                <c:pt idx="62">
                  <c:v>2077</c:v>
                </c:pt>
                <c:pt idx="63">
                  <c:v>2078</c:v>
                </c:pt>
                <c:pt idx="64">
                  <c:v>2079</c:v>
                </c:pt>
                <c:pt idx="65">
                  <c:v>2080</c:v>
                </c:pt>
                <c:pt idx="66">
                  <c:v>2081</c:v>
                </c:pt>
                <c:pt idx="67">
                  <c:v>2082</c:v>
                </c:pt>
                <c:pt idx="68">
                  <c:v>2083</c:v>
                </c:pt>
                <c:pt idx="69">
                  <c:v>2084</c:v>
                </c:pt>
                <c:pt idx="70">
                  <c:v>2085</c:v>
                </c:pt>
                <c:pt idx="71">
                  <c:v>2086</c:v>
                </c:pt>
              </c:numCache>
            </c:numRef>
          </c:cat>
          <c:val>
            <c:numRef>
              <c:f>Both!$I$54:$I$125</c:f>
              <c:numCache>
                <c:formatCode>0.00%</c:formatCode>
                <c:ptCount val="72"/>
                <c:pt idx="0">
                  <c:v>0.58505628409224886</c:v>
                </c:pt>
                <c:pt idx="1">
                  <c:v>0.58267370260198359</c:v>
                </c:pt>
                <c:pt idx="2">
                  <c:v>0.58043383331588627</c:v>
                </c:pt>
                <c:pt idx="3">
                  <c:v>0.57833162066087507</c:v>
                </c:pt>
                <c:pt idx="4">
                  <c:v>0.57636185227166736</c:v>
                </c:pt>
                <c:pt idx="5">
                  <c:v>0.57451920495122422</c:v>
                </c:pt>
                <c:pt idx="6">
                  <c:v>0.57279828709682568</c:v>
                </c:pt>
                <c:pt idx="7">
                  <c:v>0.57119367746005467</c:v>
                </c:pt>
                <c:pt idx="8">
                  <c:v>0.56969996018671365</c:v>
                </c:pt>
                <c:pt idx="9">
                  <c:v>0.56831175615021257</c:v>
                </c:pt>
                <c:pt idx="10">
                  <c:v>0.56702375064910926</c:v>
                </c:pt>
                <c:pt idx="11">
                  <c:v>0.56583071758665104</c:v>
                </c:pt>
                <c:pt idx="12">
                  <c:v>0.56472754028773842</c:v>
                </c:pt>
                <c:pt idx="13">
                  <c:v>0.56370922913754817</c:v>
                </c:pt>
                <c:pt idx="14">
                  <c:v>0.56277093624682528</c:v>
                </c:pt>
                <c:pt idx="15">
                  <c:v>0.56190796736258497</c:v>
                </c:pt>
                <c:pt idx="16">
                  <c:v>0.5611157912504946</c:v>
                </c:pt>
                <c:pt idx="17">
                  <c:v>0.56039004677751358</c:v>
                </c:pt>
                <c:pt idx="18">
                  <c:v>0.55972654792130971</c:v>
                </c:pt>
                <c:pt idx="19">
                  <c:v>0.55912128692735252</c:v>
                </c:pt>
                <c:pt idx="20">
                  <c:v>0.55857043582620491</c:v>
                </c:pt>
                <c:pt idx="21">
                  <c:v>0.55807034651301501</c:v>
                </c:pt>
                <c:pt idx="22">
                  <c:v>0.55761754957920318</c:v>
                </c:pt>
                <c:pt idx="23">
                  <c:v>0.55720875207329146</c:v>
                </c:pt>
                <c:pt idx="24">
                  <c:v>0.55684083435424947</c:v>
                </c:pt>
                <c:pt idx="25">
                  <c:v>0.55651084618690294</c:v>
                </c:pt>
                <c:pt idx="26">
                  <c:v>0.55621600221525325</c:v>
                </c:pt>
                <c:pt idx="27">
                  <c:v>0.55595367693614317</c:v>
                </c:pt>
                <c:pt idx="28">
                  <c:v>0.55572139928280906</c:v>
                </c:pt>
                <c:pt idx="29">
                  <c:v>0.55551684691559899</c:v>
                </c:pt>
                <c:pt idx="30">
                  <c:v>0.55533784030557742</c:v>
                </c:pt>
                <c:pt idx="31">
                  <c:v>0.55518233668599837</c:v>
                </c:pt>
                <c:pt idx="32">
                  <c:v>0.5550484239366702</c:v>
                </c:pt>
                <c:pt idx="33">
                  <c:v>0.55493431445713104</c:v>
                </c:pt>
                <c:pt idx="34">
                  <c:v>0.55483833907625091</c:v>
                </c:pt>
                <c:pt idx="35">
                  <c:v>0.55475894103837087</c:v>
                </c:pt>
                <c:pt idx="36">
                  <c:v>0.5546946700993608</c:v>
                </c:pt>
                <c:pt idx="37">
                  <c:v>0.55464417675994471</c:v>
                </c:pt>
                <c:pt idx="38">
                  <c:v>0.55460620665832305</c:v>
                </c:pt>
                <c:pt idx="39">
                  <c:v>0.55457959513940047</c:v>
                </c:pt>
                <c:pt idx="40">
                  <c:v>0.55456326201381301</c:v>
                </c:pt>
                <c:pt idx="41">
                  <c:v>0.55455620651635329</c:v>
                </c:pt>
                <c:pt idx="42">
                  <c:v>0.55455750247028834</c:v>
                </c:pt>
                <c:pt idx="43">
                  <c:v>0.55456629366139831</c:v>
                </c:pt>
                <c:pt idx="44">
                  <c:v>0.55458178942329095</c:v>
                </c:pt>
                <c:pt idx="45">
                  <c:v>0.55460326043362829</c:v>
                </c:pt>
                <c:pt idx="46">
                  <c:v>0.55463003471929462</c:v>
                </c:pt>
                <c:pt idx="47">
                  <c:v>0.5546614938672112</c:v>
                </c:pt>
                <c:pt idx="48">
                  <c:v>0.55469706943641117</c:v>
                </c:pt>
                <c:pt idx="49">
                  <c:v>0.55473623956613238</c:v>
                </c:pt>
                <c:pt idx="50">
                  <c:v>0.55477852577398634</c:v>
                </c:pt>
                <c:pt idx="51">
                  <c:v>0.55482348993776043</c:v>
                </c:pt>
                <c:pt idx="52">
                  <c:v>0.55487073145400911</c:v>
                </c:pt>
                <c:pt idx="53">
                  <c:v>0.55491988456634911</c:v>
                </c:pt>
                <c:pt idx="54">
                  <c:v>0.55497061585619456</c:v>
                </c:pt>
                <c:pt idx="55">
                  <c:v>0.55502262188861284</c:v>
                </c:pt>
                <c:pt idx="56">
                  <c:v>0.55507562700596491</c:v>
                </c:pt>
                <c:pt idx="57">
                  <c:v>0.55512938126206512</c:v>
                </c:pt>
                <c:pt idx="58">
                  <c:v>0.55518365848969431</c:v>
                </c:pt>
                <c:pt idx="59">
                  <c:v>0.55523825449445596</c:v>
                </c:pt>
                <c:pt idx="60">
                  <c:v>0.5552929853681392</c:v>
                </c:pt>
                <c:pt idx="61">
                  <c:v>0.55534768591495853</c:v>
                </c:pt>
                <c:pt idx="62">
                  <c:v>0.55540220818426922</c:v>
                </c:pt>
                <c:pt idx="63">
                  <c:v>0.55545642010358476</c:v>
                </c:pt>
                <c:pt idx="64">
                  <c:v>0.55551020420598107</c:v>
                </c:pt>
                <c:pt idx="65">
                  <c:v>0.55556345644621619</c:v>
                </c:pt>
                <c:pt idx="66">
                  <c:v>0.5556160851001527</c:v>
                </c:pt>
                <c:pt idx="67">
                  <c:v>0.55566800974232755</c:v>
                </c:pt>
                <c:pt idx="68">
                  <c:v>0.55571916029676172</c:v>
                </c:pt>
                <c:pt idx="69">
                  <c:v>0.55576947615635819</c:v>
                </c:pt>
                <c:pt idx="70">
                  <c:v>0.55581890536647449</c:v>
                </c:pt>
                <c:pt idx="71">
                  <c:v>0.55586740386849731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DB-4C79-9097-CCE5EF05D8FF}"/>
            </c:ext>
          </c:extLst>
        </c:ser>
        <c:ser>
          <c:idx val="1"/>
          <c:order val="1"/>
          <c:tx>
            <c:strRef>
              <c:f>Both!$J$53</c:f>
              <c:strCache>
                <c:ptCount val="1"/>
                <c:pt idx="0">
                  <c:v>Women, Logistic (percentage)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Both!$G$54:$G$125</c:f>
              <c:numCache>
                <c:formatCode>General</c:formatCode>
                <c:ptCount val="7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  <c:pt idx="16">
                  <c:v>2031</c:v>
                </c:pt>
                <c:pt idx="17">
                  <c:v>2032</c:v>
                </c:pt>
                <c:pt idx="18">
                  <c:v>2033</c:v>
                </c:pt>
                <c:pt idx="19">
                  <c:v>2034</c:v>
                </c:pt>
                <c:pt idx="20">
                  <c:v>2035</c:v>
                </c:pt>
                <c:pt idx="21">
                  <c:v>2036</c:v>
                </c:pt>
                <c:pt idx="22">
                  <c:v>2037</c:v>
                </c:pt>
                <c:pt idx="23">
                  <c:v>2038</c:v>
                </c:pt>
                <c:pt idx="24">
                  <c:v>2039</c:v>
                </c:pt>
                <c:pt idx="25">
                  <c:v>2040</c:v>
                </c:pt>
                <c:pt idx="26">
                  <c:v>2041</c:v>
                </c:pt>
                <c:pt idx="27">
                  <c:v>2042</c:v>
                </c:pt>
                <c:pt idx="28">
                  <c:v>2043</c:v>
                </c:pt>
                <c:pt idx="29">
                  <c:v>2044</c:v>
                </c:pt>
                <c:pt idx="30">
                  <c:v>2045</c:v>
                </c:pt>
                <c:pt idx="31">
                  <c:v>2046</c:v>
                </c:pt>
                <c:pt idx="32">
                  <c:v>2047</c:v>
                </c:pt>
                <c:pt idx="33">
                  <c:v>2048</c:v>
                </c:pt>
                <c:pt idx="34">
                  <c:v>2049</c:v>
                </c:pt>
                <c:pt idx="35">
                  <c:v>2050</c:v>
                </c:pt>
                <c:pt idx="36">
                  <c:v>2051</c:v>
                </c:pt>
                <c:pt idx="37">
                  <c:v>2052</c:v>
                </c:pt>
                <c:pt idx="38">
                  <c:v>2053</c:v>
                </c:pt>
                <c:pt idx="39">
                  <c:v>2054</c:v>
                </c:pt>
                <c:pt idx="40">
                  <c:v>2055</c:v>
                </c:pt>
                <c:pt idx="41">
                  <c:v>2056</c:v>
                </c:pt>
                <c:pt idx="42">
                  <c:v>2057</c:v>
                </c:pt>
                <c:pt idx="43">
                  <c:v>2058</c:v>
                </c:pt>
                <c:pt idx="44">
                  <c:v>2059</c:v>
                </c:pt>
                <c:pt idx="45">
                  <c:v>2060</c:v>
                </c:pt>
                <c:pt idx="46">
                  <c:v>2061</c:v>
                </c:pt>
                <c:pt idx="47">
                  <c:v>2062</c:v>
                </c:pt>
                <c:pt idx="48">
                  <c:v>2063</c:v>
                </c:pt>
                <c:pt idx="49">
                  <c:v>2064</c:v>
                </c:pt>
                <c:pt idx="50">
                  <c:v>2065</c:v>
                </c:pt>
                <c:pt idx="51">
                  <c:v>2066</c:v>
                </c:pt>
                <c:pt idx="52">
                  <c:v>2067</c:v>
                </c:pt>
                <c:pt idx="53">
                  <c:v>2068</c:v>
                </c:pt>
                <c:pt idx="54">
                  <c:v>2069</c:v>
                </c:pt>
                <c:pt idx="55">
                  <c:v>2070</c:v>
                </c:pt>
                <c:pt idx="56">
                  <c:v>2071</c:v>
                </c:pt>
                <c:pt idx="57">
                  <c:v>2072</c:v>
                </c:pt>
                <c:pt idx="58">
                  <c:v>2073</c:v>
                </c:pt>
                <c:pt idx="59">
                  <c:v>2074</c:v>
                </c:pt>
                <c:pt idx="60">
                  <c:v>2075</c:v>
                </c:pt>
                <c:pt idx="61">
                  <c:v>2076</c:v>
                </c:pt>
                <c:pt idx="62">
                  <c:v>2077</c:v>
                </c:pt>
                <c:pt idx="63">
                  <c:v>2078</c:v>
                </c:pt>
                <c:pt idx="64">
                  <c:v>2079</c:v>
                </c:pt>
                <c:pt idx="65">
                  <c:v>2080</c:v>
                </c:pt>
                <c:pt idx="66">
                  <c:v>2081</c:v>
                </c:pt>
                <c:pt idx="67">
                  <c:v>2082</c:v>
                </c:pt>
                <c:pt idx="68">
                  <c:v>2083</c:v>
                </c:pt>
                <c:pt idx="69">
                  <c:v>2084</c:v>
                </c:pt>
                <c:pt idx="70">
                  <c:v>2085</c:v>
                </c:pt>
                <c:pt idx="71">
                  <c:v>2086</c:v>
                </c:pt>
              </c:numCache>
            </c:numRef>
          </c:cat>
          <c:val>
            <c:numRef>
              <c:f>Both!$J$54:$J$125</c:f>
              <c:numCache>
                <c:formatCode>0.00%</c:formatCode>
                <c:ptCount val="72"/>
                <c:pt idx="0">
                  <c:v>0.41494371590775114</c:v>
                </c:pt>
                <c:pt idx="1">
                  <c:v>0.41732629739801641</c:v>
                </c:pt>
                <c:pt idx="2">
                  <c:v>0.41956616668411373</c:v>
                </c:pt>
                <c:pt idx="3">
                  <c:v>0.42166837933912493</c:v>
                </c:pt>
                <c:pt idx="4">
                  <c:v>0.42363814772833264</c:v>
                </c:pt>
                <c:pt idx="5">
                  <c:v>0.42548079504877578</c:v>
                </c:pt>
                <c:pt idx="6">
                  <c:v>0.42720171290317432</c:v>
                </c:pt>
                <c:pt idx="7">
                  <c:v>0.42880632253994533</c:v>
                </c:pt>
                <c:pt idx="8">
                  <c:v>0.43030003981328635</c:v>
                </c:pt>
                <c:pt idx="9">
                  <c:v>0.43168824384978743</c:v>
                </c:pt>
                <c:pt idx="10">
                  <c:v>0.43297624935089074</c:v>
                </c:pt>
                <c:pt idx="11">
                  <c:v>0.43416928241334896</c:v>
                </c:pt>
                <c:pt idx="12">
                  <c:v>0.43527245971226158</c:v>
                </c:pt>
                <c:pt idx="13">
                  <c:v>0.43629077086245183</c:v>
                </c:pt>
                <c:pt idx="14">
                  <c:v>0.43722906375317472</c:v>
                </c:pt>
                <c:pt idx="15">
                  <c:v>0.43809203263741503</c:v>
                </c:pt>
                <c:pt idx="16">
                  <c:v>0.4388842087495054</c:v>
                </c:pt>
                <c:pt idx="17">
                  <c:v>0.43960995322248642</c:v>
                </c:pt>
                <c:pt idx="18">
                  <c:v>0.44027345207869029</c:v>
                </c:pt>
                <c:pt idx="19">
                  <c:v>0.44087871307264748</c:v>
                </c:pt>
                <c:pt idx="20">
                  <c:v>0.44142956417379509</c:v>
                </c:pt>
                <c:pt idx="21">
                  <c:v>0.44192965348698499</c:v>
                </c:pt>
                <c:pt idx="22">
                  <c:v>0.44238245042079682</c:v>
                </c:pt>
                <c:pt idx="23">
                  <c:v>0.44279124792670854</c:v>
                </c:pt>
                <c:pt idx="24">
                  <c:v>0.44315916564575053</c:v>
                </c:pt>
                <c:pt idx="25">
                  <c:v>0.44348915381309706</c:v>
                </c:pt>
                <c:pt idx="26">
                  <c:v>0.44378399778474675</c:v>
                </c:pt>
                <c:pt idx="27">
                  <c:v>0.44404632306385683</c:v>
                </c:pt>
                <c:pt idx="28">
                  <c:v>0.44427860071719094</c:v>
                </c:pt>
                <c:pt idx="29">
                  <c:v>0.44448315308440101</c:v>
                </c:pt>
                <c:pt idx="30">
                  <c:v>0.44466215969442258</c:v>
                </c:pt>
                <c:pt idx="31">
                  <c:v>0.44481766331400163</c:v>
                </c:pt>
                <c:pt idx="32">
                  <c:v>0.4449515760633298</c:v>
                </c:pt>
                <c:pt idx="33">
                  <c:v>0.44506568554286896</c:v>
                </c:pt>
                <c:pt idx="34">
                  <c:v>0.44516166092374909</c:v>
                </c:pt>
                <c:pt idx="35">
                  <c:v>0.44524105896162913</c:v>
                </c:pt>
                <c:pt idx="36">
                  <c:v>0.4453053299006392</c:v>
                </c:pt>
                <c:pt idx="37">
                  <c:v>0.44535582324005529</c:v>
                </c:pt>
                <c:pt idx="38">
                  <c:v>0.44539379334167695</c:v>
                </c:pt>
                <c:pt idx="39">
                  <c:v>0.44542040486059953</c:v>
                </c:pt>
                <c:pt idx="40">
                  <c:v>0.44543673798618699</c:v>
                </c:pt>
                <c:pt idx="41">
                  <c:v>0.44544379348364671</c:v>
                </c:pt>
                <c:pt idx="42">
                  <c:v>0.44544249752971166</c:v>
                </c:pt>
                <c:pt idx="43">
                  <c:v>0.44543370633860169</c:v>
                </c:pt>
                <c:pt idx="44">
                  <c:v>0.44541821057670905</c:v>
                </c:pt>
                <c:pt idx="45">
                  <c:v>0.44539673956637171</c:v>
                </c:pt>
                <c:pt idx="46">
                  <c:v>0.44536996528070538</c:v>
                </c:pt>
                <c:pt idx="47">
                  <c:v>0.4453385061327888</c:v>
                </c:pt>
                <c:pt idx="48">
                  <c:v>0.44530293056358883</c:v>
                </c:pt>
                <c:pt idx="49">
                  <c:v>0.44526376043386762</c:v>
                </c:pt>
                <c:pt idx="50">
                  <c:v>0.44522147422601366</c:v>
                </c:pt>
                <c:pt idx="51">
                  <c:v>0.44517651006223957</c:v>
                </c:pt>
                <c:pt idx="52">
                  <c:v>0.44512926854599089</c:v>
                </c:pt>
                <c:pt idx="53">
                  <c:v>0.44508011543365089</c:v>
                </c:pt>
                <c:pt idx="54">
                  <c:v>0.44502938414380544</c:v>
                </c:pt>
                <c:pt idx="55">
                  <c:v>0.44497737811138716</c:v>
                </c:pt>
                <c:pt idx="56">
                  <c:v>0.44492437299403509</c:v>
                </c:pt>
                <c:pt idx="57">
                  <c:v>0.44487061873793488</c:v>
                </c:pt>
                <c:pt idx="58">
                  <c:v>0.44481634151030569</c:v>
                </c:pt>
                <c:pt idx="59">
                  <c:v>0.44476174550554404</c:v>
                </c:pt>
                <c:pt idx="60">
                  <c:v>0.4447070146318608</c:v>
                </c:pt>
                <c:pt idx="61">
                  <c:v>0.44465231408504147</c:v>
                </c:pt>
                <c:pt idx="62">
                  <c:v>0.44459779181573078</c:v>
                </c:pt>
                <c:pt idx="63">
                  <c:v>0.44454357989641524</c:v>
                </c:pt>
                <c:pt idx="64">
                  <c:v>0.44448979579401893</c:v>
                </c:pt>
                <c:pt idx="65">
                  <c:v>0.44443654355378381</c:v>
                </c:pt>
                <c:pt idx="66">
                  <c:v>0.4443839148998473</c:v>
                </c:pt>
                <c:pt idx="67">
                  <c:v>0.44433199025767245</c:v>
                </c:pt>
                <c:pt idx="68">
                  <c:v>0.44428083970323828</c:v>
                </c:pt>
                <c:pt idx="69">
                  <c:v>0.44423052384364181</c:v>
                </c:pt>
                <c:pt idx="70">
                  <c:v>0.44418109463352551</c:v>
                </c:pt>
                <c:pt idx="71">
                  <c:v>0.44413259613150269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DB-4C79-9097-CCE5EF05D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axId val="735594360"/>
        <c:axId val="735592720"/>
      </c:areaChart>
      <c:catAx>
        <c:axId val="735594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592720"/>
        <c:crosses val="autoZero"/>
        <c:auto val="1"/>
        <c:lblAlgn val="ctr"/>
        <c:lblOffset val="100"/>
        <c:noMultiLvlLbl val="0"/>
      </c:catAx>
      <c:valAx>
        <c:axId val="73559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Predicted Total STEM Degree Holders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594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TITLE</a:t>
            </a:r>
          </a:p>
          <a:p>
            <a:endParaRPr lang="en-US" dirty="0"/>
          </a:p>
          <a:p>
            <a:r>
              <a:rPr lang="en-US" b="1" dirty="0"/>
              <a:t>double- major </a:t>
            </a:r>
            <a:r>
              <a:rPr lang="en-US" dirty="0"/>
              <a:t>in Math &amp; CS</a:t>
            </a:r>
          </a:p>
          <a:p>
            <a:r>
              <a:rPr lang="en-US" dirty="0"/>
              <a:t>most of my classes are math &amp; CS classes</a:t>
            </a:r>
          </a:p>
          <a:p>
            <a:r>
              <a:rPr lang="en-US" dirty="0"/>
              <a:t>rare to find females overpopulate males in any of my classes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year, in one of my recitations, out of about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students,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happened to be the only girl in that 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not complaining, I like being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you get to be the special one. But I just wondered, when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nearly half of the U.S. workforce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 half of the college graduates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why are women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underrepresented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STEM fields?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60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the graphs that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the actual data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model’s prediction. The men population did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have as good fit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women’s, but I still think it’s pretty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 think it is because the men population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fluctuates pretty heavily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graph shows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Women and Men’s actual and logistic population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	This shows the population of women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	And this shows the population of men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 will never win over men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STEM fields. that’s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can see that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 gap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seems to be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</a:t>
            </a:r>
          </a:p>
          <a:p>
            <a:endParaRPr lang="en-US" dirty="0"/>
          </a:p>
          <a:p>
            <a:r>
              <a:rPr lang="en-US" dirty="0"/>
              <a:t>You’ll have </a:t>
            </a:r>
            <a:r>
              <a:rPr lang="en-US" b="1" dirty="0"/>
              <a:t>a better understanding </a:t>
            </a:r>
            <a:r>
              <a:rPr lang="en-US" dirty="0"/>
              <a:t>of how the gender </a:t>
            </a:r>
            <a:r>
              <a:rPr lang="en-US" b="1" dirty="0"/>
              <a:t>disparity issue </a:t>
            </a:r>
            <a:r>
              <a:rPr lang="en-US" dirty="0"/>
              <a:t>is improving by looking at the </a:t>
            </a:r>
            <a:r>
              <a:rPr lang="en-US" b="1" dirty="0"/>
              <a:t>next</a:t>
            </a:r>
            <a:r>
              <a:rPr lang="en-US" dirty="0"/>
              <a:t>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1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see these graphs – it is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stacked area chart 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total STEM bachelor’s degree holders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the 100%,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represents the percentage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represents the percentage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 data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1966 to 2014.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You’re able to see that the gender gap improved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if you look at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predicted data from 2015 – 2086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can predict that there will be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 to no improvement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gender disparity.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percentage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55% of men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45% of women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seems like it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stay consistent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 my lifetime.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39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some reason,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1999 data was missing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both men and women.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not sure why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did not have it, and the provider of the data did not include a reason.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could’ve kept 1999 as empt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 but I wanted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smooth, pretty-looking graphs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I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calculated 1999 data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1998 &amp; 2000 data.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we had data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1999, I don’t think the result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would’ve changed much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since the model was a result of about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 other accurate data points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originally wanted to look at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 in STEM in the real-world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But since, most of the time,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 education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STEM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secure an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in STEM fields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took data that records the number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 degree holders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they seem to have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heavy correlation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 of STEM degree holders in fact are not employed in a STEM occupation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Only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out of 4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 graduates are employed in a STEM occupation, according to the U.S. Census data. I was quite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surprised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First, because I found out about this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I finished my project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Second, because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would you not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what you learned for 4 years. But, I guess people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up in different places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could have made, we could’ve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 each major fields separately,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compare data of each.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find population model for each field and compare it to those of men.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heavily concentrated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 and Physical Sciences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concentrated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of Engineering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 with STEM degrees were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could have been exponentially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growing within the life and physical sciences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not much in other fields.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could have been able to obtain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less biased and more accurate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5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increase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population of women with bachelor’s degree in STEM. By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 back at the graphs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we’re still 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it’s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exponential growth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rate, so we could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 expect a definite surge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number of women in STEM.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 are working slowly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 the gender disparity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they are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 underrepresented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be underrepresented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Forever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according to my prediction.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STEM careers have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income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we have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women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STEM careers we should have some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impact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 wage disparity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also. This could be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could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 pursue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of a need to encourage and support women in STEM.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–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 workforce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crucial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any country’s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innovative capacity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global competitiveness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Industry, government, academic institutions are greatly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about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the STEM workforce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occupations grow at a rate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17%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non-STEM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occupations increase at a rate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9.8%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importantly, STEM degree holders have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income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in non-STEM careers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0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originally wanted to find the number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females in STEM occupations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wasn’t enough data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it. However, I was able to find a sufficient amount of data from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degrees, by major field 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awarded to women, from 1966 to 2014.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clarify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consists of STEM majors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followed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ESA’s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STEM occupations/ majors.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computer, math, physical and life sciences, and engineering majors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business, healthcare, and social science majors.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plotting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N’/N vs. N graph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trying to fit different models, I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concluded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model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the best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N’/N vs. 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graph, I did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this line, which doesn’t seem too bad.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graph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y-intercept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x-intercept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found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which is just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 of integration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by plugging in K, r, and some data points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chart shows some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 of the actual data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model’s fit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Just by looking at the chart, we can see that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model gives pretty accurate predictions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model’s plots.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is not exact at each point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they are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 close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it seems like 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the logistics’ trend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9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extended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calculation of the logistic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2086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we near its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carrying capacity of about 170,000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tells us that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about 2030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exponential growth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begin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 down,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growth rate will approach 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bachelor’s degree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STEM awarded to women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its growth to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 bound of about 170,000.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9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also looked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data for 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compare to the women’s.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obtained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type of data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source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used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method to find K, r, and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609600"/>
            <a:ext cx="4230082" cy="2514601"/>
          </a:xfrm>
        </p:spPr>
        <p:txBody>
          <a:bodyPr/>
          <a:lstStyle/>
          <a:p>
            <a:r>
              <a:rPr lang="en-US" dirty="0"/>
              <a:t>Population Growth of 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Women</a:t>
            </a:r>
            <a:r>
              <a:rPr lang="en-US" dirty="0"/>
              <a:t> in 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 Yun</a:t>
            </a:r>
          </a:p>
          <a:p>
            <a:r>
              <a:rPr lang="en-US" sz="1400" dirty="0"/>
              <a:t>Sol.Yun@pitt.edu</a:t>
            </a:r>
          </a:p>
        </p:txBody>
      </p:sp>
      <p:pic>
        <p:nvPicPr>
          <p:cNvPr id="6" name="Graphic 5" descr="Group">
            <a:extLst>
              <a:ext uri="{FF2B5EF4-FFF2-40B4-BE49-F238E27FC236}">
                <a16:creationId xmlns:a16="http://schemas.microsoft.com/office/drawing/2014/main" id="{22649771-0DA3-4B53-BE99-B73D255DE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17" y="765176"/>
            <a:ext cx="762000" cy="762000"/>
          </a:xfrm>
          <a:prstGeom prst="rect">
            <a:avLst/>
          </a:prstGeom>
        </p:spPr>
      </p:pic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FB8A2551-DB91-4692-A0F3-99C18CDCF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0417" y="765176"/>
            <a:ext cx="762000" cy="762000"/>
          </a:xfrm>
          <a:prstGeom prst="rect">
            <a:avLst/>
          </a:prstGeom>
        </p:spPr>
      </p:pic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91DE3F50-36BF-41C4-A940-E9E2BC43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6217" y="762000"/>
            <a:ext cx="762000" cy="762000"/>
          </a:xfrm>
          <a:prstGeom prst="rect">
            <a:avLst/>
          </a:prstGeom>
        </p:spPr>
      </p:pic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B0BA383A-4D24-4392-8ACB-CCF8B9833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2017" y="7620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516798" cy="609600"/>
          </a:xfrm>
        </p:spPr>
        <p:txBody>
          <a:bodyPr>
            <a:normAutofit/>
          </a:bodyPr>
          <a:lstStyle/>
          <a:p>
            <a:r>
              <a:rPr lang="en-US" sz="3200" dirty="0"/>
              <a:t>Graphs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FA6D17-4918-4384-828C-0B85D461B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244717"/>
              </p:ext>
            </p:extLst>
          </p:nvPr>
        </p:nvGraphicFramePr>
        <p:xfrm>
          <a:off x="1447800" y="829562"/>
          <a:ext cx="5943600" cy="3285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8879BA3-BF8E-4EAE-BB08-7E2AE5D6C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511082"/>
              </p:ext>
            </p:extLst>
          </p:nvPr>
        </p:nvGraphicFramePr>
        <p:xfrm>
          <a:off x="1447800" y="3877561"/>
          <a:ext cx="5943600" cy="27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6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  <p:bldGraphic spid="11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823F-99C1-463B-A67A-F05DAC0E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6516798" cy="1066800"/>
          </a:xfrm>
        </p:spPr>
        <p:txBody>
          <a:bodyPr>
            <a:normAutofit/>
          </a:bodyPr>
          <a:lstStyle/>
          <a:p>
            <a:r>
              <a:rPr lang="en-US" sz="3200" dirty="0"/>
              <a:t>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8E5F9B-327C-4AB2-8E6C-A05912907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954006"/>
              </p:ext>
            </p:extLst>
          </p:nvPr>
        </p:nvGraphicFramePr>
        <p:xfrm>
          <a:off x="798513" y="1371600"/>
          <a:ext cx="6973887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84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823F-99C1-463B-A67A-F05DAC0E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6516798" cy="1066800"/>
          </a:xfrm>
        </p:spPr>
        <p:txBody>
          <a:bodyPr>
            <a:normAutofit/>
          </a:bodyPr>
          <a:lstStyle/>
          <a:p>
            <a:r>
              <a:rPr lang="en-US" sz="3200" dirty="0"/>
              <a:t>Comparison in Percentage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748C33D-C132-477C-BEDB-1430B5415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437263"/>
              </p:ext>
            </p:extLst>
          </p:nvPr>
        </p:nvGraphicFramePr>
        <p:xfrm>
          <a:off x="152401" y="1524000"/>
          <a:ext cx="3657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18256E8-DD9C-4530-820D-9FAE1B141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756465"/>
              </p:ext>
            </p:extLst>
          </p:nvPr>
        </p:nvGraphicFramePr>
        <p:xfrm>
          <a:off x="3810001" y="1524000"/>
          <a:ext cx="4343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682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Graphic spid="8" grpId="0" uiExpand="1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EAC2-E3CC-4B78-AD7A-33DD74C5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Sources of Error /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E4E0-0E22-4DEC-9951-61F22F42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1999 data missing</a:t>
            </a:r>
          </a:p>
          <a:p>
            <a:r>
              <a:rPr lang="en-US" sz="1800" dirty="0"/>
              <a:t>Majority of STEM degree holders are not employed in a STEM occupation</a:t>
            </a:r>
          </a:p>
          <a:p>
            <a:pPr lvl="1"/>
            <a:r>
              <a:rPr lang="en-US" sz="1600" dirty="0"/>
              <a:t>Only 1 in 4 STEM graduates are employed in a STEM occupation (U.S. Census Bureau, 2011)</a:t>
            </a:r>
          </a:p>
          <a:p>
            <a:r>
              <a:rPr lang="en-US" sz="1750" dirty="0"/>
              <a:t>Divide by fields</a:t>
            </a:r>
          </a:p>
          <a:p>
            <a:pPr lvl="1"/>
            <a:r>
              <a:rPr lang="en-US" sz="1600" dirty="0"/>
              <a:t>Mathematics &amp; Computer Sciences</a:t>
            </a:r>
          </a:p>
          <a:p>
            <a:pPr lvl="1"/>
            <a:r>
              <a:rPr lang="en-US" sz="1600" dirty="0"/>
              <a:t>Life Sciences</a:t>
            </a:r>
          </a:p>
          <a:p>
            <a:pPr lvl="1"/>
            <a:r>
              <a:rPr lang="en-US" sz="1600" dirty="0"/>
              <a:t>Physical Sciences</a:t>
            </a:r>
          </a:p>
          <a:p>
            <a:pPr lvl="1"/>
            <a:r>
              <a:rPr lang="en-US" sz="1600" dirty="0"/>
              <a:t>Engineering</a:t>
            </a:r>
            <a:endParaRPr lang="en-US" sz="1900" dirty="0"/>
          </a:p>
          <a:p>
            <a:endParaRPr lang="en-US" sz="175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5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18" y="304800"/>
            <a:ext cx="3086904" cy="1524000"/>
          </a:xfrm>
        </p:spPr>
        <p:txBody>
          <a:bodyPr/>
          <a:lstStyle/>
          <a:p>
            <a:r>
              <a:rPr lang="en-US" sz="3200" dirty="0"/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8318" y="2209800"/>
            <a:ext cx="5144482" cy="3810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Clear increase in population of women in 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Women are slowly closing the gender disparity, but still underrepresented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Gender wage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Evidence of a need to encourage women in 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BF0103-CAB2-4103-B084-E34749E323A7}"/>
              </a:ext>
            </a:extLst>
          </p:cNvPr>
          <p:cNvSpPr/>
          <p:nvPr/>
        </p:nvSpPr>
        <p:spPr>
          <a:xfrm>
            <a:off x="6400800" y="1371600"/>
            <a:ext cx="146546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b="1" dirty="0">
                <a:solidFill>
                  <a:srgbClr val="68C4AF">
                    <a:lumMod val="75000"/>
                  </a:srgbClr>
                </a:solidFill>
                <a:ea typeface="+mj-ea"/>
                <a:cs typeface="+mj-cs"/>
              </a:rPr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“In the 21</a:t>
            </a:r>
            <a:r>
              <a:rPr lang="en-US" sz="1800" baseline="30000" dirty="0"/>
              <a:t>st </a:t>
            </a:r>
            <a:r>
              <a:rPr lang="en-US" sz="1800" dirty="0"/>
              <a:t>century, scientific and technological innovations have become increasingly important as we face the benefits and challenges of both globalization and a knowledge-based economy. To succeed in this new information-based and highly technological society, students need to develop their capabilities in STEM to levels much beyond what was considered acceptable in the past.” (National Science Foundation) </a:t>
            </a:r>
          </a:p>
          <a:p>
            <a:r>
              <a:rPr lang="en-US" sz="1800" dirty="0"/>
              <a:t>STEM occupations growth: 17%, </a:t>
            </a:r>
          </a:p>
          <a:p>
            <a:r>
              <a:rPr lang="en-US" sz="1750" dirty="0"/>
              <a:t>non-STEM occupations growth: 9.8%</a:t>
            </a:r>
          </a:p>
          <a:p>
            <a:r>
              <a:rPr lang="en-US" sz="1800" dirty="0"/>
              <a:t>STEM degree holders have a higher income even in non-STEM careers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Source</a:t>
            </a:r>
          </a:p>
          <a:p>
            <a:pPr lvl="1"/>
            <a:r>
              <a:rPr lang="en-US" sz="1600" dirty="0"/>
              <a:t>National Science Foundation (NSF)</a:t>
            </a:r>
          </a:p>
          <a:p>
            <a:pPr lvl="2"/>
            <a:r>
              <a:rPr lang="en-US" sz="1600" dirty="0"/>
              <a:t>Bachelor's degrees awarded to women, by major field group: 1966–2014</a:t>
            </a:r>
          </a:p>
          <a:p>
            <a:r>
              <a:rPr lang="en-US" sz="1800" dirty="0"/>
              <a:t>Classification of STEM</a:t>
            </a:r>
          </a:p>
          <a:p>
            <a:pPr lvl="1"/>
            <a:r>
              <a:rPr lang="en-US" sz="1600" dirty="0"/>
              <a:t>Economics and Statistics Administration (ESA)</a:t>
            </a:r>
          </a:p>
          <a:p>
            <a:pPr lvl="2"/>
            <a:r>
              <a:rPr lang="en-US" sz="1600" dirty="0"/>
              <a:t>includes computer, math, physical and life sciences, and engineering majors</a:t>
            </a:r>
          </a:p>
          <a:p>
            <a:pPr lvl="2"/>
            <a:r>
              <a:rPr lang="en-US" sz="1600" dirty="0"/>
              <a:t>excludes business, healthcare, and social science majors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Logistic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6" y="1828800"/>
            <a:ext cx="7278083" cy="4191000"/>
          </a:xfrm>
        </p:spPr>
        <p:txBody>
          <a:bodyPr>
            <a:normAutofit/>
          </a:bodyPr>
          <a:lstStyle/>
          <a:p>
            <a:r>
              <a:rPr lang="en-US" sz="1800" dirty="0"/>
              <a:t>Variables</a:t>
            </a:r>
          </a:p>
          <a:p>
            <a:pPr lvl="1"/>
            <a:r>
              <a:rPr lang="en-US" sz="1600" dirty="0"/>
              <a:t>N(t) = number of STEM bachelor's degrees awarded to women/men</a:t>
            </a:r>
          </a:p>
          <a:p>
            <a:pPr lvl="1"/>
            <a:r>
              <a:rPr lang="en-US" sz="1600" dirty="0"/>
              <a:t>K = carrying capacity</a:t>
            </a:r>
          </a:p>
          <a:p>
            <a:pPr lvl="1"/>
            <a:r>
              <a:rPr lang="en-US" sz="1600" dirty="0"/>
              <a:t>r = growth rate (exponential)</a:t>
            </a:r>
          </a:p>
          <a:p>
            <a:r>
              <a:rPr lang="en-US" sz="1800" dirty="0"/>
              <a:t>Assumptions</a:t>
            </a:r>
          </a:p>
          <a:p>
            <a:pPr lvl="1"/>
            <a:r>
              <a:rPr lang="en-US" sz="1600" dirty="0"/>
              <a:t>Population has fixed maximum carrying capacity, K</a:t>
            </a:r>
          </a:p>
          <a:p>
            <a:pPr lvl="1"/>
            <a:r>
              <a:rPr lang="en-US" sz="1600" dirty="0"/>
              <a:t>At “low” population, growth rate is r</a:t>
            </a:r>
          </a:p>
          <a:p>
            <a:pPr lvl="1"/>
            <a:r>
              <a:rPr lang="en-US" sz="1600" dirty="0"/>
              <a:t>Exponential growth is self limiting</a:t>
            </a:r>
          </a:p>
          <a:p>
            <a:pPr lvl="2"/>
            <a:r>
              <a:rPr lang="en-US" sz="1400" dirty="0"/>
              <a:t>as N(t) → K, r → 0</a:t>
            </a:r>
          </a:p>
        </p:txBody>
      </p:sp>
    </p:spTree>
    <p:extLst>
      <p:ext uri="{BB962C8B-B14F-4D97-AF65-F5344CB8AC3E}">
        <p14:creationId xmlns:p14="http://schemas.microsoft.com/office/powerpoint/2010/main" val="18451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112C-890B-4B6E-B086-DBE06805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1A7A12A-3048-49FA-9442-9A8850D8D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408472"/>
              </p:ext>
            </p:extLst>
          </p:nvPr>
        </p:nvGraphicFramePr>
        <p:xfrm>
          <a:off x="228600" y="1447800"/>
          <a:ext cx="79248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9B44CB-7489-4455-AAB8-AFEF102ADBE3}"/>
              </a:ext>
            </a:extLst>
          </p:cNvPr>
          <p:cNvCxnSpPr>
            <a:cxnSpLocks/>
          </p:cNvCxnSpPr>
          <p:nvPr/>
        </p:nvCxnSpPr>
        <p:spPr>
          <a:xfrm>
            <a:off x="1181100" y="3422371"/>
            <a:ext cx="6888785" cy="712365"/>
          </a:xfrm>
          <a:prstGeom prst="line">
            <a:avLst/>
          </a:prstGeom>
          <a:ln w="22225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BE24D3-9D36-428B-AC3E-A4ECDB490C2B}"/>
              </a:ext>
            </a:extLst>
          </p:cNvPr>
          <p:cNvSpPr txBox="1"/>
          <p:nvPr/>
        </p:nvSpPr>
        <p:spPr>
          <a:xfrm>
            <a:off x="1384300" y="316076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82C47-039C-4EB5-9817-7B82AA53F67E}"/>
              </a:ext>
            </a:extLst>
          </p:cNvPr>
          <p:cNvSpPr txBox="1"/>
          <p:nvPr/>
        </p:nvSpPr>
        <p:spPr>
          <a:xfrm>
            <a:off x="7391400" y="356393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7BA112-439F-441F-9DD5-BED16C29EEF1}"/>
              </a:ext>
            </a:extLst>
          </p:cNvPr>
          <p:cNvSpPr txBox="1"/>
          <p:nvPr/>
        </p:nvSpPr>
        <p:spPr>
          <a:xfrm>
            <a:off x="1066800" y="5718035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170,750	r = 0.0685	C = 136.8964578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1356DC-DFE5-416A-892B-8C3F7C2877EA}"/>
              </a:ext>
            </a:extLst>
          </p:cNvPr>
          <p:cNvCxnSpPr>
            <a:cxnSpLocks/>
          </p:cNvCxnSpPr>
          <p:nvPr/>
        </p:nvCxnSpPr>
        <p:spPr>
          <a:xfrm>
            <a:off x="990600" y="3422371"/>
            <a:ext cx="381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05B59-B87B-4594-BE62-35983ABB5BB8}"/>
              </a:ext>
            </a:extLst>
          </p:cNvPr>
          <p:cNvCxnSpPr>
            <a:cxnSpLocks/>
          </p:cNvCxnSpPr>
          <p:nvPr/>
        </p:nvCxnSpPr>
        <p:spPr>
          <a:xfrm>
            <a:off x="7543800" y="3896449"/>
            <a:ext cx="0" cy="3707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9398094-F685-4061-AEC2-029ADCB3C06A}"/>
              </a:ext>
            </a:extLst>
          </p:cNvPr>
          <p:cNvSpPr/>
          <p:nvPr/>
        </p:nvSpPr>
        <p:spPr>
          <a:xfrm>
            <a:off x="5925857" y="2618923"/>
            <a:ext cx="1559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900" b="0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y = -4E-07x + 0.0685</a:t>
            </a:r>
          </a:p>
        </p:txBody>
      </p:sp>
    </p:spTree>
    <p:extLst>
      <p:ext uri="{BB962C8B-B14F-4D97-AF65-F5344CB8AC3E}">
        <p14:creationId xmlns:p14="http://schemas.microsoft.com/office/powerpoint/2010/main" val="5869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516798" cy="1066800"/>
          </a:xfrm>
        </p:spPr>
        <p:txBody>
          <a:bodyPr>
            <a:normAutofit/>
          </a:bodyPr>
          <a:lstStyle/>
          <a:p>
            <a:r>
              <a:rPr lang="en-US" sz="3200" dirty="0"/>
              <a:t>Data Fitting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12A116-CC6D-4BD9-A8C1-C7847F093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647697"/>
              </p:ext>
            </p:extLst>
          </p:nvPr>
        </p:nvGraphicFramePr>
        <p:xfrm>
          <a:off x="457200" y="1828800"/>
          <a:ext cx="2057400" cy="348364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67558">
                  <a:extLst>
                    <a:ext uri="{9D8B030D-6E8A-4147-A177-3AD203B41FA5}">
                      <a16:colId xmlns:a16="http://schemas.microsoft.com/office/drawing/2014/main" val="1706857406"/>
                    </a:ext>
                  </a:extLst>
                </a:gridCol>
                <a:gridCol w="780393">
                  <a:extLst>
                    <a:ext uri="{9D8B030D-6E8A-4147-A177-3AD203B41FA5}">
                      <a16:colId xmlns:a16="http://schemas.microsoft.com/office/drawing/2014/main" val="2115825214"/>
                    </a:ext>
                  </a:extLst>
                </a:gridCol>
                <a:gridCol w="709449">
                  <a:extLst>
                    <a:ext uri="{9D8B030D-6E8A-4147-A177-3AD203B41FA5}">
                      <a16:colId xmlns:a16="http://schemas.microsoft.com/office/drawing/2014/main" val="3514484184"/>
                    </a:ext>
                  </a:extLst>
                </a:gridCol>
              </a:tblGrid>
              <a:tr h="25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Actual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932361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24,522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21,240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824416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32,723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28,470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6227488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44,857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37,542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8609703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62,608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48,519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5977864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52,653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61,230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341335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66,875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75,223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4856581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82,336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89,791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8664891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91,057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104,106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7883036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101,321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117,394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4482054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129,926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126,897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98291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4B06C10-4F10-4EC9-AAE3-0DD2D1401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986881"/>
              </p:ext>
            </p:extLst>
          </p:nvPr>
        </p:nvGraphicFramePr>
        <p:xfrm>
          <a:off x="2819400" y="1828800"/>
          <a:ext cx="5029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12A116-CC6D-4BD9-A8C1-C7847F093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033847"/>
              </p:ext>
            </p:extLst>
          </p:nvPr>
        </p:nvGraphicFramePr>
        <p:xfrm>
          <a:off x="815809" y="2057400"/>
          <a:ext cx="1298027" cy="283867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6537">
                  <a:extLst>
                    <a:ext uri="{9D8B030D-6E8A-4147-A177-3AD203B41FA5}">
                      <a16:colId xmlns:a16="http://schemas.microsoft.com/office/drawing/2014/main" val="1706857406"/>
                    </a:ext>
                  </a:extLst>
                </a:gridCol>
                <a:gridCol w="751490">
                  <a:extLst>
                    <a:ext uri="{9D8B030D-6E8A-4147-A177-3AD203B41FA5}">
                      <a16:colId xmlns:a16="http://schemas.microsoft.com/office/drawing/2014/main" val="2115825214"/>
                    </a:ext>
                  </a:extLst>
                </a:gridCol>
              </a:tblGrid>
              <a:tr h="258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time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932361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2015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129,092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824416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2025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146,860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26227488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2035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157,810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18609703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2045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163,972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5977864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2055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167,265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1341335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2065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168,975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4856581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2075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169,851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8664891"/>
                  </a:ext>
                </a:extLst>
              </a:tr>
              <a:tr h="322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2085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 (Body)"/>
                        </a:rPr>
                        <a:t>170,295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788303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4B2420-B9DE-4C2C-9755-91D2CBC22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074303"/>
              </p:ext>
            </p:extLst>
          </p:nvPr>
        </p:nvGraphicFramePr>
        <p:xfrm>
          <a:off x="2514600" y="1905000"/>
          <a:ext cx="5334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94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 in 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112C-890B-4B6E-B086-DBE06805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01" y="303283"/>
            <a:ext cx="6516798" cy="1066800"/>
          </a:xfrm>
        </p:spPr>
        <p:txBody>
          <a:bodyPr>
            <a:normAutofit/>
          </a:bodyPr>
          <a:lstStyle/>
          <a:p>
            <a:r>
              <a:rPr lang="en-US" sz="3200" dirty="0"/>
              <a:t>Analysis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11B944A-A340-411A-82A8-1C80778831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657752"/>
              </p:ext>
            </p:extLst>
          </p:nvPr>
        </p:nvGraphicFramePr>
        <p:xfrm>
          <a:off x="457201" y="1524000"/>
          <a:ext cx="7238999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47BA112-439F-441F-9DD5-BED16C29EEF1}"/>
              </a:ext>
            </a:extLst>
          </p:cNvPr>
          <p:cNvSpPr txBox="1"/>
          <p:nvPr/>
        </p:nvSpPr>
        <p:spPr>
          <a:xfrm>
            <a:off x="1066800" y="5718035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215,000	r = 0.043		C = 84.93693834</a:t>
            </a:r>
          </a:p>
        </p:txBody>
      </p:sp>
    </p:spTree>
    <p:extLst>
      <p:ext uri="{BB962C8B-B14F-4D97-AF65-F5344CB8AC3E}">
        <p14:creationId xmlns:p14="http://schemas.microsoft.com/office/powerpoint/2010/main" val="26799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Custom 8">
      <a:dk1>
        <a:srgbClr val="000000"/>
      </a:dk1>
      <a:lt1>
        <a:sysClr val="window" lastClr="FFFFFF"/>
      </a:lt1>
      <a:dk2>
        <a:srgbClr val="B8DBD3"/>
      </a:dk2>
      <a:lt2>
        <a:srgbClr val="FCF5E0"/>
      </a:lt2>
      <a:accent1>
        <a:srgbClr val="68C4AF"/>
      </a:accent1>
      <a:accent2>
        <a:srgbClr val="68C4AF"/>
      </a:accent2>
      <a:accent3>
        <a:srgbClr val="FD9850"/>
      </a:accent3>
      <a:accent4>
        <a:srgbClr val="68C4AF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4f35948-e619-41b3-aa29-22878b09cfd2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3978</TotalTime>
  <Words>1731</Words>
  <Application>Microsoft Office PowerPoint</Application>
  <PresentationFormat>On-screen Show (4:3)</PresentationFormat>
  <Paragraphs>235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Franklin Gothic Medium (Body)</vt:lpstr>
      <vt:lpstr>Arial</vt:lpstr>
      <vt:lpstr>Calibri</vt:lpstr>
      <vt:lpstr>Franklin Gothic Medium</vt:lpstr>
      <vt:lpstr>Business Contrast 16x9</vt:lpstr>
      <vt:lpstr>Population Growth of  Women in STEM</vt:lpstr>
      <vt:lpstr>Introduction</vt:lpstr>
      <vt:lpstr>Data</vt:lpstr>
      <vt:lpstr>Logistic Model</vt:lpstr>
      <vt:lpstr>Analysis</vt:lpstr>
      <vt:lpstr>Data Fitting</vt:lpstr>
      <vt:lpstr>Prediction</vt:lpstr>
      <vt:lpstr>Men in STEM</vt:lpstr>
      <vt:lpstr>Analysis</vt:lpstr>
      <vt:lpstr>Graphs</vt:lpstr>
      <vt:lpstr>Comparison</vt:lpstr>
      <vt:lpstr>Comparison in Percentage</vt:lpstr>
      <vt:lpstr>Sources of Error /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Growth of  Women in STEM</dc:title>
  <dc:creator>Sol Yun</dc:creator>
  <cp:lastModifiedBy>Sol Yun</cp:lastModifiedBy>
  <cp:revision>45</cp:revision>
  <dcterms:created xsi:type="dcterms:W3CDTF">2017-11-26T20:20:41Z</dcterms:created>
  <dcterms:modified xsi:type="dcterms:W3CDTF">2017-11-29T14:39:02Z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