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64" r:id="rId7"/>
    <p:sldId id="263" r:id="rId8"/>
    <p:sldId id="265" r:id="rId9"/>
    <p:sldId id="267" r:id="rId10"/>
    <p:sldId id="259" r:id="rId11"/>
    <p:sldId id="258" r:id="rId12"/>
    <p:sldId id="260" r:id="rId13"/>
    <p:sldId id="261" r:id="rId14"/>
    <p:sldId id="262" r:id="rId15"/>
    <p:sldId id="269" r:id="rId16"/>
    <p:sldId id="271" r:id="rId17"/>
    <p:sldId id="277" r:id="rId18"/>
    <p:sldId id="273" r:id="rId19"/>
    <p:sldId id="272" r:id="rId20"/>
    <p:sldId id="274" r:id="rId21"/>
    <p:sldId id="275" r:id="rId22"/>
    <p:sldId id="276" r:id="rId2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60A29-8243-EF2B-88E4-1E2CCF63D55B}" v="19" dt="2023-05-02T07:48:07.352"/>
    <p1510:client id="{3A630A54-D665-4EF0-8E66-2BD4ADB63FD0}" v="1591" dt="2023-04-28T11:40:36.177"/>
    <p1510:client id="{BBF0EED9-52F7-66AB-2465-10FD5BFCE321}" v="185" dt="2023-04-28T20:20:01.013"/>
    <p1510:client id="{F7DDA9C9-91F4-380E-BD7D-97FD5C7E9D77}" v="1095" dt="2023-04-28T16:01:52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021988-A88A-419C-B25D-C34E33840B2E}" type="datetime1">
              <a:rPr lang="fr-FR" smtClean="0"/>
              <a:t>10/08/2023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328DC-DB67-4566-97B7-20ADFA41317F}" type="datetime1">
              <a:rPr lang="fr-FR" noProof="0" smtClean="0"/>
              <a:t>10/08/2023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orme libre 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 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 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e libre 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e libre 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e libre 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e libre 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e libre 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e libre 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e libre 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e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Triangle isocè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B7334593-B094-4229-8304-EF428154EAAE}" type="datetime1">
              <a:rPr lang="fr-FR" noProof="0" smtClean="0"/>
              <a:t>10/08/2023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e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e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942E3-3CEB-4467-8B1E-0B138A40824D}" type="datetime1">
              <a:rPr lang="fr-FR" noProof="0" smtClean="0"/>
              <a:t>10/08/2023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e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e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2FB9129-EBEC-45A1-858D-E872FAF8C40D}" type="datetime1">
              <a:rPr lang="fr-FR" noProof="0" smtClean="0"/>
              <a:t>10/08/2023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e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178C1-D358-424C-B629-94C9961FD35E}" type="datetime1">
              <a:rPr lang="fr-FR" noProof="0" smtClean="0"/>
              <a:t>10/08/2023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orme libre 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 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 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e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Triangle isocè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D04A7E3A-E1BE-483F-B373-57DC82EC806B}" type="datetime1">
              <a:rPr lang="fr-FR" noProof="0" smtClean="0"/>
              <a:t>10/08/2023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e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79DD692-ECE4-432C-863F-F934F095A487}" type="datetime1">
              <a:rPr lang="fr-FR" noProof="0" smtClean="0"/>
              <a:t>10/08/2023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e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817AEA5-B6E4-4099-B108-C525E9804DF5}" type="datetime1">
              <a:rPr lang="fr-FR" noProof="0" smtClean="0"/>
              <a:t>10/08/2023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e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 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19A0D-60C5-4EF8-A5BF-E02F21EF56B5}" type="datetime1">
              <a:rPr lang="fr-FR" noProof="0" smtClean="0"/>
              <a:t>10/08/2023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64D52CA0-5FD4-4721-87CD-47228AD4AE60}" type="datetime1">
              <a:rPr lang="fr-FR" noProof="0" smtClean="0"/>
              <a:t>10/08/2023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e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e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4959F4-12BA-4C0E-852E-33E467957C57}" type="datetime1">
              <a:rPr lang="fr-FR" noProof="0" smtClean="0"/>
              <a:t>10/08/2023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orme libre 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 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 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 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e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riangle isocèle 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41FD7D1-BCEA-43AC-AB5B-F29580895D9A}" type="datetime1">
              <a:rPr lang="fr-FR" noProof="0" smtClean="0"/>
              <a:t>10/08/2023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  <a:p>
            <a:pPr lvl="5" rtl="0"/>
            <a:r>
              <a:rPr lang="fr-FR" noProof="0"/>
              <a:t>6</a:t>
            </a:r>
          </a:p>
          <a:p>
            <a:pPr lvl="6" rtl="0"/>
            <a:r>
              <a:rPr lang="fr-FR" noProof="0"/>
              <a:t>7</a:t>
            </a:r>
          </a:p>
          <a:p>
            <a:pPr lvl="7" rtl="0"/>
            <a:r>
              <a:rPr lang="fr-FR" noProof="0"/>
              <a:t>8</a:t>
            </a:r>
          </a:p>
          <a:p>
            <a:pPr lvl="8" rtl="0"/>
            <a:r>
              <a:rPr lang="fr-FR" noProof="0"/>
              <a:t>9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D11F7B-7C75-4F5E-8C65-B58BE7EA15E9}" type="datetime1">
              <a:rPr lang="fr-FR" noProof="0" smtClean="0"/>
              <a:t>10/08/2023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>
                <a:cs typeface="Calibri Light"/>
              </a:rPr>
              <a:t>tsGOMP</a:t>
            </a:r>
            <a:endParaRPr lang="fr-FR" dirty="0" err="1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DA93-0000-DBCD-0DC9-6473E37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Open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CEDC-5EC8-1822-4D9E-9EA7650B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Stopping criterion </a:t>
            </a:r>
          </a:p>
          <a:p>
            <a:pPr lvl="1"/>
            <a:r>
              <a:rPr lang="en-US" dirty="0">
                <a:latin typeface="Arial"/>
                <a:cs typeface="Arial"/>
              </a:rPr>
              <a:t>Do we need to deal with multiple hypothesis testing? After all the probability of having taken a wrong decision for termination, increases with the number of selected variables.</a:t>
            </a:r>
          </a:p>
          <a:p>
            <a:r>
              <a:rPr lang="en-US" dirty="0">
                <a:latin typeface="Arial"/>
                <a:cs typeface="Arial"/>
              </a:rPr>
              <a:t>Association</a:t>
            </a:r>
          </a:p>
          <a:p>
            <a:pPr lvl="1"/>
            <a:r>
              <a:rPr lang="en-US" dirty="0">
                <a:latin typeface="Arial"/>
                <a:cs typeface="Arial"/>
              </a:rPr>
              <a:t>Same question, more complicated since the decision to include a variable relies not on a p-value, but on the minimum between several p-value.</a:t>
            </a:r>
          </a:p>
          <a:p>
            <a:pPr lvl="2"/>
            <a:r>
              <a:rPr lang="en-US" dirty="0">
                <a:latin typeface="Arial"/>
                <a:cs typeface="Arial"/>
              </a:rPr>
              <a:t>If we relied on a single p-value, it would represent the risk that the selected variable should not be selected.</a:t>
            </a:r>
          </a:p>
          <a:p>
            <a:pPr lvl="2"/>
            <a:r>
              <a:rPr lang="en-US" dirty="0">
                <a:latin typeface="Arial"/>
                <a:cs typeface="Arial"/>
              </a:rPr>
              <a:t>How to compute the risk we take by selecting a variable when we use the minimum of several p-values?</a:t>
            </a:r>
          </a:p>
        </p:txBody>
      </p:sp>
    </p:spTree>
    <p:extLst>
      <p:ext uri="{BB962C8B-B14F-4D97-AF65-F5344CB8AC3E}">
        <p14:creationId xmlns:p14="http://schemas.microsoft.com/office/powerpoint/2010/main" val="228407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2E54-A3FF-8071-421D-59A7F594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Open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839A-D993-019D-805F-109DF005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Association:</a:t>
            </a:r>
          </a:p>
          <a:p>
            <a:pPr lvl="1"/>
            <a:r>
              <a:rPr lang="en-US" dirty="0"/>
              <a:t>Can p-values obtained from different tests be compared? Tests might not have the same power </a:t>
            </a:r>
            <a:r>
              <a:rPr lang="en-US" dirty="0" err="1"/>
              <a:t>w.r.t.</a:t>
            </a:r>
            <a:r>
              <a:rPr lang="en-US" dirty="0"/>
              <a:t> the number of samples</a:t>
            </a:r>
          </a:p>
          <a:p>
            <a:pPr lvl="1"/>
            <a:r>
              <a:rPr lang="en-US" dirty="0"/>
              <a:t>How to best accelerate computation</a:t>
            </a:r>
          </a:p>
          <a:p>
            <a:pPr lvl="2"/>
            <a:r>
              <a:rPr lang="en-US" dirty="0"/>
              <a:t>==&gt; Current version: Pearson correlation computes multiple lags efficiently with MASS.</a:t>
            </a:r>
          </a:p>
        </p:txBody>
      </p:sp>
    </p:spTree>
    <p:extLst>
      <p:ext uri="{BB962C8B-B14F-4D97-AF65-F5344CB8AC3E}">
        <p14:creationId xmlns:p14="http://schemas.microsoft.com/office/powerpoint/2010/main" val="149180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4366-5EF1-A624-8815-7406A5DF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Some experiment 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B8928-5F54-529D-335D-1A5C326A6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4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B2A2-0A29-2837-BD5F-557D7E97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9796-EA25-069F-D571-83B07B97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7ts2h: 7 variables, nonlinear (sin, cos, abs), gaussian noise, 2000 timesteps</a:t>
            </a:r>
          </a:p>
          <a:p>
            <a:r>
              <a:rPr lang="en-US" dirty="0"/>
              <a:t>CLIM: 5 variables, linear, time aggregated, gaussian noise, 250 timesteps</a:t>
            </a:r>
          </a:p>
          <a:p>
            <a:r>
              <a:rPr lang="en-US" dirty="0"/>
              <a:t>fMRI: 5 variables, nonlinear (exponential). Depending on time series, high correlation for many lags, or lag 1 correlation, 200 to 2000 timesteps</a:t>
            </a:r>
          </a:p>
          <a:p>
            <a:r>
              <a:rPr lang="en-US" dirty="0"/>
              <a:t>FINANCE: full data description not open access, Fama-French 3 factor model, 4000 timesteps</a:t>
            </a:r>
          </a:p>
        </p:txBody>
      </p:sp>
    </p:spTree>
    <p:extLst>
      <p:ext uri="{BB962C8B-B14F-4D97-AF65-F5344CB8AC3E}">
        <p14:creationId xmlns:p14="http://schemas.microsoft.com/office/powerpoint/2010/main" val="223361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8E1A-5BD8-B84D-8260-4B3CB735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Datasets</a:t>
            </a:r>
            <a:endParaRPr lang="en-US" dirty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0D5F66B9-E283-712F-DD7E-64494BB16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730" y="207399"/>
            <a:ext cx="6281738" cy="216906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0E749F6-8882-D5BF-57B9-D7C436F0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326" y="3001409"/>
            <a:ext cx="5593643" cy="2623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F2865-5089-5D08-D0F0-8CB74F7E3484}"/>
              </a:ext>
            </a:extLst>
          </p:cNvPr>
          <p:cNvSpPr txBox="1"/>
          <p:nvPr/>
        </p:nvSpPr>
        <p:spPr>
          <a:xfrm>
            <a:off x="7676444" y="5813776"/>
            <a:ext cx="2238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381617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D87F-8A08-3CD1-DEBF-1F530ECA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08D3-C784-98B7-C306-A030EF7C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MTS instance in a dataset family</a:t>
            </a:r>
          </a:p>
          <a:p>
            <a:r>
              <a:rPr lang="en-US" dirty="0"/>
              <a:t>For each target variable in a dataset family</a:t>
            </a:r>
          </a:p>
          <a:p>
            <a:r>
              <a:rPr lang="en-US" dirty="0"/>
              <a:t>Apply the </a:t>
            </a:r>
            <a:r>
              <a:rPr lang="en-US" dirty="0" err="1"/>
              <a:t>tsGOMP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 "all available data" policy: ARDL and VAR models use all data to train and compute residuals, LSTM uses a data split with 0.7 training, 0.3 validation</a:t>
            </a:r>
          </a:p>
          <a:p>
            <a:pPr lvl="1"/>
            <a:r>
              <a:rPr lang="en-US" dirty="0"/>
              <a:t>Stopping criterion is the f-test for ARLD and VAR, and the SSE bootstrapping for LSTM.</a:t>
            </a:r>
          </a:p>
          <a:p>
            <a:pPr lvl="1"/>
            <a:r>
              <a:rPr lang="en-US" dirty="0"/>
              <a:t>Association is Spearman for nonlinear datasets and Pearson for linear datasets</a:t>
            </a:r>
          </a:p>
          <a:p>
            <a:r>
              <a:rPr lang="en-US" dirty="0"/>
              <a:t>Output the set of selected features</a:t>
            </a:r>
          </a:p>
          <a:p>
            <a:r>
              <a:rPr lang="en-US" dirty="0"/>
              <a:t>Compute metrics</a:t>
            </a:r>
          </a:p>
        </p:txBody>
      </p:sp>
    </p:spTree>
    <p:extLst>
      <p:ext uri="{BB962C8B-B14F-4D97-AF65-F5344CB8AC3E}">
        <p14:creationId xmlns:p14="http://schemas.microsoft.com/office/powerpoint/2010/main" val="166147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3272-1B53-25CE-2096-561CFF36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A30B-EF39-9D37-3690-F1CB625A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648761" cy="5248622"/>
          </a:xfrm>
        </p:spPr>
        <p:txBody>
          <a:bodyPr/>
          <a:lstStyle/>
          <a:p>
            <a:r>
              <a:rPr lang="en-US" dirty="0"/>
              <a:t>Precision (TP/(TP+FP)), Recall (TP/(TP+TN)) of the selected feature set versus the ground truth causal feature set</a:t>
            </a:r>
          </a:p>
          <a:p>
            <a:r>
              <a:rPr lang="en-US" dirty="0"/>
              <a:t>Average Precision (document retrieval metric) (</a:t>
            </a:r>
            <a:r>
              <a:rPr lang="en-US" dirty="0" err="1"/>
              <a:t>sum_k</a:t>
            </a:r>
            <a:r>
              <a:rPr lang="en-US" dirty="0"/>
              <a:t>(</a:t>
            </a:r>
            <a:r>
              <a:rPr lang="en-US" dirty="0" err="1"/>
              <a:t>TP_k</a:t>
            </a:r>
            <a:r>
              <a:rPr lang="en-US" dirty="0"/>
              <a:t>/(</a:t>
            </a:r>
            <a:r>
              <a:rPr lang="en-US" dirty="0" err="1"/>
              <a:t>TP_k+FP_k</a:t>
            </a:r>
            <a:r>
              <a:rPr lang="en-US" dirty="0"/>
              <a:t>)*Ind[last selected is TP])</a:t>
            </a:r>
          </a:p>
          <a:p>
            <a:r>
              <a:rPr lang="en-US" dirty="0"/>
              <a:t>Structural Hamming Distance (number of deletion, insertion, flip, to transform a graph into another) between the produced causal graph and the ground truth causal graph.</a:t>
            </a:r>
          </a:p>
        </p:txBody>
      </p:sp>
    </p:spTree>
    <p:extLst>
      <p:ext uri="{BB962C8B-B14F-4D97-AF65-F5344CB8AC3E}">
        <p14:creationId xmlns:p14="http://schemas.microsoft.com/office/powerpoint/2010/main" val="277874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2975-A56E-DFDC-774F-5E315E6C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49095-8732-A6B8-297F-0025AA9C748B}"/>
              </a:ext>
            </a:extLst>
          </p:cNvPr>
          <p:cNvSpPr txBox="1"/>
          <p:nvPr/>
        </p:nvSpPr>
        <p:spPr>
          <a:xfrm>
            <a:off x="5672667" y="3066814"/>
            <a:ext cx="62182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Precision of the selected variables for each model (top)</a:t>
            </a:r>
          </a:p>
          <a:p>
            <a:r>
              <a:rPr lang="en-US" dirty="0"/>
              <a:t>Recall of the selected variables for each model (bottom)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6E5499F-583A-63A3-118F-97C8AF2E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1" y="38392"/>
            <a:ext cx="5682342" cy="3089969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154CF232-17A4-2F83-A3C6-7B88045A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60" y="3709846"/>
            <a:ext cx="5622966" cy="30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82B723-EE6A-38F7-C1B2-49D6D7CC63E3}"/>
              </a:ext>
            </a:extLst>
          </p:cNvPr>
          <p:cNvSpPr txBox="1">
            <a:spLocks/>
          </p:cNvSpPr>
          <p:nvPr/>
        </p:nvSpPr>
        <p:spPr>
          <a:xfrm>
            <a:off x="890513" y="2389436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B179-6E13-E206-4BB9-8C2990FDE909}"/>
              </a:ext>
            </a:extLst>
          </p:cNvPr>
          <p:cNvSpPr txBox="1"/>
          <p:nvPr/>
        </p:nvSpPr>
        <p:spPr>
          <a:xfrm>
            <a:off x="5896000" y="4663507"/>
            <a:ext cx="5239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AP of the selected variables for each model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2ABAF0-30BA-70B7-0AB1-D67D4FDE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47" y="1032184"/>
            <a:ext cx="6612575" cy="3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6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79FE-5A28-121D-945E-17A510FC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93C694-96CA-AE91-B637-DF8429BC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699" y="544309"/>
            <a:ext cx="6474030" cy="3522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0D369-3B23-6289-DE1E-73ADE8E44075}"/>
              </a:ext>
            </a:extLst>
          </p:cNvPr>
          <p:cNvSpPr txBox="1"/>
          <p:nvPr/>
        </p:nvSpPr>
        <p:spPr>
          <a:xfrm>
            <a:off x="6382986" y="4205844"/>
            <a:ext cx="47105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Structural Hamming Distance.</a:t>
            </a:r>
          </a:p>
        </p:txBody>
      </p:sp>
    </p:spTree>
    <p:extLst>
      <p:ext uri="{BB962C8B-B14F-4D97-AF65-F5344CB8AC3E}">
        <p14:creationId xmlns:p14="http://schemas.microsoft.com/office/powerpoint/2010/main" val="107466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CB4A-0C5C-D459-3563-35840C6D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289993"/>
            <a:ext cx="3498979" cy="251637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Algorithm components</a:t>
            </a:r>
          </a:p>
        </p:txBody>
      </p:sp>
      <p:sp>
        <p:nvSpPr>
          <p:cNvPr id="120" name="Content Placeholder 119">
            <a:extLst>
              <a:ext uri="{FF2B5EF4-FFF2-40B4-BE49-F238E27FC236}">
                <a16:creationId xmlns:a16="http://schemas.microsoft.com/office/drawing/2014/main" id="{A7D310D1-0A7E-933B-6DE2-F0E25E1D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/>
              <a:t>VAR</a:t>
            </a:r>
          </a:p>
          <a:p>
            <a:pPr lvl="1"/>
            <a:r>
              <a:rPr lang="en-US" dirty="0"/>
              <a:t>ARDL</a:t>
            </a:r>
          </a:p>
          <a:p>
            <a:pPr lvl="1"/>
            <a:r>
              <a:rPr lang="en-US" dirty="0"/>
              <a:t>(VARMA) (estimation takes a long time)</a:t>
            </a:r>
          </a:p>
          <a:p>
            <a:pPr lvl="1"/>
            <a:r>
              <a:rPr lang="en-US" dirty="0" err="1"/>
              <a:t>DeepAR</a:t>
            </a:r>
            <a:r>
              <a:rPr lang="en-US" dirty="0"/>
              <a:t> (LSTM)</a:t>
            </a:r>
          </a:p>
          <a:p>
            <a:r>
              <a:rPr lang="en-US" dirty="0"/>
              <a:t>Stopping criterion</a:t>
            </a:r>
          </a:p>
          <a:p>
            <a:pPr lvl="1"/>
            <a:r>
              <a:rPr lang="en-US" dirty="0"/>
              <a:t>F-test (VAR, ARDL, VARMA)</a:t>
            </a:r>
          </a:p>
          <a:p>
            <a:pPr lvl="1"/>
            <a:r>
              <a:rPr lang="en-US" dirty="0" err="1"/>
              <a:t>Likelyhood</a:t>
            </a:r>
            <a:r>
              <a:rPr lang="en-US" dirty="0"/>
              <a:t> ratio test (VAR, ARDL, VARMA)</a:t>
            </a:r>
          </a:p>
          <a:p>
            <a:pPr lvl="1"/>
            <a:r>
              <a:rPr lang="en-US" dirty="0"/>
              <a:t>SSE with bootstrapping (LSTM)</a:t>
            </a:r>
          </a:p>
          <a:p>
            <a:r>
              <a:rPr lang="en-US" dirty="0"/>
              <a:t>Association</a:t>
            </a:r>
          </a:p>
          <a:p>
            <a:pPr lvl="1"/>
            <a:r>
              <a:rPr lang="en-US" dirty="0"/>
              <a:t>Pearson correlation (accelerated with MASS)</a:t>
            </a:r>
          </a:p>
          <a:p>
            <a:pPr lvl="1"/>
            <a:r>
              <a:rPr lang="en-US" dirty="0"/>
              <a:t>Spearman correlation</a:t>
            </a:r>
          </a:p>
        </p:txBody>
      </p:sp>
    </p:spTree>
    <p:extLst>
      <p:ext uri="{BB962C8B-B14F-4D97-AF65-F5344CB8AC3E}">
        <p14:creationId xmlns:p14="http://schemas.microsoft.com/office/powerpoint/2010/main" val="91713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191F-9A18-6C08-D1A1-F046F82D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DeepAR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8F5F-1419-A943-B4E3-6FBA4B5B6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B513-B2F7-5FD2-B0C5-AB03F8D0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DeepAR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B1BB6E-8ACE-1C76-D364-5B313989F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706" y="702750"/>
            <a:ext cx="7053280" cy="1705346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C2AC6-8C00-ACBE-7B1C-C6DE866530C5}"/>
              </a:ext>
            </a:extLst>
          </p:cNvPr>
          <p:cNvSpPr/>
          <p:nvPr/>
        </p:nvSpPr>
        <p:spPr>
          <a:xfrm>
            <a:off x="6067778" y="3113852"/>
            <a:ext cx="1853258" cy="53622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Covariates </a:t>
            </a:r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baseline="-25000" dirty="0" err="1">
                <a:solidFill>
                  <a:schemeClr val="tx1"/>
                </a:solidFill>
              </a:rPr>
              <a:t>t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87A8AD-0B4E-603C-E7EE-7EE4CB3F2158}"/>
              </a:ext>
            </a:extLst>
          </p:cNvPr>
          <p:cNvSpPr/>
          <p:nvPr/>
        </p:nvSpPr>
        <p:spPr>
          <a:xfrm>
            <a:off x="8212667" y="3113852"/>
            <a:ext cx="1853258" cy="53622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previous  z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ED21CB-B72D-B625-5D1E-A6C0929C6904}"/>
              </a:ext>
            </a:extLst>
          </p:cNvPr>
          <p:cNvSpPr/>
          <p:nvPr/>
        </p:nvSpPr>
        <p:spPr>
          <a:xfrm>
            <a:off x="7064963" y="4026370"/>
            <a:ext cx="1853258" cy="5362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F4954B-99E1-7825-3239-80486480B2B3}"/>
              </a:ext>
            </a:extLst>
          </p:cNvPr>
          <p:cNvSpPr/>
          <p:nvPr/>
        </p:nvSpPr>
        <p:spPr>
          <a:xfrm>
            <a:off x="4995333" y="4054593"/>
            <a:ext cx="1853258" cy="507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E67A1B-3759-CC42-1B41-46302F311A51}"/>
              </a:ext>
            </a:extLst>
          </p:cNvPr>
          <p:cNvCxnSpPr/>
          <p:nvPr/>
        </p:nvCxnSpPr>
        <p:spPr>
          <a:xfrm>
            <a:off x="7335660" y="3690291"/>
            <a:ext cx="1882" cy="302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24256F-DB36-941C-FE14-71FA890C94F4}"/>
              </a:ext>
            </a:extLst>
          </p:cNvPr>
          <p:cNvCxnSpPr>
            <a:cxnSpLocks/>
          </p:cNvCxnSpPr>
          <p:nvPr/>
        </p:nvCxnSpPr>
        <p:spPr>
          <a:xfrm>
            <a:off x="8615067" y="3690291"/>
            <a:ext cx="1882" cy="302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BE869C-73EB-5EC9-B54E-DFF703590A89}"/>
              </a:ext>
            </a:extLst>
          </p:cNvPr>
          <p:cNvCxnSpPr>
            <a:cxnSpLocks/>
          </p:cNvCxnSpPr>
          <p:nvPr/>
        </p:nvCxnSpPr>
        <p:spPr>
          <a:xfrm flipH="1">
            <a:off x="7953251" y="4625005"/>
            <a:ext cx="6678" cy="1744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0F5D61-3DCB-A5EC-8C78-FC006965643F}"/>
              </a:ext>
            </a:extLst>
          </p:cNvPr>
          <p:cNvSpPr/>
          <p:nvPr/>
        </p:nvSpPr>
        <p:spPr>
          <a:xfrm>
            <a:off x="7064962" y="4848302"/>
            <a:ext cx="1853258" cy="5362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Connected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2B1058-CE17-70DF-3280-72B05FBB70F3}"/>
              </a:ext>
            </a:extLst>
          </p:cNvPr>
          <p:cNvSpPr/>
          <p:nvPr/>
        </p:nvSpPr>
        <p:spPr>
          <a:xfrm>
            <a:off x="7060946" y="5879312"/>
            <a:ext cx="1861820" cy="58759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z</a:t>
            </a:r>
            <a:r>
              <a:rPr lang="en-US" baseline="-25000" err="1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distribution parameters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B6D044-F8DE-CABE-B1A1-8B78FC27F1B3}"/>
              </a:ext>
            </a:extLst>
          </p:cNvPr>
          <p:cNvCxnSpPr>
            <a:cxnSpLocks/>
          </p:cNvCxnSpPr>
          <p:nvPr/>
        </p:nvCxnSpPr>
        <p:spPr>
          <a:xfrm>
            <a:off x="8012041" y="5471144"/>
            <a:ext cx="1882" cy="302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BB92A3C-0F11-1F58-F2E5-636154D8F4EB}"/>
              </a:ext>
            </a:extLst>
          </p:cNvPr>
          <p:cNvSpPr/>
          <p:nvPr/>
        </p:nvSpPr>
        <p:spPr>
          <a:xfrm>
            <a:off x="9139243" y="4046031"/>
            <a:ext cx="1853258" cy="507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state</a:t>
            </a:r>
          </a:p>
        </p:txBody>
      </p:sp>
    </p:spTree>
    <p:extLst>
      <p:ext uri="{BB962C8B-B14F-4D97-AF65-F5344CB8AC3E}">
        <p14:creationId xmlns:p14="http://schemas.microsoft.com/office/powerpoint/2010/main" val="286992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6B3F-BAF0-803C-6531-386934DB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DeepAR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12A3-C93E-991B-3E8D-4267535B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Multihorizon</a:t>
            </a:r>
            <a:r>
              <a:rPr lang="en-US" dirty="0"/>
              <a:t>: the number of predicted timesteps can be set for combined training.</a:t>
            </a:r>
          </a:p>
          <a:p>
            <a:r>
              <a:rPr lang="en-US" dirty="0"/>
              <a:t>Training on all outputs / future outputs: if the task is to predict </a:t>
            </a:r>
            <a:r>
              <a:rPr lang="en-US" dirty="0" err="1"/>
              <a:t>z_t</a:t>
            </a:r>
            <a:r>
              <a:rPr lang="en-US" dirty="0"/>
              <a:t>...</a:t>
            </a:r>
            <a:r>
              <a:rPr lang="en-US" dirty="0" err="1"/>
              <a:t>z_t+k</a:t>
            </a:r>
            <a:r>
              <a:rPr lang="en-US" dirty="0"/>
              <a:t> with data starting from </a:t>
            </a:r>
            <a:r>
              <a:rPr lang="en-US" dirty="0" err="1"/>
              <a:t>z_t-i</a:t>
            </a:r>
            <a:r>
              <a:rPr lang="en-US" dirty="0"/>
              <a:t>, it is possible to:</a:t>
            </a:r>
          </a:p>
          <a:p>
            <a:pPr lvl="1"/>
            <a:r>
              <a:rPr lang="en-US" dirty="0"/>
              <a:t>Use the distributions generated for </a:t>
            </a:r>
            <a:r>
              <a:rPr lang="en-US" dirty="0" err="1"/>
              <a:t>z_t-i</a:t>
            </a:r>
            <a:r>
              <a:rPr lang="en-US" dirty="0"/>
              <a:t>, … </a:t>
            </a:r>
            <a:r>
              <a:rPr lang="en-US" dirty="0" err="1"/>
              <a:t>z_t+k</a:t>
            </a:r>
            <a:r>
              <a:rPr lang="en-US" dirty="0"/>
              <a:t> to compute an average log-</a:t>
            </a:r>
            <a:r>
              <a:rPr lang="en-US" dirty="0" err="1"/>
              <a:t>likelyhood</a:t>
            </a:r>
          </a:p>
          <a:p>
            <a:pPr lvl="1"/>
            <a:r>
              <a:rPr lang="en-US" dirty="0"/>
              <a:t>Use only the distributions generated for </a:t>
            </a:r>
            <a:r>
              <a:rPr lang="en-US" dirty="0" err="1"/>
              <a:t>z_t</a:t>
            </a:r>
            <a:r>
              <a:rPr lang="en-US" dirty="0"/>
              <a:t>...</a:t>
            </a:r>
            <a:r>
              <a:rPr lang="en-US" dirty="0" err="1"/>
              <a:t>z_t+k</a:t>
            </a:r>
            <a:r>
              <a:rPr lang="en-US" dirty="0"/>
              <a:t>.</a:t>
            </a:r>
          </a:p>
          <a:p>
            <a:r>
              <a:rPr lang="en-US" dirty="0"/>
              <a:t>Use different parametrized output distributions. By default, gaussian.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4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7F47-504A-61C5-3517-8ECDAA93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Open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299C5-A0C4-97A5-2309-FF8FF177A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and design questions</a:t>
            </a:r>
          </a:p>
        </p:txBody>
      </p:sp>
    </p:spTree>
    <p:extLst>
      <p:ext uri="{BB962C8B-B14F-4D97-AF65-F5344CB8AC3E}">
        <p14:creationId xmlns:p14="http://schemas.microsoft.com/office/powerpoint/2010/main" val="64556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C519-ED07-F8E1-2A7A-F41BE723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Open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5EEA-2333-FE6E-211E-13ECD2034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component (model type, association type, stopping criterion) has greater impact on the algorithm?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8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7F20-B43F-401D-7967-FCF88DAE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Open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97A2-008B-2EB4-AF8E-C1B95555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Models:</a:t>
            </a:r>
          </a:p>
          <a:p>
            <a:pPr lvl="1"/>
            <a:r>
              <a:rPr lang="en-US" dirty="0"/>
              <a:t>Can linear models be used in practice on nonlinear data?</a:t>
            </a:r>
          </a:p>
          <a:p>
            <a:pPr lvl="1"/>
            <a:r>
              <a:rPr lang="en-US" dirty="0"/>
              <a:t>In linear models, metrics/residuals are usually computed over the training set. But for models prone to overfitting, a separate validation split is necessary.</a:t>
            </a:r>
          </a:p>
          <a:p>
            <a:pPr lvl="2"/>
            <a:r>
              <a:rPr lang="en-US" dirty="0"/>
              <a:t>Using the training set for linear models and a train/</a:t>
            </a:r>
            <a:r>
              <a:rPr lang="en-US" dirty="0" err="1"/>
              <a:t>val</a:t>
            </a:r>
            <a:r>
              <a:rPr lang="en-US" dirty="0"/>
              <a:t> split for overfit-prone models has sample size effects: on model fit, stopping criterion uncertainty estimate, association uncertainty estimate --&gt; it makes algorithm component studies difficult</a:t>
            </a:r>
          </a:p>
          <a:p>
            <a:pPr lvl="2"/>
            <a:r>
              <a:rPr lang="en-US" dirty="0"/>
              <a:t>Using a same train/</a:t>
            </a:r>
            <a:r>
              <a:rPr lang="en-US" dirty="0" err="1"/>
              <a:t>val</a:t>
            </a:r>
            <a:r>
              <a:rPr lang="en-US" dirty="0"/>
              <a:t> split reduces the power of linear models, especially when we have low number of samples.</a:t>
            </a:r>
          </a:p>
        </p:txBody>
      </p:sp>
    </p:spTree>
    <p:extLst>
      <p:ext uri="{BB962C8B-B14F-4D97-AF65-F5344CB8AC3E}">
        <p14:creationId xmlns:p14="http://schemas.microsoft.com/office/powerpoint/2010/main" val="83438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C7C8-9292-5A80-4D31-03A88DC9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Open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943D-7875-58A7-3BCD-B33F9395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009" y="520647"/>
            <a:ext cx="6281873" cy="57366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Stopping criterion </a:t>
            </a:r>
          </a:p>
          <a:p>
            <a:pPr lvl="1"/>
            <a:r>
              <a:rPr lang="en-US" dirty="0"/>
              <a:t>Some models (LSTM) have high variance, how to compute the stopping criterion in that case?</a:t>
            </a:r>
          </a:p>
          <a:p>
            <a:pPr lvl="1"/>
            <a:r>
              <a:rPr lang="en-US" dirty="0"/>
              <a:t>For DNN models, the degree of freedom isn't easily defined. How to test model significance in that case?</a:t>
            </a:r>
          </a:p>
          <a:p>
            <a:r>
              <a:rPr lang="en-US" dirty="0"/>
              <a:t>=&gt; suggestion:</a:t>
            </a:r>
          </a:p>
          <a:p>
            <a:pPr lvl="1"/>
            <a:r>
              <a:rPr lang="en-US" dirty="0"/>
              <a:t>Use a validation set of size N to compute residuals (or per sample conditional outcome </a:t>
            </a:r>
            <a:r>
              <a:rPr lang="en-US" dirty="0" err="1"/>
              <a:t>likelyhood</a:t>
            </a:r>
            <a:r>
              <a:rPr lang="en-US" dirty="0"/>
              <a:t> if the model is probabilistic)</a:t>
            </a:r>
          </a:p>
          <a:p>
            <a:pPr lvl="1"/>
            <a:r>
              <a:rPr lang="en-US" dirty="0"/>
              <a:t>Always use the same validation set for successive models</a:t>
            </a:r>
          </a:p>
          <a:p>
            <a:pPr lvl="1"/>
            <a:r>
              <a:rPr lang="en-US" dirty="0"/>
              <a:t>Use bootstrapping with replacement (draw N entry, repeat K times) to sample residuals/sample </a:t>
            </a:r>
            <a:r>
              <a:rPr lang="en-US" dirty="0" err="1"/>
              <a:t>likelyhoods</a:t>
            </a:r>
            <a:endParaRPr lang="en-US" dirty="0"/>
          </a:p>
          <a:p>
            <a:pPr lvl="1"/>
            <a:r>
              <a:rPr lang="en-US" dirty="0"/>
              <a:t>Use the same bootstrap sampling for the current model and previous model.</a:t>
            </a:r>
          </a:p>
          <a:p>
            <a:pPr lvl="1"/>
            <a:r>
              <a:rPr lang="en-US" dirty="0"/>
              <a:t>Compute the desired metric (SSE, average </a:t>
            </a:r>
            <a:r>
              <a:rPr lang="en-US" dirty="0" err="1"/>
              <a:t>likelyhood</a:t>
            </a:r>
            <a:r>
              <a:rPr lang="en-US" dirty="0"/>
              <a:t>), we obtain a list of pairs of size K</a:t>
            </a:r>
          </a:p>
          <a:p>
            <a:pPr lvl="1"/>
            <a:r>
              <a:rPr lang="en-US" dirty="0"/>
              <a:t>Use paired </a:t>
            </a:r>
            <a:r>
              <a:rPr lang="en-US" dirty="0" err="1"/>
              <a:t>wilcoxon</a:t>
            </a:r>
            <a:r>
              <a:rPr lang="en-US" dirty="0"/>
              <a:t> signed rank test to test the </a:t>
            </a:r>
            <a:r>
              <a:rPr lang="en-US" dirty="0" err="1"/>
              <a:t>significativity</a:t>
            </a:r>
            <a:r>
              <a:rPr lang="en-US" dirty="0"/>
              <a:t> of a model compared to another.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314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Atlas</vt:lpstr>
      <vt:lpstr>tsGOMP</vt:lpstr>
      <vt:lpstr>Algorithm components</vt:lpstr>
      <vt:lpstr>DeepAR</vt:lpstr>
      <vt:lpstr>DeepAR</vt:lpstr>
      <vt:lpstr>DeepAR</vt:lpstr>
      <vt:lpstr>Open problems</vt:lpstr>
      <vt:lpstr>Open problems</vt:lpstr>
      <vt:lpstr>Open problems</vt:lpstr>
      <vt:lpstr>Open problems</vt:lpstr>
      <vt:lpstr>Open problems</vt:lpstr>
      <vt:lpstr>Open problems</vt:lpstr>
      <vt:lpstr>Some experiment results</vt:lpstr>
      <vt:lpstr>Datasets</vt:lpstr>
      <vt:lpstr>Datasets</vt:lpstr>
      <vt:lpstr>Procedure</vt:lpstr>
      <vt:lpstr>Metrics</vt:lpstr>
      <vt:lpstr>Results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639</cp:revision>
  <dcterms:created xsi:type="dcterms:W3CDTF">2023-04-28T08:22:28Z</dcterms:created>
  <dcterms:modified xsi:type="dcterms:W3CDTF">2023-08-10T08:57:33Z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