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62" r:id="rId4"/>
    <p:sldId id="280" r:id="rId5"/>
    <p:sldId id="281" r:id="rId6"/>
    <p:sldId id="282" r:id="rId7"/>
    <p:sldId id="283" r:id="rId8"/>
    <p:sldId id="258" r:id="rId9"/>
    <p:sldId id="263" r:id="rId10"/>
    <p:sldId id="272" r:id="rId11"/>
    <p:sldId id="273" r:id="rId12"/>
    <p:sldId id="265" r:id="rId13"/>
    <p:sldId id="266" r:id="rId14"/>
    <p:sldId id="267" r:id="rId15"/>
    <p:sldId id="274" r:id="rId16"/>
    <p:sldId id="264" r:id="rId17"/>
    <p:sldId id="259" r:id="rId18"/>
    <p:sldId id="260" r:id="rId19"/>
    <p:sldId id="268" r:id="rId20"/>
    <p:sldId id="271" r:id="rId21"/>
    <p:sldId id="286" r:id="rId22"/>
    <p:sldId id="270" r:id="rId23"/>
    <p:sldId id="276" r:id="rId24"/>
    <p:sldId id="275" r:id="rId25"/>
    <p:sldId id="269" r:id="rId26"/>
    <p:sldId id="289" r:id="rId27"/>
    <p:sldId id="290" r:id="rId28"/>
    <p:sldId id="291" r:id="rId29"/>
    <p:sldId id="292" r:id="rId30"/>
    <p:sldId id="293" r:id="rId31"/>
    <p:sldId id="294" r:id="rId32"/>
    <p:sldId id="277" r:id="rId33"/>
    <p:sldId id="285" r:id="rId34"/>
    <p:sldId id="284" r:id="rId35"/>
    <p:sldId id="278" r:id="rId36"/>
    <p:sldId id="279" r:id="rId37"/>
    <p:sldId id="287" r:id="rId38"/>
    <p:sldId id="288" r:id="rId39"/>
    <p:sldId id="295"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B0C30-D27C-F1B2-829D-AEC38426DA5C}" v="2439" dt="2022-12-21T16:11:32.193"/>
    <p1510:client id="{34230CDA-4753-698C-781D-412226BC5191}" v="3849" dt="2022-12-21T12:59:55.715"/>
    <p1510:client id="{46F49C65-0740-6191-2D9C-F953EA21B05F}" v="731" dt="2022-12-21T14:13:35.105"/>
    <p1510:client id="{550D97FE-2894-3485-DD77-D276BFDCD98B}" v="450" dt="2022-12-12T09:53:39.817"/>
    <p1510:client id="{65D65928-FB0F-7474-E1DC-3D6846A81674}" v="49" dt="2022-12-20T18:41:59.653"/>
    <p1510:client id="{80F25D7A-7FF5-A4C3-F80F-4663DF53FA1B}" v="3760" dt="2022-12-20T17:45:14.200"/>
    <p1510:client id="{8E6A6CA7-8527-6C7E-FD62-BEAA4AD46E39}" v="15" dt="2022-12-21T18:04:11.516"/>
    <p1510:client id="{B14ECC89-A2D3-C0A9-B32C-259F1CCA0F20}" v="129" dt="2022-12-20T20:40:16.953"/>
    <p1510:client id="{C098BB24-6D3D-428A-A748-A72A05CD184F}" v="82" dt="2022-12-10T12:57:08.884"/>
    <p1510:client id="{C71C67A4-9ACB-2C31-02B0-980E43A44BA2}" v="600" dt="2022-12-10T17:17:07.278"/>
    <p1510:client id="{D450726C-23EE-C9F0-043E-EA12F54B04C7}" v="323" dt="2022-12-20T18:26:46.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8/10/2023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61683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0031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8/10/2023</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9957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00650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8/10/2023</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85742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8/10/2023</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0717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8/10/2023</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8928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6718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8/10/2023</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42316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46622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8/10/2023</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6353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8/10/2023</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357681079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14836A48-4CAC-4A40-97EB-8ACA9B26A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0">
            <a:extLst>
              <a:ext uri="{FF2B5EF4-FFF2-40B4-BE49-F238E27FC236}">
                <a16:creationId xmlns:a16="http://schemas.microsoft.com/office/drawing/2014/main" id="{6890A515-B90B-43BC-876F-580D2FC47E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3749B484-B143-40F7-896A-A20650EE47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D5ECC4BD-4D67-4CD5-9118-C8F95255E0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DFCF04F1-C8A9-4F23-B565-9B70C6D740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9964E85D-E8AC-4D3F-A3BC-E4D8DE608D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FE670F7-87AE-49F1-AFCF-646DC0B69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2D394406-F17F-478D-9811-F133F31630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929B1C0-F6D9-45BC-B41C-5BEBE9AD60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2">
              <a:extLst>
                <a:ext uri="{FF2B5EF4-FFF2-40B4-BE49-F238E27FC236}">
                  <a16:creationId xmlns:a16="http://schemas.microsoft.com/office/drawing/2014/main" id="{8CBC2023-5C0F-470C-A494-448A3088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F753F948-20A5-448F-A91B-30C3FA874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187C515D-FEE4-4EAD-A758-C09FC8898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5F8581B-27B7-42AB-B33F-69023D3B1C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a:extLst>
                <a:ext uri="{FF2B5EF4-FFF2-40B4-BE49-F238E27FC236}">
                  <a16:creationId xmlns:a16="http://schemas.microsoft.com/office/drawing/2014/main" id="{CBC2EB4A-D3CD-4347-AE09-347B7B10EF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C35E0B18-828E-4F07-BC14-5B6EB8C283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8">
              <a:extLst>
                <a:ext uri="{FF2B5EF4-FFF2-40B4-BE49-F238E27FC236}">
                  <a16:creationId xmlns:a16="http://schemas.microsoft.com/office/drawing/2014/main" id="{D972FA4F-64D2-4E34-B234-7B2C363C4F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430AC742-FB30-4DCC-A9AC-92D107A34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20">
              <a:extLst>
                <a:ext uri="{FF2B5EF4-FFF2-40B4-BE49-F238E27FC236}">
                  <a16:creationId xmlns:a16="http://schemas.microsoft.com/office/drawing/2014/main" id="{C991F4A4-6C1A-486C-80A9-B653BC0ED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34F60AAA-3D77-4751-9A2C-27A680142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22">
              <a:extLst>
                <a:ext uri="{FF2B5EF4-FFF2-40B4-BE49-F238E27FC236}">
                  <a16:creationId xmlns:a16="http://schemas.microsoft.com/office/drawing/2014/main" id="{71A93347-D2EA-43A7-92CB-3BC1C8F43D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A99EB955-34CE-4879-BB3E-19C017967A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descr="Arrière-plan de technologies réseau">
            <a:extLst>
              <a:ext uri="{FF2B5EF4-FFF2-40B4-BE49-F238E27FC236}">
                <a16:creationId xmlns:a16="http://schemas.microsoft.com/office/drawing/2014/main" id="{A6ACCC64-A47F-DACE-CE8D-E4440055FED8}"/>
              </a:ext>
            </a:extLst>
          </p:cNvPr>
          <p:cNvPicPr>
            <a:picLocks noChangeAspect="1"/>
          </p:cNvPicPr>
          <p:nvPr/>
        </p:nvPicPr>
        <p:blipFill rotWithShape="1">
          <a:blip r:embed="rId2"/>
          <a:srcRect r="-1" b="3430"/>
          <a:stretch/>
        </p:blipFill>
        <p:spPr>
          <a:xfrm>
            <a:off x="20" y="227"/>
            <a:ext cx="12191675" cy="6858000"/>
          </a:xfrm>
          <a:prstGeom prst="rect">
            <a:avLst/>
          </a:prstGeom>
        </p:spPr>
      </p:pic>
      <p:grpSp>
        <p:nvGrpSpPr>
          <p:cNvPr id="32" name="Group 31">
            <a:extLst>
              <a:ext uri="{FF2B5EF4-FFF2-40B4-BE49-F238E27FC236}">
                <a16:creationId xmlns:a16="http://schemas.microsoft.com/office/drawing/2014/main" id="{99502C85-D694-4534-81D2-BE2E52612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33747" y="1186483"/>
            <a:ext cx="4510627" cy="4477933"/>
            <a:chOff x="3833747" y="1186483"/>
            <a:chExt cx="4510627" cy="4477933"/>
          </a:xfrm>
        </p:grpSpPr>
        <p:sp>
          <p:nvSpPr>
            <p:cNvPr id="50" name="Rectangle 32">
              <a:extLst>
                <a:ext uri="{FF2B5EF4-FFF2-40B4-BE49-F238E27FC236}">
                  <a16:creationId xmlns:a16="http://schemas.microsoft.com/office/drawing/2014/main" id="{070D54E8-5694-4275-AC73-041D919D5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7681" y="1186483"/>
              <a:ext cx="4506693" cy="716184"/>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9">
              <a:extLst>
                <a:ext uri="{FF2B5EF4-FFF2-40B4-BE49-F238E27FC236}">
                  <a16:creationId xmlns:a16="http://schemas.microsoft.com/office/drawing/2014/main" id="{085E5B83-AB95-4571-B7AE-841A0D5F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34">
              <a:extLst>
                <a:ext uri="{FF2B5EF4-FFF2-40B4-BE49-F238E27FC236}">
                  <a16:creationId xmlns:a16="http://schemas.microsoft.com/office/drawing/2014/main" id="{E63AAECE-705E-4B7A-B758-B9CEB30C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3747" y="1991156"/>
              <a:ext cx="4510180" cy="3322196"/>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p:cNvSpPr>
            <a:spLocks noGrp="1"/>
          </p:cNvSpPr>
          <p:nvPr>
            <p:ph type="ctrTitle"/>
          </p:nvPr>
        </p:nvSpPr>
        <p:spPr>
          <a:xfrm>
            <a:off x="3916043" y="2075504"/>
            <a:ext cx="4345588" cy="2042725"/>
          </a:xfrm>
        </p:spPr>
        <p:txBody>
          <a:bodyPr>
            <a:normAutofit/>
          </a:bodyPr>
          <a:lstStyle/>
          <a:p>
            <a:r>
              <a:rPr lang="fr-FR" err="1">
                <a:ea typeface="Calibri Light"/>
                <a:cs typeface="Calibri Light"/>
              </a:rPr>
              <a:t>tsGOMP</a:t>
            </a:r>
            <a:endParaRPr lang="fr-FR" err="1"/>
          </a:p>
        </p:txBody>
      </p:sp>
      <p:sp>
        <p:nvSpPr>
          <p:cNvPr id="3" name="Sous-titre 2"/>
          <p:cNvSpPr>
            <a:spLocks noGrp="1"/>
          </p:cNvSpPr>
          <p:nvPr>
            <p:ph type="subTitle" idx="1"/>
          </p:nvPr>
        </p:nvSpPr>
        <p:spPr>
          <a:xfrm>
            <a:off x="3916043" y="4202728"/>
            <a:ext cx="4345588" cy="1026125"/>
          </a:xfrm>
        </p:spPr>
        <p:txBody>
          <a:bodyPr vert="horz" lIns="91440" tIns="0" rIns="91440" bIns="45720" rtlCol="0" anchor="t">
            <a:normAutofit/>
          </a:bodyPr>
          <a:lstStyle/>
          <a:p>
            <a:r>
              <a:rPr lang="fr-FR" err="1"/>
              <a:t>Current</a:t>
            </a:r>
            <a:r>
              <a:rPr lang="fr-FR"/>
              <a:t> </a:t>
            </a:r>
            <a:r>
              <a:rPr lang="fr-FR" err="1"/>
              <a:t>choices</a:t>
            </a:r>
            <a:r>
              <a:rPr lang="fr-FR"/>
              <a:t> of </a:t>
            </a:r>
            <a:r>
              <a:rPr lang="fr-FR" err="1"/>
              <a:t>implementation</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E6EA-DB7E-ABBA-BEE6-3C43C00B4376}"/>
              </a:ext>
            </a:extLst>
          </p:cNvPr>
          <p:cNvSpPr>
            <a:spLocks noGrp="1"/>
          </p:cNvSpPr>
          <p:nvPr>
            <p:ph type="title"/>
          </p:nvPr>
        </p:nvSpPr>
        <p:spPr/>
        <p:txBody>
          <a:bodyPr>
            <a:normAutofit fontScale="90000"/>
          </a:bodyPr>
          <a:lstStyle/>
          <a:p>
            <a:r>
              <a:rPr lang="en-US">
                <a:cs typeface="Calibri Light"/>
              </a:rPr>
              <a:t>Vector </a:t>
            </a:r>
            <a:r>
              <a:rPr lang="en-US" err="1">
                <a:cs typeface="Calibri Light"/>
              </a:rPr>
              <a:t>AutoRegressive</a:t>
            </a:r>
            <a:r>
              <a:rPr lang="en-US">
                <a:cs typeface="Calibri Light"/>
              </a:rPr>
              <a:t> Moving Average (VARMA)</a:t>
            </a:r>
            <a:endParaRPr lang="en-US"/>
          </a:p>
        </p:txBody>
      </p:sp>
      <p:sp>
        <p:nvSpPr>
          <p:cNvPr id="3" name="Content Placeholder 2">
            <a:extLst>
              <a:ext uri="{FF2B5EF4-FFF2-40B4-BE49-F238E27FC236}">
                <a16:creationId xmlns:a16="http://schemas.microsoft.com/office/drawing/2014/main" id="{A2B9515A-F031-CF87-004D-CD2CE4B6C590}"/>
              </a:ext>
            </a:extLst>
          </p:cNvPr>
          <p:cNvSpPr>
            <a:spLocks noGrp="1"/>
          </p:cNvSpPr>
          <p:nvPr>
            <p:ph idx="1"/>
          </p:nvPr>
        </p:nvSpPr>
        <p:spPr/>
        <p:txBody>
          <a:bodyPr>
            <a:normAutofit lnSpcReduction="10000"/>
          </a:bodyPr>
          <a:lstStyle/>
          <a:p>
            <a:r>
              <a:rPr lang="en-US">
                <a:ea typeface="+mn-lt"/>
                <a:cs typeface="+mn-lt"/>
              </a:rPr>
              <a:t>Linear model of a vector with moving average errors:  A</a:t>
            </a:r>
            <a:r>
              <a:rPr lang="en-US" baseline="-25000">
                <a:ea typeface="+mn-lt"/>
                <a:cs typeface="+mn-lt"/>
              </a:rPr>
              <a:t>0</a:t>
            </a:r>
            <a:r>
              <a:rPr lang="en-US">
                <a:ea typeface="+mn-lt"/>
                <a:cs typeface="+mn-lt"/>
              </a:rPr>
              <a:t>X</a:t>
            </a:r>
            <a:r>
              <a:rPr lang="en-US" baseline="-25000">
                <a:ea typeface="+mn-lt"/>
                <a:cs typeface="+mn-lt"/>
              </a:rPr>
              <a:t>t</a:t>
            </a:r>
            <a:r>
              <a:rPr lang="en-US">
                <a:ea typeface="+mn-lt"/>
                <a:cs typeface="+mn-lt"/>
              </a:rPr>
              <a:t>=A</a:t>
            </a:r>
            <a:r>
              <a:rPr lang="en-US" baseline="-25000">
                <a:ea typeface="+mn-lt"/>
                <a:cs typeface="+mn-lt"/>
              </a:rPr>
              <a:t>1</a:t>
            </a:r>
            <a:r>
              <a:rPr lang="en-US">
                <a:ea typeface="+mn-lt"/>
                <a:cs typeface="+mn-lt"/>
              </a:rPr>
              <a:t>X</a:t>
            </a:r>
            <a:r>
              <a:rPr lang="en-US" baseline="-25000">
                <a:ea typeface="+mn-lt"/>
                <a:cs typeface="+mn-lt"/>
              </a:rPr>
              <a:t>t-1</a:t>
            </a:r>
            <a:r>
              <a:rPr lang="en-US">
                <a:ea typeface="+mn-lt"/>
                <a:cs typeface="+mn-lt"/>
              </a:rPr>
              <a:t>+…+</a:t>
            </a:r>
            <a:r>
              <a:rPr lang="en-US" err="1">
                <a:ea typeface="+mn-lt"/>
                <a:cs typeface="+mn-lt"/>
              </a:rPr>
              <a:t>A</a:t>
            </a:r>
            <a:r>
              <a:rPr lang="en-US" baseline="-25000" err="1">
                <a:ea typeface="+mn-lt"/>
                <a:cs typeface="+mn-lt"/>
              </a:rPr>
              <a:t>p</a:t>
            </a:r>
            <a:r>
              <a:rPr lang="en-US" err="1">
                <a:ea typeface="+mn-lt"/>
                <a:cs typeface="+mn-lt"/>
              </a:rPr>
              <a:t>X</a:t>
            </a:r>
            <a:r>
              <a:rPr lang="en-US" baseline="-25000" err="1">
                <a:ea typeface="+mn-lt"/>
                <a:cs typeface="+mn-lt"/>
              </a:rPr>
              <a:t>t</a:t>
            </a:r>
            <a:r>
              <a:rPr lang="en-US" baseline="-25000">
                <a:ea typeface="+mn-lt"/>
                <a:cs typeface="+mn-lt"/>
              </a:rPr>
              <a:t>-p</a:t>
            </a:r>
            <a:r>
              <a:rPr lang="en-US">
                <a:ea typeface="+mn-lt"/>
                <a:cs typeface="+mn-lt"/>
              </a:rPr>
              <a:t> + E</a:t>
            </a:r>
            <a:r>
              <a:rPr lang="en-US" baseline="-25000">
                <a:ea typeface="+mn-lt"/>
                <a:cs typeface="+mn-lt"/>
              </a:rPr>
              <a:t>t </a:t>
            </a:r>
            <a:r>
              <a:rPr lang="en-US">
                <a:ea typeface="+mn-lt"/>
                <a:cs typeface="+mn-lt"/>
              </a:rPr>
              <a:t>+ M</a:t>
            </a:r>
            <a:r>
              <a:rPr lang="en-US" baseline="-25000">
                <a:ea typeface="+mn-lt"/>
                <a:cs typeface="+mn-lt"/>
              </a:rPr>
              <a:t>1</a:t>
            </a:r>
            <a:r>
              <a:rPr lang="en-US">
                <a:ea typeface="+mn-lt"/>
                <a:cs typeface="+mn-lt"/>
              </a:rPr>
              <a:t>E</a:t>
            </a:r>
            <a:r>
              <a:rPr lang="en-US" baseline="-25000">
                <a:ea typeface="+mn-lt"/>
                <a:cs typeface="+mn-lt"/>
              </a:rPr>
              <a:t>t-1</a:t>
            </a:r>
            <a:r>
              <a:rPr lang="en-US">
                <a:ea typeface="+mn-lt"/>
                <a:cs typeface="+mn-lt"/>
              </a:rPr>
              <a:t> +…+ </a:t>
            </a:r>
            <a:r>
              <a:rPr lang="en-US" err="1">
                <a:ea typeface="+mn-lt"/>
                <a:cs typeface="+mn-lt"/>
              </a:rPr>
              <a:t>M</a:t>
            </a:r>
            <a:r>
              <a:rPr lang="en-US" baseline="-25000" err="1">
                <a:ea typeface="+mn-lt"/>
                <a:cs typeface="+mn-lt"/>
              </a:rPr>
              <a:t>p</a:t>
            </a:r>
            <a:r>
              <a:rPr lang="en-US" err="1">
                <a:ea typeface="+mn-lt"/>
                <a:cs typeface="+mn-lt"/>
              </a:rPr>
              <a:t>E</a:t>
            </a:r>
            <a:r>
              <a:rPr lang="en-US" baseline="-25000" err="1">
                <a:ea typeface="+mn-lt"/>
                <a:cs typeface="+mn-lt"/>
              </a:rPr>
              <a:t>t</a:t>
            </a:r>
            <a:r>
              <a:rPr lang="en-US" baseline="-25000">
                <a:ea typeface="+mn-lt"/>
                <a:cs typeface="+mn-lt"/>
              </a:rPr>
              <a:t>-p</a:t>
            </a:r>
          </a:p>
          <a:p>
            <a:pPr lvl="1"/>
            <a:r>
              <a:rPr lang="en-US" err="1"/>
              <a:t>X</a:t>
            </a:r>
            <a:r>
              <a:rPr lang="en-US" baseline="-25000" err="1"/>
              <a:t>t</a:t>
            </a:r>
            <a:r>
              <a:rPr lang="en-US"/>
              <a:t> is the vector to predict, E</a:t>
            </a:r>
            <a:r>
              <a:rPr lang="en-US" baseline="-25000"/>
              <a:t>t</a:t>
            </a:r>
            <a:r>
              <a:rPr lang="en-US"/>
              <a:t> is the associated noise vector</a:t>
            </a:r>
          </a:p>
          <a:p>
            <a:pPr lvl="1"/>
            <a:r>
              <a:rPr lang="en-US"/>
              <a:t>Noise has a direct effect on future values, distinct from that of the predicted vector.</a:t>
            </a:r>
          </a:p>
          <a:p>
            <a:r>
              <a:rPr lang="en-US"/>
              <a:t>Usual working assumptions:</a:t>
            </a:r>
          </a:p>
          <a:p>
            <a:pPr lvl="1"/>
            <a:r>
              <a:rPr lang="en-US"/>
              <a:t>The noise vectors at different timesteps are not correlated</a:t>
            </a:r>
          </a:p>
          <a:p>
            <a:pPr lvl="1"/>
            <a:r>
              <a:rPr lang="en-US"/>
              <a:t>The noise vectors follow a multivariate normal distribution.</a:t>
            </a:r>
          </a:p>
          <a:p>
            <a:pPr lvl="1"/>
            <a:r>
              <a:rPr lang="en-US"/>
              <a:t>The process is stationary.</a:t>
            </a:r>
          </a:p>
          <a:p>
            <a:r>
              <a:rPr lang="en-US"/>
              <a:t>There are other set of assumptions that relax the normality and stationarity (roots of the characteristic polynomials outside the unit circle, finite fourth moment of the noise...) but make computation more tedious. </a:t>
            </a:r>
            <a:r>
              <a:rPr lang="en-US" sz="1000" i="1">
                <a:ea typeface="+mn-lt"/>
                <a:cs typeface="+mn-lt"/>
              </a:rPr>
              <a:t>Estimating structural VARMA models with uncorrelated but non-independent error terms,</a:t>
            </a:r>
            <a:br>
              <a:rPr lang="en-US" sz="1000" i="1">
                <a:ea typeface="+mn-lt"/>
                <a:cs typeface="+mn-lt"/>
              </a:rPr>
            </a:br>
            <a:r>
              <a:rPr lang="en-US" sz="1000" i="1">
                <a:ea typeface="+mn-lt"/>
                <a:cs typeface="+mn-lt"/>
              </a:rPr>
              <a:t>Boubacar </a:t>
            </a:r>
            <a:r>
              <a:rPr lang="en-US" sz="1000" i="1" err="1">
                <a:ea typeface="+mn-lt"/>
                <a:cs typeface="+mn-lt"/>
              </a:rPr>
              <a:t>Mainassara</a:t>
            </a:r>
            <a:r>
              <a:rPr lang="en-US" sz="1000" i="1">
                <a:ea typeface="+mn-lt"/>
                <a:cs typeface="+mn-lt"/>
              </a:rPr>
              <a:t>, Yacouba and Francq, Christian</a:t>
            </a:r>
          </a:p>
          <a:p>
            <a:endParaRPr lang="en-US"/>
          </a:p>
        </p:txBody>
      </p:sp>
    </p:spTree>
    <p:extLst>
      <p:ext uri="{BB962C8B-B14F-4D97-AF65-F5344CB8AC3E}">
        <p14:creationId xmlns:p14="http://schemas.microsoft.com/office/powerpoint/2010/main" val="114644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7999-9EE4-5BCC-E7C1-6CCFA2F7C03F}"/>
              </a:ext>
            </a:extLst>
          </p:cNvPr>
          <p:cNvSpPr>
            <a:spLocks noGrp="1"/>
          </p:cNvSpPr>
          <p:nvPr>
            <p:ph type="title"/>
          </p:nvPr>
        </p:nvSpPr>
        <p:spPr/>
        <p:txBody>
          <a:bodyPr/>
          <a:lstStyle/>
          <a:p>
            <a:r>
              <a:rPr lang="en-US">
                <a:cs typeface="Calibri Light"/>
              </a:rPr>
              <a:t>Comparison</a:t>
            </a:r>
            <a:endParaRPr lang="en-US"/>
          </a:p>
        </p:txBody>
      </p:sp>
      <p:graphicFrame>
        <p:nvGraphicFramePr>
          <p:cNvPr id="7" name="Table 7">
            <a:extLst>
              <a:ext uri="{FF2B5EF4-FFF2-40B4-BE49-F238E27FC236}">
                <a16:creationId xmlns:a16="http://schemas.microsoft.com/office/drawing/2014/main" id="{DCF235C1-B669-8180-027F-8417E8E5C30F}"/>
              </a:ext>
            </a:extLst>
          </p:cNvPr>
          <p:cNvGraphicFramePr>
            <a:graphicFrameLocks noGrp="1"/>
          </p:cNvGraphicFramePr>
          <p:nvPr>
            <p:ph idx="1"/>
            <p:extLst>
              <p:ext uri="{D42A27DB-BD31-4B8C-83A1-F6EECF244321}">
                <p14:modId xmlns:p14="http://schemas.microsoft.com/office/powerpoint/2010/main" val="3044391384"/>
              </p:ext>
            </p:extLst>
          </p:nvPr>
        </p:nvGraphicFramePr>
        <p:xfrm>
          <a:off x="5127996" y="654834"/>
          <a:ext cx="6281736" cy="5882244"/>
        </p:xfrm>
        <a:graphic>
          <a:graphicData uri="http://schemas.openxmlformats.org/drawingml/2006/table">
            <a:tbl>
              <a:tblPr firstRow="1" bandRow="1">
                <a:tableStyleId>{5C22544A-7EE6-4342-B048-85BDC9FD1C3A}</a:tableStyleId>
              </a:tblPr>
              <a:tblGrid>
                <a:gridCol w="2093912">
                  <a:extLst>
                    <a:ext uri="{9D8B030D-6E8A-4147-A177-3AD203B41FA5}">
                      <a16:colId xmlns:a16="http://schemas.microsoft.com/office/drawing/2014/main" val="3857996820"/>
                    </a:ext>
                  </a:extLst>
                </a:gridCol>
                <a:gridCol w="2093912">
                  <a:extLst>
                    <a:ext uri="{9D8B030D-6E8A-4147-A177-3AD203B41FA5}">
                      <a16:colId xmlns:a16="http://schemas.microsoft.com/office/drawing/2014/main" val="2280837764"/>
                    </a:ext>
                  </a:extLst>
                </a:gridCol>
                <a:gridCol w="2093912">
                  <a:extLst>
                    <a:ext uri="{9D8B030D-6E8A-4147-A177-3AD203B41FA5}">
                      <a16:colId xmlns:a16="http://schemas.microsoft.com/office/drawing/2014/main" val="2902084123"/>
                    </a:ext>
                  </a:extLst>
                </a:gridCol>
              </a:tblGrid>
              <a:tr h="321763">
                <a:tc>
                  <a:txBody>
                    <a:bodyPr/>
                    <a:lstStyle/>
                    <a:p>
                      <a:r>
                        <a:rPr lang="en-US"/>
                        <a:t>VAR</a:t>
                      </a:r>
                    </a:p>
                  </a:txBody>
                  <a:tcPr/>
                </a:tc>
                <a:tc>
                  <a:txBody>
                    <a:bodyPr/>
                    <a:lstStyle/>
                    <a:p>
                      <a:r>
                        <a:rPr lang="en-US"/>
                        <a:t>ARDL</a:t>
                      </a:r>
                    </a:p>
                  </a:txBody>
                  <a:tcPr/>
                </a:tc>
                <a:tc>
                  <a:txBody>
                    <a:bodyPr/>
                    <a:lstStyle/>
                    <a:p>
                      <a:r>
                        <a:rPr lang="en-US"/>
                        <a:t>VARMA</a:t>
                      </a:r>
                    </a:p>
                  </a:txBody>
                  <a:tcPr/>
                </a:tc>
                <a:extLst>
                  <a:ext uri="{0D108BD9-81ED-4DB2-BD59-A6C34878D82A}">
                    <a16:rowId xmlns:a16="http://schemas.microsoft.com/office/drawing/2014/main" val="2929090081"/>
                  </a:ext>
                </a:extLst>
              </a:tr>
              <a:tr h="395844">
                <a:tc>
                  <a:txBody>
                    <a:bodyPr/>
                    <a:lstStyle/>
                    <a:p>
                      <a:pPr lvl="0">
                        <a:buNone/>
                      </a:pPr>
                      <a:r>
                        <a:rPr lang="en-US"/>
                        <a:t>Quantitative</a:t>
                      </a:r>
                    </a:p>
                  </a:txBody>
                  <a:tcPr/>
                </a:tc>
                <a:tc>
                  <a:txBody>
                    <a:bodyPr/>
                    <a:lstStyle/>
                    <a:p>
                      <a:pPr lvl="0">
                        <a:buNone/>
                      </a:pPr>
                      <a:r>
                        <a:rPr lang="en-US"/>
                        <a:t>Quantitative</a:t>
                      </a:r>
                    </a:p>
                  </a:txBody>
                  <a:tcPr/>
                </a:tc>
                <a:tc>
                  <a:txBody>
                    <a:bodyPr/>
                    <a:lstStyle/>
                    <a:p>
                      <a:pPr lvl="0">
                        <a:buNone/>
                      </a:pPr>
                      <a:r>
                        <a:rPr lang="en-US"/>
                        <a:t>Quantitative</a:t>
                      </a:r>
                    </a:p>
                  </a:txBody>
                  <a:tcPr/>
                </a:tc>
                <a:extLst>
                  <a:ext uri="{0D108BD9-81ED-4DB2-BD59-A6C34878D82A}">
                    <a16:rowId xmlns:a16="http://schemas.microsoft.com/office/drawing/2014/main" val="3358057575"/>
                  </a:ext>
                </a:extLst>
              </a:tr>
              <a:tr h="565260">
                <a:tc>
                  <a:txBody>
                    <a:bodyPr/>
                    <a:lstStyle/>
                    <a:p>
                      <a:pPr lvl="0">
                        <a:buNone/>
                      </a:pPr>
                      <a:r>
                        <a:rPr lang="en-US"/>
                        <a:t>Lag selection with AIC or BIC</a:t>
                      </a:r>
                    </a:p>
                  </a:txBody>
                  <a:tcPr/>
                </a:tc>
                <a:tc>
                  <a:txBody>
                    <a:bodyPr/>
                    <a:lstStyle/>
                    <a:p>
                      <a:pPr lvl="0">
                        <a:buNone/>
                      </a:pPr>
                      <a:r>
                        <a:rPr lang="en-US"/>
                        <a:t>No lag selection</a:t>
                      </a:r>
                    </a:p>
                  </a:txBody>
                  <a:tcPr/>
                </a:tc>
                <a:tc>
                  <a:txBody>
                    <a:bodyPr/>
                    <a:lstStyle/>
                    <a:p>
                      <a:pPr lvl="0">
                        <a:buNone/>
                      </a:pPr>
                      <a:r>
                        <a:rPr lang="en-US"/>
                        <a:t>No lag selection</a:t>
                      </a:r>
                    </a:p>
                  </a:txBody>
                  <a:tcPr/>
                </a:tc>
                <a:extLst>
                  <a:ext uri="{0D108BD9-81ED-4DB2-BD59-A6C34878D82A}">
                    <a16:rowId xmlns:a16="http://schemas.microsoft.com/office/drawing/2014/main" val="3805818585"/>
                  </a:ext>
                </a:extLst>
              </a:tr>
              <a:tr h="565260">
                <a:tc>
                  <a:txBody>
                    <a:bodyPr/>
                    <a:lstStyle/>
                    <a:p>
                      <a:r>
                        <a:rPr lang="en-US"/>
                        <a:t>Fast (OLS)</a:t>
                      </a:r>
                    </a:p>
                  </a:txBody>
                  <a:tcPr/>
                </a:tc>
                <a:tc>
                  <a:txBody>
                    <a:bodyPr/>
                    <a:lstStyle/>
                    <a:p>
                      <a:r>
                        <a:rPr lang="en-US"/>
                        <a:t>Quite fast (OLS)</a:t>
                      </a:r>
                    </a:p>
                  </a:txBody>
                  <a:tcPr/>
                </a:tc>
                <a:tc>
                  <a:txBody>
                    <a:bodyPr/>
                    <a:lstStyle/>
                    <a:p>
                      <a:r>
                        <a:rPr lang="en-US"/>
                        <a:t>Slow (Kalman Filters)</a:t>
                      </a:r>
                    </a:p>
                  </a:txBody>
                  <a:tcPr/>
                </a:tc>
                <a:extLst>
                  <a:ext uri="{0D108BD9-81ED-4DB2-BD59-A6C34878D82A}">
                    <a16:rowId xmlns:a16="http://schemas.microsoft.com/office/drawing/2014/main" val="2345591541"/>
                  </a:ext>
                </a:extLst>
              </a:tr>
              <a:tr h="800061">
                <a:tc>
                  <a:txBody>
                    <a:bodyPr/>
                    <a:lstStyle/>
                    <a:p>
                      <a:r>
                        <a:rPr lang="en-US"/>
                        <a:t>Precise (OLS convergence guarantee)</a:t>
                      </a:r>
                    </a:p>
                  </a:txBody>
                  <a:tcPr/>
                </a:tc>
                <a:tc>
                  <a:txBody>
                    <a:bodyPr/>
                    <a:lstStyle/>
                    <a:p>
                      <a:pPr lvl="0">
                        <a:buNone/>
                      </a:pPr>
                      <a:r>
                        <a:rPr lang="en-US" sz="1800" b="0" i="0" u="none" strike="noStrike" noProof="0">
                          <a:latin typeface="Rockwell"/>
                        </a:rPr>
                        <a:t>Precise (OLS convergence guarantee), single predictive target variable</a:t>
                      </a:r>
                      <a:endParaRPr lang="en-US"/>
                    </a:p>
                  </a:txBody>
                  <a:tcPr/>
                </a:tc>
                <a:tc>
                  <a:txBody>
                    <a:bodyPr/>
                    <a:lstStyle/>
                    <a:p>
                      <a:r>
                        <a:rPr lang="en-US"/>
                        <a:t>Convergence of MLE approximation might fail</a:t>
                      </a:r>
                    </a:p>
                  </a:txBody>
                  <a:tcPr/>
                </a:tc>
                <a:extLst>
                  <a:ext uri="{0D108BD9-81ED-4DB2-BD59-A6C34878D82A}">
                    <a16:rowId xmlns:a16="http://schemas.microsoft.com/office/drawing/2014/main" val="41821929"/>
                  </a:ext>
                </a:extLst>
              </a:tr>
              <a:tr h="321763">
                <a:tc>
                  <a:txBody>
                    <a:bodyPr/>
                    <a:lstStyle/>
                    <a:p>
                      <a:r>
                        <a:rPr lang="en-US"/>
                        <a:t>Simplistic: stationary data only</a:t>
                      </a:r>
                    </a:p>
                  </a:txBody>
                  <a:tcPr/>
                </a:tc>
                <a:tc>
                  <a:txBody>
                    <a:bodyPr/>
                    <a:lstStyle/>
                    <a:p>
                      <a:r>
                        <a:rPr lang="en-US"/>
                        <a:t>Supports trend-stationary and season-stationary</a:t>
                      </a:r>
                    </a:p>
                  </a:txBody>
                  <a:tcPr/>
                </a:tc>
                <a:tc>
                  <a:txBody>
                    <a:bodyPr/>
                    <a:lstStyle/>
                    <a:p>
                      <a:r>
                        <a:rPr lang="en-US"/>
                        <a:t>Supports moving average errors</a:t>
                      </a:r>
                    </a:p>
                  </a:txBody>
                  <a:tcPr/>
                </a:tc>
                <a:extLst>
                  <a:ext uri="{0D108BD9-81ED-4DB2-BD59-A6C34878D82A}">
                    <a16:rowId xmlns:a16="http://schemas.microsoft.com/office/drawing/2014/main" val="3466740933"/>
                  </a:ext>
                </a:extLst>
              </a:tr>
              <a:tr h="321763">
                <a:tc>
                  <a:txBody>
                    <a:bodyPr/>
                    <a:lstStyle/>
                    <a:p>
                      <a:pPr lvl="0">
                        <a:buNone/>
                      </a:pPr>
                      <a:r>
                        <a:rPr lang="en-US"/>
                        <a:t>Model can be applied repetitively to predict future values</a:t>
                      </a:r>
                    </a:p>
                  </a:txBody>
                  <a:tcPr/>
                </a:tc>
                <a:tc>
                  <a:txBody>
                    <a:bodyPr/>
                    <a:lstStyle/>
                    <a:p>
                      <a:pPr lvl="0">
                        <a:buNone/>
                      </a:pPr>
                      <a:r>
                        <a:rPr lang="en-US"/>
                        <a:t>Cannot apply model repetitively </a:t>
                      </a:r>
                    </a:p>
                  </a:txBody>
                  <a:tcPr/>
                </a:tc>
                <a:tc>
                  <a:txBody>
                    <a:bodyPr/>
                    <a:lstStyle/>
                    <a:p>
                      <a:pPr lvl="0">
                        <a:buNone/>
                      </a:pPr>
                      <a:r>
                        <a:rPr lang="en-US" sz="1800" b="0" i="0" u="none" strike="noStrike" noProof="0">
                          <a:latin typeface="Rockwell"/>
                        </a:rPr>
                        <a:t>Model can be applied repetitively to predict future values</a:t>
                      </a:r>
                      <a:endParaRPr lang="en-US"/>
                    </a:p>
                  </a:txBody>
                  <a:tcPr/>
                </a:tc>
                <a:extLst>
                  <a:ext uri="{0D108BD9-81ED-4DB2-BD59-A6C34878D82A}">
                    <a16:rowId xmlns:a16="http://schemas.microsoft.com/office/drawing/2014/main" val="891136260"/>
                  </a:ext>
                </a:extLst>
              </a:tr>
            </a:tbl>
          </a:graphicData>
        </a:graphic>
      </p:graphicFrame>
      <p:sp>
        <p:nvSpPr>
          <p:cNvPr id="8" name="TextBox 7">
            <a:extLst>
              <a:ext uri="{FF2B5EF4-FFF2-40B4-BE49-F238E27FC236}">
                <a16:creationId xmlns:a16="http://schemas.microsoft.com/office/drawing/2014/main" id="{BA96390F-3B97-BB69-635A-2E3B3AEF1E6C}"/>
              </a:ext>
            </a:extLst>
          </p:cNvPr>
          <p:cNvSpPr txBox="1"/>
          <p:nvPr/>
        </p:nvSpPr>
        <p:spPr>
          <a:xfrm>
            <a:off x="6096000" y="178129"/>
            <a:ext cx="56902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ADVANTAGES AND LIMITATIONS</a:t>
            </a:r>
          </a:p>
        </p:txBody>
      </p:sp>
      <p:sp>
        <p:nvSpPr>
          <p:cNvPr id="5" name="TextBox 4">
            <a:extLst>
              <a:ext uri="{FF2B5EF4-FFF2-40B4-BE49-F238E27FC236}">
                <a16:creationId xmlns:a16="http://schemas.microsoft.com/office/drawing/2014/main" id="{6A2E64CF-2A4E-CDC9-8ED6-E42D2A28C88E}"/>
              </a:ext>
            </a:extLst>
          </p:cNvPr>
          <p:cNvSpPr txBox="1"/>
          <p:nvPr/>
        </p:nvSpPr>
        <p:spPr>
          <a:xfrm>
            <a:off x="1118680" y="1264595"/>
            <a:ext cx="2521085" cy="1548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C112D7F0-EE35-F7B7-60EC-3D819AA0FFB8}"/>
              </a:ext>
            </a:extLst>
          </p:cNvPr>
          <p:cNvSpPr txBox="1"/>
          <p:nvPr/>
        </p:nvSpPr>
        <p:spPr>
          <a:xfrm>
            <a:off x="972765" y="5447489"/>
            <a:ext cx="351006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Complexity analysis and convergence guarantees are generally complex. I am still looking for references.</a:t>
            </a:r>
          </a:p>
        </p:txBody>
      </p:sp>
    </p:spTree>
    <p:extLst>
      <p:ext uri="{BB962C8B-B14F-4D97-AF65-F5344CB8AC3E}">
        <p14:creationId xmlns:p14="http://schemas.microsoft.com/office/powerpoint/2010/main" val="404672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500DD-2AA8-5C9E-A735-5A4BC76EC9F6}"/>
              </a:ext>
            </a:extLst>
          </p:cNvPr>
          <p:cNvSpPr>
            <a:spLocks noGrp="1"/>
          </p:cNvSpPr>
          <p:nvPr>
            <p:ph type="title"/>
          </p:nvPr>
        </p:nvSpPr>
        <p:spPr/>
        <p:txBody>
          <a:bodyPr/>
          <a:lstStyle/>
          <a:p>
            <a:r>
              <a:rPr lang="fr-FR">
                <a:cs typeface="Calibri Light"/>
              </a:rPr>
              <a:t>Stopping </a:t>
            </a:r>
            <a:r>
              <a:rPr lang="fr-FR" err="1">
                <a:cs typeface="Calibri Light"/>
              </a:rPr>
              <a:t>Criterion</a:t>
            </a:r>
            <a:endParaRPr lang="fr-FR">
              <a:cs typeface="Calibri Light"/>
            </a:endParaRPr>
          </a:p>
        </p:txBody>
      </p:sp>
      <p:sp>
        <p:nvSpPr>
          <p:cNvPr id="3" name="Espace réservé du contenu 2">
            <a:extLst>
              <a:ext uri="{FF2B5EF4-FFF2-40B4-BE49-F238E27FC236}">
                <a16:creationId xmlns:a16="http://schemas.microsoft.com/office/drawing/2014/main" id="{A042DFDE-BC4B-BC83-0629-22C7399FD6BC}"/>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932019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0F5600-9FDF-80A7-D7E0-BD7A3DCBD28E}"/>
              </a:ext>
            </a:extLst>
          </p:cNvPr>
          <p:cNvSpPr>
            <a:spLocks noGrp="1"/>
          </p:cNvSpPr>
          <p:nvPr>
            <p:ph type="title"/>
          </p:nvPr>
        </p:nvSpPr>
        <p:spPr/>
        <p:txBody>
          <a:bodyPr/>
          <a:lstStyle/>
          <a:p>
            <a:r>
              <a:rPr lang="fr-FR" err="1">
                <a:cs typeface="Calibri Light"/>
              </a:rPr>
              <a:t>Increase</a:t>
            </a:r>
            <a:r>
              <a:rPr lang="fr-FR">
                <a:cs typeface="Calibri Light"/>
              </a:rPr>
              <a:t> in AIC</a:t>
            </a:r>
            <a:endParaRPr lang="fr-FR"/>
          </a:p>
        </p:txBody>
      </p:sp>
      <p:sp>
        <p:nvSpPr>
          <p:cNvPr id="3" name="Espace réservé du contenu 2">
            <a:extLst>
              <a:ext uri="{FF2B5EF4-FFF2-40B4-BE49-F238E27FC236}">
                <a16:creationId xmlns:a16="http://schemas.microsoft.com/office/drawing/2014/main" id="{ECC8E9A5-92B7-4942-6D6A-F641ED93F6E4}"/>
              </a:ext>
            </a:extLst>
          </p:cNvPr>
          <p:cNvSpPr>
            <a:spLocks noGrp="1"/>
          </p:cNvSpPr>
          <p:nvPr>
            <p:ph idx="1"/>
          </p:nvPr>
        </p:nvSpPr>
        <p:spPr>
          <a:xfrm>
            <a:off x="5118447" y="803186"/>
            <a:ext cx="6538633" cy="5248622"/>
          </a:xfrm>
        </p:spPr>
        <p:txBody>
          <a:bodyPr>
            <a:normAutofit/>
          </a:bodyPr>
          <a:lstStyle/>
          <a:p>
            <a:r>
              <a:rPr lang="en-US"/>
              <a:t>For models where Akaike Information Criterion is available :</a:t>
            </a:r>
          </a:p>
          <a:p>
            <a:pPr lvl="1"/>
            <a:r>
              <a:rPr lang="en-US" err="1"/>
              <a:t>Aic</a:t>
            </a:r>
            <a:r>
              <a:rPr lang="en-US"/>
              <a:t> = 2k – </a:t>
            </a:r>
            <a:r>
              <a:rPr lang="en-US" err="1"/>
              <a:t>loglikelyhood</a:t>
            </a:r>
            <a:r>
              <a:rPr lang="en-US"/>
              <a:t>, where k is the number of parameters of the model.</a:t>
            </a:r>
          </a:p>
          <a:p>
            <a:pPr lvl="1"/>
            <a:r>
              <a:rPr lang="en-US" err="1"/>
              <a:t>Loglikelyhood</a:t>
            </a:r>
            <a:r>
              <a:rPr lang="en-US"/>
              <a:t> is directly computed (which is the case in the previous 3 models, and most statistical models)</a:t>
            </a:r>
          </a:p>
          <a:p>
            <a:pPr lvl="1"/>
            <a:r>
              <a:rPr lang="en-US"/>
              <a:t>The lower the </a:t>
            </a:r>
            <a:r>
              <a:rPr lang="en-US" err="1"/>
              <a:t>aic</a:t>
            </a:r>
            <a:r>
              <a:rPr lang="en-US"/>
              <a:t> the better.</a:t>
            </a:r>
          </a:p>
          <a:p>
            <a:r>
              <a:rPr lang="en-US" sz="1600">
                <a:ea typeface="+mn-lt"/>
                <a:cs typeface="+mn-lt"/>
              </a:rPr>
              <a:t>Depend on the log-</a:t>
            </a:r>
            <a:r>
              <a:rPr lang="en-US" sz="1600" err="1">
                <a:ea typeface="+mn-lt"/>
                <a:cs typeface="+mn-lt"/>
              </a:rPr>
              <a:t>likelyhood</a:t>
            </a:r>
            <a:r>
              <a:rPr lang="en-US" sz="1600">
                <a:ea typeface="+mn-lt"/>
                <a:cs typeface="+mn-lt"/>
              </a:rPr>
              <a:t>, which is correctly estimated when the model assumptions are respected.</a:t>
            </a:r>
            <a:endParaRPr lang="en-US"/>
          </a:p>
          <a:p>
            <a:pPr marL="0" indent="0">
              <a:buNone/>
            </a:pPr>
            <a:endParaRPr lang="en-US" sz="1600"/>
          </a:p>
          <a:p>
            <a:r>
              <a:rPr lang="en-US"/>
              <a:t>When the </a:t>
            </a:r>
            <a:r>
              <a:rPr lang="en-US" err="1"/>
              <a:t>aic</a:t>
            </a:r>
            <a:r>
              <a:rPr lang="en-US"/>
              <a:t> between two consecutive models decreases less than a given threshold, stop the algorithm.</a:t>
            </a:r>
          </a:p>
        </p:txBody>
      </p:sp>
    </p:spTree>
    <p:extLst>
      <p:ext uri="{BB962C8B-B14F-4D97-AF65-F5344CB8AC3E}">
        <p14:creationId xmlns:p14="http://schemas.microsoft.com/office/powerpoint/2010/main" val="147978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0F5600-9FDF-80A7-D7E0-BD7A3DCBD28E}"/>
              </a:ext>
            </a:extLst>
          </p:cNvPr>
          <p:cNvSpPr>
            <a:spLocks noGrp="1"/>
          </p:cNvSpPr>
          <p:nvPr>
            <p:ph type="title"/>
          </p:nvPr>
        </p:nvSpPr>
        <p:spPr/>
        <p:txBody>
          <a:bodyPr/>
          <a:lstStyle/>
          <a:p>
            <a:r>
              <a:rPr lang="fr-FR">
                <a:cs typeface="Calibri Light"/>
              </a:rPr>
              <a:t>F-test on model </a:t>
            </a:r>
            <a:r>
              <a:rPr lang="fr-FR" err="1">
                <a:cs typeface="Calibri Light"/>
              </a:rPr>
              <a:t>significance</a:t>
            </a:r>
            <a:endParaRPr lang="fr-FR" err="1"/>
          </a:p>
        </p:txBody>
      </p:sp>
      <p:sp>
        <p:nvSpPr>
          <p:cNvPr id="3" name="Espace réservé du contenu 2">
            <a:extLst>
              <a:ext uri="{FF2B5EF4-FFF2-40B4-BE49-F238E27FC236}">
                <a16:creationId xmlns:a16="http://schemas.microsoft.com/office/drawing/2014/main" id="{ECC8E9A5-92B7-4942-6D6A-F641ED93F6E4}"/>
              </a:ext>
            </a:extLst>
          </p:cNvPr>
          <p:cNvSpPr>
            <a:spLocks noGrp="1"/>
          </p:cNvSpPr>
          <p:nvPr>
            <p:ph idx="1"/>
          </p:nvPr>
        </p:nvSpPr>
        <p:spPr>
          <a:xfrm>
            <a:off x="5118447" y="803186"/>
            <a:ext cx="6538633" cy="5248622"/>
          </a:xfrm>
        </p:spPr>
        <p:txBody>
          <a:bodyPr>
            <a:normAutofit/>
          </a:bodyPr>
          <a:lstStyle/>
          <a:p>
            <a:r>
              <a:rPr lang="en-US"/>
              <a:t>For consecutive models where one is a restricted version of the other.</a:t>
            </a:r>
          </a:p>
          <a:p>
            <a:r>
              <a:rPr lang="en-US"/>
              <a:t>For models where the sum of squared errors is available</a:t>
            </a:r>
          </a:p>
          <a:p>
            <a:r>
              <a:rPr lang="en-US"/>
              <a:t>For models where the degree of freedom is available</a:t>
            </a:r>
          </a:p>
          <a:p>
            <a:r>
              <a:rPr lang="en-US"/>
              <a:t>Residuals must be normal and independent (usually an assumption of the models).</a:t>
            </a:r>
          </a:p>
          <a:p>
            <a:pPr marL="0" indent="0">
              <a:buNone/>
            </a:pPr>
            <a:endParaRPr lang="en-US"/>
          </a:p>
          <a:p>
            <a:r>
              <a:rPr lang="en-US"/>
              <a:t>We compute the F-statistic (Sse1-Sse2)*Dof2/Sse2/(Dof1-Dof2), obtain a p-value (H0: both models are identical). We continue the </a:t>
            </a:r>
            <a:r>
              <a:rPr lang="en-US" err="1"/>
              <a:t>tsGOMP</a:t>
            </a:r>
            <a:r>
              <a:rPr lang="en-US"/>
              <a:t> algorithm as long as the p-value is below a given threshold.</a:t>
            </a:r>
          </a:p>
        </p:txBody>
      </p:sp>
    </p:spTree>
    <p:extLst>
      <p:ext uri="{BB962C8B-B14F-4D97-AF65-F5344CB8AC3E}">
        <p14:creationId xmlns:p14="http://schemas.microsoft.com/office/powerpoint/2010/main" val="356602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372A-E434-EEA6-97F6-959DA7D8CCC4}"/>
              </a:ext>
            </a:extLst>
          </p:cNvPr>
          <p:cNvSpPr>
            <a:spLocks noGrp="1"/>
          </p:cNvSpPr>
          <p:nvPr>
            <p:ph type="title"/>
          </p:nvPr>
        </p:nvSpPr>
        <p:spPr/>
        <p:txBody>
          <a:bodyPr/>
          <a:lstStyle/>
          <a:p>
            <a:r>
              <a:rPr lang="en-US">
                <a:cs typeface="Calibri Light"/>
              </a:rPr>
              <a:t>Comparison</a:t>
            </a:r>
            <a:endParaRPr lang="en-US"/>
          </a:p>
        </p:txBody>
      </p:sp>
      <p:graphicFrame>
        <p:nvGraphicFramePr>
          <p:cNvPr id="4" name="Table 4">
            <a:extLst>
              <a:ext uri="{FF2B5EF4-FFF2-40B4-BE49-F238E27FC236}">
                <a16:creationId xmlns:a16="http://schemas.microsoft.com/office/drawing/2014/main" id="{FB5C1346-C9DC-94FB-965B-0C45603A2E73}"/>
              </a:ext>
            </a:extLst>
          </p:cNvPr>
          <p:cNvGraphicFramePr>
            <a:graphicFrameLocks noGrp="1"/>
          </p:cNvGraphicFramePr>
          <p:nvPr>
            <p:ph idx="1"/>
            <p:extLst>
              <p:ext uri="{D42A27DB-BD31-4B8C-83A1-F6EECF244321}">
                <p14:modId xmlns:p14="http://schemas.microsoft.com/office/powerpoint/2010/main" val="3421023048"/>
              </p:ext>
            </p:extLst>
          </p:nvPr>
        </p:nvGraphicFramePr>
        <p:xfrm>
          <a:off x="5177476" y="2347067"/>
          <a:ext cx="6281738" cy="3388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42065456"/>
                    </a:ext>
                  </a:extLst>
                </a:gridCol>
                <a:gridCol w="3140869">
                  <a:extLst>
                    <a:ext uri="{9D8B030D-6E8A-4147-A177-3AD203B41FA5}">
                      <a16:colId xmlns:a16="http://schemas.microsoft.com/office/drawing/2014/main" val="4277622389"/>
                    </a:ext>
                  </a:extLst>
                </a:gridCol>
              </a:tblGrid>
              <a:tr h="370840">
                <a:tc>
                  <a:txBody>
                    <a:bodyPr/>
                    <a:lstStyle/>
                    <a:p>
                      <a:r>
                        <a:rPr lang="en-US"/>
                        <a:t>AIC</a:t>
                      </a:r>
                    </a:p>
                  </a:txBody>
                  <a:tcPr/>
                </a:tc>
                <a:tc>
                  <a:txBody>
                    <a:bodyPr/>
                    <a:lstStyle/>
                    <a:p>
                      <a:r>
                        <a:rPr lang="en-US"/>
                        <a:t>F-test</a:t>
                      </a:r>
                    </a:p>
                  </a:txBody>
                  <a:tcPr/>
                </a:tc>
                <a:extLst>
                  <a:ext uri="{0D108BD9-81ED-4DB2-BD59-A6C34878D82A}">
                    <a16:rowId xmlns:a16="http://schemas.microsoft.com/office/drawing/2014/main" val="3151756412"/>
                  </a:ext>
                </a:extLst>
              </a:tr>
              <a:tr h="370840">
                <a:tc>
                  <a:txBody>
                    <a:bodyPr/>
                    <a:lstStyle/>
                    <a:p>
                      <a:r>
                        <a:rPr lang="en-US"/>
                        <a:t>Might stop very early or very late (see </a:t>
                      </a:r>
                      <a:r>
                        <a:rPr lang="en-US" err="1"/>
                        <a:t>exps</a:t>
                      </a:r>
                      <a:r>
                        <a:rPr lang="en-US"/>
                        <a:t>)</a:t>
                      </a:r>
                    </a:p>
                  </a:txBody>
                  <a:tcPr/>
                </a:tc>
                <a:tc>
                  <a:txBody>
                    <a:bodyPr/>
                    <a:lstStyle/>
                    <a:p>
                      <a:r>
                        <a:rPr lang="en-US"/>
                        <a:t>Usually stops appropriately</a:t>
                      </a:r>
                    </a:p>
                  </a:txBody>
                  <a:tcPr/>
                </a:tc>
                <a:extLst>
                  <a:ext uri="{0D108BD9-81ED-4DB2-BD59-A6C34878D82A}">
                    <a16:rowId xmlns:a16="http://schemas.microsoft.com/office/drawing/2014/main" val="373054370"/>
                  </a:ext>
                </a:extLst>
              </a:tr>
              <a:tr h="370840">
                <a:tc>
                  <a:txBody>
                    <a:bodyPr/>
                    <a:lstStyle/>
                    <a:p>
                      <a:r>
                        <a:rPr lang="en-US"/>
                        <a:t>Few assumptions</a:t>
                      </a:r>
                    </a:p>
                  </a:txBody>
                  <a:tcPr/>
                </a:tc>
                <a:tc>
                  <a:txBody>
                    <a:bodyPr/>
                    <a:lstStyle/>
                    <a:p>
                      <a:r>
                        <a:rPr lang="en-US"/>
                        <a:t>Depending on model, difficult to apply (VARMA </a:t>
                      </a:r>
                      <a:r>
                        <a:rPr lang="en-US" err="1"/>
                        <a:t>implemention</a:t>
                      </a:r>
                      <a:r>
                        <a:rPr lang="en-US"/>
                        <a:t> does not provide direct access to it, and it might change depending on options).</a:t>
                      </a:r>
                    </a:p>
                  </a:txBody>
                  <a:tcPr/>
                </a:tc>
                <a:extLst>
                  <a:ext uri="{0D108BD9-81ED-4DB2-BD59-A6C34878D82A}">
                    <a16:rowId xmlns:a16="http://schemas.microsoft.com/office/drawing/2014/main" val="726243063"/>
                  </a:ext>
                </a:extLst>
              </a:tr>
              <a:tr h="370840">
                <a:tc>
                  <a:txBody>
                    <a:bodyPr/>
                    <a:lstStyle/>
                    <a:p>
                      <a:r>
                        <a:rPr lang="en-US"/>
                        <a:t>Can be transformed in AICC for few observations</a:t>
                      </a:r>
                    </a:p>
                  </a:txBody>
                  <a:tcPr/>
                </a:tc>
                <a:tc>
                  <a:txBody>
                    <a:bodyPr/>
                    <a:lstStyle/>
                    <a:p>
                      <a:r>
                        <a:rPr lang="en-US"/>
                        <a:t>Too few observations might lead to early termination</a:t>
                      </a:r>
                    </a:p>
                  </a:txBody>
                  <a:tcPr/>
                </a:tc>
                <a:extLst>
                  <a:ext uri="{0D108BD9-81ED-4DB2-BD59-A6C34878D82A}">
                    <a16:rowId xmlns:a16="http://schemas.microsoft.com/office/drawing/2014/main" val="2047300144"/>
                  </a:ext>
                </a:extLst>
              </a:tr>
            </a:tbl>
          </a:graphicData>
        </a:graphic>
      </p:graphicFrame>
    </p:spTree>
    <p:extLst>
      <p:ext uri="{BB962C8B-B14F-4D97-AF65-F5344CB8AC3E}">
        <p14:creationId xmlns:p14="http://schemas.microsoft.com/office/powerpoint/2010/main" val="97824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500DD-2AA8-5C9E-A735-5A4BC76EC9F6}"/>
              </a:ext>
            </a:extLst>
          </p:cNvPr>
          <p:cNvSpPr>
            <a:spLocks noGrp="1"/>
          </p:cNvSpPr>
          <p:nvPr>
            <p:ph type="title"/>
          </p:nvPr>
        </p:nvSpPr>
        <p:spPr/>
        <p:txBody>
          <a:bodyPr/>
          <a:lstStyle/>
          <a:p>
            <a:r>
              <a:rPr lang="fr-FR">
                <a:cs typeface="Calibri Light"/>
              </a:rPr>
              <a:t>Association Methods</a:t>
            </a:r>
          </a:p>
        </p:txBody>
      </p:sp>
      <p:sp>
        <p:nvSpPr>
          <p:cNvPr id="3" name="Espace réservé du contenu 2">
            <a:extLst>
              <a:ext uri="{FF2B5EF4-FFF2-40B4-BE49-F238E27FC236}">
                <a16:creationId xmlns:a16="http://schemas.microsoft.com/office/drawing/2014/main" id="{A042DFDE-BC4B-BC83-0629-22C7399FD6BC}"/>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7023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0EE3-F7E8-9FEA-ABE3-AE309CD12CD7}"/>
              </a:ext>
            </a:extLst>
          </p:cNvPr>
          <p:cNvSpPr>
            <a:spLocks noGrp="1"/>
          </p:cNvSpPr>
          <p:nvPr>
            <p:ph type="title"/>
          </p:nvPr>
        </p:nvSpPr>
        <p:spPr/>
        <p:txBody>
          <a:bodyPr/>
          <a:lstStyle/>
          <a:p>
            <a:r>
              <a:rPr lang="en-US">
                <a:cs typeface="Calibri Light"/>
              </a:rPr>
              <a:t>Pearson Correlation</a:t>
            </a:r>
          </a:p>
        </p:txBody>
      </p:sp>
      <p:sp>
        <p:nvSpPr>
          <p:cNvPr id="3" name="Content Placeholder 2">
            <a:extLst>
              <a:ext uri="{FF2B5EF4-FFF2-40B4-BE49-F238E27FC236}">
                <a16:creationId xmlns:a16="http://schemas.microsoft.com/office/drawing/2014/main" id="{F8C5723B-051C-0A5A-ED84-40F84311B4DC}"/>
              </a:ext>
            </a:extLst>
          </p:cNvPr>
          <p:cNvSpPr>
            <a:spLocks noGrp="1"/>
          </p:cNvSpPr>
          <p:nvPr>
            <p:ph idx="1"/>
          </p:nvPr>
        </p:nvSpPr>
        <p:spPr/>
        <p:txBody>
          <a:bodyPr/>
          <a:lstStyle/>
          <a:p>
            <a:r>
              <a:rPr lang="en-US"/>
              <a:t>Measures the linear relation between two variables</a:t>
            </a:r>
          </a:p>
          <a:p>
            <a:r>
              <a:rPr lang="en-US"/>
              <a:t>Usual working assumptions:</a:t>
            </a:r>
          </a:p>
          <a:p>
            <a:pPr lvl="1"/>
            <a:r>
              <a:rPr lang="en-US"/>
              <a:t>Variables are quantitative normal distributed</a:t>
            </a:r>
          </a:p>
          <a:p>
            <a:pPr lvl="1"/>
            <a:r>
              <a:rPr lang="en-US"/>
              <a:t>No outliers in the data</a:t>
            </a:r>
          </a:p>
          <a:p>
            <a:pPr lvl="1"/>
            <a:r>
              <a:rPr lang="en-US"/>
              <a:t>Data is stationary, trend stationary or season stationary.</a:t>
            </a:r>
          </a:p>
          <a:p>
            <a:r>
              <a:rPr lang="en-US"/>
              <a:t>Computes either a correlation coefficient or a p-value</a:t>
            </a:r>
          </a:p>
          <a:p>
            <a:pPr lvl="1"/>
            <a:r>
              <a:rPr lang="en-US"/>
              <a:t>H0: correlation coefficient = 0</a:t>
            </a:r>
          </a:p>
          <a:p>
            <a:r>
              <a:rPr lang="en-US"/>
              <a:t>No specific lag-selection method, so the returned value is the highest correlation / smallest p-value among lags.</a:t>
            </a:r>
          </a:p>
          <a:p>
            <a:endParaRPr lang="en-US"/>
          </a:p>
        </p:txBody>
      </p:sp>
    </p:spTree>
    <p:extLst>
      <p:ext uri="{BB962C8B-B14F-4D97-AF65-F5344CB8AC3E}">
        <p14:creationId xmlns:p14="http://schemas.microsoft.com/office/powerpoint/2010/main" val="22642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8B70-F70A-37D5-BC99-4ED91B754174}"/>
              </a:ext>
            </a:extLst>
          </p:cNvPr>
          <p:cNvSpPr>
            <a:spLocks noGrp="1"/>
          </p:cNvSpPr>
          <p:nvPr>
            <p:ph type="title"/>
          </p:nvPr>
        </p:nvSpPr>
        <p:spPr/>
        <p:txBody>
          <a:bodyPr/>
          <a:lstStyle/>
          <a:p>
            <a:r>
              <a:rPr lang="en-US">
                <a:cs typeface="Calibri Light"/>
              </a:rPr>
              <a:t>Spearman Correlation</a:t>
            </a:r>
            <a:endParaRPr lang="en-US"/>
          </a:p>
        </p:txBody>
      </p:sp>
      <p:sp>
        <p:nvSpPr>
          <p:cNvPr id="3" name="Content Placeholder 2">
            <a:extLst>
              <a:ext uri="{FF2B5EF4-FFF2-40B4-BE49-F238E27FC236}">
                <a16:creationId xmlns:a16="http://schemas.microsoft.com/office/drawing/2014/main" id="{69004385-D18F-647A-887E-AC264452DB68}"/>
              </a:ext>
            </a:extLst>
          </p:cNvPr>
          <p:cNvSpPr>
            <a:spLocks noGrp="1"/>
          </p:cNvSpPr>
          <p:nvPr>
            <p:ph idx="1"/>
          </p:nvPr>
        </p:nvSpPr>
        <p:spPr/>
        <p:txBody>
          <a:bodyPr/>
          <a:lstStyle/>
          <a:p>
            <a:r>
              <a:rPr lang="en-US"/>
              <a:t>Measures the monotonic relationship between two variables</a:t>
            </a:r>
          </a:p>
          <a:p>
            <a:r>
              <a:rPr lang="en-US"/>
              <a:t>Usual working assumptions</a:t>
            </a:r>
          </a:p>
          <a:p>
            <a:pPr lvl="1"/>
            <a:r>
              <a:rPr lang="en-US"/>
              <a:t>The tested variable is quantitative or ordinal</a:t>
            </a:r>
          </a:p>
          <a:p>
            <a:pPr lvl="1"/>
            <a:r>
              <a:rPr lang="en-US"/>
              <a:t>At least 10 observations are required for a correlation coefficient, 500 observations are recommended for a reasonable p-value.</a:t>
            </a:r>
          </a:p>
          <a:p>
            <a:r>
              <a:rPr lang="en-US"/>
              <a:t>Compute either a correlation coefficient or an approximate p-value</a:t>
            </a:r>
          </a:p>
          <a:p>
            <a:pPr lvl="1"/>
            <a:r>
              <a:rPr lang="en-US"/>
              <a:t>P: approximate probability that an uncorrelated dataset has this spearman correlation</a:t>
            </a:r>
          </a:p>
          <a:p>
            <a:r>
              <a:rPr lang="en-US">
                <a:ea typeface="+mn-lt"/>
                <a:cs typeface="+mn-lt"/>
              </a:rPr>
              <a:t>No specific lag-selection method, so the returned value is the highest correlation / smallest p-value among lags.</a:t>
            </a:r>
          </a:p>
          <a:p>
            <a:endParaRPr lang="en-US"/>
          </a:p>
        </p:txBody>
      </p:sp>
    </p:spTree>
    <p:extLst>
      <p:ext uri="{BB962C8B-B14F-4D97-AF65-F5344CB8AC3E}">
        <p14:creationId xmlns:p14="http://schemas.microsoft.com/office/powerpoint/2010/main" val="219916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500DD-2AA8-5C9E-A735-5A4BC76EC9F6}"/>
              </a:ext>
            </a:extLst>
          </p:cNvPr>
          <p:cNvSpPr>
            <a:spLocks noGrp="1"/>
          </p:cNvSpPr>
          <p:nvPr>
            <p:ph type="title"/>
          </p:nvPr>
        </p:nvSpPr>
        <p:spPr/>
        <p:txBody>
          <a:bodyPr/>
          <a:lstStyle/>
          <a:p>
            <a:r>
              <a:rPr lang="fr-FR" err="1">
                <a:cs typeface="Calibri Light"/>
              </a:rPr>
              <a:t>Experiments</a:t>
            </a:r>
            <a:endParaRPr lang="en-US" err="1"/>
          </a:p>
        </p:txBody>
      </p:sp>
      <p:sp>
        <p:nvSpPr>
          <p:cNvPr id="3" name="Espace réservé du contenu 2">
            <a:extLst>
              <a:ext uri="{FF2B5EF4-FFF2-40B4-BE49-F238E27FC236}">
                <a16:creationId xmlns:a16="http://schemas.microsoft.com/office/drawing/2014/main" id="{A042DFDE-BC4B-BC83-0629-22C7399FD6BC}"/>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920058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88DBB-713E-AF6C-60F7-665B8E8A6FEA}"/>
              </a:ext>
            </a:extLst>
          </p:cNvPr>
          <p:cNvSpPr>
            <a:spLocks noGrp="1"/>
          </p:cNvSpPr>
          <p:nvPr>
            <p:ph type="title"/>
          </p:nvPr>
        </p:nvSpPr>
        <p:spPr>
          <a:xfrm>
            <a:off x="323488" y="960120"/>
            <a:ext cx="4187666" cy="4171278"/>
          </a:xfrm>
        </p:spPr>
        <p:txBody>
          <a:bodyPr>
            <a:normAutofit/>
          </a:bodyPr>
          <a:lstStyle/>
          <a:p>
            <a:pPr algn="r"/>
            <a:r>
              <a:rPr lang="en-US" sz="4400">
                <a:solidFill>
                  <a:schemeClr val="tx1"/>
                </a:solidFill>
                <a:ea typeface="Calibri Light"/>
                <a:cs typeface="Calibri Light"/>
              </a:rPr>
              <a:t>Algorithm</a:t>
            </a:r>
            <a:br>
              <a:rPr lang="en-US" sz="4400">
                <a:solidFill>
                  <a:schemeClr val="tx1"/>
                </a:solidFill>
                <a:ea typeface="Calibri Light"/>
                <a:cs typeface="Calibri Light"/>
              </a:rPr>
            </a:br>
            <a:r>
              <a:rPr lang="en-US" sz="4400" err="1">
                <a:solidFill>
                  <a:schemeClr val="tx1"/>
                </a:solidFill>
                <a:ea typeface="Calibri Light"/>
                <a:cs typeface="Calibri Light"/>
              </a:rPr>
              <a:t>tsGOMP</a:t>
            </a:r>
            <a:r>
              <a:rPr lang="en-US" sz="4400">
                <a:solidFill>
                  <a:schemeClr val="tx1"/>
                </a:solidFill>
                <a:ea typeface="Calibri Light"/>
                <a:cs typeface="Calibri Light"/>
              </a:rPr>
              <a:t>(</a:t>
            </a:r>
            <a:r>
              <a:rPr lang="en-US" sz="4400" err="1">
                <a:solidFill>
                  <a:schemeClr val="tx1"/>
                </a:solidFill>
                <a:ea typeface="Calibri Light"/>
                <a:cs typeface="Calibri Light"/>
              </a:rPr>
              <a:t>V,target</a:t>
            </a:r>
            <a:r>
              <a:rPr lang="en-US" sz="4400">
                <a:solidFill>
                  <a:schemeClr val="tx1"/>
                </a:solidFill>
                <a:ea typeface="Calibri Light"/>
                <a:cs typeface="Calibri Light"/>
              </a:rPr>
              <a:t>)</a:t>
            </a:r>
            <a:endParaRPr lang="en-US" sz="4400">
              <a:solidFill>
                <a:schemeClr val="tx1"/>
              </a:solidFill>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2F2558-657C-31C5-484E-38F1261AEECE}"/>
              </a:ext>
            </a:extLst>
          </p:cNvPr>
          <p:cNvSpPr>
            <a:spLocks noGrp="1"/>
          </p:cNvSpPr>
          <p:nvPr>
            <p:ph idx="1"/>
          </p:nvPr>
        </p:nvSpPr>
        <p:spPr>
          <a:xfrm>
            <a:off x="4983164" y="960120"/>
            <a:ext cx="5511800" cy="4171278"/>
          </a:xfrm>
        </p:spPr>
        <p:txBody>
          <a:bodyPr>
            <a:normAutofit/>
          </a:bodyPr>
          <a:lstStyle/>
          <a:p>
            <a:r>
              <a:rPr lang="en-US"/>
              <a:t>Start with S = {target}, model target &lt;-- S</a:t>
            </a:r>
          </a:p>
          <a:p>
            <a:r>
              <a:rPr lang="en-US"/>
              <a:t>Repeat:</a:t>
            </a:r>
          </a:p>
          <a:p>
            <a:pPr lvl="1"/>
            <a:r>
              <a:rPr lang="en-US"/>
              <a:t>Compute the model residuals</a:t>
            </a:r>
          </a:p>
          <a:p>
            <a:pPr lvl="1"/>
            <a:r>
              <a:rPr lang="en-US"/>
              <a:t>For each variable not in S, compute ASSOCIATION(variable, residuals)</a:t>
            </a:r>
          </a:p>
          <a:p>
            <a:pPr lvl="1"/>
            <a:r>
              <a:rPr lang="en-US"/>
              <a:t>Select best variable, put in S</a:t>
            </a:r>
          </a:p>
          <a:p>
            <a:pPr lvl="1"/>
            <a:r>
              <a:rPr lang="en-US"/>
              <a:t>Train new model on S</a:t>
            </a:r>
          </a:p>
          <a:p>
            <a:pPr marL="0" indent="0">
              <a:buNone/>
            </a:pPr>
            <a:r>
              <a:rPr lang="en-US"/>
              <a:t>  Until new model is as/less significant than previous</a:t>
            </a:r>
          </a:p>
        </p:txBody>
      </p:sp>
    </p:spTree>
    <p:extLst>
      <p:ext uri="{BB962C8B-B14F-4D97-AF65-F5344CB8AC3E}">
        <p14:creationId xmlns:p14="http://schemas.microsoft.com/office/powerpoint/2010/main" val="42201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A65C58-66B2-8883-153C-66E887BCC03F}"/>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cs typeface="Calibri Light"/>
              </a:rPr>
              <a:t>Linear causal graph</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a:extLst>
              <a:ext uri="{FF2B5EF4-FFF2-40B4-BE49-F238E27FC236}">
                <a16:creationId xmlns:a16="http://schemas.microsoft.com/office/drawing/2014/main" id="{5EE9D509-52D2-9022-F3D2-202319161E0A}"/>
              </a:ext>
            </a:extLst>
          </p:cNvPr>
          <p:cNvSpPr>
            <a:spLocks noGrp="1"/>
          </p:cNvSpPr>
          <p:nvPr>
            <p:ph idx="1"/>
          </p:nvPr>
        </p:nvSpPr>
        <p:spPr>
          <a:xfrm>
            <a:off x="2999240" y="2024700"/>
            <a:ext cx="6119572" cy="3802762"/>
          </a:xfrm>
        </p:spPr>
        <p:txBody>
          <a:bodyPr anchor="t">
            <a:normAutofit fontScale="92500" lnSpcReduction="20000"/>
          </a:bodyPr>
          <a:lstStyle/>
          <a:p>
            <a:r>
              <a:rPr lang="en-US" sz="1600"/>
              <a:t>Create VAR model with 100 variables and 5 lags:</a:t>
            </a:r>
            <a:endParaRPr lang="en-US"/>
          </a:p>
          <a:p>
            <a:pPr lvl="1"/>
            <a:r>
              <a:rPr lang="en-US" sz="1400" err="1"/>
              <a:t>Reminer</a:t>
            </a:r>
            <a:r>
              <a:rPr lang="en-US" sz="1400"/>
              <a:t>: </a:t>
            </a:r>
            <a:r>
              <a:rPr lang="en-US" sz="1400" err="1"/>
              <a:t>X</a:t>
            </a:r>
            <a:r>
              <a:rPr lang="en-US" sz="1400" baseline="-25000" err="1"/>
              <a:t>t</a:t>
            </a:r>
            <a:r>
              <a:rPr lang="en-US" sz="1400">
                <a:ea typeface="+mn-lt"/>
                <a:cs typeface="+mn-lt"/>
              </a:rPr>
              <a:t>=A</a:t>
            </a:r>
            <a:r>
              <a:rPr lang="en-US" sz="1400" baseline="-25000">
                <a:ea typeface="+mn-lt"/>
                <a:cs typeface="+mn-lt"/>
              </a:rPr>
              <a:t>1</a:t>
            </a:r>
            <a:r>
              <a:rPr lang="en-US" sz="1400">
                <a:ea typeface="+mn-lt"/>
                <a:cs typeface="+mn-lt"/>
              </a:rPr>
              <a:t>X</a:t>
            </a:r>
            <a:r>
              <a:rPr lang="en-US" sz="1400" baseline="-25000">
                <a:ea typeface="+mn-lt"/>
                <a:cs typeface="+mn-lt"/>
              </a:rPr>
              <a:t>t-1</a:t>
            </a:r>
            <a:r>
              <a:rPr lang="en-US" sz="1400">
                <a:ea typeface="+mn-lt"/>
                <a:cs typeface="+mn-lt"/>
              </a:rPr>
              <a:t>+…+</a:t>
            </a:r>
            <a:r>
              <a:rPr lang="en-US" sz="1400" err="1">
                <a:ea typeface="+mn-lt"/>
                <a:cs typeface="+mn-lt"/>
              </a:rPr>
              <a:t>A</a:t>
            </a:r>
            <a:r>
              <a:rPr lang="en-US" sz="1400" baseline="-25000" err="1">
                <a:ea typeface="+mn-lt"/>
                <a:cs typeface="+mn-lt"/>
              </a:rPr>
              <a:t>p</a:t>
            </a:r>
            <a:r>
              <a:rPr lang="en-US" sz="1400" err="1">
                <a:ea typeface="+mn-lt"/>
                <a:cs typeface="+mn-lt"/>
              </a:rPr>
              <a:t>X</a:t>
            </a:r>
            <a:r>
              <a:rPr lang="en-US" sz="1400" baseline="-25000" err="1">
                <a:ea typeface="+mn-lt"/>
                <a:cs typeface="+mn-lt"/>
              </a:rPr>
              <a:t>t</a:t>
            </a:r>
            <a:r>
              <a:rPr lang="en-US" sz="1400" baseline="-25000">
                <a:ea typeface="+mn-lt"/>
                <a:cs typeface="+mn-lt"/>
              </a:rPr>
              <a:t>-p</a:t>
            </a:r>
            <a:r>
              <a:rPr lang="en-US" sz="1400">
                <a:ea typeface="+mn-lt"/>
                <a:cs typeface="+mn-lt"/>
              </a:rPr>
              <a:t> + E</a:t>
            </a:r>
            <a:r>
              <a:rPr lang="en-US" sz="1400" baseline="-25000">
                <a:ea typeface="+mn-lt"/>
                <a:cs typeface="+mn-lt"/>
              </a:rPr>
              <a:t>t</a:t>
            </a:r>
            <a:endParaRPr lang="en-US" sz="1400" baseline="-25000"/>
          </a:p>
          <a:p>
            <a:pPr lvl="1"/>
            <a:r>
              <a:rPr lang="en-US"/>
              <a:t>Each variable is dependent on its past 5 values, and one lag of 5 other variables.</a:t>
            </a:r>
          </a:p>
          <a:p>
            <a:pPr lvl="1"/>
            <a:r>
              <a:rPr lang="en-US"/>
              <a:t>Initial coefficients give strong autocorrelations (0.5-&gt;0.9), and weaker correlations with other 5 variables (0.1-&gt;0.5)</a:t>
            </a:r>
          </a:p>
          <a:p>
            <a:pPr lvl="1"/>
            <a:r>
              <a:rPr lang="en-US"/>
              <a:t>The generated matrix is multiplied by a 0.95 until the process becomes stationary.</a:t>
            </a:r>
          </a:p>
          <a:p>
            <a:pPr lvl="1"/>
            <a:r>
              <a:rPr lang="en-US"/>
              <a:t>The noise is a centered multivariate gaussian with identity covariance matrix.</a:t>
            </a:r>
          </a:p>
          <a:p>
            <a:r>
              <a:rPr lang="en-US" sz="1600"/>
              <a:t>The parents (true causes) of each variables are the 5 correlated variables.</a:t>
            </a:r>
          </a:p>
          <a:p>
            <a:r>
              <a:rPr lang="en-US" sz="1600"/>
              <a:t>3500 observations are generated.</a:t>
            </a:r>
          </a:p>
        </p:txBody>
      </p:sp>
    </p:spTree>
    <p:extLst>
      <p:ext uri="{BB962C8B-B14F-4D97-AF65-F5344CB8AC3E}">
        <p14:creationId xmlns:p14="http://schemas.microsoft.com/office/powerpoint/2010/main" val="36747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B83C-E604-3064-29A2-4B96690382DE}"/>
              </a:ext>
            </a:extLst>
          </p:cNvPr>
          <p:cNvSpPr>
            <a:spLocks noGrp="1"/>
          </p:cNvSpPr>
          <p:nvPr>
            <p:ph type="title"/>
          </p:nvPr>
        </p:nvSpPr>
        <p:spPr/>
        <p:txBody>
          <a:bodyPr/>
          <a:lstStyle/>
          <a:p>
            <a:r>
              <a:rPr lang="en-US">
                <a:cs typeface="Calibri Light"/>
              </a:rPr>
              <a:t>Parents of a variable </a:t>
            </a:r>
            <a:r>
              <a:rPr lang="en-US" err="1">
                <a:cs typeface="Calibri Light"/>
              </a:rPr>
              <a:t>y</a:t>
            </a:r>
            <a:r>
              <a:rPr lang="en-US" baseline="-25000" err="1">
                <a:cs typeface="Calibri Light"/>
              </a:rPr>
              <a:t>t</a:t>
            </a:r>
            <a:endParaRPr lang="en-US" baseline="-25000" err="1"/>
          </a:p>
        </p:txBody>
      </p:sp>
      <p:sp>
        <p:nvSpPr>
          <p:cNvPr id="14" name="Oval 13">
            <a:extLst>
              <a:ext uri="{FF2B5EF4-FFF2-40B4-BE49-F238E27FC236}">
                <a16:creationId xmlns:a16="http://schemas.microsoft.com/office/drawing/2014/main" id="{9DFE6E17-D79A-B7F1-F23C-A77078D60CD0}"/>
              </a:ext>
            </a:extLst>
          </p:cNvPr>
          <p:cNvSpPr/>
          <p:nvPr/>
        </p:nvSpPr>
        <p:spPr>
          <a:xfrm>
            <a:off x="11194915" y="1345659"/>
            <a:ext cx="632297" cy="4620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err="1"/>
              <a:t>y</a:t>
            </a:r>
            <a:r>
              <a:rPr lang="en-US" baseline="-25000" err="1"/>
              <a:t>t</a:t>
            </a:r>
            <a:endParaRPr lang="en-US" baseline="-25000"/>
          </a:p>
        </p:txBody>
      </p:sp>
      <p:sp>
        <p:nvSpPr>
          <p:cNvPr id="15" name="Oval 14">
            <a:extLst>
              <a:ext uri="{FF2B5EF4-FFF2-40B4-BE49-F238E27FC236}">
                <a16:creationId xmlns:a16="http://schemas.microsoft.com/office/drawing/2014/main" id="{DEC70336-2868-98FD-F3F2-1927B68A9746}"/>
              </a:ext>
            </a:extLst>
          </p:cNvPr>
          <p:cNvSpPr/>
          <p:nvPr/>
        </p:nvSpPr>
        <p:spPr>
          <a:xfrm>
            <a:off x="10205936" y="1345658"/>
            <a:ext cx="737679"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y</a:t>
            </a:r>
            <a:r>
              <a:rPr lang="en-US" baseline="-25000"/>
              <a:t>t-1</a:t>
            </a:r>
          </a:p>
        </p:txBody>
      </p:sp>
      <p:sp>
        <p:nvSpPr>
          <p:cNvPr id="16" name="Oval 15">
            <a:extLst>
              <a:ext uri="{FF2B5EF4-FFF2-40B4-BE49-F238E27FC236}">
                <a16:creationId xmlns:a16="http://schemas.microsoft.com/office/drawing/2014/main" id="{CC63CFCD-98CE-EDB2-F6EF-F01BAA042C0E}"/>
              </a:ext>
            </a:extLst>
          </p:cNvPr>
          <p:cNvSpPr/>
          <p:nvPr/>
        </p:nvSpPr>
        <p:spPr>
          <a:xfrm>
            <a:off x="9176425" y="1345658"/>
            <a:ext cx="794424"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y</a:t>
            </a:r>
            <a:r>
              <a:rPr lang="en-US" baseline="-25000"/>
              <a:t>t-2</a:t>
            </a:r>
          </a:p>
        </p:txBody>
      </p:sp>
      <p:sp>
        <p:nvSpPr>
          <p:cNvPr id="17" name="Oval 16">
            <a:extLst>
              <a:ext uri="{FF2B5EF4-FFF2-40B4-BE49-F238E27FC236}">
                <a16:creationId xmlns:a16="http://schemas.microsoft.com/office/drawing/2014/main" id="{70DF3678-18B3-91D0-9592-CD7EBEEB0BBD}"/>
              </a:ext>
            </a:extLst>
          </p:cNvPr>
          <p:cNvSpPr/>
          <p:nvPr/>
        </p:nvSpPr>
        <p:spPr>
          <a:xfrm>
            <a:off x="8155021" y="1345658"/>
            <a:ext cx="794424"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y</a:t>
            </a:r>
            <a:r>
              <a:rPr lang="en-US" baseline="-25000"/>
              <a:t>t-3</a:t>
            </a:r>
          </a:p>
        </p:txBody>
      </p:sp>
      <p:sp>
        <p:nvSpPr>
          <p:cNvPr id="18" name="Oval 17">
            <a:extLst>
              <a:ext uri="{FF2B5EF4-FFF2-40B4-BE49-F238E27FC236}">
                <a16:creationId xmlns:a16="http://schemas.microsoft.com/office/drawing/2014/main" id="{D52B6A1E-1EAB-7EC5-550C-8D5D664A4225}"/>
              </a:ext>
            </a:extLst>
          </p:cNvPr>
          <p:cNvSpPr/>
          <p:nvPr/>
        </p:nvSpPr>
        <p:spPr>
          <a:xfrm>
            <a:off x="7182254" y="1345657"/>
            <a:ext cx="794424"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y</a:t>
            </a:r>
            <a:r>
              <a:rPr lang="en-US" baseline="-25000"/>
              <a:t>t-4</a:t>
            </a:r>
          </a:p>
        </p:txBody>
      </p:sp>
      <p:sp>
        <p:nvSpPr>
          <p:cNvPr id="19" name="Oval 18">
            <a:extLst>
              <a:ext uri="{FF2B5EF4-FFF2-40B4-BE49-F238E27FC236}">
                <a16:creationId xmlns:a16="http://schemas.microsoft.com/office/drawing/2014/main" id="{633810C0-CFD8-878D-2871-C6A8EAC6E507}"/>
              </a:ext>
            </a:extLst>
          </p:cNvPr>
          <p:cNvSpPr/>
          <p:nvPr/>
        </p:nvSpPr>
        <p:spPr>
          <a:xfrm>
            <a:off x="6152744" y="1345657"/>
            <a:ext cx="794424"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y</a:t>
            </a:r>
            <a:r>
              <a:rPr lang="en-US" baseline="-25000"/>
              <a:t>t-5</a:t>
            </a:r>
          </a:p>
        </p:txBody>
      </p:sp>
      <p:sp>
        <p:nvSpPr>
          <p:cNvPr id="20" name="Oval 19">
            <a:extLst>
              <a:ext uri="{FF2B5EF4-FFF2-40B4-BE49-F238E27FC236}">
                <a16:creationId xmlns:a16="http://schemas.microsoft.com/office/drawing/2014/main" id="{0382A1E9-0891-AA69-E470-91710D2C0015}"/>
              </a:ext>
            </a:extLst>
          </p:cNvPr>
          <p:cNvSpPr/>
          <p:nvPr/>
        </p:nvSpPr>
        <p:spPr>
          <a:xfrm>
            <a:off x="11203020" y="2253573"/>
            <a:ext cx="632297"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25000"/>
              <a:t>t</a:t>
            </a:r>
            <a:r>
              <a:rPr lang="en-US" baseline="30000"/>
              <a:t>1</a:t>
            </a:r>
          </a:p>
        </p:txBody>
      </p:sp>
      <p:sp>
        <p:nvSpPr>
          <p:cNvPr id="21" name="Oval 20">
            <a:extLst>
              <a:ext uri="{FF2B5EF4-FFF2-40B4-BE49-F238E27FC236}">
                <a16:creationId xmlns:a16="http://schemas.microsoft.com/office/drawing/2014/main" id="{2342C439-CF94-0C03-7B9D-BB1A4593394C}"/>
              </a:ext>
            </a:extLst>
          </p:cNvPr>
          <p:cNvSpPr/>
          <p:nvPr/>
        </p:nvSpPr>
        <p:spPr>
          <a:xfrm>
            <a:off x="10214041" y="2253572"/>
            <a:ext cx="826849"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1</a:t>
            </a:r>
            <a:r>
              <a:rPr lang="en-US" baseline="-25000"/>
              <a:t>t-1</a:t>
            </a:r>
          </a:p>
        </p:txBody>
      </p:sp>
      <p:sp>
        <p:nvSpPr>
          <p:cNvPr id="22" name="Oval 21">
            <a:extLst>
              <a:ext uri="{FF2B5EF4-FFF2-40B4-BE49-F238E27FC236}">
                <a16:creationId xmlns:a16="http://schemas.microsoft.com/office/drawing/2014/main" id="{A9C8817C-8EEF-9DF8-3FDF-B568F2CDA2D8}"/>
              </a:ext>
            </a:extLst>
          </p:cNvPr>
          <p:cNvSpPr/>
          <p:nvPr/>
        </p:nvSpPr>
        <p:spPr>
          <a:xfrm>
            <a:off x="9184530" y="2253572"/>
            <a:ext cx="851169"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1</a:t>
            </a:r>
            <a:r>
              <a:rPr lang="en-US" baseline="-25000"/>
              <a:t>t-2</a:t>
            </a:r>
          </a:p>
        </p:txBody>
      </p:sp>
      <p:sp>
        <p:nvSpPr>
          <p:cNvPr id="23" name="Oval 22">
            <a:extLst>
              <a:ext uri="{FF2B5EF4-FFF2-40B4-BE49-F238E27FC236}">
                <a16:creationId xmlns:a16="http://schemas.microsoft.com/office/drawing/2014/main" id="{B9477FC7-E74F-79AC-076A-349F0F15BED0}"/>
              </a:ext>
            </a:extLst>
          </p:cNvPr>
          <p:cNvSpPr/>
          <p:nvPr/>
        </p:nvSpPr>
        <p:spPr>
          <a:xfrm>
            <a:off x="8163126" y="2253572"/>
            <a:ext cx="883594"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1</a:t>
            </a:r>
            <a:r>
              <a:rPr lang="en-US" baseline="-25000"/>
              <a:t>t-3</a:t>
            </a:r>
          </a:p>
        </p:txBody>
      </p:sp>
      <p:sp>
        <p:nvSpPr>
          <p:cNvPr id="24" name="Oval 23">
            <a:extLst>
              <a:ext uri="{FF2B5EF4-FFF2-40B4-BE49-F238E27FC236}">
                <a16:creationId xmlns:a16="http://schemas.microsoft.com/office/drawing/2014/main" id="{4E4766FD-B438-2067-727D-6076E8C48817}"/>
              </a:ext>
            </a:extLst>
          </p:cNvPr>
          <p:cNvSpPr/>
          <p:nvPr/>
        </p:nvSpPr>
        <p:spPr>
          <a:xfrm>
            <a:off x="7190359" y="2253571"/>
            <a:ext cx="859275"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1</a:t>
            </a:r>
            <a:r>
              <a:rPr lang="en-US" baseline="-25000"/>
              <a:t>t-4</a:t>
            </a:r>
          </a:p>
        </p:txBody>
      </p:sp>
      <p:sp>
        <p:nvSpPr>
          <p:cNvPr id="25" name="Oval 24">
            <a:extLst>
              <a:ext uri="{FF2B5EF4-FFF2-40B4-BE49-F238E27FC236}">
                <a16:creationId xmlns:a16="http://schemas.microsoft.com/office/drawing/2014/main" id="{DA5378F8-0A26-5E3B-A722-C268C451BB7C}"/>
              </a:ext>
            </a:extLst>
          </p:cNvPr>
          <p:cNvSpPr/>
          <p:nvPr/>
        </p:nvSpPr>
        <p:spPr>
          <a:xfrm>
            <a:off x="6095999" y="2253571"/>
            <a:ext cx="859274"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1</a:t>
            </a:r>
            <a:r>
              <a:rPr lang="en-US" baseline="-25000"/>
              <a:t>t-5</a:t>
            </a:r>
          </a:p>
        </p:txBody>
      </p:sp>
      <p:sp>
        <p:nvSpPr>
          <p:cNvPr id="50" name="Oval 49">
            <a:extLst>
              <a:ext uri="{FF2B5EF4-FFF2-40B4-BE49-F238E27FC236}">
                <a16:creationId xmlns:a16="http://schemas.microsoft.com/office/drawing/2014/main" id="{EBE18884-EE8B-B2A5-454B-33168E6C8C3C}"/>
              </a:ext>
            </a:extLst>
          </p:cNvPr>
          <p:cNvSpPr/>
          <p:nvPr/>
        </p:nvSpPr>
        <p:spPr>
          <a:xfrm>
            <a:off x="11219232" y="3039891"/>
            <a:ext cx="632297"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25000"/>
              <a:t>t</a:t>
            </a:r>
            <a:r>
              <a:rPr lang="en-US" baseline="30000"/>
              <a:t>2</a:t>
            </a:r>
          </a:p>
        </p:txBody>
      </p:sp>
      <p:sp>
        <p:nvSpPr>
          <p:cNvPr id="51" name="Oval 50">
            <a:extLst>
              <a:ext uri="{FF2B5EF4-FFF2-40B4-BE49-F238E27FC236}">
                <a16:creationId xmlns:a16="http://schemas.microsoft.com/office/drawing/2014/main" id="{CBB50EE5-1C50-3A81-6A7A-9D854F93DC39}"/>
              </a:ext>
            </a:extLst>
          </p:cNvPr>
          <p:cNvSpPr/>
          <p:nvPr/>
        </p:nvSpPr>
        <p:spPr>
          <a:xfrm>
            <a:off x="10230253" y="3039890"/>
            <a:ext cx="826849"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2</a:t>
            </a:r>
            <a:r>
              <a:rPr lang="en-US" baseline="-25000"/>
              <a:t>t-1</a:t>
            </a:r>
          </a:p>
        </p:txBody>
      </p:sp>
      <p:sp>
        <p:nvSpPr>
          <p:cNvPr id="52" name="Oval 51">
            <a:extLst>
              <a:ext uri="{FF2B5EF4-FFF2-40B4-BE49-F238E27FC236}">
                <a16:creationId xmlns:a16="http://schemas.microsoft.com/office/drawing/2014/main" id="{74D16839-F698-AEBF-E5DF-F7BC6E119C20}"/>
              </a:ext>
            </a:extLst>
          </p:cNvPr>
          <p:cNvSpPr/>
          <p:nvPr/>
        </p:nvSpPr>
        <p:spPr>
          <a:xfrm>
            <a:off x="9200742" y="3039890"/>
            <a:ext cx="851169"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2</a:t>
            </a:r>
            <a:r>
              <a:rPr lang="en-US" baseline="-25000"/>
              <a:t>t-2</a:t>
            </a:r>
          </a:p>
        </p:txBody>
      </p:sp>
      <p:sp>
        <p:nvSpPr>
          <p:cNvPr id="53" name="Oval 52">
            <a:extLst>
              <a:ext uri="{FF2B5EF4-FFF2-40B4-BE49-F238E27FC236}">
                <a16:creationId xmlns:a16="http://schemas.microsoft.com/office/drawing/2014/main" id="{283F082F-3EB8-1007-38A0-C2EAF47A3C93}"/>
              </a:ext>
            </a:extLst>
          </p:cNvPr>
          <p:cNvSpPr/>
          <p:nvPr/>
        </p:nvSpPr>
        <p:spPr>
          <a:xfrm>
            <a:off x="8179338" y="3039890"/>
            <a:ext cx="883594"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2</a:t>
            </a:r>
            <a:r>
              <a:rPr lang="en-US" baseline="-25000"/>
              <a:t>t-3</a:t>
            </a:r>
          </a:p>
        </p:txBody>
      </p:sp>
      <p:sp>
        <p:nvSpPr>
          <p:cNvPr id="54" name="Oval 53">
            <a:extLst>
              <a:ext uri="{FF2B5EF4-FFF2-40B4-BE49-F238E27FC236}">
                <a16:creationId xmlns:a16="http://schemas.microsoft.com/office/drawing/2014/main" id="{1880F4D1-A08C-DA85-32D8-A55A50154832}"/>
              </a:ext>
            </a:extLst>
          </p:cNvPr>
          <p:cNvSpPr/>
          <p:nvPr/>
        </p:nvSpPr>
        <p:spPr>
          <a:xfrm>
            <a:off x="7206570" y="3039889"/>
            <a:ext cx="859275"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2</a:t>
            </a:r>
            <a:r>
              <a:rPr lang="en-US" baseline="-25000"/>
              <a:t>t-4</a:t>
            </a:r>
          </a:p>
        </p:txBody>
      </p:sp>
      <p:sp>
        <p:nvSpPr>
          <p:cNvPr id="55" name="Oval 54">
            <a:extLst>
              <a:ext uri="{FF2B5EF4-FFF2-40B4-BE49-F238E27FC236}">
                <a16:creationId xmlns:a16="http://schemas.microsoft.com/office/drawing/2014/main" id="{18E72B13-77C5-F422-C5B0-62DFE46115DC}"/>
              </a:ext>
            </a:extLst>
          </p:cNvPr>
          <p:cNvSpPr/>
          <p:nvPr/>
        </p:nvSpPr>
        <p:spPr>
          <a:xfrm>
            <a:off x="6112210" y="3039889"/>
            <a:ext cx="859274"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2</a:t>
            </a:r>
            <a:r>
              <a:rPr lang="en-US" baseline="-25000"/>
              <a:t>t-5</a:t>
            </a:r>
          </a:p>
        </p:txBody>
      </p:sp>
      <p:sp>
        <p:nvSpPr>
          <p:cNvPr id="56" name="Oval 55">
            <a:extLst>
              <a:ext uri="{FF2B5EF4-FFF2-40B4-BE49-F238E27FC236}">
                <a16:creationId xmlns:a16="http://schemas.microsoft.com/office/drawing/2014/main" id="{29304560-3BDC-144E-4236-95927E3EA8FB}"/>
              </a:ext>
            </a:extLst>
          </p:cNvPr>
          <p:cNvSpPr/>
          <p:nvPr/>
        </p:nvSpPr>
        <p:spPr>
          <a:xfrm>
            <a:off x="11219232" y="3882955"/>
            <a:ext cx="632297"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25000"/>
              <a:t>t</a:t>
            </a:r>
            <a:r>
              <a:rPr lang="en-US" baseline="30000"/>
              <a:t>3</a:t>
            </a:r>
          </a:p>
        </p:txBody>
      </p:sp>
      <p:sp>
        <p:nvSpPr>
          <p:cNvPr id="57" name="Oval 56">
            <a:extLst>
              <a:ext uri="{FF2B5EF4-FFF2-40B4-BE49-F238E27FC236}">
                <a16:creationId xmlns:a16="http://schemas.microsoft.com/office/drawing/2014/main" id="{56244369-5442-6A06-B9C5-FFDFFFD3A918}"/>
              </a:ext>
            </a:extLst>
          </p:cNvPr>
          <p:cNvSpPr/>
          <p:nvPr/>
        </p:nvSpPr>
        <p:spPr>
          <a:xfrm>
            <a:off x="10230253" y="3882954"/>
            <a:ext cx="826849"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3</a:t>
            </a:r>
            <a:r>
              <a:rPr lang="en-US" baseline="-25000"/>
              <a:t>t-1</a:t>
            </a:r>
          </a:p>
        </p:txBody>
      </p:sp>
      <p:sp>
        <p:nvSpPr>
          <p:cNvPr id="58" name="Oval 57">
            <a:extLst>
              <a:ext uri="{FF2B5EF4-FFF2-40B4-BE49-F238E27FC236}">
                <a16:creationId xmlns:a16="http://schemas.microsoft.com/office/drawing/2014/main" id="{FFA7217E-5DE7-F392-4713-2F6FD539358C}"/>
              </a:ext>
            </a:extLst>
          </p:cNvPr>
          <p:cNvSpPr/>
          <p:nvPr/>
        </p:nvSpPr>
        <p:spPr>
          <a:xfrm>
            <a:off x="9200742" y="3882954"/>
            <a:ext cx="851169"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3</a:t>
            </a:r>
            <a:r>
              <a:rPr lang="en-US" baseline="-25000"/>
              <a:t>t-2</a:t>
            </a:r>
          </a:p>
        </p:txBody>
      </p:sp>
      <p:sp>
        <p:nvSpPr>
          <p:cNvPr id="59" name="Oval 58">
            <a:extLst>
              <a:ext uri="{FF2B5EF4-FFF2-40B4-BE49-F238E27FC236}">
                <a16:creationId xmlns:a16="http://schemas.microsoft.com/office/drawing/2014/main" id="{A218E23F-A5F8-7A12-6DCB-9F26C939F3A5}"/>
              </a:ext>
            </a:extLst>
          </p:cNvPr>
          <p:cNvSpPr/>
          <p:nvPr/>
        </p:nvSpPr>
        <p:spPr>
          <a:xfrm>
            <a:off x="8179338" y="3882954"/>
            <a:ext cx="883594"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3</a:t>
            </a:r>
            <a:r>
              <a:rPr lang="en-US" baseline="-25000"/>
              <a:t>t-3</a:t>
            </a:r>
          </a:p>
        </p:txBody>
      </p:sp>
      <p:sp>
        <p:nvSpPr>
          <p:cNvPr id="60" name="Oval 59">
            <a:extLst>
              <a:ext uri="{FF2B5EF4-FFF2-40B4-BE49-F238E27FC236}">
                <a16:creationId xmlns:a16="http://schemas.microsoft.com/office/drawing/2014/main" id="{D5050E7C-1A4E-DAF0-5DB3-B53A38EE7E1D}"/>
              </a:ext>
            </a:extLst>
          </p:cNvPr>
          <p:cNvSpPr/>
          <p:nvPr/>
        </p:nvSpPr>
        <p:spPr>
          <a:xfrm>
            <a:off x="7206571" y="3882953"/>
            <a:ext cx="859275"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3</a:t>
            </a:r>
            <a:r>
              <a:rPr lang="en-US" baseline="-25000"/>
              <a:t>t-4</a:t>
            </a:r>
          </a:p>
        </p:txBody>
      </p:sp>
      <p:sp>
        <p:nvSpPr>
          <p:cNvPr id="61" name="Oval 60">
            <a:extLst>
              <a:ext uri="{FF2B5EF4-FFF2-40B4-BE49-F238E27FC236}">
                <a16:creationId xmlns:a16="http://schemas.microsoft.com/office/drawing/2014/main" id="{3107890D-8B6D-833C-CE62-D7EEAF30792B}"/>
              </a:ext>
            </a:extLst>
          </p:cNvPr>
          <p:cNvSpPr/>
          <p:nvPr/>
        </p:nvSpPr>
        <p:spPr>
          <a:xfrm>
            <a:off x="6112211" y="3882953"/>
            <a:ext cx="859274"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3</a:t>
            </a:r>
            <a:r>
              <a:rPr lang="en-US" baseline="-25000"/>
              <a:t>t-5</a:t>
            </a:r>
          </a:p>
        </p:txBody>
      </p:sp>
      <p:sp>
        <p:nvSpPr>
          <p:cNvPr id="62" name="Oval 61">
            <a:extLst>
              <a:ext uri="{FF2B5EF4-FFF2-40B4-BE49-F238E27FC236}">
                <a16:creationId xmlns:a16="http://schemas.microsoft.com/office/drawing/2014/main" id="{288D35D6-326C-E856-E3FF-5B6E46CAC3E0}"/>
              </a:ext>
            </a:extLst>
          </p:cNvPr>
          <p:cNvSpPr/>
          <p:nvPr/>
        </p:nvSpPr>
        <p:spPr>
          <a:xfrm>
            <a:off x="11194913" y="4839508"/>
            <a:ext cx="632297"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25000"/>
              <a:t>t</a:t>
            </a:r>
            <a:r>
              <a:rPr lang="en-US" baseline="30000"/>
              <a:t>4</a:t>
            </a:r>
          </a:p>
        </p:txBody>
      </p:sp>
      <p:sp>
        <p:nvSpPr>
          <p:cNvPr id="63" name="Oval 62">
            <a:extLst>
              <a:ext uri="{FF2B5EF4-FFF2-40B4-BE49-F238E27FC236}">
                <a16:creationId xmlns:a16="http://schemas.microsoft.com/office/drawing/2014/main" id="{4D0E45BB-440E-0349-8994-A30CB515FE34}"/>
              </a:ext>
            </a:extLst>
          </p:cNvPr>
          <p:cNvSpPr/>
          <p:nvPr/>
        </p:nvSpPr>
        <p:spPr>
          <a:xfrm>
            <a:off x="10205934" y="4839507"/>
            <a:ext cx="826849"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4</a:t>
            </a:r>
            <a:r>
              <a:rPr lang="en-US" baseline="-25000"/>
              <a:t>t-1</a:t>
            </a:r>
          </a:p>
        </p:txBody>
      </p:sp>
      <p:sp>
        <p:nvSpPr>
          <p:cNvPr id="64" name="Oval 63">
            <a:extLst>
              <a:ext uri="{FF2B5EF4-FFF2-40B4-BE49-F238E27FC236}">
                <a16:creationId xmlns:a16="http://schemas.microsoft.com/office/drawing/2014/main" id="{C3C4FB27-6622-6892-1528-FF0BBD7E282F}"/>
              </a:ext>
            </a:extLst>
          </p:cNvPr>
          <p:cNvSpPr/>
          <p:nvPr/>
        </p:nvSpPr>
        <p:spPr>
          <a:xfrm>
            <a:off x="9176423" y="4839507"/>
            <a:ext cx="851169"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4</a:t>
            </a:r>
            <a:r>
              <a:rPr lang="en-US" baseline="-25000"/>
              <a:t>t-2</a:t>
            </a:r>
          </a:p>
        </p:txBody>
      </p:sp>
      <p:sp>
        <p:nvSpPr>
          <p:cNvPr id="65" name="Oval 64">
            <a:extLst>
              <a:ext uri="{FF2B5EF4-FFF2-40B4-BE49-F238E27FC236}">
                <a16:creationId xmlns:a16="http://schemas.microsoft.com/office/drawing/2014/main" id="{BB4368AA-E375-A7BD-B556-F888962E8D27}"/>
              </a:ext>
            </a:extLst>
          </p:cNvPr>
          <p:cNvSpPr/>
          <p:nvPr/>
        </p:nvSpPr>
        <p:spPr>
          <a:xfrm>
            <a:off x="8155019" y="4839507"/>
            <a:ext cx="883594"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4</a:t>
            </a:r>
            <a:r>
              <a:rPr lang="en-US" baseline="-25000"/>
              <a:t>t-3</a:t>
            </a:r>
          </a:p>
        </p:txBody>
      </p:sp>
      <p:sp>
        <p:nvSpPr>
          <p:cNvPr id="66" name="Oval 65">
            <a:extLst>
              <a:ext uri="{FF2B5EF4-FFF2-40B4-BE49-F238E27FC236}">
                <a16:creationId xmlns:a16="http://schemas.microsoft.com/office/drawing/2014/main" id="{4812C355-06C0-41E8-BE99-B8EDAA5EF3F6}"/>
              </a:ext>
            </a:extLst>
          </p:cNvPr>
          <p:cNvSpPr/>
          <p:nvPr/>
        </p:nvSpPr>
        <p:spPr>
          <a:xfrm>
            <a:off x="7182252" y="4839507"/>
            <a:ext cx="859275"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4</a:t>
            </a:r>
            <a:r>
              <a:rPr lang="en-US" baseline="-25000"/>
              <a:t>t-4</a:t>
            </a:r>
          </a:p>
        </p:txBody>
      </p:sp>
      <p:sp>
        <p:nvSpPr>
          <p:cNvPr id="67" name="Oval 66">
            <a:extLst>
              <a:ext uri="{FF2B5EF4-FFF2-40B4-BE49-F238E27FC236}">
                <a16:creationId xmlns:a16="http://schemas.microsoft.com/office/drawing/2014/main" id="{4A47EC06-029B-CF6C-2624-08DD2FF9C8CF}"/>
              </a:ext>
            </a:extLst>
          </p:cNvPr>
          <p:cNvSpPr/>
          <p:nvPr/>
        </p:nvSpPr>
        <p:spPr>
          <a:xfrm>
            <a:off x="6087892" y="4839507"/>
            <a:ext cx="859274"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4</a:t>
            </a:r>
            <a:r>
              <a:rPr lang="en-US" baseline="-25000"/>
              <a:t>t-5</a:t>
            </a:r>
          </a:p>
        </p:txBody>
      </p:sp>
      <p:sp>
        <p:nvSpPr>
          <p:cNvPr id="68" name="Oval 67">
            <a:extLst>
              <a:ext uri="{FF2B5EF4-FFF2-40B4-BE49-F238E27FC236}">
                <a16:creationId xmlns:a16="http://schemas.microsoft.com/office/drawing/2014/main" id="{A8BAADB2-243F-6270-D638-20B8B4114FB9}"/>
              </a:ext>
            </a:extLst>
          </p:cNvPr>
          <p:cNvSpPr/>
          <p:nvPr/>
        </p:nvSpPr>
        <p:spPr>
          <a:xfrm>
            <a:off x="11178700" y="5755530"/>
            <a:ext cx="632297"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25000"/>
              <a:t>t</a:t>
            </a:r>
            <a:r>
              <a:rPr lang="en-US" baseline="30000"/>
              <a:t>5</a:t>
            </a:r>
          </a:p>
        </p:txBody>
      </p:sp>
      <p:sp>
        <p:nvSpPr>
          <p:cNvPr id="69" name="Oval 68">
            <a:extLst>
              <a:ext uri="{FF2B5EF4-FFF2-40B4-BE49-F238E27FC236}">
                <a16:creationId xmlns:a16="http://schemas.microsoft.com/office/drawing/2014/main" id="{14FDBACB-DF38-5B0D-5366-C4220A89AEFA}"/>
              </a:ext>
            </a:extLst>
          </p:cNvPr>
          <p:cNvSpPr/>
          <p:nvPr/>
        </p:nvSpPr>
        <p:spPr>
          <a:xfrm>
            <a:off x="10189721" y="5755529"/>
            <a:ext cx="826849" cy="462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5</a:t>
            </a:r>
            <a:r>
              <a:rPr lang="en-US" baseline="-25000"/>
              <a:t>t-1</a:t>
            </a:r>
          </a:p>
        </p:txBody>
      </p:sp>
      <p:sp>
        <p:nvSpPr>
          <p:cNvPr id="70" name="Oval 69">
            <a:extLst>
              <a:ext uri="{FF2B5EF4-FFF2-40B4-BE49-F238E27FC236}">
                <a16:creationId xmlns:a16="http://schemas.microsoft.com/office/drawing/2014/main" id="{108149CE-B8AD-CB50-B903-3D921121C8BD}"/>
              </a:ext>
            </a:extLst>
          </p:cNvPr>
          <p:cNvSpPr/>
          <p:nvPr/>
        </p:nvSpPr>
        <p:spPr>
          <a:xfrm>
            <a:off x="9160210" y="5755529"/>
            <a:ext cx="851169"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5</a:t>
            </a:r>
            <a:r>
              <a:rPr lang="en-US" baseline="-25000"/>
              <a:t>t-2</a:t>
            </a:r>
          </a:p>
        </p:txBody>
      </p:sp>
      <p:sp>
        <p:nvSpPr>
          <p:cNvPr id="71" name="Oval 70">
            <a:extLst>
              <a:ext uri="{FF2B5EF4-FFF2-40B4-BE49-F238E27FC236}">
                <a16:creationId xmlns:a16="http://schemas.microsoft.com/office/drawing/2014/main" id="{7BAB50B3-D360-0FF9-757D-7E1011E5EAE9}"/>
              </a:ext>
            </a:extLst>
          </p:cNvPr>
          <p:cNvSpPr/>
          <p:nvPr/>
        </p:nvSpPr>
        <p:spPr>
          <a:xfrm>
            <a:off x="8138806" y="5755529"/>
            <a:ext cx="883594"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5</a:t>
            </a:r>
            <a:r>
              <a:rPr lang="en-US" baseline="-25000"/>
              <a:t>t-3</a:t>
            </a:r>
          </a:p>
        </p:txBody>
      </p:sp>
      <p:sp>
        <p:nvSpPr>
          <p:cNvPr id="72" name="Oval 71">
            <a:extLst>
              <a:ext uri="{FF2B5EF4-FFF2-40B4-BE49-F238E27FC236}">
                <a16:creationId xmlns:a16="http://schemas.microsoft.com/office/drawing/2014/main" id="{05C6988B-FFA0-059B-4A7C-00891AB197A9}"/>
              </a:ext>
            </a:extLst>
          </p:cNvPr>
          <p:cNvSpPr/>
          <p:nvPr/>
        </p:nvSpPr>
        <p:spPr>
          <a:xfrm>
            <a:off x="7166039" y="5755528"/>
            <a:ext cx="859275"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5</a:t>
            </a:r>
            <a:r>
              <a:rPr lang="en-US" baseline="-25000"/>
              <a:t>t-4</a:t>
            </a:r>
          </a:p>
        </p:txBody>
      </p:sp>
      <p:sp>
        <p:nvSpPr>
          <p:cNvPr id="73" name="Oval 72">
            <a:extLst>
              <a:ext uri="{FF2B5EF4-FFF2-40B4-BE49-F238E27FC236}">
                <a16:creationId xmlns:a16="http://schemas.microsoft.com/office/drawing/2014/main" id="{4200C669-546B-2611-B9C1-1624E9349A2D}"/>
              </a:ext>
            </a:extLst>
          </p:cNvPr>
          <p:cNvSpPr/>
          <p:nvPr/>
        </p:nvSpPr>
        <p:spPr>
          <a:xfrm>
            <a:off x="6071679" y="5755528"/>
            <a:ext cx="859274" cy="462064"/>
          </a:xfrm>
          <a:prstGeom prst="ellipse">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x</a:t>
            </a:r>
            <a:r>
              <a:rPr lang="en-US" baseline="30000"/>
              <a:t>5</a:t>
            </a:r>
            <a:r>
              <a:rPr lang="en-US" baseline="-25000"/>
              <a:t>t-5</a:t>
            </a:r>
          </a:p>
        </p:txBody>
      </p:sp>
      <p:sp>
        <p:nvSpPr>
          <p:cNvPr id="74" name="Arrow: Right 73">
            <a:extLst>
              <a:ext uri="{FF2B5EF4-FFF2-40B4-BE49-F238E27FC236}">
                <a16:creationId xmlns:a16="http://schemas.microsoft.com/office/drawing/2014/main" id="{8E3450FE-0F17-E21E-6838-29D5A1F0E0CB}"/>
              </a:ext>
            </a:extLst>
          </p:cNvPr>
          <p:cNvSpPr/>
          <p:nvPr/>
        </p:nvSpPr>
        <p:spPr>
          <a:xfrm rot="-540000">
            <a:off x="7979542" y="1956604"/>
            <a:ext cx="3120956" cy="24319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5" name="Arrow: Right 74">
            <a:extLst>
              <a:ext uri="{FF2B5EF4-FFF2-40B4-BE49-F238E27FC236}">
                <a16:creationId xmlns:a16="http://schemas.microsoft.com/office/drawing/2014/main" id="{C5909134-C929-9423-2910-4BF169A33F66}"/>
              </a:ext>
            </a:extLst>
          </p:cNvPr>
          <p:cNvSpPr/>
          <p:nvPr/>
        </p:nvSpPr>
        <p:spPr>
          <a:xfrm rot="19020000">
            <a:off x="8567493" y="2754559"/>
            <a:ext cx="3064212" cy="2675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6" name="Arrow: Right 75">
            <a:extLst>
              <a:ext uri="{FF2B5EF4-FFF2-40B4-BE49-F238E27FC236}">
                <a16:creationId xmlns:a16="http://schemas.microsoft.com/office/drawing/2014/main" id="{6CD52136-2594-ACE4-8808-7344D6A0976B}"/>
              </a:ext>
            </a:extLst>
          </p:cNvPr>
          <p:cNvSpPr/>
          <p:nvPr/>
        </p:nvSpPr>
        <p:spPr>
          <a:xfrm rot="17580000">
            <a:off x="10447333" y="2288470"/>
            <a:ext cx="1361873" cy="2675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7" name="Arrow: U-Turn 76">
            <a:extLst>
              <a:ext uri="{FF2B5EF4-FFF2-40B4-BE49-F238E27FC236}">
                <a16:creationId xmlns:a16="http://schemas.microsoft.com/office/drawing/2014/main" id="{9C3F7E24-8BA5-8692-5FE5-5E41A0B28B97}"/>
              </a:ext>
            </a:extLst>
          </p:cNvPr>
          <p:cNvSpPr/>
          <p:nvPr/>
        </p:nvSpPr>
        <p:spPr>
          <a:xfrm>
            <a:off x="6460787" y="672829"/>
            <a:ext cx="5188084" cy="543127"/>
          </a:xfrm>
          <a:prstGeom prst="utur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8" name="Arrow: U-Turn 77">
            <a:extLst>
              <a:ext uri="{FF2B5EF4-FFF2-40B4-BE49-F238E27FC236}">
                <a16:creationId xmlns:a16="http://schemas.microsoft.com/office/drawing/2014/main" id="{4B9D92CA-55C3-F102-6322-98AE453C33C1}"/>
              </a:ext>
            </a:extLst>
          </p:cNvPr>
          <p:cNvSpPr/>
          <p:nvPr/>
        </p:nvSpPr>
        <p:spPr>
          <a:xfrm>
            <a:off x="7595679" y="656616"/>
            <a:ext cx="4036979" cy="591766"/>
          </a:xfrm>
          <a:prstGeom prst="utur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79" name="Arrow: U-Turn 78">
            <a:extLst>
              <a:ext uri="{FF2B5EF4-FFF2-40B4-BE49-F238E27FC236}">
                <a16:creationId xmlns:a16="http://schemas.microsoft.com/office/drawing/2014/main" id="{307E9050-53D1-D998-5B98-5338EDFF006A}"/>
              </a:ext>
            </a:extLst>
          </p:cNvPr>
          <p:cNvSpPr/>
          <p:nvPr/>
        </p:nvSpPr>
        <p:spPr>
          <a:xfrm>
            <a:off x="8536021" y="656616"/>
            <a:ext cx="3096638" cy="591765"/>
          </a:xfrm>
          <a:prstGeom prst="utur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80" name="Arrow: Right 79">
            <a:extLst>
              <a:ext uri="{FF2B5EF4-FFF2-40B4-BE49-F238E27FC236}">
                <a16:creationId xmlns:a16="http://schemas.microsoft.com/office/drawing/2014/main" id="{ED427FE1-63BB-0211-9FBD-C061AE45A75F}"/>
              </a:ext>
            </a:extLst>
          </p:cNvPr>
          <p:cNvSpPr/>
          <p:nvPr/>
        </p:nvSpPr>
        <p:spPr>
          <a:xfrm rot="19440000">
            <a:off x="6403912" y="3218123"/>
            <a:ext cx="5285362" cy="283722"/>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1" name="Arrow: U-Turn 80">
            <a:extLst>
              <a:ext uri="{FF2B5EF4-FFF2-40B4-BE49-F238E27FC236}">
                <a16:creationId xmlns:a16="http://schemas.microsoft.com/office/drawing/2014/main" id="{850C796D-9A30-692D-C88F-1891B73DFAFB}"/>
              </a:ext>
            </a:extLst>
          </p:cNvPr>
          <p:cNvSpPr/>
          <p:nvPr/>
        </p:nvSpPr>
        <p:spPr>
          <a:xfrm>
            <a:off x="9460148" y="656615"/>
            <a:ext cx="2188724" cy="591765"/>
          </a:xfrm>
          <a:prstGeom prst="utur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82" name="Arrow: U-Turn 81">
            <a:extLst>
              <a:ext uri="{FF2B5EF4-FFF2-40B4-BE49-F238E27FC236}">
                <a16:creationId xmlns:a16="http://schemas.microsoft.com/office/drawing/2014/main" id="{EEC4286B-45EC-3541-CB68-42B5C040ACBE}"/>
              </a:ext>
            </a:extLst>
          </p:cNvPr>
          <p:cNvSpPr/>
          <p:nvPr/>
        </p:nvSpPr>
        <p:spPr>
          <a:xfrm>
            <a:off x="10554508" y="672826"/>
            <a:ext cx="1078151" cy="575553"/>
          </a:xfrm>
          <a:prstGeom prst="utur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83" name="Arrow: Right 82">
            <a:extLst>
              <a:ext uri="{FF2B5EF4-FFF2-40B4-BE49-F238E27FC236}">
                <a16:creationId xmlns:a16="http://schemas.microsoft.com/office/drawing/2014/main" id="{B82F70FF-3754-73EA-4FF7-DADA590DF34C}"/>
              </a:ext>
            </a:extLst>
          </p:cNvPr>
          <p:cNvSpPr/>
          <p:nvPr/>
        </p:nvSpPr>
        <p:spPr>
          <a:xfrm rot="16980000">
            <a:off x="9110008" y="3630667"/>
            <a:ext cx="3955918" cy="29993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3519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EF92-E160-AB50-FABF-446140996C0B}"/>
              </a:ext>
            </a:extLst>
          </p:cNvPr>
          <p:cNvSpPr>
            <a:spLocks noGrp="1"/>
          </p:cNvSpPr>
          <p:nvPr>
            <p:ph type="title"/>
          </p:nvPr>
        </p:nvSpPr>
        <p:spPr/>
        <p:txBody>
          <a:bodyPr/>
          <a:lstStyle/>
          <a:p>
            <a:r>
              <a:rPr lang="en-US">
                <a:cs typeface="Calibri Light"/>
              </a:rPr>
              <a:t>Evaluation metrics</a:t>
            </a:r>
          </a:p>
        </p:txBody>
      </p:sp>
      <p:sp>
        <p:nvSpPr>
          <p:cNvPr id="3" name="Content Placeholder 2">
            <a:extLst>
              <a:ext uri="{FF2B5EF4-FFF2-40B4-BE49-F238E27FC236}">
                <a16:creationId xmlns:a16="http://schemas.microsoft.com/office/drawing/2014/main" id="{B6528140-36B6-CEAD-9E35-B71011D470C1}"/>
              </a:ext>
            </a:extLst>
          </p:cNvPr>
          <p:cNvSpPr>
            <a:spLocks noGrp="1"/>
          </p:cNvSpPr>
          <p:nvPr>
            <p:ph idx="1"/>
          </p:nvPr>
        </p:nvSpPr>
        <p:spPr/>
        <p:txBody>
          <a:bodyPr/>
          <a:lstStyle/>
          <a:p>
            <a:r>
              <a:rPr lang="en-US"/>
              <a:t>Precision: proportion of selected variables that are part of the true causes (aka parents)</a:t>
            </a:r>
          </a:p>
          <a:p>
            <a:r>
              <a:rPr lang="en-US"/>
              <a:t>Sensitivity: proportion of the true causes (aka parents) that were selected by the algorithm.</a:t>
            </a:r>
          </a:p>
          <a:p>
            <a:endParaRPr lang="en-US"/>
          </a:p>
          <a:p>
            <a:r>
              <a:rPr lang="en-US"/>
              <a:t>Experimental protocol:</a:t>
            </a:r>
          </a:p>
          <a:p>
            <a:pPr lvl="1"/>
            <a:r>
              <a:rPr lang="en-US"/>
              <a:t>For each variable in the data, run the </a:t>
            </a:r>
            <a:r>
              <a:rPr lang="en-US" err="1"/>
              <a:t>tsGOMP</a:t>
            </a:r>
            <a:r>
              <a:rPr lang="en-US"/>
              <a:t> algorithm. </a:t>
            </a:r>
            <a:endParaRPr lang="en-US" sz="1400"/>
          </a:p>
          <a:p>
            <a:pPr lvl="1"/>
            <a:r>
              <a:rPr lang="en-US"/>
              <a:t>Get the selected variables after </a:t>
            </a:r>
            <a:r>
              <a:rPr lang="en-US" err="1"/>
              <a:t>tsGOMP</a:t>
            </a:r>
            <a:r>
              <a:rPr lang="en-US"/>
              <a:t> end, compute precision and sensitivity.</a:t>
            </a:r>
            <a:endParaRPr lang="en-US" sz="1400"/>
          </a:p>
          <a:p>
            <a:pPr lvl="1"/>
            <a:r>
              <a:rPr lang="en-US"/>
              <a:t>Report the distribution of precision and sensitivity across the dataset as a boxplot.</a:t>
            </a:r>
          </a:p>
        </p:txBody>
      </p:sp>
    </p:spTree>
    <p:extLst>
      <p:ext uri="{BB962C8B-B14F-4D97-AF65-F5344CB8AC3E}">
        <p14:creationId xmlns:p14="http://schemas.microsoft.com/office/powerpoint/2010/main" val="2516394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1D71-7422-0AE5-5892-725D1C46889A}"/>
              </a:ext>
            </a:extLst>
          </p:cNvPr>
          <p:cNvSpPr>
            <a:spLocks noGrp="1"/>
          </p:cNvSpPr>
          <p:nvPr>
            <p:ph type="title"/>
          </p:nvPr>
        </p:nvSpPr>
        <p:spPr/>
        <p:txBody>
          <a:bodyPr/>
          <a:lstStyle/>
          <a:p>
            <a:r>
              <a:rPr lang="en-US">
                <a:cs typeface="Calibri Light"/>
              </a:rPr>
              <a:t>VAR</a:t>
            </a:r>
            <a:endParaRPr lang="en-US"/>
          </a:p>
        </p:txBody>
      </p:sp>
      <p:pic>
        <p:nvPicPr>
          <p:cNvPr id="4" name="Picture 4">
            <a:extLst>
              <a:ext uri="{FF2B5EF4-FFF2-40B4-BE49-F238E27FC236}">
                <a16:creationId xmlns:a16="http://schemas.microsoft.com/office/drawing/2014/main" id="{C849B3AC-3C08-5CA6-B624-9BA4839DC7D9}"/>
              </a:ext>
            </a:extLst>
          </p:cNvPr>
          <p:cNvPicPr>
            <a:picLocks noGrp="1" noChangeAspect="1"/>
          </p:cNvPicPr>
          <p:nvPr>
            <p:ph idx="1"/>
          </p:nvPr>
        </p:nvPicPr>
        <p:blipFill>
          <a:blip r:embed="rId2"/>
          <a:stretch>
            <a:fillRect/>
          </a:stretch>
        </p:blipFill>
        <p:spPr>
          <a:xfrm>
            <a:off x="4597794" y="4623625"/>
            <a:ext cx="3096491" cy="1979716"/>
          </a:xfrm>
        </p:spPr>
      </p:pic>
      <p:pic>
        <p:nvPicPr>
          <p:cNvPr id="5" name="Picture 5">
            <a:extLst>
              <a:ext uri="{FF2B5EF4-FFF2-40B4-BE49-F238E27FC236}">
                <a16:creationId xmlns:a16="http://schemas.microsoft.com/office/drawing/2014/main" id="{CC1B50F8-7A0B-2A72-C27F-67925A6D5336}"/>
              </a:ext>
            </a:extLst>
          </p:cNvPr>
          <p:cNvPicPr>
            <a:picLocks noChangeAspect="1"/>
          </p:cNvPicPr>
          <p:nvPr/>
        </p:nvPicPr>
        <p:blipFill>
          <a:blip r:embed="rId3"/>
          <a:stretch>
            <a:fillRect/>
          </a:stretch>
        </p:blipFill>
        <p:spPr>
          <a:xfrm>
            <a:off x="4955695" y="256703"/>
            <a:ext cx="5979225" cy="1887978"/>
          </a:xfrm>
          <a:prstGeom prst="rect">
            <a:avLst/>
          </a:prstGeom>
        </p:spPr>
      </p:pic>
      <p:pic>
        <p:nvPicPr>
          <p:cNvPr id="6" name="Picture 6">
            <a:extLst>
              <a:ext uri="{FF2B5EF4-FFF2-40B4-BE49-F238E27FC236}">
                <a16:creationId xmlns:a16="http://schemas.microsoft.com/office/drawing/2014/main" id="{38A0C24B-45C5-0254-347E-7D47620FDC47}"/>
              </a:ext>
            </a:extLst>
          </p:cNvPr>
          <p:cNvPicPr>
            <a:picLocks noChangeAspect="1"/>
          </p:cNvPicPr>
          <p:nvPr/>
        </p:nvPicPr>
        <p:blipFill>
          <a:blip r:embed="rId4"/>
          <a:stretch>
            <a:fillRect/>
          </a:stretch>
        </p:blipFill>
        <p:spPr>
          <a:xfrm>
            <a:off x="4933483" y="2262928"/>
            <a:ext cx="6099241" cy="2146644"/>
          </a:xfrm>
          <a:prstGeom prst="rect">
            <a:avLst/>
          </a:prstGeom>
        </p:spPr>
      </p:pic>
      <p:pic>
        <p:nvPicPr>
          <p:cNvPr id="7" name="Picture 7">
            <a:extLst>
              <a:ext uri="{FF2B5EF4-FFF2-40B4-BE49-F238E27FC236}">
                <a16:creationId xmlns:a16="http://schemas.microsoft.com/office/drawing/2014/main" id="{79F59FD8-71A2-CC7D-4158-B9A82EDA1913}"/>
              </a:ext>
            </a:extLst>
          </p:cNvPr>
          <p:cNvPicPr>
            <a:picLocks noChangeAspect="1"/>
          </p:cNvPicPr>
          <p:nvPr/>
        </p:nvPicPr>
        <p:blipFill>
          <a:blip r:embed="rId5"/>
          <a:stretch>
            <a:fillRect/>
          </a:stretch>
        </p:blipFill>
        <p:spPr>
          <a:xfrm>
            <a:off x="8234464" y="4605399"/>
            <a:ext cx="3067455" cy="1943057"/>
          </a:xfrm>
          <a:prstGeom prst="rect">
            <a:avLst/>
          </a:prstGeom>
        </p:spPr>
      </p:pic>
    </p:spTree>
    <p:extLst>
      <p:ext uri="{BB962C8B-B14F-4D97-AF65-F5344CB8AC3E}">
        <p14:creationId xmlns:p14="http://schemas.microsoft.com/office/powerpoint/2010/main" val="3883907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BFE6-4CAD-969E-FADC-B5D933CAB5E3}"/>
              </a:ext>
            </a:extLst>
          </p:cNvPr>
          <p:cNvSpPr>
            <a:spLocks noGrp="1"/>
          </p:cNvSpPr>
          <p:nvPr>
            <p:ph type="title"/>
          </p:nvPr>
        </p:nvSpPr>
        <p:spPr/>
        <p:txBody>
          <a:bodyPr/>
          <a:lstStyle/>
          <a:p>
            <a:r>
              <a:rPr lang="en-US">
                <a:cs typeface="Calibri Light"/>
              </a:rPr>
              <a:t>ARDL</a:t>
            </a:r>
          </a:p>
        </p:txBody>
      </p:sp>
      <p:pic>
        <p:nvPicPr>
          <p:cNvPr id="4" name="Picture 4">
            <a:extLst>
              <a:ext uri="{FF2B5EF4-FFF2-40B4-BE49-F238E27FC236}">
                <a16:creationId xmlns:a16="http://schemas.microsoft.com/office/drawing/2014/main" id="{A8AA6DD3-7DAC-7D9B-70D8-84917CDA8BE6}"/>
              </a:ext>
            </a:extLst>
          </p:cNvPr>
          <p:cNvPicPr>
            <a:picLocks noGrp="1" noChangeAspect="1"/>
          </p:cNvPicPr>
          <p:nvPr>
            <p:ph idx="1"/>
          </p:nvPr>
        </p:nvPicPr>
        <p:blipFill>
          <a:blip r:embed="rId2"/>
          <a:stretch>
            <a:fillRect/>
          </a:stretch>
        </p:blipFill>
        <p:spPr>
          <a:xfrm>
            <a:off x="4535103" y="139239"/>
            <a:ext cx="6239973" cy="2396675"/>
          </a:xfrm>
        </p:spPr>
      </p:pic>
      <p:pic>
        <p:nvPicPr>
          <p:cNvPr id="5" name="Picture 5">
            <a:extLst>
              <a:ext uri="{FF2B5EF4-FFF2-40B4-BE49-F238E27FC236}">
                <a16:creationId xmlns:a16="http://schemas.microsoft.com/office/drawing/2014/main" id="{E04E62C7-B178-A189-4778-5E1FD44EB423}"/>
              </a:ext>
            </a:extLst>
          </p:cNvPr>
          <p:cNvPicPr>
            <a:picLocks noChangeAspect="1"/>
          </p:cNvPicPr>
          <p:nvPr/>
        </p:nvPicPr>
        <p:blipFill>
          <a:blip r:embed="rId3"/>
          <a:stretch>
            <a:fillRect/>
          </a:stretch>
        </p:blipFill>
        <p:spPr>
          <a:xfrm>
            <a:off x="4539638" y="2664020"/>
            <a:ext cx="6193887" cy="2198683"/>
          </a:xfrm>
          <a:prstGeom prst="rect">
            <a:avLst/>
          </a:prstGeom>
        </p:spPr>
      </p:pic>
      <p:pic>
        <p:nvPicPr>
          <p:cNvPr id="6" name="Picture 6">
            <a:extLst>
              <a:ext uri="{FF2B5EF4-FFF2-40B4-BE49-F238E27FC236}">
                <a16:creationId xmlns:a16="http://schemas.microsoft.com/office/drawing/2014/main" id="{B6D469EB-F485-5D9B-2A68-E9D76EB1CB8A}"/>
              </a:ext>
            </a:extLst>
          </p:cNvPr>
          <p:cNvPicPr>
            <a:picLocks noChangeAspect="1"/>
          </p:cNvPicPr>
          <p:nvPr/>
        </p:nvPicPr>
        <p:blipFill>
          <a:blip r:embed="rId4"/>
          <a:stretch>
            <a:fillRect/>
          </a:stretch>
        </p:blipFill>
        <p:spPr>
          <a:xfrm>
            <a:off x="6093747" y="4814377"/>
            <a:ext cx="2970810" cy="1924844"/>
          </a:xfrm>
          <a:prstGeom prst="rect">
            <a:avLst/>
          </a:prstGeom>
        </p:spPr>
      </p:pic>
    </p:spTree>
    <p:extLst>
      <p:ext uri="{BB962C8B-B14F-4D97-AF65-F5344CB8AC3E}">
        <p14:creationId xmlns:p14="http://schemas.microsoft.com/office/powerpoint/2010/main" val="408125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538B-8634-0287-8CED-54E5CCD1D31D}"/>
              </a:ext>
            </a:extLst>
          </p:cNvPr>
          <p:cNvSpPr>
            <a:spLocks noGrp="1"/>
          </p:cNvSpPr>
          <p:nvPr>
            <p:ph type="title"/>
          </p:nvPr>
        </p:nvSpPr>
        <p:spPr/>
        <p:txBody>
          <a:bodyPr/>
          <a:lstStyle/>
          <a:p>
            <a:r>
              <a:rPr lang="en-US">
                <a:cs typeface="Calibri Light"/>
              </a:rPr>
              <a:t>Problem: Computation time of VARMA</a:t>
            </a:r>
            <a:endParaRPr lang="en-US"/>
          </a:p>
        </p:txBody>
      </p:sp>
      <p:sp>
        <p:nvSpPr>
          <p:cNvPr id="5" name="TextBox 4">
            <a:extLst>
              <a:ext uri="{FF2B5EF4-FFF2-40B4-BE49-F238E27FC236}">
                <a16:creationId xmlns:a16="http://schemas.microsoft.com/office/drawing/2014/main" id="{8F8C99A9-7A7C-818B-0868-8612760C9438}"/>
              </a:ext>
            </a:extLst>
          </p:cNvPr>
          <p:cNvSpPr txBox="1"/>
          <p:nvPr/>
        </p:nvSpPr>
        <p:spPr>
          <a:xfrm>
            <a:off x="4738970" y="2723744"/>
            <a:ext cx="63878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Illustrations that VARMA does not scale well with the number of variables and the number of lags</a:t>
            </a:r>
          </a:p>
        </p:txBody>
      </p:sp>
      <p:pic>
        <p:nvPicPr>
          <p:cNvPr id="6" name="Picture 6">
            <a:extLst>
              <a:ext uri="{FF2B5EF4-FFF2-40B4-BE49-F238E27FC236}">
                <a16:creationId xmlns:a16="http://schemas.microsoft.com/office/drawing/2014/main" id="{1215F441-F366-A29A-6519-5594EE6F27A6}"/>
              </a:ext>
            </a:extLst>
          </p:cNvPr>
          <p:cNvPicPr>
            <a:picLocks noChangeAspect="1"/>
          </p:cNvPicPr>
          <p:nvPr/>
        </p:nvPicPr>
        <p:blipFill>
          <a:blip r:embed="rId2"/>
          <a:stretch>
            <a:fillRect/>
          </a:stretch>
        </p:blipFill>
        <p:spPr>
          <a:xfrm>
            <a:off x="4473418" y="229152"/>
            <a:ext cx="3228109" cy="2267125"/>
          </a:xfrm>
          <a:prstGeom prst="rect">
            <a:avLst/>
          </a:prstGeom>
        </p:spPr>
      </p:pic>
      <p:pic>
        <p:nvPicPr>
          <p:cNvPr id="9" name="Picture 9">
            <a:extLst>
              <a:ext uri="{FF2B5EF4-FFF2-40B4-BE49-F238E27FC236}">
                <a16:creationId xmlns:a16="http://schemas.microsoft.com/office/drawing/2014/main" id="{A97452D6-90B1-C70C-AFE0-374075813C1F}"/>
              </a:ext>
            </a:extLst>
          </p:cNvPr>
          <p:cNvPicPr>
            <a:picLocks noChangeAspect="1"/>
          </p:cNvPicPr>
          <p:nvPr/>
        </p:nvPicPr>
        <p:blipFill>
          <a:blip r:embed="rId3"/>
          <a:stretch>
            <a:fillRect/>
          </a:stretch>
        </p:blipFill>
        <p:spPr>
          <a:xfrm>
            <a:off x="4486894" y="3863925"/>
            <a:ext cx="3218214" cy="2306800"/>
          </a:xfrm>
          <a:prstGeom prst="rect">
            <a:avLst/>
          </a:prstGeom>
        </p:spPr>
      </p:pic>
      <p:pic>
        <p:nvPicPr>
          <p:cNvPr id="3" name="Picture 3">
            <a:extLst>
              <a:ext uri="{FF2B5EF4-FFF2-40B4-BE49-F238E27FC236}">
                <a16:creationId xmlns:a16="http://schemas.microsoft.com/office/drawing/2014/main" id="{0F20977C-4339-29DE-E2D0-1B856D4DD39F}"/>
              </a:ext>
            </a:extLst>
          </p:cNvPr>
          <p:cNvPicPr>
            <a:picLocks noChangeAspect="1"/>
          </p:cNvPicPr>
          <p:nvPr/>
        </p:nvPicPr>
        <p:blipFill>
          <a:blip r:embed="rId4"/>
          <a:stretch>
            <a:fillRect/>
          </a:stretch>
        </p:blipFill>
        <p:spPr>
          <a:xfrm>
            <a:off x="8118763" y="232054"/>
            <a:ext cx="3247900" cy="2306799"/>
          </a:xfrm>
          <a:prstGeom prst="rect">
            <a:avLst/>
          </a:prstGeom>
        </p:spPr>
      </p:pic>
      <p:sp>
        <p:nvSpPr>
          <p:cNvPr id="4" name="TextBox 3">
            <a:extLst>
              <a:ext uri="{FF2B5EF4-FFF2-40B4-BE49-F238E27FC236}">
                <a16:creationId xmlns:a16="http://schemas.microsoft.com/office/drawing/2014/main" id="{553EBA99-80BF-DCAF-5FC1-A660753AD6F4}"/>
              </a:ext>
            </a:extLst>
          </p:cNvPr>
          <p:cNvSpPr txBox="1"/>
          <p:nvPr/>
        </p:nvSpPr>
        <p:spPr>
          <a:xfrm>
            <a:off x="8154389" y="3691246"/>
            <a:ext cx="353290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Reference point:</a:t>
            </a:r>
          </a:p>
          <a:p>
            <a:pPr marL="285750" indent="-285750">
              <a:buFont typeface="Arial"/>
              <a:buChar char="•"/>
            </a:pPr>
            <a:r>
              <a:rPr lang="en-US"/>
              <a:t>VAR(5) model takes 0.2s to fit 100 variables and 3500 observations</a:t>
            </a:r>
          </a:p>
          <a:p>
            <a:pPr marL="285750" indent="-285750">
              <a:buFont typeface="Arial"/>
              <a:buChar char="•"/>
            </a:pPr>
            <a:r>
              <a:rPr lang="en-US"/>
              <a:t>ARDL(5) model takes 0.4s to fit 100 variables and 3500 observations</a:t>
            </a:r>
          </a:p>
        </p:txBody>
      </p:sp>
    </p:spTree>
    <p:extLst>
      <p:ext uri="{BB962C8B-B14F-4D97-AF65-F5344CB8AC3E}">
        <p14:creationId xmlns:p14="http://schemas.microsoft.com/office/powerpoint/2010/main" val="279692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4069-26C2-4870-BCEA-31926395E436}"/>
              </a:ext>
            </a:extLst>
          </p:cNvPr>
          <p:cNvSpPr>
            <a:spLocks noGrp="1"/>
          </p:cNvSpPr>
          <p:nvPr>
            <p:ph type="title"/>
          </p:nvPr>
        </p:nvSpPr>
        <p:spPr>
          <a:xfrm>
            <a:off x="645459" y="960120"/>
            <a:ext cx="3865695" cy="4171278"/>
          </a:xfrm>
        </p:spPr>
        <p:txBody>
          <a:bodyPr>
            <a:normAutofit/>
          </a:bodyPr>
          <a:lstStyle/>
          <a:p>
            <a:pPr algn="l"/>
            <a:r>
              <a:rPr lang="en-US" sz="4400">
                <a:solidFill>
                  <a:schemeClr val="tx1"/>
                </a:solidFill>
                <a:cs typeface="Calibri Light"/>
              </a:rPr>
              <a:t>Step by step illustration of </a:t>
            </a:r>
            <a:r>
              <a:rPr lang="en-US" sz="4400" err="1">
                <a:solidFill>
                  <a:schemeClr val="tx1"/>
                </a:solidFill>
                <a:cs typeface="Calibri Light"/>
              </a:rPr>
              <a:t>tsGOMP</a:t>
            </a:r>
            <a:r>
              <a:rPr lang="en-US" sz="4400">
                <a:solidFill>
                  <a:schemeClr val="tx1"/>
                </a:solidFill>
                <a:cs typeface="Calibri Light"/>
              </a:rPr>
              <a:t> with ARLD + Pearson + F-test</a:t>
            </a:r>
            <a:endParaRPr lang="en-US">
              <a:solidFill>
                <a:schemeClr val="tx1"/>
              </a:solidFill>
              <a:cs typeface="Calibri Light" panose="020F0302020204030204"/>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E8FCF2-EF3D-DB6A-52A2-8AE40819647C}"/>
              </a:ext>
            </a:extLst>
          </p:cNvPr>
          <p:cNvSpPr>
            <a:spLocks noGrp="1"/>
          </p:cNvSpPr>
          <p:nvPr>
            <p:ph idx="1"/>
          </p:nvPr>
        </p:nvSpPr>
        <p:spPr>
          <a:xfrm>
            <a:off x="5092021" y="851263"/>
            <a:ext cx="6659747" cy="549304"/>
          </a:xfrm>
        </p:spPr>
        <p:txBody>
          <a:bodyPr>
            <a:normAutofit/>
          </a:bodyPr>
          <a:lstStyle/>
          <a:p>
            <a:pPr marL="0" indent="0">
              <a:buNone/>
            </a:pPr>
            <a:r>
              <a:rPr lang="en-US"/>
              <a:t>Step 0: model 7&lt;-7,                         true parents: </a:t>
            </a:r>
            <a:r>
              <a:rPr lang="en-US">
                <a:ea typeface="+mn-lt"/>
                <a:cs typeface="+mn-lt"/>
              </a:rPr>
              <a:t>43,31,15,81,50</a:t>
            </a:r>
            <a:endParaRPr lang="en-US"/>
          </a:p>
        </p:txBody>
      </p:sp>
      <p:sp>
        <p:nvSpPr>
          <p:cNvPr id="4" name="TextBox 3">
            <a:extLst>
              <a:ext uri="{FF2B5EF4-FFF2-40B4-BE49-F238E27FC236}">
                <a16:creationId xmlns:a16="http://schemas.microsoft.com/office/drawing/2014/main" id="{7110A8DC-3282-6DF7-E8E5-C85FBFEDA091}"/>
              </a:ext>
            </a:extLst>
          </p:cNvPr>
          <p:cNvSpPr txBox="1"/>
          <p:nvPr/>
        </p:nvSpPr>
        <p:spPr>
          <a:xfrm>
            <a:off x="5096493" y="1444830"/>
            <a:ext cx="2859973"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P-values of parameters:</a:t>
            </a:r>
          </a:p>
          <a:p>
            <a:r>
              <a:rPr lang="en-US" sz="1600" i="1">
                <a:ea typeface="+mn-lt"/>
                <a:cs typeface="+mn-lt"/>
              </a:rPr>
              <a:t>const    6.806600e-06
trend    7.188861e-02
</a:t>
            </a:r>
            <a:r>
              <a:rPr lang="en-US" sz="1600" i="1">
                <a:solidFill>
                  <a:srgbClr val="FF0000"/>
                </a:solidFill>
                <a:ea typeface="+mn-lt"/>
                <a:cs typeface="+mn-lt"/>
              </a:rPr>
              <a:t>7.L1     1.558677e-22
7.L2     5.360140e-35
7.L3     6.914913e-16
7.L4     5.268566e-31
7.L5     6.927966e-16</a:t>
            </a:r>
            <a:endParaRPr lang="en-US" sz="1600" i="1">
              <a:solidFill>
                <a:srgbClr val="FF0000"/>
              </a:solidFill>
            </a:endParaRPr>
          </a:p>
        </p:txBody>
      </p:sp>
      <p:pic>
        <p:nvPicPr>
          <p:cNvPr id="7" name="Picture 8">
            <a:extLst>
              <a:ext uri="{FF2B5EF4-FFF2-40B4-BE49-F238E27FC236}">
                <a16:creationId xmlns:a16="http://schemas.microsoft.com/office/drawing/2014/main" id="{3F85A2A1-C624-2D25-F206-6FDA14C328EE}"/>
              </a:ext>
            </a:extLst>
          </p:cNvPr>
          <p:cNvPicPr>
            <a:picLocks noChangeAspect="1"/>
          </p:cNvPicPr>
          <p:nvPr/>
        </p:nvPicPr>
        <p:blipFill>
          <a:blip r:embed="rId2"/>
          <a:stretch>
            <a:fillRect/>
          </a:stretch>
        </p:blipFill>
        <p:spPr>
          <a:xfrm>
            <a:off x="7851569" y="1498483"/>
            <a:ext cx="3683329" cy="2683397"/>
          </a:xfrm>
          <a:prstGeom prst="rect">
            <a:avLst/>
          </a:prstGeom>
        </p:spPr>
      </p:pic>
      <p:sp>
        <p:nvSpPr>
          <p:cNvPr id="9" name="TextBox 8">
            <a:extLst>
              <a:ext uri="{FF2B5EF4-FFF2-40B4-BE49-F238E27FC236}">
                <a16:creationId xmlns:a16="http://schemas.microsoft.com/office/drawing/2014/main" id="{600EA059-858F-2F39-FF0A-BDE13CA6C162}"/>
              </a:ext>
            </a:extLst>
          </p:cNvPr>
          <p:cNvSpPr txBox="1"/>
          <p:nvPr/>
        </p:nvSpPr>
        <p:spPr>
          <a:xfrm>
            <a:off x="10192986" y="4631376"/>
            <a:ext cx="16229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{81 &lt; 50}</a:t>
            </a:r>
          </a:p>
        </p:txBody>
      </p:sp>
      <p:cxnSp>
        <p:nvCxnSpPr>
          <p:cNvPr id="32" name="Straight Arrow Connector 31">
            <a:extLst>
              <a:ext uri="{FF2B5EF4-FFF2-40B4-BE49-F238E27FC236}">
                <a16:creationId xmlns:a16="http://schemas.microsoft.com/office/drawing/2014/main" id="{DA3A14B8-685F-58B9-0687-DB0E635193B0}"/>
              </a:ext>
            </a:extLst>
          </p:cNvPr>
          <p:cNvCxnSpPr/>
          <p:nvPr/>
        </p:nvCxnSpPr>
        <p:spPr>
          <a:xfrm flipV="1">
            <a:off x="10748282" y="4057526"/>
            <a:ext cx="439387" cy="59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AF2E23E-2FED-CCB3-FDF9-3A27C6DAADED}"/>
              </a:ext>
            </a:extLst>
          </p:cNvPr>
          <p:cNvSpPr txBox="1"/>
          <p:nvPr/>
        </p:nvSpPr>
        <p:spPr>
          <a:xfrm>
            <a:off x="5274623" y="4908467"/>
            <a:ext cx="4037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Selected variable: 50</a:t>
            </a:r>
          </a:p>
        </p:txBody>
      </p:sp>
    </p:spTree>
    <p:extLst>
      <p:ext uri="{BB962C8B-B14F-4D97-AF65-F5344CB8AC3E}">
        <p14:creationId xmlns:p14="http://schemas.microsoft.com/office/powerpoint/2010/main" val="672629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4069-26C2-4870-BCEA-31926395E436}"/>
              </a:ext>
            </a:extLst>
          </p:cNvPr>
          <p:cNvSpPr>
            <a:spLocks noGrp="1"/>
          </p:cNvSpPr>
          <p:nvPr>
            <p:ph type="title"/>
          </p:nvPr>
        </p:nvSpPr>
        <p:spPr>
          <a:xfrm>
            <a:off x="645459" y="960120"/>
            <a:ext cx="3865695" cy="4171278"/>
          </a:xfrm>
        </p:spPr>
        <p:txBody>
          <a:bodyPr>
            <a:normAutofit/>
          </a:bodyPr>
          <a:lstStyle/>
          <a:p>
            <a:pPr algn="l"/>
            <a:r>
              <a:rPr lang="en-US" sz="4400">
                <a:solidFill>
                  <a:schemeClr val="tx1"/>
                </a:solidFill>
                <a:cs typeface="Calibri Light"/>
              </a:rPr>
              <a:t>Step by step illustration of </a:t>
            </a:r>
            <a:r>
              <a:rPr lang="en-US" sz="4400" err="1">
                <a:solidFill>
                  <a:schemeClr val="tx1"/>
                </a:solidFill>
                <a:cs typeface="Calibri Light"/>
              </a:rPr>
              <a:t>tsGOMP</a:t>
            </a:r>
            <a:r>
              <a:rPr lang="en-US" sz="4400">
                <a:solidFill>
                  <a:schemeClr val="tx1"/>
                </a:solidFill>
                <a:cs typeface="Calibri Light"/>
              </a:rPr>
              <a:t> with ARLD + Pearson + F-test</a:t>
            </a:r>
            <a:endParaRPr lang="en-US">
              <a:solidFill>
                <a:schemeClr val="tx1"/>
              </a:solidFill>
              <a:cs typeface="Calibri Light" panose="020F0302020204030204"/>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E8FCF2-EF3D-DB6A-52A2-8AE40819647C}"/>
              </a:ext>
            </a:extLst>
          </p:cNvPr>
          <p:cNvSpPr>
            <a:spLocks noGrp="1"/>
          </p:cNvSpPr>
          <p:nvPr>
            <p:ph idx="1"/>
          </p:nvPr>
        </p:nvSpPr>
        <p:spPr>
          <a:xfrm>
            <a:off x="5092021" y="851263"/>
            <a:ext cx="6719124" cy="549304"/>
          </a:xfrm>
        </p:spPr>
        <p:txBody>
          <a:bodyPr>
            <a:normAutofit/>
          </a:bodyPr>
          <a:lstStyle/>
          <a:p>
            <a:pPr marL="0" indent="0">
              <a:buNone/>
            </a:pPr>
            <a:r>
              <a:rPr lang="en-US"/>
              <a:t>Step 1: model 7&lt;-7,50                       true parents: </a:t>
            </a:r>
            <a:r>
              <a:rPr lang="en-US">
                <a:ea typeface="+mn-lt"/>
                <a:cs typeface="+mn-lt"/>
              </a:rPr>
              <a:t>43,31,15,81,50</a:t>
            </a:r>
            <a:endParaRPr lang="en-US"/>
          </a:p>
        </p:txBody>
      </p:sp>
      <p:sp>
        <p:nvSpPr>
          <p:cNvPr id="4" name="TextBox 3">
            <a:extLst>
              <a:ext uri="{FF2B5EF4-FFF2-40B4-BE49-F238E27FC236}">
                <a16:creationId xmlns:a16="http://schemas.microsoft.com/office/drawing/2014/main" id="{7110A8DC-3282-6DF7-E8E5-C85FBFEDA091}"/>
              </a:ext>
            </a:extLst>
          </p:cNvPr>
          <p:cNvSpPr txBox="1"/>
          <p:nvPr/>
        </p:nvSpPr>
        <p:spPr>
          <a:xfrm>
            <a:off x="5096493" y="1444830"/>
            <a:ext cx="2859973"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P-values of new parameters:</a:t>
            </a:r>
          </a:p>
          <a:p>
            <a:r>
              <a:rPr lang="en-US" sz="1600">
                <a:solidFill>
                  <a:srgbClr val="FF0000"/>
                </a:solidFill>
                <a:ea typeface="+mn-lt"/>
                <a:cs typeface="+mn-lt"/>
              </a:rPr>
              <a:t>50.L1</a:t>
            </a:r>
            <a:r>
              <a:rPr lang="en-US" sz="1600">
                <a:ea typeface="+mn-lt"/>
                <a:cs typeface="+mn-lt"/>
              </a:rPr>
              <a:t>    </a:t>
            </a:r>
            <a:r>
              <a:rPr lang="en-US" sz="1600">
                <a:solidFill>
                  <a:srgbClr val="FF0000"/>
                </a:solidFill>
                <a:ea typeface="+mn-lt"/>
                <a:cs typeface="+mn-lt"/>
              </a:rPr>
              <a:t>1.070240e-08</a:t>
            </a:r>
          </a:p>
          <a:p>
            <a:r>
              <a:rPr lang="en-US" sz="1600">
                <a:ea typeface="+mn-lt"/>
                <a:cs typeface="+mn-lt"/>
              </a:rPr>
              <a:t>50.L2    8.074956e-01</a:t>
            </a:r>
          </a:p>
          <a:p>
            <a:r>
              <a:rPr lang="en-US" sz="1600">
                <a:ea typeface="+mn-lt"/>
                <a:cs typeface="+mn-lt"/>
              </a:rPr>
              <a:t>50.L3    8.998713e-01</a:t>
            </a:r>
          </a:p>
          <a:p>
            <a:r>
              <a:rPr lang="en-US" sz="1600">
                <a:ea typeface="+mn-lt"/>
                <a:cs typeface="+mn-lt"/>
              </a:rPr>
              <a:t>50.L4    2.924204e-02</a:t>
            </a:r>
          </a:p>
          <a:p>
            <a:r>
              <a:rPr lang="en-US" sz="1600">
                <a:ea typeface="+mn-lt"/>
                <a:cs typeface="+mn-lt"/>
              </a:rPr>
              <a:t>50.L5    4.594231e-01</a:t>
            </a:r>
            <a:endParaRPr lang="en-US">
              <a:ea typeface="+mn-lt"/>
              <a:cs typeface="+mn-lt"/>
            </a:endParaRPr>
          </a:p>
        </p:txBody>
      </p:sp>
      <p:sp>
        <p:nvSpPr>
          <p:cNvPr id="9" name="TextBox 8">
            <a:extLst>
              <a:ext uri="{FF2B5EF4-FFF2-40B4-BE49-F238E27FC236}">
                <a16:creationId xmlns:a16="http://schemas.microsoft.com/office/drawing/2014/main" id="{600EA059-858F-2F39-FF0A-BDE13CA6C162}"/>
              </a:ext>
            </a:extLst>
          </p:cNvPr>
          <p:cNvSpPr txBox="1"/>
          <p:nvPr/>
        </p:nvSpPr>
        <p:spPr>
          <a:xfrm>
            <a:off x="10192986" y="4631376"/>
            <a:ext cx="16229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{81}</a:t>
            </a:r>
          </a:p>
        </p:txBody>
      </p:sp>
      <p:cxnSp>
        <p:nvCxnSpPr>
          <p:cNvPr id="32" name="Straight Arrow Connector 31">
            <a:extLst>
              <a:ext uri="{FF2B5EF4-FFF2-40B4-BE49-F238E27FC236}">
                <a16:creationId xmlns:a16="http://schemas.microsoft.com/office/drawing/2014/main" id="{DA3A14B8-685F-58B9-0687-DB0E635193B0}"/>
              </a:ext>
            </a:extLst>
          </p:cNvPr>
          <p:cNvCxnSpPr/>
          <p:nvPr/>
        </p:nvCxnSpPr>
        <p:spPr>
          <a:xfrm flipV="1">
            <a:off x="10748282" y="4057526"/>
            <a:ext cx="439387" cy="59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AF2E23E-2FED-CCB3-FDF9-3A27C6DAADED}"/>
              </a:ext>
            </a:extLst>
          </p:cNvPr>
          <p:cNvSpPr txBox="1"/>
          <p:nvPr/>
        </p:nvSpPr>
        <p:spPr>
          <a:xfrm>
            <a:off x="5274623" y="4908467"/>
            <a:ext cx="4037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Selected variable: 81</a:t>
            </a:r>
          </a:p>
        </p:txBody>
      </p:sp>
      <p:pic>
        <p:nvPicPr>
          <p:cNvPr id="5" name="Picture 5">
            <a:extLst>
              <a:ext uri="{FF2B5EF4-FFF2-40B4-BE49-F238E27FC236}">
                <a16:creationId xmlns:a16="http://schemas.microsoft.com/office/drawing/2014/main" id="{1C753C45-25AA-80AB-79A7-C6F59345B4D9}"/>
              </a:ext>
            </a:extLst>
          </p:cNvPr>
          <p:cNvPicPr>
            <a:picLocks noChangeAspect="1"/>
          </p:cNvPicPr>
          <p:nvPr/>
        </p:nvPicPr>
        <p:blipFill>
          <a:blip r:embed="rId2"/>
          <a:stretch>
            <a:fillRect/>
          </a:stretch>
        </p:blipFill>
        <p:spPr>
          <a:xfrm>
            <a:off x="8029699" y="1584065"/>
            <a:ext cx="3554680" cy="2502337"/>
          </a:xfrm>
          <a:prstGeom prst="rect">
            <a:avLst/>
          </a:prstGeom>
        </p:spPr>
      </p:pic>
    </p:spTree>
    <p:extLst>
      <p:ext uri="{BB962C8B-B14F-4D97-AF65-F5344CB8AC3E}">
        <p14:creationId xmlns:p14="http://schemas.microsoft.com/office/powerpoint/2010/main" val="152863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4069-26C2-4870-BCEA-31926395E436}"/>
              </a:ext>
            </a:extLst>
          </p:cNvPr>
          <p:cNvSpPr>
            <a:spLocks noGrp="1"/>
          </p:cNvSpPr>
          <p:nvPr>
            <p:ph type="title"/>
          </p:nvPr>
        </p:nvSpPr>
        <p:spPr>
          <a:xfrm>
            <a:off x="645459" y="960120"/>
            <a:ext cx="3865695" cy="4171278"/>
          </a:xfrm>
        </p:spPr>
        <p:txBody>
          <a:bodyPr>
            <a:normAutofit/>
          </a:bodyPr>
          <a:lstStyle/>
          <a:p>
            <a:pPr algn="l"/>
            <a:r>
              <a:rPr lang="en-US" sz="4400">
                <a:solidFill>
                  <a:schemeClr val="tx1"/>
                </a:solidFill>
                <a:cs typeface="Calibri Light"/>
              </a:rPr>
              <a:t>Step by step illustration of </a:t>
            </a:r>
            <a:r>
              <a:rPr lang="en-US" sz="4400" err="1">
                <a:solidFill>
                  <a:schemeClr val="tx1"/>
                </a:solidFill>
                <a:cs typeface="Calibri Light"/>
              </a:rPr>
              <a:t>tsGOMP</a:t>
            </a:r>
            <a:r>
              <a:rPr lang="en-US" sz="4400">
                <a:solidFill>
                  <a:schemeClr val="tx1"/>
                </a:solidFill>
                <a:cs typeface="Calibri Light"/>
              </a:rPr>
              <a:t> with ARLD + Pearson + F-test</a:t>
            </a:r>
            <a:endParaRPr lang="en-US">
              <a:solidFill>
                <a:schemeClr val="tx1"/>
              </a:solidFill>
              <a:cs typeface="Calibri Light" panose="020F0302020204030204"/>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E8FCF2-EF3D-DB6A-52A2-8AE40819647C}"/>
              </a:ext>
            </a:extLst>
          </p:cNvPr>
          <p:cNvSpPr>
            <a:spLocks noGrp="1"/>
          </p:cNvSpPr>
          <p:nvPr>
            <p:ph idx="1"/>
          </p:nvPr>
        </p:nvSpPr>
        <p:spPr>
          <a:xfrm>
            <a:off x="5092021" y="851263"/>
            <a:ext cx="6719124" cy="549304"/>
          </a:xfrm>
        </p:spPr>
        <p:txBody>
          <a:bodyPr>
            <a:normAutofit fontScale="92500"/>
          </a:bodyPr>
          <a:lstStyle/>
          <a:p>
            <a:pPr marL="0" indent="0">
              <a:buNone/>
            </a:pPr>
            <a:r>
              <a:rPr lang="en-US"/>
              <a:t>Step 2: model 7&lt;-7,50,81                    true parents: </a:t>
            </a:r>
            <a:r>
              <a:rPr lang="en-US">
                <a:ea typeface="+mn-lt"/>
                <a:cs typeface="+mn-lt"/>
              </a:rPr>
              <a:t>43,31,15,81,50</a:t>
            </a:r>
            <a:endParaRPr lang="en-US"/>
          </a:p>
        </p:txBody>
      </p:sp>
      <p:sp>
        <p:nvSpPr>
          <p:cNvPr id="4" name="TextBox 3">
            <a:extLst>
              <a:ext uri="{FF2B5EF4-FFF2-40B4-BE49-F238E27FC236}">
                <a16:creationId xmlns:a16="http://schemas.microsoft.com/office/drawing/2014/main" id="{7110A8DC-3282-6DF7-E8E5-C85FBFEDA091}"/>
              </a:ext>
            </a:extLst>
          </p:cNvPr>
          <p:cNvSpPr txBox="1"/>
          <p:nvPr/>
        </p:nvSpPr>
        <p:spPr>
          <a:xfrm>
            <a:off x="5096493" y="1444830"/>
            <a:ext cx="2859973"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P-values of new parameters:</a:t>
            </a:r>
          </a:p>
          <a:p>
            <a:r>
              <a:rPr lang="en-US" sz="1600">
                <a:ea typeface="+mn-lt"/>
                <a:cs typeface="+mn-lt"/>
              </a:rPr>
              <a:t>81.L1    3.150311e-01
81.L2    5.332620e-02
81.L3    3.498051e-01
</a:t>
            </a:r>
            <a:r>
              <a:rPr lang="en-US" sz="1600">
                <a:solidFill>
                  <a:srgbClr val="FF0000"/>
                </a:solidFill>
                <a:ea typeface="+mn-lt"/>
                <a:cs typeface="+mn-lt"/>
              </a:rPr>
              <a:t>81.L4    4.058919e-08</a:t>
            </a:r>
            <a:r>
              <a:rPr lang="en-US" sz="1600">
                <a:ea typeface="+mn-lt"/>
                <a:cs typeface="+mn-lt"/>
              </a:rPr>
              <a:t>
81.L5    1.730416e-01</a:t>
            </a:r>
            <a:endParaRPr lang="en-US"/>
          </a:p>
        </p:txBody>
      </p:sp>
      <p:sp>
        <p:nvSpPr>
          <p:cNvPr id="9" name="TextBox 8">
            <a:extLst>
              <a:ext uri="{FF2B5EF4-FFF2-40B4-BE49-F238E27FC236}">
                <a16:creationId xmlns:a16="http://schemas.microsoft.com/office/drawing/2014/main" id="{600EA059-858F-2F39-FF0A-BDE13CA6C162}"/>
              </a:ext>
            </a:extLst>
          </p:cNvPr>
          <p:cNvSpPr txBox="1"/>
          <p:nvPr/>
        </p:nvSpPr>
        <p:spPr>
          <a:xfrm>
            <a:off x="10192986" y="4631376"/>
            <a:ext cx="16229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{31}</a:t>
            </a:r>
          </a:p>
        </p:txBody>
      </p:sp>
      <p:cxnSp>
        <p:nvCxnSpPr>
          <p:cNvPr id="32" name="Straight Arrow Connector 31">
            <a:extLst>
              <a:ext uri="{FF2B5EF4-FFF2-40B4-BE49-F238E27FC236}">
                <a16:creationId xmlns:a16="http://schemas.microsoft.com/office/drawing/2014/main" id="{DA3A14B8-685F-58B9-0687-DB0E635193B0}"/>
              </a:ext>
            </a:extLst>
          </p:cNvPr>
          <p:cNvCxnSpPr/>
          <p:nvPr/>
        </p:nvCxnSpPr>
        <p:spPr>
          <a:xfrm flipV="1">
            <a:off x="10748282" y="4057526"/>
            <a:ext cx="439387" cy="59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AF2E23E-2FED-CCB3-FDF9-3A27C6DAADED}"/>
              </a:ext>
            </a:extLst>
          </p:cNvPr>
          <p:cNvSpPr txBox="1"/>
          <p:nvPr/>
        </p:nvSpPr>
        <p:spPr>
          <a:xfrm>
            <a:off x="5274623" y="4908467"/>
            <a:ext cx="4037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Selected variable: 31</a:t>
            </a:r>
          </a:p>
        </p:txBody>
      </p:sp>
      <p:pic>
        <p:nvPicPr>
          <p:cNvPr id="6" name="Picture 6">
            <a:extLst>
              <a:ext uri="{FF2B5EF4-FFF2-40B4-BE49-F238E27FC236}">
                <a16:creationId xmlns:a16="http://schemas.microsoft.com/office/drawing/2014/main" id="{71D58CA5-3903-4830-DBA4-91BBE68BE673}"/>
              </a:ext>
            </a:extLst>
          </p:cNvPr>
          <p:cNvPicPr>
            <a:picLocks noChangeAspect="1"/>
          </p:cNvPicPr>
          <p:nvPr/>
        </p:nvPicPr>
        <p:blipFill>
          <a:blip r:embed="rId2"/>
          <a:stretch>
            <a:fillRect/>
          </a:stretch>
        </p:blipFill>
        <p:spPr>
          <a:xfrm>
            <a:off x="7920842" y="1403996"/>
            <a:ext cx="3703121" cy="2624969"/>
          </a:xfrm>
          <a:prstGeom prst="rect">
            <a:avLst/>
          </a:prstGeom>
        </p:spPr>
      </p:pic>
    </p:spTree>
    <p:extLst>
      <p:ext uri="{BB962C8B-B14F-4D97-AF65-F5344CB8AC3E}">
        <p14:creationId xmlns:p14="http://schemas.microsoft.com/office/powerpoint/2010/main" val="847672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4069-26C2-4870-BCEA-31926395E436}"/>
              </a:ext>
            </a:extLst>
          </p:cNvPr>
          <p:cNvSpPr>
            <a:spLocks noGrp="1"/>
          </p:cNvSpPr>
          <p:nvPr>
            <p:ph type="title"/>
          </p:nvPr>
        </p:nvSpPr>
        <p:spPr>
          <a:xfrm>
            <a:off x="645459" y="960120"/>
            <a:ext cx="3865695" cy="4171278"/>
          </a:xfrm>
        </p:spPr>
        <p:txBody>
          <a:bodyPr>
            <a:normAutofit/>
          </a:bodyPr>
          <a:lstStyle/>
          <a:p>
            <a:pPr algn="l"/>
            <a:r>
              <a:rPr lang="en-US" sz="4400">
                <a:solidFill>
                  <a:schemeClr val="tx1"/>
                </a:solidFill>
                <a:cs typeface="Calibri Light"/>
              </a:rPr>
              <a:t>Step by step illustration of </a:t>
            </a:r>
            <a:r>
              <a:rPr lang="en-US" sz="4400" err="1">
                <a:solidFill>
                  <a:schemeClr val="tx1"/>
                </a:solidFill>
                <a:cs typeface="Calibri Light"/>
              </a:rPr>
              <a:t>tsGOMP</a:t>
            </a:r>
            <a:r>
              <a:rPr lang="en-US" sz="4400">
                <a:solidFill>
                  <a:schemeClr val="tx1"/>
                </a:solidFill>
                <a:cs typeface="Calibri Light"/>
              </a:rPr>
              <a:t> with ARLD + Pearson + F-test</a:t>
            </a:r>
            <a:endParaRPr lang="en-US">
              <a:solidFill>
                <a:schemeClr val="tx1"/>
              </a:solidFill>
              <a:cs typeface="Calibri Light" panose="020F0302020204030204"/>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E8FCF2-EF3D-DB6A-52A2-8AE40819647C}"/>
              </a:ext>
            </a:extLst>
          </p:cNvPr>
          <p:cNvSpPr>
            <a:spLocks noGrp="1"/>
          </p:cNvSpPr>
          <p:nvPr>
            <p:ph idx="1"/>
          </p:nvPr>
        </p:nvSpPr>
        <p:spPr>
          <a:xfrm>
            <a:off x="5092021" y="851263"/>
            <a:ext cx="6719124" cy="549304"/>
          </a:xfrm>
        </p:spPr>
        <p:txBody>
          <a:bodyPr>
            <a:normAutofit fontScale="92500"/>
          </a:bodyPr>
          <a:lstStyle/>
          <a:p>
            <a:pPr marL="0" indent="0">
              <a:buNone/>
            </a:pPr>
            <a:r>
              <a:rPr lang="en-US"/>
              <a:t>Step 3: model 7&lt;-7,50,81,31               true parents: </a:t>
            </a:r>
            <a:r>
              <a:rPr lang="en-US">
                <a:ea typeface="+mn-lt"/>
                <a:cs typeface="+mn-lt"/>
              </a:rPr>
              <a:t>43,31,15,81,50</a:t>
            </a:r>
            <a:endParaRPr lang="en-US"/>
          </a:p>
        </p:txBody>
      </p:sp>
      <p:sp>
        <p:nvSpPr>
          <p:cNvPr id="4" name="TextBox 3">
            <a:extLst>
              <a:ext uri="{FF2B5EF4-FFF2-40B4-BE49-F238E27FC236}">
                <a16:creationId xmlns:a16="http://schemas.microsoft.com/office/drawing/2014/main" id="{7110A8DC-3282-6DF7-E8E5-C85FBFEDA091}"/>
              </a:ext>
            </a:extLst>
          </p:cNvPr>
          <p:cNvSpPr txBox="1"/>
          <p:nvPr/>
        </p:nvSpPr>
        <p:spPr>
          <a:xfrm>
            <a:off x="5096493" y="1444830"/>
            <a:ext cx="2859973"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P-values of new parameters:</a:t>
            </a:r>
          </a:p>
          <a:p>
            <a:r>
              <a:rPr lang="en-US" sz="1600">
                <a:solidFill>
                  <a:srgbClr val="FF0000"/>
                </a:solidFill>
                <a:ea typeface="+mn-lt"/>
                <a:cs typeface="+mn-lt"/>
              </a:rPr>
              <a:t>31.L1    9.986871e-06</a:t>
            </a:r>
            <a:r>
              <a:rPr lang="en-US" sz="1600">
                <a:ea typeface="+mn-lt"/>
                <a:cs typeface="+mn-lt"/>
              </a:rPr>
              <a:t>
31.L2    9.397191e-01
31.L3    6.833805e-01
31.L4    1.333772e-01
31.L5    1.712361e-01</a:t>
            </a:r>
            <a:endParaRPr lang="en-US"/>
          </a:p>
        </p:txBody>
      </p:sp>
      <p:sp>
        <p:nvSpPr>
          <p:cNvPr id="9" name="TextBox 8">
            <a:extLst>
              <a:ext uri="{FF2B5EF4-FFF2-40B4-BE49-F238E27FC236}">
                <a16:creationId xmlns:a16="http://schemas.microsoft.com/office/drawing/2014/main" id="{600EA059-858F-2F39-FF0A-BDE13CA6C162}"/>
              </a:ext>
            </a:extLst>
          </p:cNvPr>
          <p:cNvSpPr txBox="1"/>
          <p:nvPr/>
        </p:nvSpPr>
        <p:spPr>
          <a:xfrm>
            <a:off x="10192986" y="4631376"/>
            <a:ext cx="16229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{85}</a:t>
            </a:r>
          </a:p>
        </p:txBody>
      </p:sp>
      <p:cxnSp>
        <p:nvCxnSpPr>
          <p:cNvPr id="32" name="Straight Arrow Connector 31">
            <a:extLst>
              <a:ext uri="{FF2B5EF4-FFF2-40B4-BE49-F238E27FC236}">
                <a16:creationId xmlns:a16="http://schemas.microsoft.com/office/drawing/2014/main" id="{DA3A14B8-685F-58B9-0687-DB0E635193B0}"/>
              </a:ext>
            </a:extLst>
          </p:cNvPr>
          <p:cNvCxnSpPr/>
          <p:nvPr/>
        </p:nvCxnSpPr>
        <p:spPr>
          <a:xfrm flipV="1">
            <a:off x="10748282" y="4057526"/>
            <a:ext cx="439387" cy="599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AF2E23E-2FED-CCB3-FDF9-3A27C6DAADED}"/>
              </a:ext>
            </a:extLst>
          </p:cNvPr>
          <p:cNvSpPr txBox="1"/>
          <p:nvPr/>
        </p:nvSpPr>
        <p:spPr>
          <a:xfrm>
            <a:off x="5274623" y="4908467"/>
            <a:ext cx="4037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Selected variable: 85</a:t>
            </a:r>
          </a:p>
        </p:txBody>
      </p:sp>
      <p:pic>
        <p:nvPicPr>
          <p:cNvPr id="5" name="Picture 6">
            <a:extLst>
              <a:ext uri="{FF2B5EF4-FFF2-40B4-BE49-F238E27FC236}">
                <a16:creationId xmlns:a16="http://schemas.microsoft.com/office/drawing/2014/main" id="{3C4E9122-0D47-B5F4-052D-8030D072031F}"/>
              </a:ext>
            </a:extLst>
          </p:cNvPr>
          <p:cNvPicPr>
            <a:picLocks noChangeAspect="1"/>
          </p:cNvPicPr>
          <p:nvPr/>
        </p:nvPicPr>
        <p:blipFill>
          <a:blip r:embed="rId2"/>
          <a:stretch>
            <a:fillRect/>
          </a:stretch>
        </p:blipFill>
        <p:spPr>
          <a:xfrm>
            <a:off x="7960426" y="1445520"/>
            <a:ext cx="3742705" cy="2670569"/>
          </a:xfrm>
          <a:prstGeom prst="rect">
            <a:avLst/>
          </a:prstGeom>
        </p:spPr>
      </p:pic>
    </p:spTree>
    <p:extLst>
      <p:ext uri="{BB962C8B-B14F-4D97-AF65-F5344CB8AC3E}">
        <p14:creationId xmlns:p14="http://schemas.microsoft.com/office/powerpoint/2010/main" val="408971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5BFD64-DC77-2B8D-E24F-5FA0FBDD2AA2}"/>
              </a:ext>
            </a:extLst>
          </p:cNvPr>
          <p:cNvSpPr>
            <a:spLocks noGrp="1"/>
          </p:cNvSpPr>
          <p:nvPr>
            <p:ph type="title"/>
          </p:nvPr>
        </p:nvSpPr>
        <p:spPr/>
        <p:txBody>
          <a:bodyPr/>
          <a:lstStyle/>
          <a:p>
            <a:r>
              <a:rPr lang="fr-FR">
                <a:cs typeface="Calibri Light"/>
              </a:rPr>
              <a:t>Learning </a:t>
            </a:r>
            <a:r>
              <a:rPr lang="fr-FR" err="1">
                <a:cs typeface="Calibri Light"/>
              </a:rPr>
              <a:t>Models</a:t>
            </a:r>
          </a:p>
        </p:txBody>
      </p:sp>
      <p:sp>
        <p:nvSpPr>
          <p:cNvPr id="3" name="Espace réservé du contenu 2">
            <a:extLst>
              <a:ext uri="{FF2B5EF4-FFF2-40B4-BE49-F238E27FC236}">
                <a16:creationId xmlns:a16="http://schemas.microsoft.com/office/drawing/2014/main" id="{5F3AC87B-3253-1EC2-1256-C3D0FAE6D3C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399587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4069-26C2-4870-BCEA-31926395E436}"/>
              </a:ext>
            </a:extLst>
          </p:cNvPr>
          <p:cNvSpPr>
            <a:spLocks noGrp="1"/>
          </p:cNvSpPr>
          <p:nvPr>
            <p:ph type="title"/>
          </p:nvPr>
        </p:nvSpPr>
        <p:spPr>
          <a:xfrm>
            <a:off x="645459" y="960120"/>
            <a:ext cx="3865695" cy="4171278"/>
          </a:xfrm>
        </p:spPr>
        <p:txBody>
          <a:bodyPr>
            <a:normAutofit/>
          </a:bodyPr>
          <a:lstStyle/>
          <a:p>
            <a:pPr algn="l"/>
            <a:r>
              <a:rPr lang="en-US" sz="4400">
                <a:solidFill>
                  <a:schemeClr val="tx1"/>
                </a:solidFill>
                <a:cs typeface="Calibri Light"/>
              </a:rPr>
              <a:t>Step by step illustration of </a:t>
            </a:r>
            <a:r>
              <a:rPr lang="en-US" sz="4400" err="1">
                <a:solidFill>
                  <a:schemeClr val="tx1"/>
                </a:solidFill>
                <a:cs typeface="Calibri Light"/>
              </a:rPr>
              <a:t>tsGOMP</a:t>
            </a:r>
            <a:r>
              <a:rPr lang="en-US" sz="4400">
                <a:solidFill>
                  <a:schemeClr val="tx1"/>
                </a:solidFill>
                <a:cs typeface="Calibri Light"/>
              </a:rPr>
              <a:t> with ARLD + Pearson + F-test</a:t>
            </a:r>
            <a:endParaRPr lang="en-US">
              <a:solidFill>
                <a:schemeClr val="tx1"/>
              </a:solidFill>
              <a:cs typeface="Calibri Light" panose="020F0302020204030204"/>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E8FCF2-EF3D-DB6A-52A2-8AE40819647C}"/>
              </a:ext>
            </a:extLst>
          </p:cNvPr>
          <p:cNvSpPr>
            <a:spLocks noGrp="1"/>
          </p:cNvSpPr>
          <p:nvPr>
            <p:ph idx="1"/>
          </p:nvPr>
        </p:nvSpPr>
        <p:spPr>
          <a:xfrm>
            <a:off x="5092021" y="851263"/>
            <a:ext cx="6719124" cy="549304"/>
          </a:xfrm>
        </p:spPr>
        <p:txBody>
          <a:bodyPr>
            <a:normAutofit fontScale="92500"/>
          </a:bodyPr>
          <a:lstStyle/>
          <a:p>
            <a:pPr marL="0" indent="0">
              <a:buNone/>
            </a:pPr>
            <a:r>
              <a:rPr lang="en-US"/>
              <a:t>Step 4: model 7&lt;-7,50,81,31,85          true parents: </a:t>
            </a:r>
            <a:r>
              <a:rPr lang="en-US">
                <a:ea typeface="+mn-lt"/>
                <a:cs typeface="+mn-lt"/>
              </a:rPr>
              <a:t>43,31,15,81,50</a:t>
            </a:r>
            <a:endParaRPr lang="en-US"/>
          </a:p>
        </p:txBody>
      </p:sp>
      <p:sp>
        <p:nvSpPr>
          <p:cNvPr id="4" name="TextBox 3">
            <a:extLst>
              <a:ext uri="{FF2B5EF4-FFF2-40B4-BE49-F238E27FC236}">
                <a16:creationId xmlns:a16="http://schemas.microsoft.com/office/drawing/2014/main" id="{7110A8DC-3282-6DF7-E8E5-C85FBFEDA091}"/>
              </a:ext>
            </a:extLst>
          </p:cNvPr>
          <p:cNvSpPr txBox="1"/>
          <p:nvPr/>
        </p:nvSpPr>
        <p:spPr>
          <a:xfrm>
            <a:off x="5096493" y="1444830"/>
            <a:ext cx="2859973"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P-values of new parameters:</a:t>
            </a:r>
          </a:p>
          <a:p>
            <a:r>
              <a:rPr lang="en-US" sz="1600">
                <a:ea typeface="+mn-lt"/>
                <a:cs typeface="+mn-lt"/>
              </a:rPr>
              <a:t>85.L1    5.602141e-01
85.L2    9.117737e-01
85.L3    5.446528e-01
85.L4    9.482517e-01
85.L5    1.196525e-01</a:t>
            </a:r>
            <a:endParaRPr lang="en-US"/>
          </a:p>
        </p:txBody>
      </p:sp>
      <p:sp>
        <p:nvSpPr>
          <p:cNvPr id="6" name="TextBox 5">
            <a:extLst>
              <a:ext uri="{FF2B5EF4-FFF2-40B4-BE49-F238E27FC236}">
                <a16:creationId xmlns:a16="http://schemas.microsoft.com/office/drawing/2014/main" id="{8B6D97DE-2087-1205-9C63-FDA02D684A17}"/>
              </a:ext>
            </a:extLst>
          </p:cNvPr>
          <p:cNvSpPr txBox="1"/>
          <p:nvPr/>
        </p:nvSpPr>
        <p:spPr>
          <a:xfrm>
            <a:off x="5196191" y="3964021"/>
            <a:ext cx="680125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F-test: concludes that the previous models isn't significatively different from the new model, excludes 85 from the selected set and stops the algorithm with selected variables {7,50,81,31}</a:t>
            </a:r>
          </a:p>
          <a:p>
            <a:endParaRPr lang="en-US"/>
          </a:p>
          <a:p>
            <a:r>
              <a:rPr lang="en-US"/>
              <a:t>Precision: 1.0</a:t>
            </a:r>
          </a:p>
          <a:p>
            <a:r>
              <a:rPr lang="en-US"/>
              <a:t>Sensitivity: 0.6</a:t>
            </a:r>
          </a:p>
        </p:txBody>
      </p:sp>
    </p:spTree>
    <p:extLst>
      <p:ext uri="{BB962C8B-B14F-4D97-AF65-F5344CB8AC3E}">
        <p14:creationId xmlns:p14="http://schemas.microsoft.com/office/powerpoint/2010/main" val="265932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14069-26C2-4870-BCEA-31926395E436}"/>
              </a:ext>
            </a:extLst>
          </p:cNvPr>
          <p:cNvSpPr>
            <a:spLocks noGrp="1"/>
          </p:cNvSpPr>
          <p:nvPr>
            <p:ph type="title"/>
          </p:nvPr>
        </p:nvSpPr>
        <p:spPr>
          <a:xfrm>
            <a:off x="318888" y="1059081"/>
            <a:ext cx="3865695" cy="4171278"/>
          </a:xfrm>
        </p:spPr>
        <p:txBody>
          <a:bodyPr>
            <a:normAutofit/>
          </a:bodyPr>
          <a:lstStyle/>
          <a:p>
            <a:pPr algn="l"/>
            <a:r>
              <a:rPr lang="en-US" sz="4400">
                <a:solidFill>
                  <a:schemeClr val="tx1"/>
                </a:solidFill>
                <a:cs typeface="Calibri Light"/>
              </a:rPr>
              <a:t>Step by step illustration of </a:t>
            </a:r>
            <a:r>
              <a:rPr lang="en-US" sz="4400" err="1">
                <a:solidFill>
                  <a:schemeClr val="tx1"/>
                </a:solidFill>
                <a:cs typeface="Calibri Light"/>
              </a:rPr>
              <a:t>tsGOMP</a:t>
            </a:r>
            <a:r>
              <a:rPr lang="en-US" sz="4400">
                <a:solidFill>
                  <a:schemeClr val="tx1"/>
                </a:solidFill>
                <a:cs typeface="Calibri Light"/>
              </a:rPr>
              <a:t> with ARLD + Pearson + F-test</a:t>
            </a:r>
            <a:endParaRPr lang="en-US">
              <a:solidFill>
                <a:schemeClr val="tx1"/>
              </a:solidFill>
              <a:cs typeface="Calibri Light" panose="020F0302020204030204"/>
            </a:endParaRP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DE8FCF2-EF3D-DB6A-52A2-8AE40819647C}"/>
              </a:ext>
            </a:extLst>
          </p:cNvPr>
          <p:cNvSpPr>
            <a:spLocks noGrp="1"/>
          </p:cNvSpPr>
          <p:nvPr>
            <p:ph idx="1"/>
          </p:nvPr>
        </p:nvSpPr>
        <p:spPr>
          <a:xfrm>
            <a:off x="6714982" y="297081"/>
            <a:ext cx="6719124" cy="549304"/>
          </a:xfrm>
        </p:spPr>
        <p:txBody>
          <a:bodyPr>
            <a:normAutofit/>
          </a:bodyPr>
          <a:lstStyle/>
          <a:p>
            <a:pPr marL="0" indent="0">
              <a:buNone/>
            </a:pPr>
            <a:r>
              <a:rPr lang="en-US"/>
              <a:t>Overall progression:</a:t>
            </a:r>
          </a:p>
        </p:txBody>
      </p:sp>
      <p:pic>
        <p:nvPicPr>
          <p:cNvPr id="5" name="Picture 6">
            <a:extLst>
              <a:ext uri="{FF2B5EF4-FFF2-40B4-BE49-F238E27FC236}">
                <a16:creationId xmlns:a16="http://schemas.microsoft.com/office/drawing/2014/main" id="{B083549F-5470-8587-712D-5A7465D240A5}"/>
              </a:ext>
            </a:extLst>
          </p:cNvPr>
          <p:cNvPicPr>
            <a:picLocks noChangeAspect="1"/>
          </p:cNvPicPr>
          <p:nvPr/>
        </p:nvPicPr>
        <p:blipFill>
          <a:blip r:embed="rId2"/>
          <a:stretch>
            <a:fillRect/>
          </a:stretch>
        </p:blipFill>
        <p:spPr>
          <a:xfrm>
            <a:off x="7504889" y="872367"/>
            <a:ext cx="4455225" cy="2198125"/>
          </a:xfrm>
          <a:prstGeom prst="rect">
            <a:avLst/>
          </a:prstGeom>
        </p:spPr>
      </p:pic>
      <p:pic>
        <p:nvPicPr>
          <p:cNvPr id="7" name="Picture 8">
            <a:extLst>
              <a:ext uri="{FF2B5EF4-FFF2-40B4-BE49-F238E27FC236}">
                <a16:creationId xmlns:a16="http://schemas.microsoft.com/office/drawing/2014/main" id="{3B21BBAB-6F30-955F-5265-836C19C84C10}"/>
              </a:ext>
            </a:extLst>
          </p:cNvPr>
          <p:cNvPicPr>
            <a:picLocks noChangeAspect="1"/>
          </p:cNvPicPr>
          <p:nvPr/>
        </p:nvPicPr>
        <p:blipFill>
          <a:blip r:embed="rId3"/>
          <a:stretch>
            <a:fillRect/>
          </a:stretch>
        </p:blipFill>
        <p:spPr>
          <a:xfrm>
            <a:off x="3823855" y="759501"/>
            <a:ext cx="3673433" cy="2350376"/>
          </a:xfrm>
          <a:prstGeom prst="rect">
            <a:avLst/>
          </a:prstGeom>
        </p:spPr>
      </p:pic>
      <p:sp>
        <p:nvSpPr>
          <p:cNvPr id="9" name="TextBox 8">
            <a:extLst>
              <a:ext uri="{FF2B5EF4-FFF2-40B4-BE49-F238E27FC236}">
                <a16:creationId xmlns:a16="http://schemas.microsoft.com/office/drawing/2014/main" id="{4F52B99A-87A3-5145-D14E-7F2AD68274D4}"/>
              </a:ext>
            </a:extLst>
          </p:cNvPr>
          <p:cNvSpPr txBox="1"/>
          <p:nvPr/>
        </p:nvSpPr>
        <p:spPr>
          <a:xfrm>
            <a:off x="4997532" y="3523012"/>
            <a:ext cx="607620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Total time spent fitting ARDL models: 0.14602 s</a:t>
            </a:r>
          </a:p>
          <a:p>
            <a:r>
              <a:rPr lang="en-US"/>
              <a:t>Total time spent computing correlations: </a:t>
            </a:r>
            <a:r>
              <a:rPr lang="en-US">
                <a:ea typeface="+mn-lt"/>
                <a:cs typeface="+mn-lt"/>
              </a:rPr>
              <a:t>10.43637 s</a:t>
            </a:r>
            <a:endParaRPr lang="en-US"/>
          </a:p>
          <a:p>
            <a:endParaRPr lang="en-US"/>
          </a:p>
          <a:p>
            <a:endParaRPr lang="en-US"/>
          </a:p>
          <a:p>
            <a:endParaRPr lang="en-US"/>
          </a:p>
          <a:p>
            <a:r>
              <a:rPr lang="en-US"/>
              <a:t>While 85 is not a parent of 7, it is a parent of 43 which is a parent of 7.</a:t>
            </a:r>
          </a:p>
        </p:txBody>
      </p:sp>
    </p:spTree>
    <p:extLst>
      <p:ext uri="{BB962C8B-B14F-4D97-AF65-F5344CB8AC3E}">
        <p14:creationId xmlns:p14="http://schemas.microsoft.com/office/powerpoint/2010/main" val="3175186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E7267-FC42-4D02-13FF-BD708B131EDA}"/>
              </a:ext>
            </a:extLst>
          </p:cNvPr>
          <p:cNvSpPr>
            <a:spLocks noGrp="1"/>
          </p:cNvSpPr>
          <p:nvPr>
            <p:ph type="title"/>
          </p:nvPr>
        </p:nvSpPr>
        <p:spPr>
          <a:xfrm>
            <a:off x="2652875" y="376258"/>
            <a:ext cx="6230857" cy="1230570"/>
          </a:xfrm>
        </p:spPr>
        <p:txBody>
          <a:bodyPr anchor="t">
            <a:normAutofit/>
          </a:bodyPr>
          <a:lstStyle/>
          <a:p>
            <a:pPr algn="l"/>
            <a:r>
              <a:rPr lang="en-US" sz="3600">
                <a:solidFill>
                  <a:schemeClr val="accent1"/>
                </a:solidFill>
                <a:cs typeface="Calibri Light"/>
              </a:rPr>
              <a:t>Nonlinear dataset</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0C00EA83-6FD9-8CF6-BCD9-193FF030CEE7}"/>
              </a:ext>
            </a:extLst>
          </p:cNvPr>
          <p:cNvSpPr>
            <a:spLocks noGrp="1"/>
          </p:cNvSpPr>
          <p:nvPr>
            <p:ph idx="1"/>
          </p:nvPr>
        </p:nvSpPr>
        <p:spPr>
          <a:xfrm>
            <a:off x="2237240" y="1160474"/>
            <a:ext cx="4669056" cy="3802762"/>
          </a:xfrm>
        </p:spPr>
        <p:txBody>
          <a:bodyPr anchor="t">
            <a:normAutofit/>
          </a:bodyPr>
          <a:lstStyle/>
          <a:p>
            <a:r>
              <a:rPr lang="en-US" sz="1600">
                <a:ea typeface="+mn-lt"/>
                <a:cs typeface="+mn-lt"/>
              </a:rPr>
              <a:t>ASSAAD, Karim; DEVIJVER, Emilie; GAUSSIER, Eric, 2020, "7ts2h structure"</a:t>
            </a:r>
            <a:endParaRPr lang="en-US" sz="1600"/>
          </a:p>
          <a:p>
            <a:r>
              <a:rPr lang="en-US" sz="1600"/>
              <a:t>Autoregressive linear term with lag 1</a:t>
            </a:r>
          </a:p>
          <a:p>
            <a:r>
              <a:rPr lang="en-US" sz="1600"/>
              <a:t>Nonlinear dependency in the parent with lag 1 (</a:t>
            </a:r>
            <a:r>
              <a:rPr lang="en-US" sz="1600" err="1"/>
              <a:t>sin,cos,tanh,abs</a:t>
            </a:r>
            <a:r>
              <a:rPr lang="en-US" sz="1600"/>
              <a:t>)</a:t>
            </a:r>
            <a:endParaRPr lang="en-US"/>
          </a:p>
          <a:p>
            <a:r>
              <a:rPr lang="en-US" sz="1600"/>
              <a:t>1000 observations</a:t>
            </a:r>
          </a:p>
          <a:p>
            <a:r>
              <a:rPr lang="en-US" sz="1600"/>
              <a:t>Hidden confounders</a:t>
            </a:r>
          </a:p>
          <a:p>
            <a:r>
              <a:rPr lang="en-US" sz="1600"/>
              <a:t>Stationary </a:t>
            </a:r>
            <a:r>
              <a:rPr lang="en-US" sz="1600" err="1"/>
              <a:t>w.r.</a:t>
            </a:r>
            <a:r>
              <a:rPr lang="en-US" sz="1600"/>
              <a:t> to the generating model, with independent centered normal errors.</a:t>
            </a:r>
          </a:p>
        </p:txBody>
      </p:sp>
      <p:pic>
        <p:nvPicPr>
          <p:cNvPr id="4" name="Picture 4">
            <a:extLst>
              <a:ext uri="{FF2B5EF4-FFF2-40B4-BE49-F238E27FC236}">
                <a16:creationId xmlns:a16="http://schemas.microsoft.com/office/drawing/2014/main" id="{32394C80-C05A-6A94-680D-E585BCE0D530}"/>
              </a:ext>
            </a:extLst>
          </p:cNvPr>
          <p:cNvPicPr>
            <a:picLocks noChangeAspect="1"/>
          </p:cNvPicPr>
          <p:nvPr/>
        </p:nvPicPr>
        <p:blipFill>
          <a:blip r:embed="rId2"/>
          <a:stretch>
            <a:fillRect/>
          </a:stretch>
        </p:blipFill>
        <p:spPr>
          <a:xfrm>
            <a:off x="6871854" y="188655"/>
            <a:ext cx="4831277" cy="6678611"/>
          </a:xfrm>
          <a:prstGeom prst="rect">
            <a:avLst/>
          </a:prstGeom>
        </p:spPr>
      </p:pic>
      <p:pic>
        <p:nvPicPr>
          <p:cNvPr id="6" name="Picture 6">
            <a:extLst>
              <a:ext uri="{FF2B5EF4-FFF2-40B4-BE49-F238E27FC236}">
                <a16:creationId xmlns:a16="http://schemas.microsoft.com/office/drawing/2014/main" id="{934DD2D3-36EB-6C49-EAE2-76C60AFE3187}"/>
              </a:ext>
            </a:extLst>
          </p:cNvPr>
          <p:cNvPicPr>
            <a:picLocks noChangeAspect="1"/>
          </p:cNvPicPr>
          <p:nvPr/>
        </p:nvPicPr>
        <p:blipFill rotWithShape="1">
          <a:blip r:embed="rId3"/>
          <a:srcRect l="9386" t="8407" r="68592" b="65044"/>
          <a:stretch/>
        </p:blipFill>
        <p:spPr>
          <a:xfrm>
            <a:off x="3378530" y="4609281"/>
            <a:ext cx="2048934" cy="2007508"/>
          </a:xfrm>
          <a:prstGeom prst="rect">
            <a:avLst/>
          </a:prstGeom>
        </p:spPr>
      </p:pic>
    </p:spTree>
    <p:extLst>
      <p:ext uri="{BB962C8B-B14F-4D97-AF65-F5344CB8AC3E}">
        <p14:creationId xmlns:p14="http://schemas.microsoft.com/office/powerpoint/2010/main" val="289803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2954C-843D-F6B0-5A08-9BEF6FB0ECA6}"/>
              </a:ext>
            </a:extLst>
          </p:cNvPr>
          <p:cNvSpPr>
            <a:spLocks noGrp="1"/>
          </p:cNvSpPr>
          <p:nvPr>
            <p:ph type="title"/>
          </p:nvPr>
        </p:nvSpPr>
        <p:spPr>
          <a:xfrm>
            <a:off x="2880485" y="841375"/>
            <a:ext cx="6230857" cy="1230570"/>
          </a:xfrm>
        </p:spPr>
        <p:txBody>
          <a:bodyPr anchor="t">
            <a:normAutofit fontScale="90000"/>
          </a:bodyPr>
          <a:lstStyle/>
          <a:p>
            <a:pPr algn="l"/>
            <a:r>
              <a:rPr lang="en-US" sz="3600">
                <a:solidFill>
                  <a:schemeClr val="accent1"/>
                </a:solidFill>
                <a:cs typeface="Calibri Light"/>
              </a:rPr>
              <a:t>Nonlinear Dataset (Equations given)</a:t>
            </a:r>
            <a:endParaRPr lang="en-US"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B3680E2-33E1-6764-63F6-9949252B0AD4}"/>
              </a:ext>
            </a:extLst>
          </p:cNvPr>
          <p:cNvSpPr>
            <a:spLocks noGrp="1"/>
          </p:cNvSpPr>
          <p:nvPr>
            <p:ph idx="1"/>
          </p:nvPr>
        </p:nvSpPr>
        <p:spPr>
          <a:xfrm>
            <a:off x="2880487" y="1645384"/>
            <a:ext cx="8825419" cy="4406424"/>
          </a:xfrm>
        </p:spPr>
        <p:txBody>
          <a:bodyPr anchor="t">
            <a:normAutofit fontScale="47500" lnSpcReduction="20000"/>
          </a:bodyPr>
          <a:lstStyle/>
          <a:p>
            <a:r>
              <a:rPr lang="en-US" sz="1600">
                <a:ea typeface="+mn-lt"/>
                <a:cs typeface="+mn-lt"/>
              </a:rPr>
              <a:t>This structure is generated by the following equations: </a:t>
            </a:r>
          </a:p>
          <a:p>
            <a:endParaRPr lang="en-US" sz="1600">
              <a:ea typeface="+mn-lt"/>
              <a:cs typeface="+mn-lt"/>
            </a:endParaRPr>
          </a:p>
          <a:p>
            <a:r>
              <a:rPr lang="en-US" sz="1600">
                <a:ea typeface="+mn-lt"/>
                <a:cs typeface="+mn-lt"/>
              </a:rPr>
              <a:t>H^{(8)}_t = a_{88}^{t-1} * H^{(8)}_{t - 1} + b_{8}^{t} * \eps^8_t</a:t>
            </a:r>
            <a:endParaRPr lang="en-US"/>
          </a:p>
          <a:p>
            <a:r>
              <a:rPr lang="en-US" sz="1600">
                <a:ea typeface="+mn-lt"/>
                <a:cs typeface="+mn-lt"/>
              </a:rPr>
              <a:t>H^{(9)}_t = a_{99}^{t-1} * H^{(9)}_{t - 1} + b_{9}^{t} * \eps^9_t</a:t>
            </a:r>
            <a:endParaRPr lang="en-US"/>
          </a:p>
          <a:p>
            <a:r>
              <a:rPr lang="en-US" sz="1600">
                <a:ea typeface="+mn-lt"/>
                <a:cs typeface="+mn-lt"/>
              </a:rPr>
              <a:t>V^{(1)}_t = a_{91}^{t-1} * f10(H^{(9)}_{t - 1}) + a_{11}^{t-1} * V^{(1)}_{t - 1} + a_{21}^{t-1} * f1(V^{(2)}_{t - 1}) + b_{1}^{t} * \eps^1_t</a:t>
            </a:r>
            <a:endParaRPr lang="en-US">
              <a:ea typeface="+mn-lt"/>
              <a:cs typeface="+mn-lt"/>
            </a:endParaRPr>
          </a:p>
          <a:p>
            <a:r>
              <a:rPr lang="en-US" sz="1600">
                <a:ea typeface="+mn-lt"/>
                <a:cs typeface="+mn-lt"/>
              </a:rPr>
              <a:t>V^{(2)}_t = a_{82}^{t-1} * f9(H^{(8)}_{t - 1}) + a_{22}^{t-1} * V^{(2)}_{t - 1} + a_{32}^{t-1} * f2(V^{(3)}_{t - 1}) + b_{2}^{t} * \eps^2_t</a:t>
            </a:r>
            <a:endParaRPr lang="en-US">
              <a:ea typeface="+mn-lt"/>
              <a:cs typeface="+mn-lt"/>
            </a:endParaRPr>
          </a:p>
          <a:p>
            <a:r>
              <a:rPr lang="en-US" sz="1600">
                <a:ea typeface="+mn-lt"/>
                <a:cs typeface="+mn-lt"/>
              </a:rPr>
              <a:t>V^{(3)}_t = a_{33}^{t-1} * V^{(3)}_{t - 1} + a_{43}^{t-1} * f3(V^{(4)}_{t - 1}) + b_{3}^{t} * \eps^3_t</a:t>
            </a:r>
            <a:endParaRPr lang="en-US">
              <a:ea typeface="+mn-lt"/>
              <a:cs typeface="+mn-lt"/>
            </a:endParaRPr>
          </a:p>
          <a:p>
            <a:r>
              <a:rPr lang="en-US" sz="1600">
                <a:ea typeface="+mn-lt"/>
                <a:cs typeface="+mn-lt"/>
              </a:rPr>
              <a:t>V^{(4)}_t = a_{44}^{t-1} * V^{(4)}_{t - 1} + b_{4}^{t} * \eps^4_t</a:t>
            </a:r>
            <a:endParaRPr lang="en-US">
              <a:ea typeface="+mn-lt"/>
              <a:cs typeface="+mn-lt"/>
            </a:endParaRPr>
          </a:p>
          <a:p>
            <a:r>
              <a:rPr lang="en-US" sz="1600">
                <a:ea typeface="+mn-lt"/>
                <a:cs typeface="+mn-lt"/>
              </a:rPr>
              <a:t>V^{(5)}_t = a_{55}^{t-1} * V^{(5)}_{t - 1} + a_{45}^{t-1} * f5(V^{(4)}_{t - 1}) + b_{5}^{t} * \eps^5_t</a:t>
            </a:r>
            <a:endParaRPr lang="en-US">
              <a:ea typeface="+mn-lt"/>
              <a:cs typeface="+mn-lt"/>
            </a:endParaRPr>
          </a:p>
          <a:p>
            <a:r>
              <a:rPr lang="en-US" sz="1600">
                <a:ea typeface="+mn-lt"/>
                <a:cs typeface="+mn-lt"/>
              </a:rPr>
              <a:t>V^{(6)}_t = a_{96}^{t-1} * f11(H^{(9)}_{t - 1}) + a_{66}^{t-1} * V^{(6)}_{t - 1} + a_{56}^{t-1} * f6(V^{(5)}_{t - 1}) + b_{6}^{t} * \eps^6_t</a:t>
            </a:r>
            <a:endParaRPr lang="en-US">
              <a:ea typeface="+mn-lt"/>
              <a:cs typeface="+mn-lt"/>
            </a:endParaRPr>
          </a:p>
          <a:p>
            <a:r>
              <a:rPr lang="en-US" sz="1600">
                <a:ea typeface="+mn-lt"/>
                <a:cs typeface="+mn-lt"/>
              </a:rPr>
              <a:t>V^{(7)}_t = a_{87}^{t-1} * f8(H^{(8)}_{t - 1}) + a_{77}^{t-1} * V^{(7)}_{t - 1} + a_{67}^{t-1} * f7(V^{(6)}_{t - 1}) + b_{7}^{t} * \eps^7_t</a:t>
            </a:r>
            <a:endParaRPr lang="en-US">
              <a:ea typeface="+mn-lt"/>
              <a:cs typeface="+mn-lt"/>
            </a:endParaRPr>
          </a:p>
          <a:p>
            <a:endParaRPr lang="en-US"/>
          </a:p>
          <a:p>
            <a:r>
              <a:rPr lang="en-US" sz="1600">
                <a:ea typeface="+mn-lt"/>
                <a:cs typeface="+mn-lt"/>
              </a:rPr>
              <a:t>We present below the characteristics of each dataset in the following form: (f10(), f9(), f11, f8(), f1(), f2(), f3(), f5(), f6(), f7(), a_{88}^{t-1} b_{8}^{t} a_{99}^{t-1} b_{9}^{t} a_{11}^{t-1} b_{1}^{t} a_{22}^{t-1} b_{2}^{t} a_{33}^{t-1} b_{3}^{t} a_{44}^{t-1} b_{4}^{t} a_{55}^{t-1} b_{5}^{t} a_{66}^{t-1} b_{6}^{t} a_{77}^{t-1} b_{7}^{t} a_{91}^{t-1} a_{82}^{t-1} a_{96}^{t-1} a_{87}^{t-1} a_{21}^{t-1} a_{32}^{t-1} a_{43}^{t-1} a_{45}^{t-1} a_{56}^{t-1} a_{67}^{t-1}) </a:t>
            </a:r>
            <a:endParaRPr lang="en-US"/>
          </a:p>
          <a:p>
            <a:endParaRPr lang="en-US"/>
          </a:p>
          <a:p>
            <a:r>
              <a:rPr lang="en-US" sz="1600">
                <a:ea typeface="+mn-lt"/>
                <a:cs typeface="+mn-lt"/>
              </a:rPr>
              <a:t>Dataset 1: (cos, cos, tanh, cos, cos, tanh, sin, sin, cos, cos, 0.4690047938595834 0.1 0.9479395907855845 0.1 -0.29836394982267844 0.1 0.6166910968112946 0.1 -0.7607663922852423 0.1 0.48472191233851225 0.1 -0.8291799516287115 0.1 0.4364828031175205 0.1 0.5268354929774564 0.1 -0.19300869563585188 -0.12191052050753881 0.992930439066902 -0.19300869563585188 0.2855027465512183 0.6459192165734338 0.2713659185844768 0.20383470102736645 -0.796545823357069 -0.3399476272107236) </a:t>
            </a:r>
            <a:endParaRPr lang="en-US"/>
          </a:p>
          <a:p>
            <a:pPr marL="0" indent="0">
              <a:buNone/>
            </a:pPr>
            <a:endParaRPr lang="en-US"/>
          </a:p>
          <a:p>
            <a:endParaRPr lang="en-US"/>
          </a:p>
        </p:txBody>
      </p:sp>
    </p:spTree>
    <p:extLst>
      <p:ext uri="{BB962C8B-B14F-4D97-AF65-F5344CB8AC3E}">
        <p14:creationId xmlns:p14="http://schemas.microsoft.com/office/powerpoint/2010/main" val="3517222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EF92-E160-AB50-FABF-446140996C0B}"/>
              </a:ext>
            </a:extLst>
          </p:cNvPr>
          <p:cNvSpPr>
            <a:spLocks noGrp="1"/>
          </p:cNvSpPr>
          <p:nvPr>
            <p:ph type="title"/>
          </p:nvPr>
        </p:nvSpPr>
        <p:spPr/>
        <p:txBody>
          <a:bodyPr/>
          <a:lstStyle/>
          <a:p>
            <a:r>
              <a:rPr lang="en-US">
                <a:cs typeface="Calibri Light"/>
              </a:rPr>
              <a:t>Experimental protocol</a:t>
            </a:r>
          </a:p>
        </p:txBody>
      </p:sp>
      <p:sp>
        <p:nvSpPr>
          <p:cNvPr id="3" name="Content Placeholder 2">
            <a:extLst>
              <a:ext uri="{FF2B5EF4-FFF2-40B4-BE49-F238E27FC236}">
                <a16:creationId xmlns:a16="http://schemas.microsoft.com/office/drawing/2014/main" id="{B6528140-36B6-CEAD-9E35-B71011D470C1}"/>
              </a:ext>
            </a:extLst>
          </p:cNvPr>
          <p:cNvSpPr>
            <a:spLocks noGrp="1"/>
          </p:cNvSpPr>
          <p:nvPr>
            <p:ph idx="1"/>
          </p:nvPr>
        </p:nvSpPr>
        <p:spPr/>
        <p:txBody>
          <a:bodyPr/>
          <a:lstStyle/>
          <a:p>
            <a:pPr marL="285750" indent="-285750"/>
            <a:r>
              <a:rPr lang="en-US"/>
              <a:t>Experimental protocol:</a:t>
            </a:r>
          </a:p>
          <a:p>
            <a:pPr lvl="1"/>
            <a:r>
              <a:rPr lang="en-US"/>
              <a:t>For each variable in the data, run the </a:t>
            </a:r>
            <a:r>
              <a:rPr lang="en-US" err="1"/>
              <a:t>tsGOMP</a:t>
            </a:r>
            <a:r>
              <a:rPr lang="en-US"/>
              <a:t> algorithm. </a:t>
            </a:r>
            <a:endParaRPr lang="en-US" sz="1400"/>
          </a:p>
          <a:p>
            <a:pPr lvl="1"/>
            <a:r>
              <a:rPr lang="en-US"/>
              <a:t>Get the selected variables after </a:t>
            </a:r>
            <a:r>
              <a:rPr lang="en-US" err="1"/>
              <a:t>tsGOMP</a:t>
            </a:r>
            <a:r>
              <a:rPr lang="en-US"/>
              <a:t> end, set them as parents of the target variable</a:t>
            </a:r>
          </a:p>
          <a:p>
            <a:pPr lvl="1"/>
            <a:r>
              <a:rPr lang="en-US"/>
              <a:t>Plot the summary graph of the (</a:t>
            </a:r>
            <a:r>
              <a:rPr lang="en-US" err="1"/>
              <a:t>parent,child</a:t>
            </a:r>
            <a:r>
              <a:rPr lang="en-US"/>
              <a:t>) associations found by the algorithm.</a:t>
            </a:r>
          </a:p>
        </p:txBody>
      </p:sp>
    </p:spTree>
    <p:extLst>
      <p:ext uri="{BB962C8B-B14F-4D97-AF65-F5344CB8AC3E}">
        <p14:creationId xmlns:p14="http://schemas.microsoft.com/office/powerpoint/2010/main" val="4202647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F045-8359-D227-F02C-DC3FD836C65E}"/>
              </a:ext>
            </a:extLst>
          </p:cNvPr>
          <p:cNvSpPr>
            <a:spLocks noGrp="1"/>
          </p:cNvSpPr>
          <p:nvPr>
            <p:ph type="title"/>
          </p:nvPr>
        </p:nvSpPr>
        <p:spPr/>
        <p:txBody>
          <a:bodyPr/>
          <a:lstStyle/>
          <a:p>
            <a:r>
              <a:rPr lang="en-US">
                <a:cs typeface="Calibri Light"/>
              </a:rPr>
              <a:t>Discovered Causal Graphs</a:t>
            </a:r>
          </a:p>
        </p:txBody>
      </p:sp>
      <p:pic>
        <p:nvPicPr>
          <p:cNvPr id="4" name="Picture 4">
            <a:extLst>
              <a:ext uri="{FF2B5EF4-FFF2-40B4-BE49-F238E27FC236}">
                <a16:creationId xmlns:a16="http://schemas.microsoft.com/office/drawing/2014/main" id="{8B3488E3-A17F-FD8C-9319-768F99C9C061}"/>
              </a:ext>
            </a:extLst>
          </p:cNvPr>
          <p:cNvPicPr>
            <a:picLocks noGrp="1" noChangeAspect="1"/>
          </p:cNvPicPr>
          <p:nvPr>
            <p:ph idx="1"/>
          </p:nvPr>
        </p:nvPicPr>
        <p:blipFill>
          <a:blip r:embed="rId2"/>
          <a:stretch>
            <a:fillRect/>
          </a:stretch>
        </p:blipFill>
        <p:spPr>
          <a:xfrm>
            <a:off x="4494993" y="694235"/>
            <a:ext cx="7499093" cy="5446732"/>
          </a:xfrm>
        </p:spPr>
      </p:pic>
    </p:spTree>
    <p:extLst>
      <p:ext uri="{BB962C8B-B14F-4D97-AF65-F5344CB8AC3E}">
        <p14:creationId xmlns:p14="http://schemas.microsoft.com/office/powerpoint/2010/main" val="3967187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2CDA2-098E-CB74-670B-6027AA6A68DD}"/>
              </a:ext>
            </a:extLst>
          </p:cNvPr>
          <p:cNvSpPr>
            <a:spLocks noGrp="1"/>
          </p:cNvSpPr>
          <p:nvPr>
            <p:ph type="title"/>
          </p:nvPr>
        </p:nvSpPr>
        <p:spPr/>
        <p:txBody>
          <a:bodyPr/>
          <a:lstStyle/>
          <a:p>
            <a:r>
              <a:rPr lang="en-US">
                <a:cs typeface="Calibri Light"/>
              </a:rPr>
              <a:t>VARMA results</a:t>
            </a:r>
            <a:endParaRPr lang="en-US"/>
          </a:p>
        </p:txBody>
      </p:sp>
      <p:pic>
        <p:nvPicPr>
          <p:cNvPr id="6" name="Picture 6">
            <a:extLst>
              <a:ext uri="{FF2B5EF4-FFF2-40B4-BE49-F238E27FC236}">
                <a16:creationId xmlns:a16="http://schemas.microsoft.com/office/drawing/2014/main" id="{A027C36F-72AE-B8A5-148B-EA6E7030BE5B}"/>
              </a:ext>
            </a:extLst>
          </p:cNvPr>
          <p:cNvPicPr>
            <a:picLocks noGrp="1" noChangeAspect="1"/>
          </p:cNvPicPr>
          <p:nvPr>
            <p:ph idx="1"/>
          </p:nvPr>
        </p:nvPicPr>
        <p:blipFill>
          <a:blip r:embed="rId2"/>
          <a:stretch>
            <a:fillRect/>
          </a:stretch>
        </p:blipFill>
        <p:spPr>
          <a:xfrm>
            <a:off x="5150873" y="203302"/>
            <a:ext cx="6281873" cy="4648772"/>
          </a:xfrm>
        </p:spPr>
      </p:pic>
      <p:pic>
        <p:nvPicPr>
          <p:cNvPr id="3" name="Picture 3">
            <a:extLst>
              <a:ext uri="{FF2B5EF4-FFF2-40B4-BE49-F238E27FC236}">
                <a16:creationId xmlns:a16="http://schemas.microsoft.com/office/drawing/2014/main" id="{F33B8117-12D4-5DA7-221D-8295BAD0C505}"/>
              </a:ext>
            </a:extLst>
          </p:cNvPr>
          <p:cNvPicPr>
            <a:picLocks noChangeAspect="1"/>
          </p:cNvPicPr>
          <p:nvPr/>
        </p:nvPicPr>
        <p:blipFill rotWithShape="1">
          <a:blip r:embed="rId3"/>
          <a:srcRect r="360" b="51442"/>
          <a:stretch/>
        </p:blipFill>
        <p:spPr>
          <a:xfrm>
            <a:off x="5154248" y="4504202"/>
            <a:ext cx="6286033" cy="2295997"/>
          </a:xfrm>
          <a:prstGeom prst="rect">
            <a:avLst/>
          </a:prstGeom>
        </p:spPr>
      </p:pic>
    </p:spTree>
    <p:extLst>
      <p:ext uri="{BB962C8B-B14F-4D97-AF65-F5344CB8AC3E}">
        <p14:creationId xmlns:p14="http://schemas.microsoft.com/office/powerpoint/2010/main" val="1973590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C808-8112-912F-7650-5E32E8B777DB}"/>
              </a:ext>
            </a:extLst>
          </p:cNvPr>
          <p:cNvSpPr>
            <a:spLocks noGrp="1"/>
          </p:cNvSpPr>
          <p:nvPr>
            <p:ph type="title"/>
          </p:nvPr>
        </p:nvSpPr>
        <p:spPr/>
        <p:txBody>
          <a:bodyPr>
            <a:normAutofit fontScale="90000"/>
          </a:bodyPr>
          <a:lstStyle/>
          <a:p>
            <a:r>
              <a:rPr lang="en-US">
                <a:cs typeface="Calibri Light"/>
              </a:rPr>
              <a:t>Conclusion, Perspectives, Limitations</a:t>
            </a:r>
            <a:endParaRPr lang="en-US"/>
          </a:p>
        </p:txBody>
      </p:sp>
      <p:sp>
        <p:nvSpPr>
          <p:cNvPr id="3" name="Content Placeholder 2">
            <a:extLst>
              <a:ext uri="{FF2B5EF4-FFF2-40B4-BE49-F238E27FC236}">
                <a16:creationId xmlns:a16="http://schemas.microsoft.com/office/drawing/2014/main" id="{C4C69014-7B71-CC86-33FD-0C4C28E92C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3175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A5B1-D230-6B22-DD51-09ED7D62E786}"/>
              </a:ext>
            </a:extLst>
          </p:cNvPr>
          <p:cNvSpPr>
            <a:spLocks noGrp="1"/>
          </p:cNvSpPr>
          <p:nvPr>
            <p:ph type="title"/>
          </p:nvPr>
        </p:nvSpPr>
        <p:spPr/>
        <p:txBody>
          <a:bodyPr/>
          <a:lstStyle/>
          <a:p>
            <a:r>
              <a:rPr lang="en-US">
                <a:cs typeface="Calibri Light"/>
              </a:rPr>
              <a:t>Conclusions</a:t>
            </a:r>
            <a:endParaRPr lang="en-US"/>
          </a:p>
        </p:txBody>
      </p:sp>
      <p:sp>
        <p:nvSpPr>
          <p:cNvPr id="3" name="Text Placeholder 2">
            <a:extLst>
              <a:ext uri="{FF2B5EF4-FFF2-40B4-BE49-F238E27FC236}">
                <a16:creationId xmlns:a16="http://schemas.microsoft.com/office/drawing/2014/main" id="{54126A23-071F-75BE-544F-1792C015D4FD}"/>
              </a:ext>
            </a:extLst>
          </p:cNvPr>
          <p:cNvSpPr>
            <a:spLocks noGrp="1"/>
          </p:cNvSpPr>
          <p:nvPr>
            <p:ph sz="half" idx="1"/>
          </p:nvPr>
        </p:nvSpPr>
        <p:spPr>
          <a:xfrm>
            <a:off x="5120878" y="803187"/>
            <a:ext cx="6497201" cy="2382651"/>
          </a:xfrm>
        </p:spPr>
        <p:txBody>
          <a:bodyPr vert="horz" lIns="91440" tIns="45720" rIns="91440" bIns="45720" rtlCol="0" anchor="t">
            <a:normAutofit fontScale="92500" lnSpcReduction="20000"/>
          </a:bodyPr>
          <a:lstStyle/>
          <a:p>
            <a:r>
              <a:rPr lang="en-US"/>
              <a:t>What step counts more toward performance?</a:t>
            </a:r>
          </a:p>
          <a:p>
            <a:pPr lvl="1"/>
            <a:r>
              <a:rPr lang="en-US"/>
              <a:t>ARDL is mostly stable when the stop and association change</a:t>
            </a:r>
          </a:p>
          <a:p>
            <a:pPr lvl="1"/>
            <a:r>
              <a:rPr lang="en-US"/>
              <a:t>VAR in its best configuration is as good as ARDL</a:t>
            </a:r>
          </a:p>
          <a:p>
            <a:pPr lvl="1"/>
            <a:r>
              <a:rPr lang="en-US"/>
              <a:t>AIC has irregular performance when applied to different models. </a:t>
            </a:r>
            <a:r>
              <a:rPr lang="en-US" err="1"/>
              <a:t>Ftest</a:t>
            </a:r>
            <a:r>
              <a:rPr lang="en-US"/>
              <a:t> gives similar performances between models.</a:t>
            </a:r>
          </a:p>
          <a:p>
            <a:pPr lvl="1"/>
            <a:r>
              <a:rPr lang="en-US"/>
              <a:t>Pearson seems better in the linear case.</a:t>
            </a:r>
          </a:p>
        </p:txBody>
      </p:sp>
      <p:sp>
        <p:nvSpPr>
          <p:cNvPr id="4" name="Content Placeholder 3">
            <a:extLst>
              <a:ext uri="{FF2B5EF4-FFF2-40B4-BE49-F238E27FC236}">
                <a16:creationId xmlns:a16="http://schemas.microsoft.com/office/drawing/2014/main" id="{E25B2567-AF07-FC09-EEA1-BD83B250E6A7}"/>
              </a:ext>
            </a:extLst>
          </p:cNvPr>
          <p:cNvSpPr>
            <a:spLocks noGrp="1"/>
          </p:cNvSpPr>
          <p:nvPr>
            <p:ph sz="half" idx="2"/>
          </p:nvPr>
        </p:nvSpPr>
        <p:spPr>
          <a:xfrm>
            <a:off x="5118447" y="3187253"/>
            <a:ext cx="6499632" cy="2868495"/>
          </a:xfrm>
        </p:spPr>
        <p:txBody>
          <a:bodyPr vert="horz" lIns="91440" tIns="45720" rIns="91440" bIns="45720" rtlCol="0" anchor="t">
            <a:normAutofit fontScale="92500" lnSpcReduction="20000"/>
          </a:bodyPr>
          <a:lstStyle/>
          <a:p>
            <a:r>
              <a:rPr lang="en-US"/>
              <a:t>Trade-offs between model expressivity and efficiency</a:t>
            </a:r>
          </a:p>
          <a:p>
            <a:pPr lvl="1"/>
            <a:r>
              <a:rPr lang="en-US"/>
              <a:t>Current association metrics and models are fast and have low expressivity.</a:t>
            </a:r>
          </a:p>
          <a:p>
            <a:pPr lvl="1"/>
            <a:r>
              <a:rPr lang="en-US"/>
              <a:t>The bottleneck for a high number of time series is the association step, by a factor of 100 in the linear experiment.</a:t>
            </a:r>
          </a:p>
          <a:p>
            <a:r>
              <a:rPr lang="en-US"/>
              <a:t>The usual </a:t>
            </a:r>
            <a:r>
              <a:rPr lang="en-US" err="1"/>
              <a:t>taxinomy</a:t>
            </a:r>
            <a:r>
              <a:rPr lang="en-US"/>
              <a:t> of Feature Selection algorithms reviewed on synthetic datasets suggests that even methods with low expressivity might achieve good performances.</a:t>
            </a:r>
            <a:endParaRPr lang="en-US" sz="1400">
              <a:ea typeface="+mn-lt"/>
              <a:cs typeface="+mn-lt"/>
            </a:endParaRPr>
          </a:p>
          <a:p>
            <a:pPr lvl="1"/>
            <a:r>
              <a:rPr lang="en-US" sz="1200">
                <a:ea typeface="+mn-lt"/>
                <a:cs typeface="+mn-lt"/>
              </a:rPr>
              <a:t>A review of feature selection methods on synthetic data</a:t>
            </a:r>
            <a:br>
              <a:rPr lang="en-US" sz="1200">
                <a:ea typeface="+mn-lt"/>
                <a:cs typeface="+mn-lt"/>
              </a:rPr>
            </a:br>
            <a:r>
              <a:rPr lang="en-US" sz="1200">
                <a:ea typeface="+mn-lt"/>
                <a:cs typeface="+mn-lt"/>
              </a:rPr>
              <a:t>Verónica </a:t>
            </a:r>
            <a:r>
              <a:rPr lang="en-US" sz="1200" err="1">
                <a:ea typeface="+mn-lt"/>
                <a:cs typeface="+mn-lt"/>
              </a:rPr>
              <a:t>Bolón</a:t>
            </a:r>
            <a:r>
              <a:rPr lang="en-US" sz="1200">
                <a:ea typeface="+mn-lt"/>
                <a:cs typeface="+mn-lt"/>
              </a:rPr>
              <a:t>-Canedo · Noelia Sanchez-Marono ·</a:t>
            </a:r>
            <a:br>
              <a:rPr lang="en-US" sz="1200">
                <a:ea typeface="+mn-lt"/>
                <a:cs typeface="+mn-lt"/>
              </a:rPr>
            </a:br>
            <a:r>
              <a:rPr lang="en-US" sz="1200">
                <a:ea typeface="+mn-lt"/>
                <a:cs typeface="+mn-lt"/>
              </a:rPr>
              <a:t>Amparo Alonso-Betanzos</a:t>
            </a:r>
            <a:endParaRPr lang="en-US" sz="1200"/>
          </a:p>
        </p:txBody>
      </p:sp>
    </p:spTree>
    <p:extLst>
      <p:ext uri="{BB962C8B-B14F-4D97-AF65-F5344CB8AC3E}">
        <p14:creationId xmlns:p14="http://schemas.microsoft.com/office/powerpoint/2010/main" val="2548605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A5B1-D230-6B22-DD51-09ED7D62E786}"/>
              </a:ext>
            </a:extLst>
          </p:cNvPr>
          <p:cNvSpPr>
            <a:spLocks noGrp="1"/>
          </p:cNvSpPr>
          <p:nvPr>
            <p:ph type="title"/>
          </p:nvPr>
        </p:nvSpPr>
        <p:spPr/>
        <p:txBody>
          <a:bodyPr/>
          <a:lstStyle/>
          <a:p>
            <a:r>
              <a:rPr lang="en-US">
                <a:cs typeface="Calibri Light"/>
              </a:rPr>
              <a:t>Limitations</a:t>
            </a:r>
            <a:br>
              <a:rPr lang="en-US">
                <a:cs typeface="Calibri Light"/>
              </a:rPr>
            </a:br>
            <a:r>
              <a:rPr lang="en-US">
                <a:cs typeface="Calibri Light"/>
              </a:rPr>
              <a:t>Perspectives</a:t>
            </a:r>
            <a:endParaRPr lang="en-US"/>
          </a:p>
        </p:txBody>
      </p:sp>
      <p:sp>
        <p:nvSpPr>
          <p:cNvPr id="3" name="Text Placeholder 2">
            <a:extLst>
              <a:ext uri="{FF2B5EF4-FFF2-40B4-BE49-F238E27FC236}">
                <a16:creationId xmlns:a16="http://schemas.microsoft.com/office/drawing/2014/main" id="{54126A23-071F-75BE-544F-1792C015D4FD}"/>
              </a:ext>
            </a:extLst>
          </p:cNvPr>
          <p:cNvSpPr>
            <a:spLocks noGrp="1"/>
          </p:cNvSpPr>
          <p:nvPr>
            <p:ph sz="half" idx="1"/>
          </p:nvPr>
        </p:nvSpPr>
        <p:spPr>
          <a:xfrm>
            <a:off x="5120878" y="803187"/>
            <a:ext cx="6497201" cy="2382651"/>
          </a:xfrm>
        </p:spPr>
        <p:txBody>
          <a:bodyPr vert="horz" lIns="91440" tIns="45720" rIns="91440" bIns="45720" rtlCol="0" anchor="t">
            <a:normAutofit fontScale="92500" lnSpcReduction="20000"/>
          </a:bodyPr>
          <a:lstStyle/>
          <a:p>
            <a:r>
              <a:rPr lang="en-US"/>
              <a:t>Currently, datasets are simplistic: synthetic, stationary, linear or nonlinear with simple interactions. </a:t>
            </a:r>
          </a:p>
          <a:p>
            <a:r>
              <a:rPr lang="en-US"/>
              <a:t>Models are linear with low expressivity</a:t>
            </a:r>
          </a:p>
          <a:p>
            <a:r>
              <a:rPr lang="en-US"/>
              <a:t>Associations do not efficiently or cleverly compare lags</a:t>
            </a:r>
          </a:p>
          <a:p>
            <a:r>
              <a:rPr lang="en-US"/>
              <a:t>No SES are returned. </a:t>
            </a:r>
          </a:p>
        </p:txBody>
      </p:sp>
      <p:sp>
        <p:nvSpPr>
          <p:cNvPr id="4" name="Content Placeholder 3">
            <a:extLst>
              <a:ext uri="{FF2B5EF4-FFF2-40B4-BE49-F238E27FC236}">
                <a16:creationId xmlns:a16="http://schemas.microsoft.com/office/drawing/2014/main" id="{E25B2567-AF07-FC09-EEA1-BD83B250E6A7}"/>
              </a:ext>
            </a:extLst>
          </p:cNvPr>
          <p:cNvSpPr>
            <a:spLocks noGrp="1"/>
          </p:cNvSpPr>
          <p:nvPr>
            <p:ph sz="half" idx="2"/>
          </p:nvPr>
        </p:nvSpPr>
        <p:spPr>
          <a:xfrm>
            <a:off x="5118447" y="3672162"/>
            <a:ext cx="6499632" cy="2383586"/>
          </a:xfrm>
        </p:spPr>
        <p:txBody>
          <a:bodyPr vert="horz" lIns="91440" tIns="45720" rIns="91440" bIns="45720" rtlCol="0" anchor="t">
            <a:normAutofit fontScale="92500" lnSpcReduction="20000"/>
          </a:bodyPr>
          <a:lstStyle/>
          <a:p>
            <a:r>
              <a:rPr lang="en-US"/>
              <a:t>Use more complex data, or real data</a:t>
            </a:r>
          </a:p>
          <a:p>
            <a:r>
              <a:rPr lang="en-US"/>
              <a:t>Compare performance with other MTS feature selection algorithms</a:t>
            </a:r>
          </a:p>
          <a:p>
            <a:r>
              <a:rPr lang="en-US"/>
              <a:t>Add more complex models </a:t>
            </a:r>
          </a:p>
          <a:p>
            <a:pPr lvl="1"/>
            <a:r>
              <a:rPr lang="en-US"/>
              <a:t>Exponential </a:t>
            </a:r>
            <a:r>
              <a:rPr lang="en-US" err="1"/>
              <a:t>Smooting</a:t>
            </a:r>
            <a:r>
              <a:rPr lang="en-US"/>
              <a:t> for exponential trends</a:t>
            </a:r>
          </a:p>
          <a:p>
            <a:pPr lvl="1"/>
            <a:r>
              <a:rPr lang="en-US"/>
              <a:t>GARCH for </a:t>
            </a:r>
            <a:r>
              <a:rPr lang="en-US" err="1"/>
              <a:t>heterosckedasticity</a:t>
            </a:r>
          </a:p>
          <a:p>
            <a:pPr lvl="1"/>
            <a:r>
              <a:rPr lang="en-US"/>
              <a:t>Profet for multiple seasonal trends</a:t>
            </a:r>
          </a:p>
          <a:p>
            <a:endParaRPr lang="en-US"/>
          </a:p>
          <a:p>
            <a:endParaRPr lang="en-US"/>
          </a:p>
        </p:txBody>
      </p:sp>
    </p:spTree>
    <p:extLst>
      <p:ext uri="{BB962C8B-B14F-4D97-AF65-F5344CB8AC3E}">
        <p14:creationId xmlns:p14="http://schemas.microsoft.com/office/powerpoint/2010/main" val="17166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0" name="Rectangle 65">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67">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2"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EB83204C-4527-1AA1-5C5C-45D2E2424415}"/>
              </a:ext>
            </a:extLst>
          </p:cNvPr>
          <p:cNvSpPr>
            <a:spLocks noGrp="1"/>
          </p:cNvSpPr>
          <p:nvPr>
            <p:ph type="title"/>
          </p:nvPr>
        </p:nvSpPr>
        <p:spPr>
          <a:xfrm>
            <a:off x="888631" y="1477651"/>
            <a:ext cx="3756774" cy="4575659"/>
          </a:xfrm>
        </p:spPr>
        <p:txBody>
          <a:bodyPr anchor="t">
            <a:normAutofit/>
          </a:bodyPr>
          <a:lstStyle/>
          <a:p>
            <a:pPr algn="l"/>
            <a:r>
              <a:rPr lang="en-US" sz="5400">
                <a:solidFill>
                  <a:schemeClr val="accent1"/>
                </a:solidFill>
                <a:cs typeface="Calibri Light"/>
              </a:rPr>
              <a:t>Notations</a:t>
            </a:r>
            <a:br>
              <a:rPr lang="en-US" sz="5400">
                <a:solidFill>
                  <a:schemeClr val="accent1"/>
                </a:solidFill>
                <a:cs typeface="Calibri Light"/>
              </a:rPr>
            </a:br>
            <a:r>
              <a:rPr lang="en-US" sz="5400">
                <a:solidFill>
                  <a:schemeClr val="accent1"/>
                </a:solidFill>
                <a:cs typeface="Calibri Light"/>
              </a:rPr>
              <a:t>Definitions</a:t>
            </a:r>
            <a:endParaRPr lang="en-US" sz="5400">
              <a:solidFill>
                <a:schemeClr val="accent1"/>
              </a:solidFill>
            </a:endParaRPr>
          </a:p>
        </p:txBody>
      </p:sp>
      <p:sp>
        <p:nvSpPr>
          <p:cNvPr id="91" name="Isosceles Triangle 9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a:p>
        </p:txBody>
      </p:sp>
      <p:sp>
        <p:nvSpPr>
          <p:cNvPr id="123" name="Text Placeholder 2">
            <a:extLst>
              <a:ext uri="{FF2B5EF4-FFF2-40B4-BE49-F238E27FC236}">
                <a16:creationId xmlns:a16="http://schemas.microsoft.com/office/drawing/2014/main" id="{B5F35D41-F71F-4C55-2564-A7F3D2A671E7}"/>
              </a:ext>
            </a:extLst>
          </p:cNvPr>
          <p:cNvSpPr>
            <a:spLocks noGrp="1"/>
          </p:cNvSpPr>
          <p:nvPr>
            <p:ph idx="1"/>
          </p:nvPr>
        </p:nvSpPr>
        <p:spPr>
          <a:xfrm>
            <a:off x="5239764" y="1477651"/>
            <a:ext cx="6160555" cy="4575660"/>
          </a:xfrm>
        </p:spPr>
        <p:txBody>
          <a:bodyPr anchor="t">
            <a:normAutofit/>
          </a:bodyPr>
          <a:lstStyle/>
          <a:p>
            <a:r>
              <a:rPr lang="en-US"/>
              <a:t>y</a:t>
            </a:r>
            <a:r>
              <a:rPr lang="en-US" baseline="-25000"/>
              <a:t>t</a:t>
            </a:r>
            <a:r>
              <a:rPr lang="en-US"/>
              <a:t> (lower case): univariate time series (scalar).</a:t>
            </a:r>
          </a:p>
          <a:p>
            <a:r>
              <a:rPr lang="en-US"/>
              <a:t>X</a:t>
            </a:r>
            <a:r>
              <a:rPr lang="en-US" baseline="-25000"/>
              <a:t>t</a:t>
            </a:r>
            <a:r>
              <a:rPr lang="en-US"/>
              <a:t> (upper case): multivariate time series (vector of scalars), each vector component being a univariate time series.</a:t>
            </a:r>
          </a:p>
          <a:p>
            <a:r>
              <a:rPr lang="en-US"/>
              <a:t>E</a:t>
            </a:r>
            <a:r>
              <a:rPr lang="en-US" baseline="-25000"/>
              <a:t>t</a:t>
            </a:r>
            <a:r>
              <a:rPr lang="en-US"/>
              <a:t> or e</a:t>
            </a:r>
            <a:r>
              <a:rPr lang="en-US" baseline="-25000"/>
              <a:t>t</a:t>
            </a:r>
            <a:r>
              <a:rPr lang="en-US"/>
              <a:t>: white noise scalar or vector</a:t>
            </a:r>
          </a:p>
          <a:p>
            <a:r>
              <a:rPr lang="en-US"/>
              <a:t>y</a:t>
            </a:r>
            <a:r>
              <a:rPr lang="en-US" baseline="-25000"/>
              <a:t>t-i</a:t>
            </a:r>
            <a:r>
              <a:rPr lang="en-US"/>
              <a:t> : lag i of a variable </a:t>
            </a:r>
            <a:r>
              <a:rPr lang="en-US">
                <a:ea typeface="+mn-lt"/>
                <a:cs typeface="+mn-lt"/>
              </a:rPr>
              <a:t>y</a:t>
            </a:r>
            <a:r>
              <a:rPr lang="en-US" baseline="-25000">
                <a:ea typeface="+mn-lt"/>
                <a:cs typeface="+mn-lt"/>
              </a:rPr>
              <a:t>t</a:t>
            </a:r>
            <a:endParaRPr lang="en-US" baseline="-25000"/>
          </a:p>
          <a:p>
            <a:endParaRPr lang="en-US">
              <a:ea typeface="+mn-lt"/>
              <a:cs typeface="+mn-lt"/>
            </a:endParaRPr>
          </a:p>
        </p:txBody>
      </p:sp>
    </p:spTree>
    <p:extLst>
      <p:ext uri="{BB962C8B-B14F-4D97-AF65-F5344CB8AC3E}">
        <p14:creationId xmlns:p14="http://schemas.microsoft.com/office/powerpoint/2010/main" val="285896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EB83204C-4527-1AA1-5C5C-45D2E2424415}"/>
              </a:ext>
            </a:extLst>
          </p:cNvPr>
          <p:cNvSpPr>
            <a:spLocks noGrp="1"/>
          </p:cNvSpPr>
          <p:nvPr>
            <p:ph type="title"/>
          </p:nvPr>
        </p:nvSpPr>
        <p:spPr>
          <a:xfrm>
            <a:off x="888631" y="1477651"/>
            <a:ext cx="3756774" cy="4575659"/>
          </a:xfrm>
        </p:spPr>
        <p:txBody>
          <a:bodyPr anchor="t">
            <a:normAutofit/>
          </a:bodyPr>
          <a:lstStyle/>
          <a:p>
            <a:pPr algn="l"/>
            <a:r>
              <a:rPr lang="en-US" sz="5400">
                <a:solidFill>
                  <a:schemeClr val="accent1"/>
                </a:solidFill>
                <a:cs typeface="Calibri Light"/>
              </a:rPr>
              <a:t>Notations</a:t>
            </a:r>
            <a:br>
              <a:rPr lang="en-US" sz="5400">
                <a:solidFill>
                  <a:schemeClr val="accent1"/>
                </a:solidFill>
                <a:cs typeface="Calibri Light"/>
              </a:rPr>
            </a:br>
            <a:r>
              <a:rPr lang="en-US" sz="5400">
                <a:solidFill>
                  <a:schemeClr val="accent1"/>
                </a:solidFill>
                <a:cs typeface="Calibri Light"/>
              </a:rPr>
              <a:t>Definitions</a:t>
            </a:r>
            <a:endParaRPr lang="en-US" sz="5400">
              <a:solidFill>
                <a:schemeClr val="accent1"/>
              </a:solidFill>
            </a:endParaRPr>
          </a:p>
        </p:txBody>
      </p:sp>
      <p:sp>
        <p:nvSpPr>
          <p:cNvPr id="91" name="Isosceles Triangle 9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a:p>
        </p:txBody>
      </p:sp>
      <p:sp>
        <p:nvSpPr>
          <p:cNvPr id="3" name="Text Placeholder 2">
            <a:extLst>
              <a:ext uri="{FF2B5EF4-FFF2-40B4-BE49-F238E27FC236}">
                <a16:creationId xmlns:a16="http://schemas.microsoft.com/office/drawing/2014/main" id="{B5F35D41-F71F-4C55-2564-A7F3D2A671E7}"/>
              </a:ext>
            </a:extLst>
          </p:cNvPr>
          <p:cNvSpPr>
            <a:spLocks noGrp="1"/>
          </p:cNvSpPr>
          <p:nvPr>
            <p:ph idx="1"/>
          </p:nvPr>
        </p:nvSpPr>
        <p:spPr>
          <a:xfrm>
            <a:off x="5239764" y="1457859"/>
            <a:ext cx="5804296" cy="4595452"/>
          </a:xfrm>
        </p:spPr>
        <p:txBody>
          <a:bodyPr anchor="t">
            <a:normAutofit/>
          </a:bodyPr>
          <a:lstStyle/>
          <a:p>
            <a:pPr marL="285750" indent="-285750"/>
            <a:r>
              <a:rPr lang="en-US"/>
              <a:t>A series </a:t>
            </a:r>
            <a:r>
              <a:rPr lang="en-US" err="1"/>
              <a:t>X</a:t>
            </a:r>
            <a:r>
              <a:rPr lang="en-US" baseline="-25000" err="1"/>
              <a:t>t</a:t>
            </a:r>
            <a:r>
              <a:rPr lang="en-US"/>
              <a:t> is stationary if the distribution of </a:t>
            </a:r>
            <a:r>
              <a:rPr lang="en-US" err="1">
                <a:ea typeface="+mn-lt"/>
                <a:cs typeface="+mn-lt"/>
              </a:rPr>
              <a:t>Xt</a:t>
            </a:r>
            <a:r>
              <a:rPr lang="en-US">
                <a:ea typeface="+mn-lt"/>
                <a:cs typeface="+mn-lt"/>
              </a:rPr>
              <a:t> is identical to the distribution of </a:t>
            </a:r>
            <a:r>
              <a:rPr lang="en-US" err="1">
                <a:ea typeface="+mn-lt"/>
                <a:cs typeface="+mn-lt"/>
              </a:rPr>
              <a:t>X</a:t>
            </a:r>
            <a:r>
              <a:rPr lang="en-US" baseline="-25000" err="1">
                <a:ea typeface="+mn-lt"/>
                <a:cs typeface="+mn-lt"/>
              </a:rPr>
              <a:t>t</a:t>
            </a:r>
            <a:r>
              <a:rPr lang="en-US" baseline="-25000">
                <a:ea typeface="+mn-lt"/>
                <a:cs typeface="+mn-lt"/>
              </a:rPr>
              <a:t>'</a:t>
            </a:r>
            <a:r>
              <a:rPr lang="en-US">
                <a:ea typeface="+mn-lt"/>
                <a:cs typeface="+mn-lt"/>
              </a:rPr>
              <a:t> for all </a:t>
            </a:r>
            <a:r>
              <a:rPr lang="en-US" err="1">
                <a:ea typeface="+mn-lt"/>
                <a:cs typeface="+mn-lt"/>
              </a:rPr>
              <a:t>t,t</a:t>
            </a:r>
            <a:r>
              <a:rPr lang="en-US">
                <a:ea typeface="+mn-lt"/>
                <a:cs typeface="+mn-lt"/>
              </a:rPr>
              <a:t>'.</a:t>
            </a:r>
            <a:endParaRPr lang="en-US"/>
          </a:p>
          <a:p>
            <a:r>
              <a:rPr lang="en-US">
                <a:ea typeface="+mn-lt"/>
                <a:cs typeface="+mn-lt"/>
              </a:rPr>
              <a:t>A series </a:t>
            </a:r>
            <a:r>
              <a:rPr lang="en-US" err="1">
                <a:ea typeface="+mn-lt"/>
                <a:cs typeface="+mn-lt"/>
              </a:rPr>
              <a:t>X</a:t>
            </a:r>
            <a:r>
              <a:rPr lang="en-US" baseline="-25000" err="1">
                <a:ea typeface="+mn-lt"/>
                <a:cs typeface="+mn-lt"/>
              </a:rPr>
              <a:t>t</a:t>
            </a:r>
            <a:r>
              <a:rPr lang="en-US">
                <a:ea typeface="+mn-lt"/>
                <a:cs typeface="+mn-lt"/>
              </a:rPr>
              <a:t> is trend stationary if there exists a deterministic series U</a:t>
            </a:r>
            <a:r>
              <a:rPr lang="en-US" baseline="-25000">
                <a:ea typeface="+mn-lt"/>
                <a:cs typeface="+mn-lt"/>
              </a:rPr>
              <a:t>t</a:t>
            </a:r>
            <a:r>
              <a:rPr lang="en-US">
                <a:ea typeface="+mn-lt"/>
                <a:cs typeface="+mn-lt"/>
              </a:rPr>
              <a:t>, such that </a:t>
            </a:r>
            <a:r>
              <a:rPr lang="en-US" err="1">
                <a:ea typeface="+mn-lt"/>
                <a:cs typeface="+mn-lt"/>
              </a:rPr>
              <a:t>X</a:t>
            </a:r>
            <a:r>
              <a:rPr lang="en-US" baseline="-25000" err="1">
                <a:ea typeface="+mn-lt"/>
                <a:cs typeface="+mn-lt"/>
              </a:rPr>
              <a:t>t</a:t>
            </a:r>
            <a:r>
              <a:rPr lang="en-US">
                <a:ea typeface="+mn-lt"/>
                <a:cs typeface="+mn-lt"/>
              </a:rPr>
              <a:t>-U</a:t>
            </a:r>
            <a:r>
              <a:rPr lang="en-US" baseline="-25000">
                <a:ea typeface="+mn-lt"/>
                <a:cs typeface="+mn-lt"/>
              </a:rPr>
              <a:t>t</a:t>
            </a:r>
            <a:r>
              <a:rPr lang="en-US">
                <a:ea typeface="+mn-lt"/>
                <a:cs typeface="+mn-lt"/>
              </a:rPr>
              <a:t> is stationary. </a:t>
            </a:r>
          </a:p>
          <a:p>
            <a:pPr lvl="1"/>
            <a:r>
              <a:rPr lang="en-US">
                <a:ea typeface="+mn-lt"/>
                <a:cs typeface="+mn-lt"/>
              </a:rPr>
              <a:t>In other words, the distribution of the series is nearly identical at each timestamp, with only difference that the mean of the distribution shifts.</a:t>
            </a:r>
            <a:endParaRPr lang="en-US"/>
          </a:p>
          <a:p>
            <a:pPr lvl="1"/>
            <a:r>
              <a:rPr lang="en-US">
                <a:ea typeface="+mn-lt"/>
                <a:cs typeface="+mn-lt"/>
              </a:rPr>
              <a:t>Quadratic trend: there are vectors D</a:t>
            </a:r>
            <a:r>
              <a:rPr lang="en-US" baseline="-25000">
                <a:ea typeface="+mn-lt"/>
                <a:cs typeface="+mn-lt"/>
              </a:rPr>
              <a:t>0</a:t>
            </a:r>
            <a:r>
              <a:rPr lang="en-US">
                <a:ea typeface="+mn-lt"/>
                <a:cs typeface="+mn-lt"/>
              </a:rPr>
              <a:t>,D</a:t>
            </a:r>
            <a:r>
              <a:rPr lang="en-US" baseline="-25000">
                <a:ea typeface="+mn-lt"/>
                <a:cs typeface="+mn-lt"/>
              </a:rPr>
              <a:t>1</a:t>
            </a:r>
            <a:r>
              <a:rPr lang="en-US">
                <a:ea typeface="+mn-lt"/>
                <a:cs typeface="+mn-lt"/>
              </a:rPr>
              <a:t>,D</a:t>
            </a:r>
            <a:r>
              <a:rPr lang="en-US" baseline="-25000">
                <a:ea typeface="+mn-lt"/>
                <a:cs typeface="+mn-lt"/>
              </a:rPr>
              <a:t>2</a:t>
            </a:r>
            <a:r>
              <a:rPr lang="en-US">
                <a:ea typeface="+mn-lt"/>
                <a:cs typeface="+mn-lt"/>
              </a:rPr>
              <a:t> such that U</a:t>
            </a:r>
            <a:r>
              <a:rPr lang="en-US" baseline="-25000">
                <a:ea typeface="+mn-lt"/>
                <a:cs typeface="+mn-lt"/>
              </a:rPr>
              <a:t>t</a:t>
            </a:r>
            <a:r>
              <a:rPr lang="en-US">
                <a:ea typeface="+mn-lt"/>
                <a:cs typeface="+mn-lt"/>
              </a:rPr>
              <a:t> = D</a:t>
            </a:r>
            <a:r>
              <a:rPr lang="en-US" baseline="-25000">
                <a:ea typeface="+mn-lt"/>
                <a:cs typeface="+mn-lt"/>
              </a:rPr>
              <a:t>0</a:t>
            </a:r>
            <a:r>
              <a:rPr lang="en-US">
                <a:ea typeface="+mn-lt"/>
                <a:cs typeface="+mn-lt"/>
              </a:rPr>
              <a:t> + D</a:t>
            </a:r>
            <a:r>
              <a:rPr lang="en-US" baseline="-25000">
                <a:ea typeface="+mn-lt"/>
                <a:cs typeface="+mn-lt"/>
              </a:rPr>
              <a:t>1</a:t>
            </a:r>
            <a:r>
              <a:rPr lang="en-US">
                <a:ea typeface="+mn-lt"/>
                <a:cs typeface="+mn-lt"/>
              </a:rPr>
              <a:t>t + D</a:t>
            </a:r>
            <a:r>
              <a:rPr lang="en-US" baseline="-25000">
                <a:ea typeface="+mn-lt"/>
                <a:cs typeface="+mn-lt"/>
              </a:rPr>
              <a:t>2</a:t>
            </a:r>
            <a:r>
              <a:rPr lang="en-US">
                <a:ea typeface="+mn-lt"/>
                <a:cs typeface="+mn-lt"/>
              </a:rPr>
              <a:t>t</a:t>
            </a:r>
            <a:r>
              <a:rPr lang="en-US" baseline="30000">
                <a:ea typeface="+mn-lt"/>
                <a:cs typeface="+mn-lt"/>
              </a:rPr>
              <a:t>2</a:t>
            </a:r>
          </a:p>
          <a:p>
            <a:pPr lvl="1"/>
            <a:r>
              <a:rPr lang="en-US">
                <a:ea typeface="+mn-lt"/>
                <a:cs typeface="+mn-lt"/>
              </a:rPr>
              <a:t>Seasonal trend: there is a period s, such that </a:t>
            </a:r>
            <a:r>
              <a:rPr lang="en-US" err="1">
                <a:ea typeface="+mn-lt"/>
                <a:cs typeface="+mn-lt"/>
              </a:rPr>
              <a:t>forall</a:t>
            </a:r>
            <a:r>
              <a:rPr lang="en-US">
                <a:ea typeface="+mn-lt"/>
                <a:cs typeface="+mn-lt"/>
              </a:rPr>
              <a:t> t, U</a:t>
            </a:r>
            <a:r>
              <a:rPr lang="en-US" baseline="-25000">
                <a:ea typeface="+mn-lt"/>
                <a:cs typeface="+mn-lt"/>
              </a:rPr>
              <a:t>t</a:t>
            </a:r>
            <a:r>
              <a:rPr lang="en-US">
                <a:ea typeface="+mn-lt"/>
                <a:cs typeface="+mn-lt"/>
              </a:rPr>
              <a:t> = U</a:t>
            </a:r>
            <a:r>
              <a:rPr lang="en-US" baseline="-25000">
                <a:ea typeface="+mn-lt"/>
                <a:cs typeface="+mn-lt"/>
              </a:rPr>
              <a:t>t-s</a:t>
            </a:r>
          </a:p>
          <a:p>
            <a:pPr marL="457200" lvl="1" indent="0">
              <a:buNone/>
            </a:pPr>
            <a:endParaRPr lang="en-US">
              <a:ea typeface="+mn-lt"/>
              <a:cs typeface="+mn-lt"/>
            </a:endParaRPr>
          </a:p>
        </p:txBody>
      </p:sp>
    </p:spTree>
    <p:extLst>
      <p:ext uri="{BB962C8B-B14F-4D97-AF65-F5344CB8AC3E}">
        <p14:creationId xmlns:p14="http://schemas.microsoft.com/office/powerpoint/2010/main" val="116690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EB83204C-4527-1AA1-5C5C-45D2E2424415}"/>
              </a:ext>
            </a:extLst>
          </p:cNvPr>
          <p:cNvSpPr>
            <a:spLocks noGrp="1"/>
          </p:cNvSpPr>
          <p:nvPr>
            <p:ph type="title"/>
          </p:nvPr>
        </p:nvSpPr>
        <p:spPr>
          <a:xfrm>
            <a:off x="888631" y="1477651"/>
            <a:ext cx="3756774" cy="4575659"/>
          </a:xfrm>
        </p:spPr>
        <p:txBody>
          <a:bodyPr anchor="t">
            <a:normAutofit/>
          </a:bodyPr>
          <a:lstStyle/>
          <a:p>
            <a:pPr algn="l"/>
            <a:r>
              <a:rPr lang="en-US" sz="5400">
                <a:solidFill>
                  <a:schemeClr val="accent1"/>
                </a:solidFill>
                <a:cs typeface="Calibri Light"/>
              </a:rPr>
              <a:t>Notations</a:t>
            </a:r>
            <a:br>
              <a:rPr lang="en-US" sz="5400">
                <a:solidFill>
                  <a:schemeClr val="accent1"/>
                </a:solidFill>
                <a:cs typeface="Calibri Light"/>
              </a:rPr>
            </a:br>
            <a:r>
              <a:rPr lang="en-US" sz="5400">
                <a:solidFill>
                  <a:schemeClr val="accent1"/>
                </a:solidFill>
                <a:cs typeface="Calibri Light"/>
              </a:rPr>
              <a:t>Definitions</a:t>
            </a:r>
            <a:endParaRPr lang="en-US" sz="5400">
              <a:solidFill>
                <a:schemeClr val="accent1"/>
              </a:solidFill>
            </a:endParaRPr>
          </a:p>
        </p:txBody>
      </p:sp>
      <p:sp>
        <p:nvSpPr>
          <p:cNvPr id="91" name="Isosceles Triangle 9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a:p>
        </p:txBody>
      </p:sp>
      <p:sp>
        <p:nvSpPr>
          <p:cNvPr id="3" name="Text Placeholder 2">
            <a:extLst>
              <a:ext uri="{FF2B5EF4-FFF2-40B4-BE49-F238E27FC236}">
                <a16:creationId xmlns:a16="http://schemas.microsoft.com/office/drawing/2014/main" id="{B5F35D41-F71F-4C55-2564-A7F3D2A671E7}"/>
              </a:ext>
            </a:extLst>
          </p:cNvPr>
          <p:cNvSpPr>
            <a:spLocks noGrp="1"/>
          </p:cNvSpPr>
          <p:nvPr>
            <p:ph idx="1"/>
          </p:nvPr>
        </p:nvSpPr>
        <p:spPr>
          <a:xfrm>
            <a:off x="5239764" y="1457859"/>
            <a:ext cx="5804296" cy="4595452"/>
          </a:xfrm>
        </p:spPr>
        <p:txBody>
          <a:bodyPr anchor="t">
            <a:normAutofit lnSpcReduction="10000"/>
          </a:bodyPr>
          <a:lstStyle/>
          <a:p>
            <a:pPr marL="285750" indent="-285750"/>
            <a:r>
              <a:rPr lang="en-US">
                <a:ea typeface="+mn-lt"/>
                <a:cs typeface="+mn-lt"/>
              </a:rPr>
              <a:t>Single step forecasting vs multi steps forecasting:</a:t>
            </a:r>
            <a:endParaRPr lang="en-US"/>
          </a:p>
          <a:p>
            <a:pPr marL="742950" lvl="1" indent="-285750"/>
            <a:r>
              <a:rPr lang="en-US">
                <a:ea typeface="+mn-lt"/>
                <a:cs typeface="+mn-lt"/>
              </a:rPr>
              <a:t>Single step: predict </a:t>
            </a:r>
            <a:r>
              <a:rPr lang="en-US" err="1">
                <a:ea typeface="+mn-lt"/>
                <a:cs typeface="+mn-lt"/>
              </a:rPr>
              <a:t>Y</a:t>
            </a:r>
            <a:r>
              <a:rPr lang="en-US" baseline="-25000" err="1">
                <a:ea typeface="+mn-lt"/>
                <a:cs typeface="+mn-lt"/>
              </a:rPr>
              <a:t>t</a:t>
            </a:r>
            <a:r>
              <a:rPr lang="en-US">
                <a:ea typeface="+mn-lt"/>
                <a:cs typeface="+mn-lt"/>
              </a:rPr>
              <a:t> in function of p lags Y</a:t>
            </a:r>
            <a:r>
              <a:rPr lang="en-US" baseline="-25000">
                <a:ea typeface="+mn-lt"/>
                <a:cs typeface="+mn-lt"/>
              </a:rPr>
              <a:t>t-1</a:t>
            </a:r>
            <a:r>
              <a:rPr lang="en-US">
                <a:ea typeface="+mn-lt"/>
                <a:cs typeface="+mn-lt"/>
              </a:rPr>
              <a:t>...</a:t>
            </a:r>
            <a:r>
              <a:rPr lang="en-US" err="1">
                <a:ea typeface="+mn-lt"/>
                <a:cs typeface="+mn-lt"/>
              </a:rPr>
              <a:t>Y</a:t>
            </a:r>
            <a:r>
              <a:rPr lang="en-US" baseline="-25000" err="1">
                <a:ea typeface="+mn-lt"/>
                <a:cs typeface="+mn-lt"/>
              </a:rPr>
              <a:t>t</a:t>
            </a:r>
            <a:r>
              <a:rPr lang="en-US" baseline="-25000">
                <a:ea typeface="+mn-lt"/>
                <a:cs typeface="+mn-lt"/>
              </a:rPr>
              <a:t>-p</a:t>
            </a:r>
          </a:p>
          <a:p>
            <a:pPr marL="742950" lvl="1" indent="-285750"/>
            <a:r>
              <a:rPr lang="en-US">
                <a:ea typeface="+mn-lt"/>
                <a:cs typeface="+mn-lt"/>
              </a:rPr>
              <a:t>Multi step: predict </a:t>
            </a:r>
            <a:r>
              <a:rPr lang="en-US" err="1">
                <a:ea typeface="+mn-lt"/>
                <a:cs typeface="+mn-lt"/>
              </a:rPr>
              <a:t>Y</a:t>
            </a:r>
            <a:r>
              <a:rPr lang="en-US" baseline="-25000" err="1">
                <a:ea typeface="+mn-lt"/>
                <a:cs typeface="+mn-lt"/>
              </a:rPr>
              <a:t>t</a:t>
            </a:r>
            <a:r>
              <a:rPr lang="en-US">
                <a:ea typeface="+mn-lt"/>
                <a:cs typeface="+mn-lt"/>
              </a:rPr>
              <a:t>,… </a:t>
            </a:r>
            <a:r>
              <a:rPr lang="en-US" err="1">
                <a:ea typeface="+mn-lt"/>
                <a:cs typeface="+mn-lt"/>
              </a:rPr>
              <a:t>Y</a:t>
            </a:r>
            <a:r>
              <a:rPr lang="en-US" baseline="-25000" err="1">
                <a:ea typeface="+mn-lt"/>
                <a:cs typeface="+mn-lt"/>
              </a:rPr>
              <a:t>t+m</a:t>
            </a:r>
            <a:r>
              <a:rPr lang="en-US">
                <a:ea typeface="+mn-lt"/>
                <a:cs typeface="+mn-lt"/>
              </a:rPr>
              <a:t> in function of p lags Y</a:t>
            </a:r>
            <a:r>
              <a:rPr lang="en-US" baseline="-25000">
                <a:ea typeface="+mn-lt"/>
                <a:cs typeface="+mn-lt"/>
              </a:rPr>
              <a:t>t-1</a:t>
            </a:r>
            <a:r>
              <a:rPr lang="en-US">
                <a:ea typeface="+mn-lt"/>
                <a:cs typeface="+mn-lt"/>
              </a:rPr>
              <a:t>...</a:t>
            </a:r>
            <a:r>
              <a:rPr lang="en-US" err="1">
                <a:ea typeface="+mn-lt"/>
                <a:cs typeface="+mn-lt"/>
              </a:rPr>
              <a:t>Y</a:t>
            </a:r>
            <a:r>
              <a:rPr lang="en-US" baseline="-25000" err="1">
                <a:ea typeface="+mn-lt"/>
                <a:cs typeface="+mn-lt"/>
              </a:rPr>
              <a:t>t</a:t>
            </a:r>
            <a:r>
              <a:rPr lang="en-US" baseline="-25000">
                <a:ea typeface="+mn-lt"/>
                <a:cs typeface="+mn-lt"/>
              </a:rPr>
              <a:t>-p</a:t>
            </a:r>
          </a:p>
          <a:p>
            <a:pPr marL="285750"/>
            <a:r>
              <a:rPr lang="en-US">
                <a:ea typeface="+mn-lt"/>
                <a:cs typeface="+mn-lt"/>
              </a:rPr>
              <a:t>Pros vs Cons:</a:t>
            </a:r>
          </a:p>
          <a:p>
            <a:pPr marL="742950" lvl="1" indent="-285750"/>
            <a:r>
              <a:rPr lang="en-US">
                <a:ea typeface="+mn-lt"/>
                <a:cs typeface="+mn-lt"/>
              </a:rPr>
              <a:t>Single step prediction is generally less challenging</a:t>
            </a:r>
          </a:p>
          <a:p>
            <a:pPr marL="742950" lvl="1" indent="-285750"/>
            <a:r>
              <a:rPr lang="en-US">
                <a:ea typeface="+mn-lt"/>
                <a:cs typeface="+mn-lt"/>
              </a:rPr>
              <a:t>The learning objective function of most models uses single step forecasting.</a:t>
            </a:r>
          </a:p>
          <a:p>
            <a:pPr marL="742950" lvl="1" indent="-285750"/>
            <a:r>
              <a:rPr lang="en-US">
                <a:ea typeface="+mn-lt"/>
                <a:cs typeface="+mn-lt"/>
              </a:rPr>
              <a:t>Multi-step is often done by applying single step forecasting repetitively on previous predicted values, thus accumulating errors.</a:t>
            </a:r>
          </a:p>
          <a:p>
            <a:pPr marL="742950" lvl="1" indent="-285750"/>
            <a:r>
              <a:rPr lang="en-US"/>
              <a:t>Models built for multi-step forecasting are more precise than single step ones on several steps ahead accuracy.</a:t>
            </a:r>
          </a:p>
        </p:txBody>
      </p:sp>
    </p:spTree>
    <p:extLst>
      <p:ext uri="{BB962C8B-B14F-4D97-AF65-F5344CB8AC3E}">
        <p14:creationId xmlns:p14="http://schemas.microsoft.com/office/powerpoint/2010/main" val="58682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69"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0"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6"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EB83204C-4527-1AA1-5C5C-45D2E2424415}"/>
              </a:ext>
            </a:extLst>
          </p:cNvPr>
          <p:cNvSpPr>
            <a:spLocks noGrp="1"/>
          </p:cNvSpPr>
          <p:nvPr>
            <p:ph type="title"/>
          </p:nvPr>
        </p:nvSpPr>
        <p:spPr>
          <a:xfrm>
            <a:off x="888631" y="1477651"/>
            <a:ext cx="3756774" cy="4575659"/>
          </a:xfrm>
        </p:spPr>
        <p:txBody>
          <a:bodyPr anchor="t">
            <a:normAutofit/>
          </a:bodyPr>
          <a:lstStyle/>
          <a:p>
            <a:pPr algn="l"/>
            <a:r>
              <a:rPr lang="en-US" sz="5400">
                <a:solidFill>
                  <a:schemeClr val="accent1"/>
                </a:solidFill>
                <a:cs typeface="Calibri Light"/>
              </a:rPr>
              <a:t>Forecasting models simple </a:t>
            </a:r>
            <a:r>
              <a:rPr lang="en-US" sz="5400" err="1">
                <a:solidFill>
                  <a:schemeClr val="accent1"/>
                </a:solidFill>
                <a:cs typeface="Calibri Light"/>
              </a:rPr>
              <a:t>taxinomy</a:t>
            </a:r>
            <a:endParaRPr lang="en-US" err="1">
              <a:solidFill>
                <a:schemeClr val="accent1"/>
              </a:solidFill>
            </a:endParaRPr>
          </a:p>
        </p:txBody>
      </p:sp>
      <p:sp>
        <p:nvSpPr>
          <p:cNvPr id="91" name="Isosceles Triangle 9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a:p>
        </p:txBody>
      </p:sp>
      <p:sp>
        <p:nvSpPr>
          <p:cNvPr id="3" name="Text Placeholder 2">
            <a:extLst>
              <a:ext uri="{FF2B5EF4-FFF2-40B4-BE49-F238E27FC236}">
                <a16:creationId xmlns:a16="http://schemas.microsoft.com/office/drawing/2014/main" id="{B5F35D41-F71F-4C55-2564-A7F3D2A671E7}"/>
              </a:ext>
            </a:extLst>
          </p:cNvPr>
          <p:cNvSpPr>
            <a:spLocks noGrp="1"/>
          </p:cNvSpPr>
          <p:nvPr>
            <p:ph idx="1"/>
          </p:nvPr>
        </p:nvSpPr>
        <p:spPr>
          <a:xfrm>
            <a:off x="5239764" y="1477651"/>
            <a:ext cx="5804296" cy="2695401"/>
          </a:xfrm>
        </p:spPr>
        <p:txBody>
          <a:bodyPr anchor="t">
            <a:normAutofit fontScale="92500" lnSpcReduction="20000"/>
          </a:bodyPr>
          <a:lstStyle/>
          <a:p>
            <a:pPr marL="285750" indent="-285750"/>
            <a:r>
              <a:rPr lang="en-US"/>
              <a:t>Univariate vs Multivariate</a:t>
            </a:r>
          </a:p>
          <a:p>
            <a:pPr marL="285750" indent="-285750"/>
            <a:r>
              <a:rPr lang="en-US"/>
              <a:t>Single step vs Multi step</a:t>
            </a:r>
          </a:p>
          <a:p>
            <a:pPr marL="285750" indent="-285750"/>
            <a:r>
              <a:rPr lang="en-US"/>
              <a:t>Predicted variable type</a:t>
            </a:r>
          </a:p>
          <a:p>
            <a:pPr marL="285750" indent="-285750"/>
            <a:r>
              <a:rPr lang="en-US"/>
              <a:t>Explainable vs Black box</a:t>
            </a:r>
          </a:p>
          <a:p>
            <a:pPr marL="285750" indent="-285750"/>
            <a:r>
              <a:rPr lang="en-US"/>
              <a:t>Local vs Global:</a:t>
            </a:r>
          </a:p>
          <a:p>
            <a:pPr marL="742950" lvl="1" indent="-285750"/>
            <a:r>
              <a:rPr lang="en-US"/>
              <a:t>Local models predict a target with observations that are close in time. Global models take into account long term interactions.</a:t>
            </a:r>
          </a:p>
          <a:p>
            <a:pPr marL="285750"/>
            <a:endParaRPr lang="en-US"/>
          </a:p>
        </p:txBody>
      </p:sp>
      <p:sp>
        <p:nvSpPr>
          <p:cNvPr id="4" name="TextBox 3">
            <a:extLst>
              <a:ext uri="{FF2B5EF4-FFF2-40B4-BE49-F238E27FC236}">
                <a16:creationId xmlns:a16="http://schemas.microsoft.com/office/drawing/2014/main" id="{12E12077-EA67-4374-6086-AE234BC89497}"/>
              </a:ext>
            </a:extLst>
          </p:cNvPr>
          <p:cNvSpPr txBox="1"/>
          <p:nvPr/>
        </p:nvSpPr>
        <p:spPr>
          <a:xfrm>
            <a:off x="5284519" y="5027220"/>
            <a:ext cx="575953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In the following, we focus on multivariate, single step, quantitative, local, linear (explainable) models.</a:t>
            </a:r>
          </a:p>
        </p:txBody>
      </p:sp>
    </p:spTree>
    <p:extLst>
      <p:ext uri="{BB962C8B-B14F-4D97-AF65-F5344CB8AC3E}">
        <p14:creationId xmlns:p14="http://schemas.microsoft.com/office/powerpoint/2010/main" val="207971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1149-BCAF-E479-0C99-9DBC669DBA5A}"/>
              </a:ext>
            </a:extLst>
          </p:cNvPr>
          <p:cNvSpPr>
            <a:spLocks noGrp="1"/>
          </p:cNvSpPr>
          <p:nvPr>
            <p:ph type="title"/>
          </p:nvPr>
        </p:nvSpPr>
        <p:spPr/>
        <p:txBody>
          <a:bodyPr/>
          <a:lstStyle/>
          <a:p>
            <a:r>
              <a:rPr lang="en-US">
                <a:cs typeface="Calibri Light"/>
              </a:rPr>
              <a:t>VAR(p) model</a:t>
            </a:r>
            <a:endParaRPr lang="en-US"/>
          </a:p>
        </p:txBody>
      </p:sp>
      <p:sp>
        <p:nvSpPr>
          <p:cNvPr id="3" name="Content Placeholder 2">
            <a:extLst>
              <a:ext uri="{FF2B5EF4-FFF2-40B4-BE49-F238E27FC236}">
                <a16:creationId xmlns:a16="http://schemas.microsoft.com/office/drawing/2014/main" id="{63365E57-D882-397F-AB41-F327913FA32E}"/>
              </a:ext>
            </a:extLst>
          </p:cNvPr>
          <p:cNvSpPr>
            <a:spLocks noGrp="1"/>
          </p:cNvSpPr>
          <p:nvPr>
            <p:ph idx="1"/>
          </p:nvPr>
        </p:nvSpPr>
        <p:spPr/>
        <p:txBody>
          <a:bodyPr/>
          <a:lstStyle/>
          <a:p>
            <a:r>
              <a:rPr lang="en-US"/>
              <a:t>Linear model of a vector  </a:t>
            </a:r>
            <a:r>
              <a:rPr lang="en-US" err="1"/>
              <a:t>X</a:t>
            </a:r>
            <a:r>
              <a:rPr lang="en-US" baseline="-25000" err="1"/>
              <a:t>t</a:t>
            </a:r>
            <a:r>
              <a:rPr lang="en-US"/>
              <a:t>=A</a:t>
            </a:r>
            <a:r>
              <a:rPr lang="en-US" baseline="-25000"/>
              <a:t>1</a:t>
            </a:r>
            <a:r>
              <a:rPr lang="en-US"/>
              <a:t>X</a:t>
            </a:r>
            <a:r>
              <a:rPr lang="en-US" baseline="-25000"/>
              <a:t>t-1</a:t>
            </a:r>
            <a:r>
              <a:rPr lang="en-US"/>
              <a:t>+…+</a:t>
            </a:r>
            <a:r>
              <a:rPr lang="en-US" err="1"/>
              <a:t>A</a:t>
            </a:r>
            <a:r>
              <a:rPr lang="en-US" baseline="-25000" err="1"/>
              <a:t>p</a:t>
            </a:r>
            <a:r>
              <a:rPr lang="en-US" err="1"/>
              <a:t>X</a:t>
            </a:r>
            <a:r>
              <a:rPr lang="en-US" baseline="-25000" err="1"/>
              <a:t>t</a:t>
            </a:r>
            <a:r>
              <a:rPr lang="en-US" baseline="-25000"/>
              <a:t>-p</a:t>
            </a:r>
            <a:r>
              <a:rPr lang="en-US"/>
              <a:t> + E</a:t>
            </a:r>
            <a:r>
              <a:rPr lang="en-US" baseline="-25000"/>
              <a:t>t</a:t>
            </a:r>
          </a:p>
          <a:p>
            <a:r>
              <a:rPr lang="en-US"/>
              <a:t>Selection of p with AIC, BIC, or </a:t>
            </a:r>
            <a:r>
              <a:rPr lang="en-US" err="1"/>
              <a:t>logLikelyhood</a:t>
            </a:r>
            <a:endParaRPr lang="en-US"/>
          </a:p>
          <a:p>
            <a:r>
              <a:rPr lang="en-US"/>
              <a:t>Usual work assumptions:</a:t>
            </a:r>
          </a:p>
          <a:p>
            <a:pPr lvl="1"/>
            <a:r>
              <a:rPr lang="en-US"/>
              <a:t>Noise E</a:t>
            </a:r>
            <a:r>
              <a:rPr lang="en-US" baseline="-25000"/>
              <a:t>t</a:t>
            </a:r>
            <a:r>
              <a:rPr lang="en-US"/>
              <a:t> is multivariate gaussian with semidefinite positive covariance matrix</a:t>
            </a:r>
          </a:p>
          <a:p>
            <a:pPr lvl="1"/>
            <a:r>
              <a:rPr lang="en-US"/>
              <a:t>Noise terms at different timestamps are independent</a:t>
            </a:r>
          </a:p>
          <a:p>
            <a:pPr lvl="1"/>
            <a:r>
              <a:rPr lang="en-US"/>
              <a:t>Stationary time series</a:t>
            </a:r>
          </a:p>
          <a:p>
            <a:pPr lvl="1"/>
            <a:endParaRPr lang="en-US"/>
          </a:p>
        </p:txBody>
      </p:sp>
    </p:spTree>
    <p:extLst>
      <p:ext uri="{BB962C8B-B14F-4D97-AF65-F5344CB8AC3E}">
        <p14:creationId xmlns:p14="http://schemas.microsoft.com/office/powerpoint/2010/main" val="150094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0F5600-9FDF-80A7-D7E0-BD7A3DCBD28E}"/>
              </a:ext>
            </a:extLst>
          </p:cNvPr>
          <p:cNvSpPr>
            <a:spLocks noGrp="1"/>
          </p:cNvSpPr>
          <p:nvPr>
            <p:ph type="title"/>
          </p:nvPr>
        </p:nvSpPr>
        <p:spPr/>
        <p:txBody>
          <a:bodyPr/>
          <a:lstStyle/>
          <a:p>
            <a:r>
              <a:rPr lang="fr-FR" err="1">
                <a:cs typeface="Calibri Light"/>
              </a:rPr>
              <a:t>AutoRegressive</a:t>
            </a:r>
            <a:r>
              <a:rPr lang="fr-FR">
                <a:cs typeface="Calibri Light"/>
              </a:rPr>
              <a:t> Distributed Lags</a:t>
            </a:r>
            <a:br>
              <a:rPr lang="fr-FR">
                <a:cs typeface="Calibri Light"/>
              </a:rPr>
            </a:br>
            <a:r>
              <a:rPr lang="fr-FR">
                <a:cs typeface="Calibri Light"/>
              </a:rPr>
              <a:t>(ARDL)</a:t>
            </a:r>
            <a:endParaRPr lang="fr-FR"/>
          </a:p>
        </p:txBody>
      </p:sp>
      <p:sp>
        <p:nvSpPr>
          <p:cNvPr id="3" name="Espace réservé du contenu 2">
            <a:extLst>
              <a:ext uri="{FF2B5EF4-FFF2-40B4-BE49-F238E27FC236}">
                <a16:creationId xmlns:a16="http://schemas.microsoft.com/office/drawing/2014/main" id="{ECC8E9A5-92B7-4942-6D6A-F641ED93F6E4}"/>
              </a:ext>
            </a:extLst>
          </p:cNvPr>
          <p:cNvSpPr>
            <a:spLocks noGrp="1"/>
          </p:cNvSpPr>
          <p:nvPr>
            <p:ph idx="1"/>
          </p:nvPr>
        </p:nvSpPr>
        <p:spPr>
          <a:xfrm>
            <a:off x="5118447" y="803186"/>
            <a:ext cx="6538633" cy="5248622"/>
          </a:xfrm>
        </p:spPr>
        <p:txBody>
          <a:bodyPr>
            <a:normAutofit fontScale="92500" lnSpcReduction="20000"/>
          </a:bodyPr>
          <a:lstStyle/>
          <a:p>
            <a:r>
              <a:rPr lang="fr-FR" err="1"/>
              <a:t>Linear</a:t>
            </a:r>
            <a:r>
              <a:rPr lang="fr-FR"/>
              <a:t> model of a </a:t>
            </a:r>
            <a:r>
              <a:rPr lang="fr-FR" err="1"/>
              <a:t>univariate</a:t>
            </a:r>
            <a:r>
              <a:rPr lang="fr-FR"/>
              <a:t> time </a:t>
            </a:r>
            <a:r>
              <a:rPr lang="fr-FR" err="1"/>
              <a:t>series</a:t>
            </a:r>
            <a:r>
              <a:rPr lang="fr-FR"/>
              <a:t> </a:t>
            </a:r>
            <a:r>
              <a:rPr lang="fr-FR" err="1"/>
              <a:t>with</a:t>
            </a:r>
            <a:r>
              <a:rPr lang="fr-FR"/>
              <a:t> </a:t>
            </a:r>
            <a:r>
              <a:rPr lang="fr-FR" err="1"/>
              <a:t>exogeneous</a:t>
            </a:r>
            <a:r>
              <a:rPr lang="fr-FR"/>
              <a:t> time </a:t>
            </a:r>
            <a:r>
              <a:rPr lang="fr-FR" err="1"/>
              <a:t>series</a:t>
            </a:r>
            <a:r>
              <a:rPr lang="fr-FR"/>
              <a:t> </a:t>
            </a:r>
            <a:r>
              <a:rPr lang="fr-FR" err="1"/>
              <a:t>with</a:t>
            </a:r>
            <a:r>
              <a:rPr lang="fr-FR"/>
              <a:t> lags</a:t>
            </a:r>
          </a:p>
          <a:p>
            <a:r>
              <a:rPr lang="fr-FR" err="1"/>
              <a:t>y</a:t>
            </a:r>
            <a:r>
              <a:rPr lang="fr-FR" baseline="-25000" err="1"/>
              <a:t>t</a:t>
            </a:r>
            <a:r>
              <a:rPr lang="fr-FR"/>
              <a:t>= Σa</a:t>
            </a:r>
            <a:r>
              <a:rPr lang="fr-FR" baseline="-25000"/>
              <a:t>j</a:t>
            </a:r>
            <a:r>
              <a:rPr lang="fr-FR"/>
              <a:t>.y</a:t>
            </a:r>
            <a:r>
              <a:rPr lang="fr-FR" baseline="-25000"/>
              <a:t>t-j</a:t>
            </a:r>
            <a:r>
              <a:rPr lang="fr-FR"/>
              <a:t> + </a:t>
            </a:r>
            <a:r>
              <a:rPr lang="fr-FR" err="1"/>
              <a:t>ΣB</a:t>
            </a:r>
            <a:r>
              <a:rPr lang="fr-FR" baseline="-25000" err="1"/>
              <a:t>j</a:t>
            </a:r>
            <a:r>
              <a:rPr lang="fr-FR" err="1"/>
              <a:t>.X</a:t>
            </a:r>
            <a:r>
              <a:rPr lang="fr-FR" baseline="-25000" err="1"/>
              <a:t>t</a:t>
            </a:r>
            <a:r>
              <a:rPr lang="fr-FR" baseline="-25000"/>
              <a:t>-j</a:t>
            </a:r>
            <a:r>
              <a:rPr lang="fr-FR">
                <a:ea typeface="+mn-lt"/>
                <a:cs typeface="+mn-lt"/>
              </a:rPr>
              <a:t> </a:t>
            </a:r>
            <a:r>
              <a:rPr lang="fr-FR"/>
              <a:t>+ </a:t>
            </a:r>
            <a:r>
              <a:rPr lang="fr-FR" err="1"/>
              <a:t>Σg</a:t>
            </a:r>
            <a:r>
              <a:rPr lang="fr-FR" baseline="-25000" err="1"/>
              <a:t>i</a:t>
            </a:r>
            <a:r>
              <a:rPr lang="fr-FR" err="1"/>
              <a:t>I</a:t>
            </a:r>
            <a:r>
              <a:rPr lang="fr-FR" baseline="-25000"/>
              <a:t>{t=i mod s} </a:t>
            </a:r>
            <a:r>
              <a:rPr lang="fr-FR"/>
              <a:t>+ D.(1,t,t</a:t>
            </a:r>
            <a:r>
              <a:rPr lang="fr-FR" baseline="30000"/>
              <a:t>2</a:t>
            </a:r>
            <a:r>
              <a:rPr lang="fr-FR"/>
              <a:t>) + e</a:t>
            </a:r>
            <a:r>
              <a:rPr lang="fr-FR" baseline="-25000"/>
              <a:t>t</a:t>
            </a:r>
          </a:p>
          <a:p>
            <a:pPr lvl="1"/>
            <a:r>
              <a:rPr lang="fr-FR" err="1"/>
              <a:t>y</a:t>
            </a:r>
            <a:r>
              <a:rPr lang="fr-FR" baseline="-25000" err="1"/>
              <a:t>t</a:t>
            </a:r>
            <a:r>
              <a:rPr lang="fr-FR"/>
              <a:t>: </a:t>
            </a:r>
            <a:r>
              <a:rPr lang="fr-FR" err="1"/>
              <a:t>predicted</a:t>
            </a:r>
            <a:r>
              <a:rPr lang="fr-FR"/>
              <a:t> variable</a:t>
            </a:r>
          </a:p>
          <a:p>
            <a:pPr lvl="1"/>
            <a:r>
              <a:rPr lang="fr-FR">
                <a:ea typeface="+mn-lt"/>
                <a:cs typeface="+mn-lt"/>
              </a:rPr>
              <a:t>Σa</a:t>
            </a:r>
            <a:r>
              <a:rPr lang="fr-FR" baseline="-25000">
                <a:ea typeface="+mn-lt"/>
                <a:cs typeface="+mn-lt"/>
              </a:rPr>
              <a:t>j</a:t>
            </a:r>
            <a:r>
              <a:rPr lang="fr-FR">
                <a:ea typeface="+mn-lt"/>
                <a:cs typeface="+mn-lt"/>
              </a:rPr>
              <a:t>.y</a:t>
            </a:r>
            <a:r>
              <a:rPr lang="fr-FR" baseline="-25000">
                <a:ea typeface="+mn-lt"/>
                <a:cs typeface="+mn-lt"/>
              </a:rPr>
              <a:t>t-j</a:t>
            </a:r>
            <a:r>
              <a:rPr lang="fr-FR">
                <a:ea typeface="+mn-lt"/>
                <a:cs typeface="+mn-lt"/>
              </a:rPr>
              <a:t> </a:t>
            </a:r>
            <a:r>
              <a:rPr lang="fr-FR"/>
              <a:t>: the </a:t>
            </a:r>
            <a:r>
              <a:rPr lang="fr-FR" err="1"/>
              <a:t>autoregressive</a:t>
            </a:r>
            <a:r>
              <a:rPr lang="fr-FR"/>
              <a:t> </a:t>
            </a:r>
            <a:r>
              <a:rPr lang="fr-FR" err="1"/>
              <a:t>term</a:t>
            </a:r>
            <a:r>
              <a:rPr lang="fr-FR"/>
              <a:t> on </a:t>
            </a:r>
            <a:r>
              <a:rPr lang="fr-FR" err="1"/>
              <a:t>previous</a:t>
            </a:r>
            <a:r>
              <a:rPr lang="fr-FR"/>
              <a:t> values up to p lags</a:t>
            </a:r>
          </a:p>
          <a:p>
            <a:pPr lvl="1"/>
            <a:r>
              <a:rPr lang="fr-FR" err="1">
                <a:ea typeface="+mn-lt"/>
                <a:cs typeface="+mn-lt"/>
              </a:rPr>
              <a:t>ΣB</a:t>
            </a:r>
            <a:r>
              <a:rPr lang="fr-FR" baseline="-25000" err="1">
                <a:ea typeface="+mn-lt"/>
                <a:cs typeface="+mn-lt"/>
              </a:rPr>
              <a:t>j</a:t>
            </a:r>
            <a:r>
              <a:rPr lang="fr-FR" err="1">
                <a:ea typeface="+mn-lt"/>
                <a:cs typeface="+mn-lt"/>
              </a:rPr>
              <a:t>.X</a:t>
            </a:r>
            <a:r>
              <a:rPr lang="fr-FR" baseline="-25000" err="1">
                <a:ea typeface="+mn-lt"/>
                <a:cs typeface="+mn-lt"/>
              </a:rPr>
              <a:t>t</a:t>
            </a:r>
            <a:r>
              <a:rPr lang="fr-FR" baseline="-25000">
                <a:ea typeface="+mn-lt"/>
                <a:cs typeface="+mn-lt"/>
              </a:rPr>
              <a:t>-j</a:t>
            </a:r>
            <a:r>
              <a:rPr lang="fr-FR">
                <a:ea typeface="+mn-lt"/>
                <a:cs typeface="+mn-lt"/>
              </a:rPr>
              <a:t> </a:t>
            </a:r>
            <a:r>
              <a:rPr lang="fr-FR"/>
              <a:t>: the </a:t>
            </a:r>
            <a:r>
              <a:rPr lang="fr-FR" err="1"/>
              <a:t>autoregressive</a:t>
            </a:r>
            <a:r>
              <a:rPr lang="fr-FR"/>
              <a:t> </a:t>
            </a:r>
            <a:r>
              <a:rPr lang="fr-FR" err="1"/>
              <a:t>term</a:t>
            </a:r>
            <a:r>
              <a:rPr lang="fr-FR"/>
              <a:t> on all </a:t>
            </a:r>
            <a:r>
              <a:rPr lang="fr-FR" err="1"/>
              <a:t>exogeneous</a:t>
            </a:r>
            <a:r>
              <a:rPr lang="fr-FR"/>
              <a:t> variables</a:t>
            </a:r>
          </a:p>
          <a:p>
            <a:pPr lvl="1"/>
            <a:r>
              <a:rPr lang="fr-FR" err="1">
                <a:ea typeface="+mn-lt"/>
                <a:cs typeface="+mn-lt"/>
              </a:rPr>
              <a:t>Σg</a:t>
            </a:r>
            <a:r>
              <a:rPr lang="fr-FR" baseline="-25000" err="1">
                <a:ea typeface="+mn-lt"/>
                <a:cs typeface="+mn-lt"/>
              </a:rPr>
              <a:t>i</a:t>
            </a:r>
            <a:r>
              <a:rPr lang="fr-FR" err="1">
                <a:ea typeface="+mn-lt"/>
                <a:cs typeface="+mn-lt"/>
              </a:rPr>
              <a:t>I</a:t>
            </a:r>
            <a:r>
              <a:rPr lang="fr-FR" baseline="-25000">
                <a:ea typeface="+mn-lt"/>
                <a:cs typeface="+mn-lt"/>
              </a:rPr>
              <a:t>{t=i mod s}</a:t>
            </a:r>
            <a:r>
              <a:rPr lang="fr-FR">
                <a:ea typeface="+mn-lt"/>
                <a:cs typeface="+mn-lt"/>
              </a:rPr>
              <a:t> : the</a:t>
            </a:r>
            <a:r>
              <a:rPr lang="fr-FR"/>
              <a:t> </a:t>
            </a:r>
            <a:r>
              <a:rPr lang="fr-FR" err="1"/>
              <a:t>seasonal</a:t>
            </a:r>
            <a:r>
              <a:rPr lang="fr-FR"/>
              <a:t> component of </a:t>
            </a:r>
            <a:r>
              <a:rPr lang="fr-FR" err="1"/>
              <a:t>period</a:t>
            </a:r>
            <a:r>
              <a:rPr lang="fr-FR"/>
              <a:t> s</a:t>
            </a:r>
          </a:p>
          <a:p>
            <a:pPr lvl="1"/>
            <a:r>
              <a:rPr lang="fr-FR">
                <a:ea typeface="+mn-lt"/>
                <a:cs typeface="+mn-lt"/>
              </a:rPr>
              <a:t>D.(1,t,t2) : </a:t>
            </a:r>
            <a:r>
              <a:rPr lang="fr-FR"/>
              <a:t>the </a:t>
            </a:r>
            <a:r>
              <a:rPr lang="fr-FR" err="1"/>
              <a:t>quadratic</a:t>
            </a:r>
            <a:r>
              <a:rPr lang="fr-FR"/>
              <a:t> trend component.</a:t>
            </a:r>
          </a:p>
          <a:p>
            <a:r>
              <a:rPr lang="fr-FR"/>
              <a:t>No lag </a:t>
            </a:r>
            <a:r>
              <a:rPr lang="fr-FR" err="1"/>
              <a:t>selection</a:t>
            </a:r>
            <a:r>
              <a:rPr lang="fr-FR"/>
              <a:t> in the model.</a:t>
            </a:r>
          </a:p>
          <a:p>
            <a:r>
              <a:rPr lang="fr-FR" err="1"/>
              <a:t>Usual</a:t>
            </a:r>
            <a:r>
              <a:rPr lang="fr-FR"/>
              <a:t> </a:t>
            </a:r>
            <a:r>
              <a:rPr lang="fr-FR" err="1"/>
              <a:t>work</a:t>
            </a:r>
            <a:r>
              <a:rPr lang="fr-FR"/>
              <a:t> </a:t>
            </a:r>
            <a:r>
              <a:rPr lang="fr-FR" err="1"/>
              <a:t>assumptions</a:t>
            </a:r>
            <a:r>
              <a:rPr lang="fr-FR"/>
              <a:t>:</a:t>
            </a:r>
          </a:p>
          <a:p>
            <a:pPr lvl="1"/>
            <a:r>
              <a:rPr lang="fr-FR"/>
              <a:t>0 </a:t>
            </a:r>
            <a:r>
              <a:rPr lang="fr-FR" err="1"/>
              <a:t>mean</a:t>
            </a:r>
            <a:r>
              <a:rPr lang="fr-FR"/>
              <a:t> </a:t>
            </a:r>
            <a:r>
              <a:rPr lang="fr-FR" err="1"/>
              <a:t>gaussian</a:t>
            </a:r>
            <a:r>
              <a:rPr lang="fr-FR"/>
              <a:t> </a:t>
            </a:r>
            <a:r>
              <a:rPr lang="fr-FR" err="1"/>
              <a:t>residuals</a:t>
            </a:r>
            <a:r>
              <a:rPr lang="fr-FR"/>
              <a:t>, non </a:t>
            </a:r>
            <a:r>
              <a:rPr lang="fr-FR" err="1"/>
              <a:t>correlated</a:t>
            </a:r>
            <a:r>
              <a:rPr lang="fr-FR"/>
              <a:t> in time</a:t>
            </a:r>
          </a:p>
          <a:p>
            <a:pPr lvl="1"/>
            <a:r>
              <a:rPr lang="fr-FR"/>
              <a:t>If at least one </a:t>
            </a:r>
            <a:r>
              <a:rPr lang="fr-FR" err="1"/>
              <a:t>exogeneous</a:t>
            </a:r>
            <a:r>
              <a:rPr lang="fr-FR"/>
              <a:t> TS, data must </a:t>
            </a:r>
            <a:r>
              <a:rPr lang="fr-FR" err="1"/>
              <a:t>be</a:t>
            </a:r>
            <a:r>
              <a:rPr lang="fr-FR"/>
              <a:t> </a:t>
            </a:r>
            <a:r>
              <a:rPr lang="fr-FR" err="1"/>
              <a:t>rank</a:t>
            </a:r>
            <a:r>
              <a:rPr lang="fr-FR"/>
              <a:t> 2 at least</a:t>
            </a:r>
          </a:p>
          <a:p>
            <a:pPr lvl="1"/>
            <a:r>
              <a:rPr lang="fr-FR"/>
              <a:t>No large </a:t>
            </a:r>
            <a:r>
              <a:rPr lang="fr-FR" err="1"/>
              <a:t>outlier</a:t>
            </a:r>
            <a:r>
              <a:rPr lang="fr-FR"/>
              <a:t> (4th moment of </a:t>
            </a:r>
            <a:r>
              <a:rPr lang="fr-FR" err="1"/>
              <a:t>each</a:t>
            </a:r>
            <a:r>
              <a:rPr lang="fr-FR"/>
              <a:t> variable </a:t>
            </a:r>
            <a:r>
              <a:rPr lang="fr-FR" err="1"/>
              <a:t>is</a:t>
            </a:r>
            <a:r>
              <a:rPr lang="fr-FR"/>
              <a:t> </a:t>
            </a:r>
            <a:r>
              <a:rPr lang="fr-FR" err="1"/>
              <a:t>finite</a:t>
            </a:r>
            <a:r>
              <a:rPr lang="fr-FR"/>
              <a:t>)</a:t>
            </a:r>
          </a:p>
          <a:p>
            <a:pPr lvl="1"/>
            <a:r>
              <a:rPr lang="fr-FR" err="1"/>
              <a:t>Depending</a:t>
            </a:r>
            <a:r>
              <a:rPr lang="fr-FR"/>
              <a:t> on </a:t>
            </a:r>
            <a:r>
              <a:rPr lang="fr-FR" err="1"/>
              <a:t>optimization</a:t>
            </a:r>
            <a:r>
              <a:rPr lang="fr-FR"/>
              <a:t> routines, </a:t>
            </a:r>
            <a:r>
              <a:rPr lang="fr-FR" err="1"/>
              <a:t>homoscedasticity</a:t>
            </a:r>
            <a:r>
              <a:rPr lang="fr-FR"/>
              <a:t> </a:t>
            </a:r>
            <a:r>
              <a:rPr lang="fr-FR" err="1"/>
              <a:t>required</a:t>
            </a:r>
            <a:endParaRPr lang="fr-FR"/>
          </a:p>
          <a:p>
            <a:pPr lvl="1"/>
            <a:r>
              <a:rPr lang="fr-FR" err="1"/>
              <a:t>Stationary</a:t>
            </a:r>
            <a:r>
              <a:rPr lang="fr-FR"/>
              <a:t>, trend </a:t>
            </a:r>
            <a:r>
              <a:rPr lang="fr-FR" err="1"/>
              <a:t>stationary</a:t>
            </a:r>
            <a:r>
              <a:rPr lang="fr-FR"/>
              <a:t> (up to </a:t>
            </a:r>
            <a:r>
              <a:rPr lang="fr-FR" err="1"/>
              <a:t>two</a:t>
            </a:r>
            <a:r>
              <a:rPr lang="fr-FR"/>
              <a:t> </a:t>
            </a:r>
            <a:r>
              <a:rPr lang="fr-FR" err="1"/>
              <a:t>differenciations</a:t>
            </a:r>
            <a:r>
              <a:rPr lang="fr-FR"/>
              <a:t>) or </a:t>
            </a:r>
            <a:r>
              <a:rPr lang="fr-FR" err="1"/>
              <a:t>seasonal</a:t>
            </a:r>
            <a:r>
              <a:rPr lang="fr-FR"/>
              <a:t> </a:t>
            </a:r>
            <a:r>
              <a:rPr lang="fr-FR" err="1"/>
              <a:t>stationary</a:t>
            </a:r>
            <a:r>
              <a:rPr lang="fr-FR"/>
              <a:t> data</a:t>
            </a:r>
          </a:p>
          <a:p>
            <a:endParaRPr lang="fr-FR"/>
          </a:p>
          <a:p>
            <a:endParaRPr lang="fr-FR"/>
          </a:p>
        </p:txBody>
      </p:sp>
    </p:spTree>
    <p:extLst>
      <p:ext uri="{BB962C8B-B14F-4D97-AF65-F5344CB8AC3E}">
        <p14:creationId xmlns:p14="http://schemas.microsoft.com/office/powerpoint/2010/main" val="142331022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0</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Atlas</vt:lpstr>
      <vt:lpstr>tsGOMP</vt:lpstr>
      <vt:lpstr>Algorithm tsGOMP(V,target)</vt:lpstr>
      <vt:lpstr>Learning Models</vt:lpstr>
      <vt:lpstr>Notations Definitions</vt:lpstr>
      <vt:lpstr>Notations Definitions</vt:lpstr>
      <vt:lpstr>Notations Definitions</vt:lpstr>
      <vt:lpstr>Forecasting models simple taxinomy</vt:lpstr>
      <vt:lpstr>VAR(p) model</vt:lpstr>
      <vt:lpstr>AutoRegressive Distributed Lags (ARDL)</vt:lpstr>
      <vt:lpstr>Vector AutoRegressive Moving Average (VARMA)</vt:lpstr>
      <vt:lpstr>Comparison</vt:lpstr>
      <vt:lpstr>Stopping Criterion</vt:lpstr>
      <vt:lpstr>Increase in AIC</vt:lpstr>
      <vt:lpstr>F-test on model significance</vt:lpstr>
      <vt:lpstr>Comparison</vt:lpstr>
      <vt:lpstr>Association Methods</vt:lpstr>
      <vt:lpstr>Pearson Correlation</vt:lpstr>
      <vt:lpstr>Spearman Correlation</vt:lpstr>
      <vt:lpstr>Experiments</vt:lpstr>
      <vt:lpstr>Linear causal graph</vt:lpstr>
      <vt:lpstr>Parents of a variable yt</vt:lpstr>
      <vt:lpstr>Evaluation metrics</vt:lpstr>
      <vt:lpstr>VAR</vt:lpstr>
      <vt:lpstr>ARDL</vt:lpstr>
      <vt:lpstr>Problem: Computation time of VARMA</vt:lpstr>
      <vt:lpstr>Step by step illustration of tsGOMP with ARLD + Pearson + F-test</vt:lpstr>
      <vt:lpstr>Step by step illustration of tsGOMP with ARLD + Pearson + F-test</vt:lpstr>
      <vt:lpstr>Step by step illustration of tsGOMP with ARLD + Pearson + F-test</vt:lpstr>
      <vt:lpstr>Step by step illustration of tsGOMP with ARLD + Pearson + F-test</vt:lpstr>
      <vt:lpstr>Step by step illustration of tsGOMP with ARLD + Pearson + F-test</vt:lpstr>
      <vt:lpstr>Step by step illustration of tsGOMP with ARLD + Pearson + F-test</vt:lpstr>
      <vt:lpstr>Nonlinear dataset</vt:lpstr>
      <vt:lpstr>Nonlinear Dataset (Equations given)</vt:lpstr>
      <vt:lpstr>Experimental protocol</vt:lpstr>
      <vt:lpstr>Discovered Causal Graphs</vt:lpstr>
      <vt:lpstr>VARMA results</vt:lpstr>
      <vt:lpstr>Conclusion, Perspectives, Limitations</vt:lpstr>
      <vt:lpstr>Conclusions</vt:lpstr>
      <vt:lpstr>Limitations Perspectives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2022-12-10T12:31:29Z</dcterms:created>
  <dcterms:modified xsi:type="dcterms:W3CDTF">2023-08-10T08:59:02Z</dcterms:modified>
</cp:coreProperties>
</file>